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handoutMasterIdLst>
    <p:handoutMasterId r:id="rId55"/>
  </p:handoutMasterIdLst>
  <p:sldIdLst>
    <p:sldId id="335" r:id="rId2"/>
    <p:sldId id="384" r:id="rId3"/>
    <p:sldId id="380" r:id="rId4"/>
    <p:sldId id="336" r:id="rId5"/>
    <p:sldId id="392" r:id="rId6"/>
    <p:sldId id="393" r:id="rId7"/>
    <p:sldId id="394" r:id="rId8"/>
    <p:sldId id="396" r:id="rId9"/>
    <p:sldId id="395" r:id="rId10"/>
    <p:sldId id="381" r:id="rId11"/>
    <p:sldId id="385" r:id="rId12"/>
    <p:sldId id="397" r:id="rId13"/>
    <p:sldId id="398" r:id="rId14"/>
    <p:sldId id="441" r:id="rId15"/>
    <p:sldId id="399" r:id="rId16"/>
    <p:sldId id="400" r:id="rId17"/>
    <p:sldId id="401" r:id="rId18"/>
    <p:sldId id="402" r:id="rId19"/>
    <p:sldId id="403" r:id="rId20"/>
    <p:sldId id="404" r:id="rId21"/>
    <p:sldId id="405" r:id="rId22"/>
    <p:sldId id="406" r:id="rId23"/>
    <p:sldId id="411" r:id="rId24"/>
    <p:sldId id="412" r:id="rId25"/>
    <p:sldId id="413" r:id="rId26"/>
    <p:sldId id="407" r:id="rId27"/>
    <p:sldId id="414" r:id="rId28"/>
    <p:sldId id="415" r:id="rId29"/>
    <p:sldId id="416" r:id="rId30"/>
    <p:sldId id="439" r:id="rId31"/>
    <p:sldId id="440" r:id="rId32"/>
    <p:sldId id="417" r:id="rId33"/>
    <p:sldId id="418" r:id="rId34"/>
    <p:sldId id="419" r:id="rId35"/>
    <p:sldId id="420" r:id="rId36"/>
    <p:sldId id="423" r:id="rId37"/>
    <p:sldId id="424" r:id="rId38"/>
    <p:sldId id="425" r:id="rId39"/>
    <p:sldId id="426" r:id="rId40"/>
    <p:sldId id="427" r:id="rId41"/>
    <p:sldId id="428" r:id="rId42"/>
    <p:sldId id="429" r:id="rId43"/>
    <p:sldId id="430" r:id="rId44"/>
    <p:sldId id="432" r:id="rId45"/>
    <p:sldId id="431" r:id="rId46"/>
    <p:sldId id="433" r:id="rId47"/>
    <p:sldId id="434" r:id="rId48"/>
    <p:sldId id="435" r:id="rId49"/>
    <p:sldId id="436" r:id="rId50"/>
    <p:sldId id="437" r:id="rId51"/>
    <p:sldId id="438" r:id="rId52"/>
    <p:sldId id="386" r:id="rId53"/>
  </p:sldIdLst>
  <p:sldSz cx="12192000" cy="6858000"/>
  <p:notesSz cx="6858000" cy="9945688"/>
  <p:defaultTextStyle>
    <a:defPPr>
      <a:defRPr lang="nb-NO"/>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294" autoAdjust="0"/>
    <p:restoredTop sz="94754" autoAdjust="0"/>
  </p:normalViewPr>
  <p:slideViewPr>
    <p:cSldViewPr>
      <p:cViewPr varScale="1">
        <p:scale>
          <a:sx n="58" d="100"/>
          <a:sy n="58" d="100"/>
        </p:scale>
        <p:origin x="1170" y="72"/>
      </p:cViewPr>
      <p:guideLst>
        <p:guide orient="horz" pos="2160"/>
        <p:guide pos="3840"/>
      </p:guideLst>
    </p:cSldViewPr>
  </p:slideViewPr>
  <p:outlineViewPr>
    <p:cViewPr>
      <p:scale>
        <a:sx n="33" d="100"/>
        <a:sy n="33" d="100"/>
      </p:scale>
      <p:origin x="0" y="-294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3" d="100"/>
          <a:sy n="73" d="100"/>
        </p:scale>
        <p:origin x="3560" y="20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ger Holm" userId="beaa29a7e583b333" providerId="LiveId" clId="{3BD418E1-76E5-4C3C-A892-76DD3EF3FAD7}"/>
    <pc:docChg chg="custSel modMainMaster">
      <pc:chgData name="Roger Holm" userId="beaa29a7e583b333" providerId="LiveId" clId="{3BD418E1-76E5-4C3C-A892-76DD3EF3FAD7}" dt="2022-10-28T14:20:21.193" v="7" actId="20577"/>
      <pc:docMkLst>
        <pc:docMk/>
      </pc:docMkLst>
      <pc:sldMasterChg chg="modSp mod">
        <pc:chgData name="Roger Holm" userId="beaa29a7e583b333" providerId="LiveId" clId="{3BD418E1-76E5-4C3C-A892-76DD3EF3FAD7}" dt="2022-10-28T14:20:21.193" v="7" actId="20577"/>
        <pc:sldMasterMkLst>
          <pc:docMk/>
          <pc:sldMasterMk cId="0" sldId="2147483648"/>
        </pc:sldMasterMkLst>
        <pc:spChg chg="mod">
          <ac:chgData name="Roger Holm" userId="beaa29a7e583b333" providerId="LiveId" clId="{3BD418E1-76E5-4C3C-A892-76DD3EF3FAD7}" dt="2022-10-28T14:20:09.207" v="1" actId="20577"/>
          <ac:spMkLst>
            <pc:docMk/>
            <pc:sldMasterMk cId="0" sldId="2147483648"/>
            <ac:spMk id="5" creationId="{3834218B-ABB8-3E82-0489-4EE1662D5765}"/>
          </ac:spMkLst>
        </pc:spChg>
        <pc:spChg chg="mod">
          <ac:chgData name="Roger Holm" userId="beaa29a7e583b333" providerId="LiveId" clId="{3BD418E1-76E5-4C3C-A892-76DD3EF3FAD7}" dt="2022-10-28T14:20:21.193" v="7" actId="20577"/>
          <ac:spMkLst>
            <pc:docMk/>
            <pc:sldMasterMk cId="0" sldId="2147483648"/>
            <ac:spMk id="8" creationId="{5ADA896B-567C-044A-B630-7205F44A187E}"/>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1F36FDF-897B-9B46-B0D2-DFA3FDB67C98}"/>
              </a:ext>
            </a:extLst>
          </p:cNvPr>
          <p:cNvSpPr>
            <a:spLocks noGrp="1"/>
          </p:cNvSpPr>
          <p:nvPr>
            <p:ph type="hdr" sz="quarter"/>
          </p:nvPr>
        </p:nvSpPr>
        <p:spPr>
          <a:xfrm>
            <a:off x="0" y="0"/>
            <a:ext cx="2971800" cy="496888"/>
          </a:xfrm>
          <a:prstGeom prst="rect">
            <a:avLst/>
          </a:prstGeom>
        </p:spPr>
        <p:txBody>
          <a:bodyPr vert="horz" lIns="91440" tIns="45720" rIns="91440" bIns="45720" rtlCol="0"/>
          <a:lstStyle>
            <a:lvl1pPr algn="l" eaLnBrk="1" hangingPunct="1">
              <a:defRPr sz="1200">
                <a:latin typeface="Arial" charset="0"/>
              </a:defRPr>
            </a:lvl1pPr>
          </a:lstStyle>
          <a:p>
            <a:pPr>
              <a:defRPr/>
            </a:pPr>
            <a:endParaRPr lang="nb-NO"/>
          </a:p>
        </p:txBody>
      </p:sp>
      <p:sp>
        <p:nvSpPr>
          <p:cNvPr id="3" name="Date Placeholder 2">
            <a:extLst>
              <a:ext uri="{FF2B5EF4-FFF2-40B4-BE49-F238E27FC236}">
                <a16:creationId xmlns:a16="http://schemas.microsoft.com/office/drawing/2014/main" id="{91C5C8F4-5288-9E4B-A71A-F6AFBACB2EAF}"/>
              </a:ext>
            </a:extLst>
          </p:cNvPr>
          <p:cNvSpPr>
            <a:spLocks noGrp="1"/>
          </p:cNvSpPr>
          <p:nvPr>
            <p:ph type="dt" sz="quarter" idx="1"/>
          </p:nvPr>
        </p:nvSpPr>
        <p:spPr>
          <a:xfrm>
            <a:off x="3884613" y="0"/>
            <a:ext cx="2971800" cy="496888"/>
          </a:xfrm>
          <a:prstGeom prst="rect">
            <a:avLst/>
          </a:prstGeom>
        </p:spPr>
        <p:txBody>
          <a:bodyPr vert="horz" lIns="91440" tIns="45720" rIns="91440" bIns="45720" rtlCol="0"/>
          <a:lstStyle>
            <a:lvl1pPr algn="r" eaLnBrk="1" hangingPunct="1">
              <a:defRPr sz="1200">
                <a:latin typeface="Arial" charset="0"/>
              </a:defRPr>
            </a:lvl1pPr>
          </a:lstStyle>
          <a:p>
            <a:pPr>
              <a:defRPr/>
            </a:pPr>
            <a:fld id="{65EEB6C6-1760-2648-844F-258FD2DD29FC}" type="datetimeFigureOut">
              <a:rPr lang="nb-NO"/>
              <a:pPr>
                <a:defRPr/>
              </a:pPr>
              <a:t>28.10.2022</a:t>
            </a:fld>
            <a:endParaRPr lang="nb-NO"/>
          </a:p>
        </p:txBody>
      </p:sp>
      <p:sp>
        <p:nvSpPr>
          <p:cNvPr id="4" name="Footer Placeholder 3">
            <a:extLst>
              <a:ext uri="{FF2B5EF4-FFF2-40B4-BE49-F238E27FC236}">
                <a16:creationId xmlns:a16="http://schemas.microsoft.com/office/drawing/2014/main" id="{79509A53-3B7F-A245-AC31-EB3478523672}"/>
              </a:ext>
            </a:extLst>
          </p:cNvPr>
          <p:cNvSpPr>
            <a:spLocks noGrp="1"/>
          </p:cNvSpPr>
          <p:nvPr>
            <p:ph type="ftr" sz="quarter" idx="2"/>
          </p:nvPr>
        </p:nvSpPr>
        <p:spPr>
          <a:xfrm>
            <a:off x="0" y="9447213"/>
            <a:ext cx="2971800" cy="496887"/>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nb-NO"/>
          </a:p>
        </p:txBody>
      </p:sp>
      <p:sp>
        <p:nvSpPr>
          <p:cNvPr id="5" name="Slide Number Placeholder 4">
            <a:extLst>
              <a:ext uri="{FF2B5EF4-FFF2-40B4-BE49-F238E27FC236}">
                <a16:creationId xmlns:a16="http://schemas.microsoft.com/office/drawing/2014/main" id="{1EF2A400-8F31-0642-BEB9-8BB6C1DB742F}"/>
              </a:ext>
            </a:extLst>
          </p:cNvPr>
          <p:cNvSpPr>
            <a:spLocks noGrp="1"/>
          </p:cNvSpPr>
          <p:nvPr>
            <p:ph type="sldNum" sz="quarter" idx="3"/>
          </p:nvPr>
        </p:nvSpPr>
        <p:spPr>
          <a:xfrm>
            <a:off x="3884613" y="9447213"/>
            <a:ext cx="29718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F2283476-2B77-F543-994C-280D416C887D}" type="slidenum">
              <a:rPr lang="nb-NO" altLang="nb-NO"/>
              <a:pPr>
                <a:defRPr/>
              </a:pPr>
              <a:t>‹#›</a:t>
            </a:fld>
            <a:endParaRPr lang="nb-NO" altLang="nb-NO"/>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A867F60-2914-6E48-9B26-213B63850EAE}"/>
              </a:ext>
            </a:extLst>
          </p:cNvPr>
          <p:cNvSpPr>
            <a:spLocks noGrp="1"/>
          </p:cNvSpPr>
          <p:nvPr>
            <p:ph type="hdr" sz="quarter"/>
          </p:nvPr>
        </p:nvSpPr>
        <p:spPr>
          <a:xfrm>
            <a:off x="0" y="0"/>
            <a:ext cx="2971800" cy="4968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nb-NO"/>
          </a:p>
        </p:txBody>
      </p:sp>
      <p:sp>
        <p:nvSpPr>
          <p:cNvPr id="3" name="Date Placeholder 2">
            <a:extLst>
              <a:ext uri="{FF2B5EF4-FFF2-40B4-BE49-F238E27FC236}">
                <a16:creationId xmlns:a16="http://schemas.microsoft.com/office/drawing/2014/main" id="{85ED9BD2-5432-CF43-B497-C8C11E4A2D1D}"/>
              </a:ext>
            </a:extLst>
          </p:cNvPr>
          <p:cNvSpPr>
            <a:spLocks noGrp="1"/>
          </p:cNvSpPr>
          <p:nvPr>
            <p:ph type="dt" idx="1"/>
          </p:nvPr>
        </p:nvSpPr>
        <p:spPr>
          <a:xfrm>
            <a:off x="3884613" y="0"/>
            <a:ext cx="2971800" cy="4968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F8EA0D1E-2447-5643-A344-5F225C799858}" type="datetimeFigureOut">
              <a:rPr lang="nb-NO"/>
              <a:pPr>
                <a:defRPr/>
              </a:pPr>
              <a:t>28.10.2022</a:t>
            </a:fld>
            <a:endParaRPr lang="nb-NO"/>
          </a:p>
        </p:txBody>
      </p:sp>
      <p:sp>
        <p:nvSpPr>
          <p:cNvPr id="4" name="Slide Image Placeholder 3">
            <a:extLst>
              <a:ext uri="{FF2B5EF4-FFF2-40B4-BE49-F238E27FC236}">
                <a16:creationId xmlns:a16="http://schemas.microsoft.com/office/drawing/2014/main" id="{9049B754-DF48-D148-AB6B-0CF116D8E351}"/>
              </a:ext>
            </a:extLst>
          </p:cNvPr>
          <p:cNvSpPr>
            <a:spLocks noGrp="1" noRot="1" noChangeAspect="1"/>
          </p:cNvSpPr>
          <p:nvPr>
            <p:ph type="sldImg" idx="2"/>
          </p:nvPr>
        </p:nvSpPr>
        <p:spPr>
          <a:xfrm>
            <a:off x="112713" y="744538"/>
            <a:ext cx="6632575" cy="3732212"/>
          </a:xfrm>
          <a:prstGeom prst="rect">
            <a:avLst/>
          </a:prstGeom>
          <a:noFill/>
          <a:ln w="12700">
            <a:solidFill>
              <a:prstClr val="black"/>
            </a:solidFill>
          </a:ln>
        </p:spPr>
        <p:txBody>
          <a:bodyPr vert="horz" lIns="91440" tIns="45720" rIns="91440" bIns="45720" rtlCol="0" anchor="ctr"/>
          <a:lstStyle/>
          <a:p>
            <a:pPr lvl="0"/>
            <a:endParaRPr lang="nb-NO" noProof="0"/>
          </a:p>
        </p:txBody>
      </p:sp>
      <p:sp>
        <p:nvSpPr>
          <p:cNvPr id="5" name="Notes Placeholder 4">
            <a:extLst>
              <a:ext uri="{FF2B5EF4-FFF2-40B4-BE49-F238E27FC236}">
                <a16:creationId xmlns:a16="http://schemas.microsoft.com/office/drawing/2014/main" id="{5B1D81C7-2F39-9644-8966-721F6E7DAE03}"/>
              </a:ext>
            </a:extLst>
          </p:cNvPr>
          <p:cNvSpPr>
            <a:spLocks noGrp="1"/>
          </p:cNvSpPr>
          <p:nvPr>
            <p:ph type="body" sz="quarter" idx="3"/>
          </p:nvPr>
        </p:nvSpPr>
        <p:spPr>
          <a:xfrm>
            <a:off x="685800" y="4724400"/>
            <a:ext cx="5486400" cy="447675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nb-NO" noProof="0"/>
          </a:p>
        </p:txBody>
      </p:sp>
      <p:sp>
        <p:nvSpPr>
          <p:cNvPr id="6" name="Footer Placeholder 5">
            <a:extLst>
              <a:ext uri="{FF2B5EF4-FFF2-40B4-BE49-F238E27FC236}">
                <a16:creationId xmlns:a16="http://schemas.microsoft.com/office/drawing/2014/main" id="{1473554A-A76E-A947-AF71-F12C10A1D09F}"/>
              </a:ext>
            </a:extLst>
          </p:cNvPr>
          <p:cNvSpPr>
            <a:spLocks noGrp="1"/>
          </p:cNvSpPr>
          <p:nvPr>
            <p:ph type="ftr" sz="quarter" idx="4"/>
          </p:nvPr>
        </p:nvSpPr>
        <p:spPr>
          <a:xfrm>
            <a:off x="0" y="9447213"/>
            <a:ext cx="2971800" cy="4968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nb-NO"/>
          </a:p>
        </p:txBody>
      </p:sp>
      <p:sp>
        <p:nvSpPr>
          <p:cNvPr id="7" name="Slide Number Placeholder 6">
            <a:extLst>
              <a:ext uri="{FF2B5EF4-FFF2-40B4-BE49-F238E27FC236}">
                <a16:creationId xmlns:a16="http://schemas.microsoft.com/office/drawing/2014/main" id="{C5F71FFB-953E-E442-B1ED-69C23DC98D38}"/>
              </a:ext>
            </a:extLst>
          </p:cNvPr>
          <p:cNvSpPr>
            <a:spLocks noGrp="1"/>
          </p:cNvSpPr>
          <p:nvPr>
            <p:ph type="sldNum" sz="quarter" idx="5"/>
          </p:nvPr>
        </p:nvSpPr>
        <p:spPr>
          <a:xfrm>
            <a:off x="3884613" y="9447213"/>
            <a:ext cx="29718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998ED72A-7653-EE4E-A6DD-537D2D8EEBF7}" type="slidenum">
              <a:rPr lang="nb-NO" altLang="nb-NO"/>
              <a:pPr>
                <a:defRPr/>
              </a:pPr>
              <a:t>‹#›</a:t>
            </a:fld>
            <a:endParaRPr lang="nb-NO" altLang="nb-NO"/>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Slide Image Placeholder 1">
            <a:extLst>
              <a:ext uri="{FF2B5EF4-FFF2-40B4-BE49-F238E27FC236}">
                <a16:creationId xmlns:a16="http://schemas.microsoft.com/office/drawing/2014/main" id="{FFA2BDBD-BF5B-D44C-B68B-4E7E042B5F05}"/>
              </a:ext>
            </a:extLst>
          </p:cNvPr>
          <p:cNvSpPr>
            <a:spLocks noGrp="1" noRot="1" noChangeAspect="1" noTextEdit="1"/>
          </p:cNvSpPr>
          <p:nvPr>
            <p:ph type="sldImg"/>
          </p:nvPr>
        </p:nvSpPr>
        <p:spPr bwMode="auto">
          <a:xfrm>
            <a:off x="112713" y="744538"/>
            <a:ext cx="6632575" cy="373221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6" name="Notes Placeholder 2">
            <a:extLst>
              <a:ext uri="{FF2B5EF4-FFF2-40B4-BE49-F238E27FC236}">
                <a16:creationId xmlns:a16="http://schemas.microsoft.com/office/drawing/2014/main" id="{8F7BB826-F39C-5046-8445-10AF4821458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b-NO" altLang="nb-NO"/>
          </a:p>
        </p:txBody>
      </p:sp>
      <p:sp>
        <p:nvSpPr>
          <p:cNvPr id="6147" name="Slide Number Placeholder 3">
            <a:extLst>
              <a:ext uri="{FF2B5EF4-FFF2-40B4-BE49-F238E27FC236}">
                <a16:creationId xmlns:a16="http://schemas.microsoft.com/office/drawing/2014/main" id="{81FF5D0F-F2F7-E841-874E-81C7F42C6A5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A4B3947-8CEB-D146-BECD-AE2E113AB27F}" type="slidenum">
              <a:rPr lang="nb-NO" altLang="nb-NO"/>
              <a:pPr>
                <a:spcBef>
                  <a:spcPct val="0"/>
                </a:spcBef>
              </a:pPr>
              <a:t>1</a:t>
            </a:fld>
            <a:endParaRPr lang="nb-NO" altLang="nb-N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flip="none" rotWithShape="1">
          <a:gsLst>
            <a:gs pos="48000">
              <a:schemeClr val="tx2">
                <a:lumMod val="43000"/>
                <a:alpha val="97000"/>
              </a:schemeClr>
            </a:gs>
            <a:gs pos="70000">
              <a:schemeClr val="accent1">
                <a:lumMod val="95000"/>
                <a:lumOff val="5000"/>
              </a:schemeClr>
            </a:gs>
            <a:gs pos="100000">
              <a:schemeClr val="accent1">
                <a:lumMod val="60000"/>
              </a:schemeClr>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188640"/>
            <a:ext cx="10972800" cy="648072"/>
          </a:xfrm>
        </p:spPr>
        <p:txBody>
          <a:bodyPr/>
          <a:lstStyle>
            <a:lvl1pPr>
              <a:defRPr sz="3600"/>
            </a:lvl1pPr>
          </a:lstStyle>
          <a:p>
            <a:r>
              <a:rPr lang="en-US" dirty="0"/>
              <a:t>Click to edit Master title style</a:t>
            </a:r>
            <a:endParaRPr lang="nb-NO" dirty="0"/>
          </a:p>
        </p:txBody>
      </p:sp>
      <p:sp>
        <p:nvSpPr>
          <p:cNvPr id="3" name="Content Placeholder 2"/>
          <p:cNvSpPr>
            <a:spLocks noGrp="1"/>
          </p:cNvSpPr>
          <p:nvPr>
            <p:ph idx="1"/>
          </p:nvPr>
        </p:nvSpPr>
        <p:spPr>
          <a:xfrm>
            <a:off x="609600" y="1052737"/>
            <a:ext cx="10972800" cy="482418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b-NO" dirty="0"/>
          </a:p>
        </p:txBody>
      </p:sp>
      <p:sp>
        <p:nvSpPr>
          <p:cNvPr id="4" name="Footer Placeholder 4">
            <a:extLst>
              <a:ext uri="{FF2B5EF4-FFF2-40B4-BE49-F238E27FC236}">
                <a16:creationId xmlns:a16="http://schemas.microsoft.com/office/drawing/2014/main" id="{DA253E3B-0F5D-CB46-A58A-C2A5921B39DC}"/>
              </a:ext>
            </a:extLst>
          </p:cNvPr>
          <p:cNvSpPr>
            <a:spLocks noGrp="1"/>
          </p:cNvSpPr>
          <p:nvPr>
            <p:ph type="ftr" sz="quarter" idx="10"/>
          </p:nvPr>
        </p:nvSpPr>
        <p:spPr/>
        <p:txBody>
          <a:bodyPr/>
          <a:lstStyle>
            <a:lvl1pPr>
              <a:defRPr/>
            </a:lvl1pPr>
          </a:lstStyle>
          <a:p>
            <a:pPr>
              <a:defRPr/>
            </a:pPr>
            <a:r>
              <a:rPr lang="nb-NO" dirty="0"/>
              <a:t>Røstad </a:t>
            </a:r>
            <a:r>
              <a:rPr lang="nb-NO" dirty="0" err="1"/>
              <a:t>Sep</a:t>
            </a:r>
            <a:r>
              <a:rPr lang="nb-NO" dirty="0"/>
              <a:t> 2022 </a:t>
            </a:r>
          </a:p>
        </p:txBody>
      </p:sp>
      <p:sp>
        <p:nvSpPr>
          <p:cNvPr id="5" name="Plassholder for dato 4">
            <a:extLst>
              <a:ext uri="{FF2B5EF4-FFF2-40B4-BE49-F238E27FC236}">
                <a16:creationId xmlns:a16="http://schemas.microsoft.com/office/drawing/2014/main" id="{C6D0D8B1-82BD-E9C2-70FD-3FA929CF8FBC}"/>
              </a:ext>
            </a:extLst>
          </p:cNvPr>
          <p:cNvSpPr>
            <a:spLocks noGrp="1"/>
          </p:cNvSpPr>
          <p:nvPr>
            <p:ph type="dt" sz="half" idx="11"/>
          </p:nvPr>
        </p:nvSpPr>
        <p:spPr>
          <a:xfrm>
            <a:off x="838200" y="6356350"/>
            <a:ext cx="2743200" cy="365125"/>
          </a:xfrm>
          <a:prstGeom prst="rect">
            <a:avLst/>
          </a:prstGeom>
        </p:spPr>
        <p:txBody>
          <a:bodyPr/>
          <a:lstStyle/>
          <a:p>
            <a:fld id="{E4ED9F5F-8B4D-4CDD-9054-9CB1923F4F8B}" type="datetimeFigureOut">
              <a:rPr lang="nb-NO" smtClean="0"/>
              <a:t>28.10.2022</a:t>
            </a:fld>
            <a:endParaRPr lang="nb-NO"/>
          </a:p>
        </p:txBody>
      </p:sp>
    </p:spTree>
    <p:extLst>
      <p:ext uri="{BB962C8B-B14F-4D97-AF65-F5344CB8AC3E}">
        <p14:creationId xmlns:p14="http://schemas.microsoft.com/office/powerpoint/2010/main" val="399687114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2000">
              <a:srgbClr val="002060"/>
            </a:gs>
            <a:gs pos="100000">
              <a:srgbClr val="B0C6E1">
                <a:lumMod val="59000"/>
              </a:srgbClr>
            </a:gs>
          </a:gsLst>
          <a:path path="rect">
            <a:fillToRect t="100000" r="100000"/>
          </a:path>
          <a:tileRect l="-100000" b="-100000"/>
        </a:gra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F1F32EC5-BC1F-C64B-9F37-C4DEA4017D63}"/>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nb-NO" dirty="0"/>
              <a:t>Click to edit Master title style</a:t>
            </a:r>
            <a:endParaRPr lang="nb-NO" altLang="nb-NO" dirty="0"/>
          </a:p>
        </p:txBody>
      </p:sp>
      <p:sp>
        <p:nvSpPr>
          <p:cNvPr id="1027" name="Text Placeholder 2">
            <a:extLst>
              <a:ext uri="{FF2B5EF4-FFF2-40B4-BE49-F238E27FC236}">
                <a16:creationId xmlns:a16="http://schemas.microsoft.com/office/drawing/2014/main" id="{824530FD-D59A-0E46-8393-898A65814E8E}"/>
              </a:ext>
            </a:extLst>
          </p:cNvPr>
          <p:cNvSpPr>
            <a:spLocks noGrp="1"/>
          </p:cNvSpPr>
          <p:nvPr>
            <p:ph type="body" idx="1"/>
          </p:nvPr>
        </p:nvSpPr>
        <p:spPr bwMode="auto">
          <a:xfrm>
            <a:off x="609600" y="1600200"/>
            <a:ext cx="10972800" cy="427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nb-NO" dirty="0"/>
              <a:t>Click to edit Master text styles</a:t>
            </a:r>
          </a:p>
          <a:p>
            <a:pPr lvl="1"/>
            <a:r>
              <a:rPr lang="en-US" altLang="nb-NO" dirty="0"/>
              <a:t>Second level</a:t>
            </a:r>
          </a:p>
          <a:p>
            <a:pPr lvl="2"/>
            <a:r>
              <a:rPr lang="en-US" altLang="nb-NO" dirty="0"/>
              <a:t>Third level</a:t>
            </a:r>
          </a:p>
          <a:p>
            <a:pPr lvl="3"/>
            <a:r>
              <a:rPr lang="en-US" altLang="nb-NO" dirty="0"/>
              <a:t>Fourth level</a:t>
            </a:r>
          </a:p>
          <a:p>
            <a:pPr lvl="4"/>
            <a:r>
              <a:rPr lang="en-US" altLang="nb-NO" dirty="0"/>
              <a:t>Fifth level</a:t>
            </a:r>
            <a:endParaRPr lang="nb-NO" altLang="nb-NO" dirty="0"/>
          </a:p>
        </p:txBody>
      </p:sp>
      <p:cxnSp>
        <p:nvCxnSpPr>
          <p:cNvPr id="9" name="Straight Connector 8">
            <a:extLst>
              <a:ext uri="{FF2B5EF4-FFF2-40B4-BE49-F238E27FC236}">
                <a16:creationId xmlns:a16="http://schemas.microsoft.com/office/drawing/2014/main" id="{220CFBEA-46E5-6244-898A-7DD70A4D3930}"/>
              </a:ext>
            </a:extLst>
          </p:cNvPr>
          <p:cNvCxnSpPr/>
          <p:nvPr userDrawn="1"/>
        </p:nvCxnSpPr>
        <p:spPr>
          <a:xfrm>
            <a:off x="0" y="5949950"/>
            <a:ext cx="12192000"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Footer Placeholder 4">
            <a:extLst>
              <a:ext uri="{FF2B5EF4-FFF2-40B4-BE49-F238E27FC236}">
                <a16:creationId xmlns:a16="http://schemas.microsoft.com/office/drawing/2014/main" id="{5ADA896B-567C-044A-B630-7205F44A187E}"/>
              </a:ext>
            </a:extLst>
          </p:cNvPr>
          <p:cNvSpPr>
            <a:spLocks noGrp="1"/>
          </p:cNvSpPr>
          <p:nvPr>
            <p:ph type="ftr" sz="quarter" idx="3"/>
          </p:nvPr>
        </p:nvSpPr>
        <p:spPr>
          <a:xfrm>
            <a:off x="609600" y="6050209"/>
            <a:ext cx="1545729" cy="215900"/>
          </a:xfrm>
          <a:prstGeom prst="rect">
            <a:avLst/>
          </a:prstGeom>
        </p:spPr>
        <p:txBody>
          <a:bodyPr/>
          <a:lstStyle>
            <a:lvl1pPr eaLnBrk="1" fontAlgn="auto" hangingPunct="1">
              <a:spcBef>
                <a:spcPts val="0"/>
              </a:spcBef>
              <a:spcAft>
                <a:spcPts val="0"/>
              </a:spcAft>
              <a:defRPr sz="1000" baseline="0" dirty="0">
                <a:solidFill>
                  <a:schemeClr val="bg1"/>
                </a:solidFill>
                <a:latin typeface="+mn-lt"/>
              </a:defRPr>
            </a:lvl1pPr>
          </a:lstStyle>
          <a:p>
            <a:pPr>
              <a:defRPr/>
            </a:pPr>
            <a:r>
              <a:rPr lang="nb-NO" dirty="0"/>
              <a:t>Røstad </a:t>
            </a:r>
            <a:r>
              <a:rPr lang="nb-NO" dirty="0" err="1"/>
              <a:t>okt</a:t>
            </a:r>
            <a:r>
              <a:rPr lang="nb-NO" dirty="0"/>
              <a:t> 2022 </a:t>
            </a:r>
          </a:p>
        </p:txBody>
      </p:sp>
      <p:pic>
        <p:nvPicPr>
          <p:cNvPr id="3" name="Bilde 2">
            <a:extLst>
              <a:ext uri="{FF2B5EF4-FFF2-40B4-BE49-F238E27FC236}">
                <a16:creationId xmlns:a16="http://schemas.microsoft.com/office/drawing/2014/main" id="{727A56D3-A30B-454B-9293-7C90EB76523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71013" y="188363"/>
            <a:ext cx="928443" cy="843859"/>
          </a:xfrm>
          <a:prstGeom prst="rect">
            <a:avLst/>
          </a:prstGeom>
        </p:spPr>
      </p:pic>
      <p:pic>
        <p:nvPicPr>
          <p:cNvPr id="4" name="Bilde 3" descr="Et bilde som inneholder tekst&#10;&#10;Automatisk generert beskrivelse">
            <a:extLst>
              <a:ext uri="{FF2B5EF4-FFF2-40B4-BE49-F238E27FC236}">
                <a16:creationId xmlns:a16="http://schemas.microsoft.com/office/drawing/2014/main" id="{F920A47A-6934-4D7D-079B-6CE969373BBC}"/>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865739" y="274638"/>
            <a:ext cx="2078365" cy="449446"/>
          </a:xfrm>
          <a:prstGeom prst="rect">
            <a:avLst/>
          </a:prstGeom>
        </p:spPr>
      </p:pic>
      <p:sp>
        <p:nvSpPr>
          <p:cNvPr id="5" name="Slide Number Placeholder 5">
            <a:extLst>
              <a:ext uri="{FF2B5EF4-FFF2-40B4-BE49-F238E27FC236}">
                <a16:creationId xmlns:a16="http://schemas.microsoft.com/office/drawing/2014/main" id="{3834218B-ABB8-3E82-0489-4EE1662D5765}"/>
              </a:ext>
            </a:extLst>
          </p:cNvPr>
          <p:cNvSpPr txBox="1">
            <a:spLocks/>
          </p:cNvSpPr>
          <p:nvPr userDrawn="1"/>
        </p:nvSpPr>
        <p:spPr>
          <a:xfrm>
            <a:off x="10920536" y="6165304"/>
            <a:ext cx="1080120" cy="215888"/>
          </a:xfrm>
          <a:prstGeom prst="rect">
            <a:avLst/>
          </a:prstGeom>
        </p:spPr>
        <p:txBody>
          <a:bodyPr vert="horz" wrap="square" lIns="91440" tIns="45720" rIns="91440" bIns="45720" numCol="1" anchor="t" anchorCtr="0" compatLnSpc="1">
            <a:prstTxWarp prst="textNoShape">
              <a:avLst/>
            </a:prstTxWarp>
          </a:bodyPr>
          <a:lstStyle>
            <a:defPPr>
              <a:defRPr lang="nb-NO"/>
            </a:defPPr>
            <a:lvl1pPr algn="l" rtl="0" eaLnBrk="1" fontAlgn="base" hangingPunct="1">
              <a:spcBef>
                <a:spcPct val="0"/>
              </a:spcBef>
              <a:spcAft>
                <a:spcPct val="0"/>
              </a:spcAft>
              <a:defRPr sz="1100" kern="1200" smtClean="0">
                <a:solidFill>
                  <a:schemeClr val="bg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r>
              <a:rPr lang="nb-NO" altLang="nb-NO" dirty="0"/>
              <a:t>Side </a:t>
            </a:r>
            <a:fld id="{78360F43-E862-B74E-93F0-AD3800AEADA0}" type="slidenum">
              <a:rPr lang="nb-NO" altLang="nb-NO" smtClean="0"/>
              <a:pPr>
                <a:defRPr/>
              </a:pPr>
              <a:t>‹#›</a:t>
            </a:fld>
            <a:r>
              <a:rPr lang="nb-NO" altLang="nb-NO" dirty="0"/>
              <a:t> av 52</a:t>
            </a:r>
          </a:p>
        </p:txBody>
      </p:sp>
    </p:spTree>
  </p:cSld>
  <p:clrMap bg1="lt1" tx1="dk1" bg2="lt2" tx2="dk2" accent1="accent1" accent2="accent2" accent3="accent3" accent4="accent4" accent5="accent5" accent6="accent6" hlink="hlink" folHlink="folHlink"/>
  <p:sldLayoutIdLst>
    <p:sldLayoutId id="2147483649" r:id="rId1"/>
  </p:sldLayoutIdLst>
  <p:hf hdr="0" dt="0"/>
  <p:txStyles>
    <p:titleStyle>
      <a:lvl1pPr algn="ctr" rtl="0" eaLnBrk="0" fontAlgn="base" hangingPunct="0">
        <a:spcBef>
          <a:spcPct val="0"/>
        </a:spcBef>
        <a:spcAft>
          <a:spcPct val="0"/>
        </a:spcAft>
        <a:defRPr sz="4000" b="1" kern="1200">
          <a:solidFill>
            <a:srgbClr val="FF0000"/>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bg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bg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bg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bg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nlf.no/sites/default/files/sportsfly/dokument/sfhb_8.0.4_27jul22.pdf"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85175CC0-E64E-EBA3-3315-2CB1A8C8F313}"/>
              </a:ext>
            </a:extLst>
          </p:cNvPr>
          <p:cNvSpPr/>
          <p:nvPr/>
        </p:nvSpPr>
        <p:spPr>
          <a:xfrm>
            <a:off x="0" y="0"/>
            <a:ext cx="12192000" cy="68580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7" name="Bilde 6" descr="Et bilde som inneholder utendørs, gress, bilvei, fly&#10;&#10;Automatisk generert beskrivelse">
            <a:extLst>
              <a:ext uri="{FF2B5EF4-FFF2-40B4-BE49-F238E27FC236}">
                <a16:creationId xmlns:a16="http://schemas.microsoft.com/office/drawing/2014/main" id="{148FBFEB-17D8-447A-D091-4A7FBF51173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62100" y="0"/>
            <a:ext cx="9067800" cy="6858000"/>
          </a:xfrm>
          <a:prstGeom prst="rect">
            <a:avLst/>
          </a:prstGeom>
        </p:spPr>
      </p:pic>
      <p:sp>
        <p:nvSpPr>
          <p:cNvPr id="2" name="Plassholder for bunntekst 1">
            <a:extLst>
              <a:ext uri="{FF2B5EF4-FFF2-40B4-BE49-F238E27FC236}">
                <a16:creationId xmlns:a16="http://schemas.microsoft.com/office/drawing/2014/main" id="{6CD82582-8037-E240-902B-C4A7219FEE90}"/>
              </a:ext>
            </a:extLst>
          </p:cNvPr>
          <p:cNvSpPr>
            <a:spLocks noGrp="1"/>
          </p:cNvSpPr>
          <p:nvPr>
            <p:ph type="ftr" sz="quarter" idx="10"/>
          </p:nvPr>
        </p:nvSpPr>
        <p:spPr/>
        <p:txBody>
          <a:bodyPr/>
          <a:lstStyle/>
          <a:p>
            <a:pPr>
              <a:defRPr/>
            </a:pPr>
            <a:r>
              <a:rPr lang="nb-NO" dirty="0"/>
              <a:t>Røstad </a:t>
            </a:r>
            <a:r>
              <a:rPr lang="nb-NO" dirty="0" err="1"/>
              <a:t>Sep</a:t>
            </a:r>
            <a:r>
              <a:rPr lang="nb-NO" dirty="0"/>
              <a:t> 22</a:t>
            </a:r>
          </a:p>
          <a:p>
            <a:pPr>
              <a:defRPr/>
            </a:pPr>
            <a:endParaRPr lang="nb-NO" dirty="0"/>
          </a:p>
        </p:txBody>
      </p:sp>
      <p:sp>
        <p:nvSpPr>
          <p:cNvPr id="6" name="Rektangel 5">
            <a:extLst>
              <a:ext uri="{FF2B5EF4-FFF2-40B4-BE49-F238E27FC236}">
                <a16:creationId xmlns:a16="http://schemas.microsoft.com/office/drawing/2014/main" id="{81DEE82C-BBFC-244C-9626-34244E5CCAD9}"/>
              </a:ext>
            </a:extLst>
          </p:cNvPr>
          <p:cNvSpPr/>
          <p:nvPr/>
        </p:nvSpPr>
        <p:spPr>
          <a:xfrm>
            <a:off x="1758932" y="764705"/>
            <a:ext cx="8674169" cy="1323439"/>
          </a:xfrm>
          <a:prstGeom prst="rect">
            <a:avLst/>
          </a:prstGeom>
          <a:noFill/>
        </p:spPr>
        <p:txBody>
          <a:bodyPr wrap="none">
            <a:spAutoFit/>
          </a:bodyPr>
          <a:lstStyle/>
          <a:p>
            <a:pPr algn="ctr" eaLnBrk="1" hangingPunct="1">
              <a:defRPr/>
            </a:pPr>
            <a:r>
              <a:rPr lang="nb-NO" sz="4000" b="1" dirty="0">
                <a:ln w="13462">
                  <a:solidFill>
                    <a:schemeClr val="bg1"/>
                  </a:solidFill>
                  <a:prstDash val="solid"/>
                </a:ln>
                <a:solidFill>
                  <a:srgbClr val="FF0000"/>
                </a:solidFill>
                <a:effectLst>
                  <a:outerShdw dist="38100" dir="2700000" algn="bl" rotWithShape="0">
                    <a:schemeClr val="accent5"/>
                  </a:outerShdw>
                </a:effectLst>
              </a:rPr>
              <a:t>«Nye» Sportsflyhåndboken (</a:t>
            </a:r>
            <a:r>
              <a:rPr lang="nb-NO" sz="4000" b="1" dirty="0" err="1">
                <a:ln w="13462">
                  <a:solidFill>
                    <a:schemeClr val="bg1"/>
                  </a:solidFill>
                  <a:prstDash val="solid"/>
                </a:ln>
                <a:solidFill>
                  <a:srgbClr val="FF0000"/>
                </a:solidFill>
                <a:effectLst>
                  <a:outerShdw dist="38100" dir="2700000" algn="bl" rotWithShape="0">
                    <a:schemeClr val="accent5"/>
                  </a:outerShdw>
                </a:effectLst>
              </a:rPr>
              <a:t>SFHB</a:t>
            </a:r>
            <a:r>
              <a:rPr lang="nb-NO" sz="4000" b="1" dirty="0">
                <a:ln w="13462">
                  <a:solidFill>
                    <a:schemeClr val="bg1"/>
                  </a:solidFill>
                  <a:prstDash val="solid"/>
                </a:ln>
                <a:solidFill>
                  <a:srgbClr val="FF0000"/>
                </a:solidFill>
                <a:effectLst>
                  <a:outerShdw dist="38100" dir="2700000" algn="bl" rotWithShape="0">
                    <a:schemeClr val="accent5"/>
                  </a:outerShdw>
                </a:effectLst>
              </a:rPr>
              <a:t>)</a:t>
            </a:r>
          </a:p>
          <a:p>
            <a:pPr algn="ctr" eaLnBrk="1" hangingPunct="1">
              <a:defRPr/>
            </a:pPr>
            <a:r>
              <a:rPr lang="nb-NO" sz="4000" b="1" dirty="0" err="1">
                <a:ln w="13462">
                  <a:solidFill>
                    <a:schemeClr val="bg1"/>
                  </a:solidFill>
                  <a:prstDash val="solid"/>
                </a:ln>
                <a:solidFill>
                  <a:srgbClr val="FF0000"/>
                </a:solidFill>
                <a:effectLst>
                  <a:outerShdw dist="38100" dir="2700000" algn="bl" rotWithShape="0">
                    <a:schemeClr val="accent5"/>
                  </a:outerShdw>
                </a:effectLst>
              </a:rPr>
              <a:t>Ver</a:t>
            </a:r>
            <a:r>
              <a:rPr lang="nb-NO" sz="4000" b="1" dirty="0">
                <a:ln w="13462">
                  <a:solidFill>
                    <a:schemeClr val="bg1"/>
                  </a:solidFill>
                  <a:prstDash val="solid"/>
                </a:ln>
                <a:solidFill>
                  <a:srgbClr val="FF0000"/>
                </a:solidFill>
                <a:effectLst>
                  <a:outerShdw dist="38100" dir="2700000" algn="bl" rotWithShape="0">
                    <a:schemeClr val="accent5"/>
                  </a:outerShdw>
                </a:effectLst>
              </a:rPr>
              <a:t> 8.0.4</a:t>
            </a:r>
          </a:p>
        </p:txBody>
      </p:sp>
      <p:sp>
        <p:nvSpPr>
          <p:cNvPr id="3" name="Rektangel 2">
            <a:extLst>
              <a:ext uri="{FF2B5EF4-FFF2-40B4-BE49-F238E27FC236}">
                <a16:creationId xmlns:a16="http://schemas.microsoft.com/office/drawing/2014/main" id="{AE7D6091-7861-9153-7133-E631F244861A}"/>
              </a:ext>
            </a:extLst>
          </p:cNvPr>
          <p:cNvSpPr/>
          <p:nvPr/>
        </p:nvSpPr>
        <p:spPr>
          <a:xfrm>
            <a:off x="2883422" y="4941169"/>
            <a:ext cx="6425157" cy="584775"/>
          </a:xfrm>
          <a:prstGeom prst="rect">
            <a:avLst/>
          </a:prstGeom>
          <a:noFill/>
        </p:spPr>
        <p:txBody>
          <a:bodyPr wrap="none">
            <a:spAutoFit/>
          </a:bodyPr>
          <a:lstStyle/>
          <a:p>
            <a:pPr algn="ctr" eaLnBrk="1" hangingPunct="1">
              <a:defRPr/>
            </a:pPr>
            <a:r>
              <a:rPr lang="nb-NO" sz="3200" b="1" dirty="0" err="1">
                <a:ln w="13462">
                  <a:solidFill>
                    <a:schemeClr val="bg1"/>
                  </a:solidFill>
                  <a:prstDash val="solid"/>
                </a:ln>
                <a:solidFill>
                  <a:srgbClr val="FF0000"/>
                </a:solidFill>
                <a:effectLst>
                  <a:outerShdw dist="38100" dir="2700000" algn="bl" rotWithShape="0">
                    <a:schemeClr val="accent5"/>
                  </a:outerShdw>
                </a:effectLst>
              </a:rPr>
              <a:t>Kap</a:t>
            </a:r>
            <a:r>
              <a:rPr lang="nb-NO" sz="3200" b="1" dirty="0">
                <a:ln w="13462">
                  <a:solidFill>
                    <a:schemeClr val="bg1"/>
                  </a:solidFill>
                  <a:prstDash val="solid"/>
                </a:ln>
                <a:solidFill>
                  <a:srgbClr val="FF0000"/>
                </a:solidFill>
                <a:effectLst>
                  <a:outerShdw dist="38100" dir="2700000" algn="bl" rotWithShape="0">
                    <a:schemeClr val="accent5"/>
                  </a:outerShdw>
                </a:effectLst>
              </a:rPr>
              <a:t> 3: Operative bestemmelser </a:t>
            </a:r>
          </a:p>
        </p:txBody>
      </p:sp>
      <p:pic>
        <p:nvPicPr>
          <p:cNvPr id="9" name="Bilde 8">
            <a:extLst>
              <a:ext uri="{FF2B5EF4-FFF2-40B4-BE49-F238E27FC236}">
                <a16:creationId xmlns:a16="http://schemas.microsoft.com/office/drawing/2014/main" id="{15233C55-7F75-9724-0036-E06DF0D43B1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3352" y="211558"/>
            <a:ext cx="932611" cy="841178"/>
          </a:xfrm>
          <a:prstGeom prst="rect">
            <a:avLst/>
          </a:prstGeom>
        </p:spPr>
      </p:pic>
      <p:pic>
        <p:nvPicPr>
          <p:cNvPr id="11" name="Bilde 10" descr="Et bilde som inneholder tekst&#10;&#10;Automatisk generert beskrivelse">
            <a:extLst>
              <a:ext uri="{FF2B5EF4-FFF2-40B4-BE49-F238E27FC236}">
                <a16:creationId xmlns:a16="http://schemas.microsoft.com/office/drawing/2014/main" id="{2FFD3C57-0D12-0100-A63D-712AECEA553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849908" y="260648"/>
            <a:ext cx="2078740" cy="451105"/>
          </a:xfrm>
          <a:prstGeom prst="rect">
            <a:avLst/>
          </a:prstGeom>
        </p:spPr>
      </p:pic>
      <p:sp>
        <p:nvSpPr>
          <p:cNvPr id="5" name="Plassholder for bunntekst 1">
            <a:extLst>
              <a:ext uri="{FF2B5EF4-FFF2-40B4-BE49-F238E27FC236}">
                <a16:creationId xmlns:a16="http://schemas.microsoft.com/office/drawing/2014/main" id="{45B5199B-7593-65C9-5792-6C6E2CCEB974}"/>
              </a:ext>
            </a:extLst>
          </p:cNvPr>
          <p:cNvSpPr txBox="1">
            <a:spLocks/>
          </p:cNvSpPr>
          <p:nvPr/>
        </p:nvSpPr>
        <p:spPr>
          <a:xfrm>
            <a:off x="10996037" y="6146903"/>
            <a:ext cx="1119113" cy="279320"/>
          </a:xfrm>
          <a:prstGeom prst="rect">
            <a:avLst/>
          </a:prstGeom>
        </p:spPr>
        <p:txBody>
          <a:bodyPr/>
          <a:lstStyle>
            <a:defPPr>
              <a:defRPr lang="nb-NO"/>
            </a:defPPr>
            <a:lvl1pPr algn="l" rtl="0" eaLnBrk="1" fontAlgn="auto" hangingPunct="1">
              <a:spcBef>
                <a:spcPts val="0"/>
              </a:spcBef>
              <a:spcAft>
                <a:spcPts val="0"/>
              </a:spcAft>
              <a:defRPr sz="1000" kern="1200" baseline="0">
                <a:solidFill>
                  <a:schemeClr val="bg1"/>
                </a:solidFill>
                <a:latin typeface="+mn-lt"/>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r>
              <a:rPr lang="nb-NO" dirty="0"/>
              <a:t>Versjon 4</a:t>
            </a:r>
          </a:p>
          <a:p>
            <a:pPr>
              <a:defRPr/>
            </a:pPr>
            <a:endParaRPr lang="nb-NO"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bunntekst 3">
            <a:extLst>
              <a:ext uri="{FF2B5EF4-FFF2-40B4-BE49-F238E27FC236}">
                <a16:creationId xmlns:a16="http://schemas.microsoft.com/office/drawing/2014/main" id="{6BA4925B-D2B5-364B-B0F7-096B355EFECB}"/>
              </a:ext>
            </a:extLst>
          </p:cNvPr>
          <p:cNvSpPr>
            <a:spLocks noGrp="1"/>
          </p:cNvSpPr>
          <p:nvPr>
            <p:ph type="ftr" sz="quarter" idx="10"/>
          </p:nvPr>
        </p:nvSpPr>
        <p:spPr/>
        <p:txBody>
          <a:bodyPr/>
          <a:lstStyle/>
          <a:p>
            <a:pPr>
              <a:defRPr/>
            </a:pPr>
            <a:r>
              <a:rPr lang="nb-NO"/>
              <a:t>Røstad Sep 22 </a:t>
            </a:r>
          </a:p>
        </p:txBody>
      </p:sp>
      <p:sp>
        <p:nvSpPr>
          <p:cNvPr id="5" name="Plassholder for lysbildenummer 4">
            <a:extLst>
              <a:ext uri="{FF2B5EF4-FFF2-40B4-BE49-F238E27FC236}">
                <a16:creationId xmlns:a16="http://schemas.microsoft.com/office/drawing/2014/main" id="{04383A0B-5F50-CF4E-B1E7-E38D3F7DC189}"/>
              </a:ext>
            </a:extLst>
          </p:cNvPr>
          <p:cNvSpPr>
            <a:spLocks noGrp="1"/>
          </p:cNvSpPr>
          <p:nvPr>
            <p:ph type="sldNum" sz="quarter" idx="4294967295"/>
          </p:nvPr>
        </p:nvSpPr>
        <p:spPr>
          <a:xfrm>
            <a:off x="10704512" y="6335366"/>
            <a:ext cx="1080120" cy="215888"/>
          </a:xfrm>
          <a:prstGeom prst="rect">
            <a:avLst/>
          </a:prstGeom>
        </p:spPr>
        <p:txBody>
          <a:bodyPr/>
          <a:lstStyle/>
          <a:p>
            <a:pPr>
              <a:defRPr/>
            </a:pPr>
            <a:fld id="{BE00DEF2-E263-F544-B585-57C90084A3BE}" type="slidenum">
              <a:rPr lang="nb-NO" altLang="nb-NO" smtClean="0"/>
              <a:pPr>
                <a:defRPr/>
              </a:pPr>
              <a:t>10</a:t>
            </a:fld>
            <a:endParaRPr lang="nb-NO" altLang="nb-NO"/>
          </a:p>
        </p:txBody>
      </p:sp>
      <p:sp>
        <p:nvSpPr>
          <p:cNvPr id="7" name="Tittel 6">
            <a:extLst>
              <a:ext uri="{FF2B5EF4-FFF2-40B4-BE49-F238E27FC236}">
                <a16:creationId xmlns:a16="http://schemas.microsoft.com/office/drawing/2014/main" id="{43381065-12B6-D645-BF0B-2AF0491CD85A}"/>
              </a:ext>
            </a:extLst>
          </p:cNvPr>
          <p:cNvSpPr>
            <a:spLocks noGrp="1"/>
          </p:cNvSpPr>
          <p:nvPr>
            <p:ph type="title"/>
          </p:nvPr>
        </p:nvSpPr>
        <p:spPr>
          <a:xfrm>
            <a:off x="2186880" y="116632"/>
            <a:ext cx="8229600" cy="720080"/>
          </a:xfrm>
        </p:spPr>
        <p:txBody>
          <a:bodyPr/>
          <a:lstStyle/>
          <a:p>
            <a:br>
              <a:rPr lang="nb-NO" sz="2800" dirty="0"/>
            </a:br>
            <a:r>
              <a:rPr lang="nb-NO" sz="2800" dirty="0"/>
              <a:t>3.1.6 Dokumenter, håndbøker og informasjons som skal finnes om bord</a:t>
            </a:r>
            <a:br>
              <a:rPr lang="nb-NO" sz="2800" dirty="0"/>
            </a:br>
            <a:endParaRPr lang="nb-NO" sz="2800" dirty="0"/>
          </a:p>
        </p:txBody>
      </p:sp>
      <p:sp>
        <p:nvSpPr>
          <p:cNvPr id="2" name="Plassholder for innhold 1">
            <a:extLst>
              <a:ext uri="{FF2B5EF4-FFF2-40B4-BE49-F238E27FC236}">
                <a16:creationId xmlns:a16="http://schemas.microsoft.com/office/drawing/2014/main" id="{7DCBD49E-9672-6942-9874-067DF1DFCBB4}"/>
              </a:ext>
            </a:extLst>
          </p:cNvPr>
          <p:cNvSpPr>
            <a:spLocks noGrp="1"/>
          </p:cNvSpPr>
          <p:nvPr>
            <p:ph idx="1"/>
          </p:nvPr>
        </p:nvSpPr>
        <p:spPr>
          <a:xfrm>
            <a:off x="1981200" y="980728"/>
            <a:ext cx="8229600" cy="5112568"/>
          </a:xfrm>
        </p:spPr>
        <p:txBody>
          <a:bodyPr/>
          <a:lstStyle/>
          <a:p>
            <a:pPr marL="0" indent="0">
              <a:buNone/>
            </a:pPr>
            <a:r>
              <a:rPr lang="nb-NO" sz="1600" dirty="0"/>
              <a:t>b)  For flyinger med start og landing på samme flyplass/driftssted, kan dokumenter og den </a:t>
            </a:r>
            <a:r>
              <a:rPr lang="nb-NO" sz="1600" dirty="0" err="1"/>
              <a:t>infor</a:t>
            </a:r>
            <a:r>
              <a:rPr lang="nb-NO" sz="1600" dirty="0"/>
              <a:t>- </a:t>
            </a:r>
          </a:p>
          <a:p>
            <a:pPr marL="0" indent="0">
              <a:buNone/>
            </a:pPr>
            <a:r>
              <a:rPr lang="nb-NO" sz="1600" dirty="0" err="1"/>
              <a:t>masjonen</a:t>
            </a:r>
            <a:r>
              <a:rPr lang="nb-NO" sz="1600" dirty="0"/>
              <a:t> som er nevnt i bokstav a) punkt 1, 4, 5, 6, 7 og 8 oppbevares på flyplassen eller </a:t>
            </a:r>
          </a:p>
          <a:p>
            <a:pPr marL="0" indent="0">
              <a:buNone/>
            </a:pPr>
            <a:r>
              <a:rPr lang="nb-NO" sz="1600" dirty="0"/>
              <a:t>driftsstedet.</a:t>
            </a:r>
          </a:p>
          <a:p>
            <a:pPr marL="0" indent="0">
              <a:buNone/>
            </a:pPr>
            <a:br>
              <a:rPr lang="nb-NO" sz="1600" dirty="0"/>
            </a:br>
            <a:r>
              <a:rPr lang="nb-NO" sz="1600" dirty="0"/>
              <a:t>c)  Fartøysjefen skal på anmodning fra Luftfartstilsynet eller Norges Luftsportforbund innen ri- </a:t>
            </a:r>
          </a:p>
          <a:p>
            <a:pPr marL="0" indent="0">
              <a:buNone/>
            </a:pPr>
            <a:r>
              <a:rPr lang="nb-NO" sz="1600" dirty="0" err="1"/>
              <a:t>melig</a:t>
            </a:r>
            <a:r>
              <a:rPr lang="nb-NO" sz="1600" dirty="0"/>
              <a:t> tid stille til rådighet den dokumentasjon som kreves medbrakt om bord til rådighet.</a:t>
            </a:r>
          </a:p>
          <a:p>
            <a:pPr marL="0" indent="0">
              <a:buNone/>
            </a:pPr>
            <a:br>
              <a:rPr lang="nb-NO" sz="1600" dirty="0"/>
            </a:br>
            <a:r>
              <a:rPr lang="nb-NO" sz="1600" dirty="0"/>
              <a:t>d)  I tilfelle tap eller tyveri av dokumenter som er spesifisert i bokstav a), kan operasjonen fort- </a:t>
            </a:r>
          </a:p>
          <a:p>
            <a:pPr marL="0" indent="0">
              <a:buNone/>
            </a:pPr>
            <a:r>
              <a:rPr lang="nb-NO" sz="1600" dirty="0"/>
              <a:t>sette til flyet når basen eller et sted hvor et erstatningsdokument kan leveres.</a:t>
            </a:r>
          </a:p>
          <a:p>
            <a:pPr marL="0" indent="0">
              <a:buNone/>
            </a:pPr>
            <a:br>
              <a:rPr lang="nb-NO" sz="1600" dirty="0"/>
            </a:br>
            <a:r>
              <a:rPr lang="nb-NO" sz="1600" dirty="0"/>
              <a:t>e) Dokumentene, håndbøkene og informasjonen kan være tilgjengelige i en annen form enn på </a:t>
            </a:r>
          </a:p>
          <a:p>
            <a:pPr marL="0" indent="0">
              <a:buNone/>
            </a:pPr>
            <a:r>
              <a:rPr lang="nb-NO" sz="1600" dirty="0"/>
              <a:t>trykt papir. Et elektronisk lagringsmedium er akseptabelt hvis tilgjengelighet, brukervennlig- </a:t>
            </a:r>
          </a:p>
          <a:p>
            <a:pPr marL="0" indent="0">
              <a:buNone/>
            </a:pPr>
            <a:r>
              <a:rPr lang="nb-NO" sz="1600" dirty="0"/>
              <a:t>het og pålitelighet kan garanteres.</a:t>
            </a:r>
          </a:p>
          <a:p>
            <a:pPr marL="0" indent="0">
              <a:buNone/>
            </a:pPr>
            <a:br>
              <a:rPr lang="nb-NO" sz="1600" dirty="0"/>
            </a:br>
            <a:r>
              <a:rPr lang="nb-NO" sz="1600" dirty="0">
                <a:solidFill>
                  <a:schemeClr val="tx1"/>
                </a:solidFill>
                <a:highlight>
                  <a:srgbClr val="FFFF00"/>
                </a:highlight>
              </a:rPr>
              <a:t>f</a:t>
            </a:r>
            <a:r>
              <a:rPr lang="nb-NO" sz="1600" b="1" dirty="0">
                <a:solidFill>
                  <a:schemeClr val="tx1"/>
                </a:solidFill>
                <a:highlight>
                  <a:srgbClr val="FFFF00"/>
                </a:highlight>
              </a:rPr>
              <a:t>) Med unntak for luftfartøyer som starter og lander på samme flyplass/driftssted, skal </a:t>
            </a:r>
            <a:r>
              <a:rPr lang="nb-NO" sz="1600" b="1" dirty="0" err="1">
                <a:solidFill>
                  <a:schemeClr val="tx1"/>
                </a:solidFill>
                <a:highlight>
                  <a:srgbClr val="FFFF00"/>
                </a:highlight>
              </a:rPr>
              <a:t>operatø</a:t>
            </a:r>
            <a:r>
              <a:rPr lang="nb-NO" sz="1600" b="1" dirty="0">
                <a:solidFill>
                  <a:schemeClr val="tx1"/>
                </a:solidFill>
                <a:highlight>
                  <a:srgbClr val="FFFF00"/>
                </a:highlight>
              </a:rPr>
              <a:t>- </a:t>
            </a:r>
          </a:p>
          <a:p>
            <a:pPr marL="0" indent="0">
              <a:buNone/>
            </a:pPr>
            <a:r>
              <a:rPr lang="nb-NO" sz="1600" b="1" dirty="0">
                <a:solidFill>
                  <a:schemeClr val="tx1"/>
                </a:solidFill>
                <a:highlight>
                  <a:srgbClr val="FFFF00"/>
                </a:highlight>
              </a:rPr>
              <a:t>ren til enhver tid ha tilgjengelig lister over nød- og overlevingsutstyr om bord, som </a:t>
            </a:r>
            <a:r>
              <a:rPr lang="nb-NO" sz="1600" b="1" dirty="0" err="1">
                <a:solidFill>
                  <a:schemeClr val="tx1"/>
                </a:solidFill>
                <a:highlight>
                  <a:srgbClr val="FFFF00"/>
                </a:highlight>
              </a:rPr>
              <a:t>umiddel</a:t>
            </a:r>
            <a:r>
              <a:rPr lang="nb-NO" sz="1600" b="1" dirty="0">
                <a:solidFill>
                  <a:schemeClr val="tx1"/>
                </a:solidFill>
                <a:highlight>
                  <a:srgbClr val="FFFF00"/>
                </a:highlight>
              </a:rPr>
              <a:t>- </a:t>
            </a:r>
          </a:p>
          <a:p>
            <a:pPr marL="0" indent="0">
              <a:buNone/>
            </a:pPr>
            <a:r>
              <a:rPr lang="nb-NO" sz="1600" b="1" dirty="0">
                <a:solidFill>
                  <a:schemeClr val="tx1"/>
                </a:solidFill>
                <a:highlight>
                  <a:srgbClr val="FFFF00"/>
                </a:highlight>
              </a:rPr>
              <a:t>bart kan oversendes til redningssentralene (</a:t>
            </a:r>
            <a:r>
              <a:rPr lang="nb-NO" sz="1600" b="1" dirty="0" err="1">
                <a:solidFill>
                  <a:schemeClr val="tx1"/>
                </a:solidFill>
                <a:highlight>
                  <a:srgbClr val="FFFF00"/>
                </a:highlight>
              </a:rPr>
              <a:t>RCC</a:t>
            </a:r>
            <a:r>
              <a:rPr lang="nb-NO" sz="1600" b="1" dirty="0">
                <a:solidFill>
                  <a:schemeClr val="tx1"/>
                </a:solidFill>
                <a:highlight>
                  <a:srgbClr val="FFFF00"/>
                </a:highlight>
              </a:rPr>
              <a:t>).</a:t>
            </a:r>
          </a:p>
          <a:p>
            <a:pPr lvl="1"/>
            <a:endParaRPr lang="nb-NO" dirty="0">
              <a:solidFill>
                <a:schemeClr val="tx1"/>
              </a:solidFill>
            </a:endParaRPr>
          </a:p>
          <a:p>
            <a:pPr lvl="1"/>
            <a:endParaRPr lang="nb-NO" dirty="0"/>
          </a:p>
          <a:p>
            <a:endParaRPr lang="nb-NO" dirty="0"/>
          </a:p>
        </p:txBody>
      </p:sp>
      <p:sp>
        <p:nvSpPr>
          <p:cNvPr id="8" name="TekstSylinder 7">
            <a:extLst>
              <a:ext uri="{FF2B5EF4-FFF2-40B4-BE49-F238E27FC236}">
                <a16:creationId xmlns:a16="http://schemas.microsoft.com/office/drawing/2014/main" id="{DD1339CA-C21B-D14A-A508-99BAB9132F12}"/>
              </a:ext>
            </a:extLst>
          </p:cNvPr>
          <p:cNvSpPr txBox="1"/>
          <p:nvPr/>
        </p:nvSpPr>
        <p:spPr>
          <a:xfrm>
            <a:off x="5916614" y="4797152"/>
            <a:ext cx="2699667" cy="369332"/>
          </a:xfrm>
          <a:prstGeom prst="rect">
            <a:avLst/>
          </a:prstGeom>
          <a:noFill/>
          <a:effectLst/>
        </p:spPr>
        <p:txBody>
          <a:bodyPr wrap="square" rtlCol="0">
            <a:spAutoFit/>
          </a:bodyPr>
          <a:lstStyle/>
          <a:p>
            <a:r>
              <a:rPr lang="nb-NO" dirty="0"/>
              <a:t>,</a:t>
            </a:r>
          </a:p>
        </p:txBody>
      </p:sp>
    </p:spTree>
    <p:extLst>
      <p:ext uri="{BB962C8B-B14F-4D97-AF65-F5344CB8AC3E}">
        <p14:creationId xmlns:p14="http://schemas.microsoft.com/office/powerpoint/2010/main" val="17310712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bunntekst 3">
            <a:extLst>
              <a:ext uri="{FF2B5EF4-FFF2-40B4-BE49-F238E27FC236}">
                <a16:creationId xmlns:a16="http://schemas.microsoft.com/office/drawing/2014/main" id="{6BA4925B-D2B5-364B-B0F7-096B355EFECB}"/>
              </a:ext>
            </a:extLst>
          </p:cNvPr>
          <p:cNvSpPr>
            <a:spLocks noGrp="1"/>
          </p:cNvSpPr>
          <p:nvPr>
            <p:ph type="ftr" sz="quarter" idx="10"/>
          </p:nvPr>
        </p:nvSpPr>
        <p:spPr/>
        <p:txBody>
          <a:bodyPr/>
          <a:lstStyle/>
          <a:p>
            <a:pPr>
              <a:defRPr/>
            </a:pPr>
            <a:r>
              <a:rPr lang="nb-NO"/>
              <a:t>Røstad Sep 22 </a:t>
            </a:r>
          </a:p>
        </p:txBody>
      </p:sp>
      <p:sp>
        <p:nvSpPr>
          <p:cNvPr id="5" name="Plassholder for lysbildenummer 4">
            <a:extLst>
              <a:ext uri="{FF2B5EF4-FFF2-40B4-BE49-F238E27FC236}">
                <a16:creationId xmlns:a16="http://schemas.microsoft.com/office/drawing/2014/main" id="{04383A0B-5F50-CF4E-B1E7-E38D3F7DC189}"/>
              </a:ext>
            </a:extLst>
          </p:cNvPr>
          <p:cNvSpPr>
            <a:spLocks noGrp="1"/>
          </p:cNvSpPr>
          <p:nvPr>
            <p:ph type="sldNum" sz="quarter" idx="4294967295"/>
          </p:nvPr>
        </p:nvSpPr>
        <p:spPr>
          <a:xfrm>
            <a:off x="10704512" y="6335366"/>
            <a:ext cx="1080120" cy="215888"/>
          </a:xfrm>
          <a:prstGeom prst="rect">
            <a:avLst/>
          </a:prstGeom>
        </p:spPr>
        <p:txBody>
          <a:bodyPr/>
          <a:lstStyle/>
          <a:p>
            <a:pPr>
              <a:defRPr/>
            </a:pPr>
            <a:fld id="{BE00DEF2-E263-F544-B585-57C90084A3BE}" type="slidenum">
              <a:rPr lang="nb-NO" altLang="nb-NO" smtClean="0"/>
              <a:pPr>
                <a:defRPr/>
              </a:pPr>
              <a:t>11</a:t>
            </a:fld>
            <a:endParaRPr lang="nb-NO" altLang="nb-NO"/>
          </a:p>
        </p:txBody>
      </p:sp>
      <p:sp>
        <p:nvSpPr>
          <p:cNvPr id="7" name="Tittel 6">
            <a:extLst>
              <a:ext uri="{FF2B5EF4-FFF2-40B4-BE49-F238E27FC236}">
                <a16:creationId xmlns:a16="http://schemas.microsoft.com/office/drawing/2014/main" id="{43381065-12B6-D645-BF0B-2AF0491CD85A}"/>
              </a:ext>
            </a:extLst>
          </p:cNvPr>
          <p:cNvSpPr>
            <a:spLocks noGrp="1"/>
          </p:cNvSpPr>
          <p:nvPr>
            <p:ph type="title"/>
          </p:nvPr>
        </p:nvSpPr>
        <p:spPr>
          <a:xfrm>
            <a:off x="1981200" y="116632"/>
            <a:ext cx="8229600" cy="576064"/>
          </a:xfrm>
        </p:spPr>
        <p:txBody>
          <a:bodyPr/>
          <a:lstStyle/>
          <a:p>
            <a:br>
              <a:rPr lang="nb-NO" dirty="0"/>
            </a:br>
            <a:r>
              <a:rPr lang="nb-NO" dirty="0"/>
              <a:t>3.1.7 Teknisk loggbok for sportsfly</a:t>
            </a:r>
            <a:br>
              <a:rPr lang="nb-NO" dirty="0"/>
            </a:br>
            <a:endParaRPr lang="nb-NO" dirty="0"/>
          </a:p>
        </p:txBody>
      </p:sp>
      <p:sp>
        <p:nvSpPr>
          <p:cNvPr id="2" name="Plassholder for innhold 1">
            <a:extLst>
              <a:ext uri="{FF2B5EF4-FFF2-40B4-BE49-F238E27FC236}">
                <a16:creationId xmlns:a16="http://schemas.microsoft.com/office/drawing/2014/main" id="{7DCBD49E-9672-6942-9874-067DF1DFCBB4}"/>
              </a:ext>
            </a:extLst>
          </p:cNvPr>
          <p:cNvSpPr>
            <a:spLocks noGrp="1"/>
          </p:cNvSpPr>
          <p:nvPr>
            <p:ph idx="1"/>
          </p:nvPr>
        </p:nvSpPr>
        <p:spPr>
          <a:xfrm>
            <a:off x="1981200" y="1052736"/>
            <a:ext cx="8435280" cy="5040560"/>
          </a:xfrm>
        </p:spPr>
        <p:txBody>
          <a:bodyPr/>
          <a:lstStyle/>
          <a:p>
            <a:pPr marL="0" indent="0">
              <a:buNone/>
            </a:pPr>
            <a:r>
              <a:rPr lang="nb-NO" sz="1800" dirty="0"/>
              <a:t>Teknisk loggbok for sportsfly skal inneholde følgende informasjon: </a:t>
            </a:r>
          </a:p>
          <a:p>
            <a:pPr marL="0" indent="0">
              <a:buNone/>
            </a:pPr>
            <a:r>
              <a:rPr lang="nb-NO" sz="1800" dirty="0"/>
              <a:t>1)  flyets kjennetegn, </a:t>
            </a:r>
          </a:p>
          <a:p>
            <a:pPr marL="0" indent="0">
              <a:buNone/>
            </a:pPr>
            <a:r>
              <a:rPr lang="nb-NO" sz="1800" dirty="0"/>
              <a:t>2)  flyvningenes dato,</a:t>
            </a:r>
          </a:p>
          <a:p>
            <a:pPr marL="0" indent="0">
              <a:buNone/>
            </a:pPr>
            <a:r>
              <a:rPr lang="nb-NO" sz="1800" dirty="0"/>
              <a:t>3)  besetningens navn,</a:t>
            </a:r>
          </a:p>
          <a:p>
            <a:pPr marL="0" indent="0">
              <a:buNone/>
            </a:pPr>
            <a:r>
              <a:rPr lang="nb-NO" sz="1800" dirty="0"/>
              <a:t>4)  utført daglig ettersyn (tid, signatur og NIF Person ID),</a:t>
            </a:r>
          </a:p>
          <a:p>
            <a:pPr marL="0" indent="0">
              <a:buNone/>
            </a:pPr>
            <a:r>
              <a:rPr lang="nb-NO" sz="1800" dirty="0"/>
              <a:t>5)  avgangssted,</a:t>
            </a:r>
          </a:p>
          <a:p>
            <a:pPr marL="0" indent="0">
              <a:buNone/>
            </a:pPr>
            <a:r>
              <a:rPr lang="nb-NO" sz="1800" dirty="0"/>
              <a:t>6)  landingssted,</a:t>
            </a:r>
          </a:p>
          <a:p>
            <a:pPr marL="0" indent="0">
              <a:buNone/>
            </a:pPr>
            <a:r>
              <a:rPr lang="nb-NO" sz="1800" dirty="0"/>
              <a:t>7)  avgangstidspunkt, </a:t>
            </a:r>
          </a:p>
          <a:p>
            <a:pPr marL="0" indent="0">
              <a:buNone/>
            </a:pPr>
            <a:r>
              <a:rPr lang="nb-NO" sz="1800" dirty="0"/>
              <a:t>8)  landingstidspunkt, </a:t>
            </a:r>
          </a:p>
          <a:p>
            <a:pPr marL="0" indent="0">
              <a:buNone/>
            </a:pPr>
            <a:r>
              <a:rPr lang="nb-NO" sz="1800" dirty="0"/>
              <a:t>9)  teknisk flygetid (pr. flyvning og totalt)</a:t>
            </a:r>
          </a:p>
          <a:p>
            <a:pPr marL="0" indent="0">
              <a:buNone/>
            </a:pPr>
            <a:r>
              <a:rPr lang="nb-NO" sz="1800" dirty="0"/>
              <a:t>10) type flygetid (</a:t>
            </a:r>
            <a:r>
              <a:rPr lang="nb-NO" sz="1800" dirty="0" err="1"/>
              <a:t>trike</a:t>
            </a:r>
            <a:r>
              <a:rPr lang="nb-NO" sz="1800" dirty="0"/>
              <a:t>, motor)</a:t>
            </a:r>
          </a:p>
          <a:p>
            <a:pPr marL="0" indent="0">
              <a:buNone/>
            </a:pPr>
            <a:r>
              <a:rPr lang="nb-NO" sz="1800" dirty="0"/>
              <a:t>11) antall flyvninger</a:t>
            </a:r>
          </a:p>
          <a:p>
            <a:pPr marL="0" indent="0">
              <a:buNone/>
            </a:pPr>
            <a:r>
              <a:rPr lang="nb-NO" sz="1800" dirty="0"/>
              <a:t>12) flyvningens art, </a:t>
            </a:r>
          </a:p>
          <a:p>
            <a:pPr marL="0" indent="0">
              <a:buNone/>
            </a:pPr>
            <a:r>
              <a:rPr lang="nb-NO" sz="1800" dirty="0"/>
              <a:t>13) hendelser og iakttakelser, og</a:t>
            </a:r>
          </a:p>
          <a:p>
            <a:pPr marL="0" indent="0">
              <a:buNone/>
            </a:pPr>
            <a:r>
              <a:rPr lang="nb-NO" sz="1800" dirty="0"/>
              <a:t>14) fartøysjefens eller annen ansvarlig persons underskrift.</a:t>
            </a:r>
          </a:p>
          <a:p>
            <a:pPr lvl="1"/>
            <a:endParaRPr lang="nb-NO" dirty="0"/>
          </a:p>
          <a:p>
            <a:pPr lvl="1"/>
            <a:endParaRPr lang="nb-NO" dirty="0"/>
          </a:p>
          <a:p>
            <a:endParaRPr lang="nb-NO" dirty="0"/>
          </a:p>
        </p:txBody>
      </p:sp>
      <p:sp>
        <p:nvSpPr>
          <p:cNvPr id="8" name="TekstSylinder 7">
            <a:extLst>
              <a:ext uri="{FF2B5EF4-FFF2-40B4-BE49-F238E27FC236}">
                <a16:creationId xmlns:a16="http://schemas.microsoft.com/office/drawing/2014/main" id="{DD1339CA-C21B-D14A-A508-99BAB9132F12}"/>
              </a:ext>
            </a:extLst>
          </p:cNvPr>
          <p:cNvSpPr txBox="1"/>
          <p:nvPr/>
        </p:nvSpPr>
        <p:spPr>
          <a:xfrm>
            <a:off x="5916614" y="4797152"/>
            <a:ext cx="2699667" cy="369332"/>
          </a:xfrm>
          <a:prstGeom prst="rect">
            <a:avLst/>
          </a:prstGeom>
          <a:noFill/>
          <a:effectLst/>
        </p:spPr>
        <p:txBody>
          <a:bodyPr wrap="square" rtlCol="0">
            <a:spAutoFit/>
          </a:bodyPr>
          <a:lstStyle/>
          <a:p>
            <a:r>
              <a:rPr lang="nb-NO" dirty="0"/>
              <a:t>,</a:t>
            </a:r>
          </a:p>
        </p:txBody>
      </p:sp>
    </p:spTree>
    <p:extLst>
      <p:ext uri="{BB962C8B-B14F-4D97-AF65-F5344CB8AC3E}">
        <p14:creationId xmlns:p14="http://schemas.microsoft.com/office/powerpoint/2010/main" val="40496607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bunntekst 3">
            <a:extLst>
              <a:ext uri="{FF2B5EF4-FFF2-40B4-BE49-F238E27FC236}">
                <a16:creationId xmlns:a16="http://schemas.microsoft.com/office/drawing/2014/main" id="{6BA4925B-D2B5-364B-B0F7-096B355EFECB}"/>
              </a:ext>
            </a:extLst>
          </p:cNvPr>
          <p:cNvSpPr>
            <a:spLocks noGrp="1"/>
          </p:cNvSpPr>
          <p:nvPr>
            <p:ph type="ftr" sz="quarter" idx="10"/>
          </p:nvPr>
        </p:nvSpPr>
        <p:spPr/>
        <p:txBody>
          <a:bodyPr/>
          <a:lstStyle/>
          <a:p>
            <a:pPr>
              <a:defRPr/>
            </a:pPr>
            <a:r>
              <a:rPr lang="nb-NO"/>
              <a:t>Røstad Sep 22 </a:t>
            </a:r>
          </a:p>
        </p:txBody>
      </p:sp>
      <p:sp>
        <p:nvSpPr>
          <p:cNvPr id="5" name="Plassholder for lysbildenummer 4">
            <a:extLst>
              <a:ext uri="{FF2B5EF4-FFF2-40B4-BE49-F238E27FC236}">
                <a16:creationId xmlns:a16="http://schemas.microsoft.com/office/drawing/2014/main" id="{04383A0B-5F50-CF4E-B1E7-E38D3F7DC189}"/>
              </a:ext>
            </a:extLst>
          </p:cNvPr>
          <p:cNvSpPr>
            <a:spLocks noGrp="1"/>
          </p:cNvSpPr>
          <p:nvPr>
            <p:ph type="sldNum" sz="quarter" idx="4294967295"/>
          </p:nvPr>
        </p:nvSpPr>
        <p:spPr>
          <a:xfrm>
            <a:off x="10704512" y="6335366"/>
            <a:ext cx="1080120" cy="215888"/>
          </a:xfrm>
          <a:prstGeom prst="rect">
            <a:avLst/>
          </a:prstGeom>
        </p:spPr>
        <p:txBody>
          <a:bodyPr/>
          <a:lstStyle/>
          <a:p>
            <a:pPr>
              <a:defRPr/>
            </a:pPr>
            <a:fld id="{BE00DEF2-E263-F544-B585-57C90084A3BE}" type="slidenum">
              <a:rPr lang="nb-NO" altLang="nb-NO" smtClean="0"/>
              <a:pPr>
                <a:defRPr/>
              </a:pPr>
              <a:t>12</a:t>
            </a:fld>
            <a:endParaRPr lang="nb-NO" altLang="nb-NO"/>
          </a:p>
        </p:txBody>
      </p:sp>
      <p:sp>
        <p:nvSpPr>
          <p:cNvPr id="7" name="Tittel 6">
            <a:extLst>
              <a:ext uri="{FF2B5EF4-FFF2-40B4-BE49-F238E27FC236}">
                <a16:creationId xmlns:a16="http://schemas.microsoft.com/office/drawing/2014/main" id="{43381065-12B6-D645-BF0B-2AF0491CD85A}"/>
              </a:ext>
            </a:extLst>
          </p:cNvPr>
          <p:cNvSpPr>
            <a:spLocks noGrp="1"/>
          </p:cNvSpPr>
          <p:nvPr>
            <p:ph type="title"/>
          </p:nvPr>
        </p:nvSpPr>
        <p:spPr>
          <a:xfrm>
            <a:off x="1981200" y="116632"/>
            <a:ext cx="8229600" cy="576064"/>
          </a:xfrm>
        </p:spPr>
        <p:txBody>
          <a:bodyPr/>
          <a:lstStyle/>
          <a:p>
            <a:br>
              <a:rPr lang="nb-NO" dirty="0"/>
            </a:br>
            <a:r>
              <a:rPr lang="nb-NO" dirty="0"/>
              <a:t>3.1.8 Flyging med passasjer</a:t>
            </a:r>
            <a:br>
              <a:rPr lang="nb-NO" dirty="0"/>
            </a:br>
            <a:endParaRPr lang="nb-NO" dirty="0"/>
          </a:p>
        </p:txBody>
      </p:sp>
      <p:sp>
        <p:nvSpPr>
          <p:cNvPr id="8" name="TekstSylinder 7">
            <a:extLst>
              <a:ext uri="{FF2B5EF4-FFF2-40B4-BE49-F238E27FC236}">
                <a16:creationId xmlns:a16="http://schemas.microsoft.com/office/drawing/2014/main" id="{DD1339CA-C21B-D14A-A508-99BAB9132F12}"/>
              </a:ext>
            </a:extLst>
          </p:cNvPr>
          <p:cNvSpPr txBox="1"/>
          <p:nvPr/>
        </p:nvSpPr>
        <p:spPr>
          <a:xfrm>
            <a:off x="5916614" y="4797152"/>
            <a:ext cx="2699667" cy="369332"/>
          </a:xfrm>
          <a:prstGeom prst="rect">
            <a:avLst/>
          </a:prstGeom>
          <a:noFill/>
          <a:effectLst/>
        </p:spPr>
        <p:txBody>
          <a:bodyPr wrap="square" rtlCol="0">
            <a:spAutoFit/>
          </a:bodyPr>
          <a:lstStyle/>
          <a:p>
            <a:r>
              <a:rPr lang="nb-NO" dirty="0"/>
              <a:t>,</a:t>
            </a:r>
          </a:p>
        </p:txBody>
      </p:sp>
      <p:sp>
        <p:nvSpPr>
          <p:cNvPr id="3" name="Plassholder for innhold 2">
            <a:extLst>
              <a:ext uri="{FF2B5EF4-FFF2-40B4-BE49-F238E27FC236}">
                <a16:creationId xmlns:a16="http://schemas.microsoft.com/office/drawing/2014/main" id="{99AD3847-F7EE-3D1B-F8CD-B2478EAF09D7}"/>
              </a:ext>
            </a:extLst>
          </p:cNvPr>
          <p:cNvSpPr>
            <a:spLocks noGrp="1"/>
          </p:cNvSpPr>
          <p:nvPr>
            <p:ph idx="1"/>
          </p:nvPr>
        </p:nvSpPr>
        <p:spPr/>
        <p:txBody>
          <a:bodyPr/>
          <a:lstStyle/>
          <a:p>
            <a:pPr marL="0" indent="0">
              <a:buNone/>
            </a:pPr>
            <a:r>
              <a:rPr lang="nb-NO" sz="1600" dirty="0"/>
              <a:t>For flyging med passasjer gjelder følgende krav: </a:t>
            </a:r>
          </a:p>
          <a:p>
            <a:pPr marL="0" indent="0">
              <a:buNone/>
            </a:pPr>
            <a:r>
              <a:rPr lang="nb-NO" sz="1600" dirty="0"/>
              <a:t>a)  Fartøysjef må inneha passasjerutsjekk og ha vedlikeholdt sine rettigheter i henhold til </a:t>
            </a:r>
            <a:r>
              <a:rPr lang="nb-NO" sz="1600" dirty="0" err="1"/>
              <a:t>ka</a:t>
            </a:r>
            <a:r>
              <a:rPr lang="nb-NO" sz="1600" dirty="0"/>
              <a:t>- </a:t>
            </a:r>
          </a:p>
          <a:p>
            <a:pPr marL="0" indent="0">
              <a:buNone/>
            </a:pPr>
            <a:r>
              <a:rPr lang="nb-NO" sz="1600" dirty="0" err="1"/>
              <a:t>pittel</a:t>
            </a:r>
            <a:r>
              <a:rPr lang="nb-NO" sz="1600" dirty="0"/>
              <a:t> 4 «Krav til kontinuerlig erfaring».</a:t>
            </a:r>
          </a:p>
          <a:p>
            <a:pPr marL="0" indent="0">
              <a:buNone/>
            </a:pPr>
            <a:r>
              <a:rPr lang="nb-NO" sz="1600" dirty="0"/>
              <a:t>b)  Fartøysjefen skal før avgang vurdere om passasjeren er skikket til å være med på den </a:t>
            </a:r>
          </a:p>
          <a:p>
            <a:pPr marL="0" indent="0">
              <a:buNone/>
            </a:pPr>
            <a:r>
              <a:rPr lang="nb-NO" sz="1600" dirty="0"/>
              <a:t>planlagte flygingen.</a:t>
            </a:r>
          </a:p>
          <a:p>
            <a:pPr marL="0" indent="0">
              <a:buNone/>
            </a:pPr>
            <a:r>
              <a:rPr lang="nb-NO" sz="1600" b="1" dirty="0">
                <a:solidFill>
                  <a:schemeClr val="tx1"/>
                </a:solidFill>
                <a:highlight>
                  <a:srgbClr val="FFFF00"/>
                </a:highlight>
              </a:rPr>
              <a:t>c)  Fartøysjefen skal informere passasjeren om de viktigste forskjellene mellom den plan- </a:t>
            </a:r>
          </a:p>
          <a:p>
            <a:pPr marL="0" indent="0">
              <a:buNone/>
            </a:pPr>
            <a:r>
              <a:rPr lang="nb-NO" sz="1600" b="1" dirty="0">
                <a:solidFill>
                  <a:schemeClr val="tx1"/>
                </a:solidFill>
                <a:highlight>
                  <a:srgbClr val="FFFF00"/>
                </a:highlight>
              </a:rPr>
              <a:t>lagte flygingen og kommersielle flyginger, blant annet at luftfartøyet ikke oppfyller </a:t>
            </a:r>
            <a:r>
              <a:rPr lang="nb-NO" sz="1600" b="1" dirty="0" err="1">
                <a:solidFill>
                  <a:schemeClr val="tx1"/>
                </a:solidFill>
                <a:highlight>
                  <a:srgbClr val="FFFF00"/>
                </a:highlight>
              </a:rPr>
              <a:t>inter</a:t>
            </a:r>
            <a:r>
              <a:rPr lang="nb-NO" sz="1600" b="1" dirty="0">
                <a:solidFill>
                  <a:schemeClr val="tx1"/>
                </a:solidFill>
                <a:highlight>
                  <a:srgbClr val="FFFF00"/>
                </a:highlight>
              </a:rPr>
              <a:t>- </a:t>
            </a:r>
          </a:p>
          <a:p>
            <a:pPr marL="0" indent="0">
              <a:buNone/>
            </a:pPr>
            <a:r>
              <a:rPr lang="nb-NO" sz="1600" b="1" dirty="0">
                <a:solidFill>
                  <a:schemeClr val="tx1"/>
                </a:solidFill>
                <a:highlight>
                  <a:srgbClr val="FFFF00"/>
                </a:highlight>
              </a:rPr>
              <a:t>nasjonale krav til teknisk standard. Fartøysjefen skal informere om passasjerens </a:t>
            </a:r>
            <a:r>
              <a:rPr lang="nb-NO" sz="1600" b="1" dirty="0" err="1">
                <a:solidFill>
                  <a:schemeClr val="tx1"/>
                </a:solidFill>
                <a:highlight>
                  <a:srgbClr val="FFFF00"/>
                </a:highlight>
              </a:rPr>
              <a:t>rettighe</a:t>
            </a:r>
            <a:r>
              <a:rPr lang="nb-NO" sz="1600" b="1" dirty="0">
                <a:solidFill>
                  <a:schemeClr val="tx1"/>
                </a:solidFill>
                <a:highlight>
                  <a:srgbClr val="FFFF00"/>
                </a:highlight>
              </a:rPr>
              <a:t>- </a:t>
            </a:r>
          </a:p>
          <a:p>
            <a:pPr marL="0" indent="0">
              <a:buNone/>
            </a:pPr>
            <a:r>
              <a:rPr lang="nb-NO" sz="1600" b="1" dirty="0">
                <a:solidFill>
                  <a:schemeClr val="tx1"/>
                </a:solidFill>
                <a:highlight>
                  <a:srgbClr val="FFFF00"/>
                </a:highlight>
              </a:rPr>
              <a:t>ter etter punkt e.</a:t>
            </a:r>
          </a:p>
          <a:p>
            <a:pPr marL="0" indent="0">
              <a:buNone/>
            </a:pPr>
            <a:r>
              <a:rPr lang="nb-NO" sz="1600" dirty="0"/>
              <a:t>d)  Informasjonen skal være egnet til å gi passasjeren et grunnlag for å vurdere om de ønsker </a:t>
            </a:r>
          </a:p>
          <a:p>
            <a:pPr marL="0" indent="0">
              <a:buNone/>
            </a:pPr>
            <a:r>
              <a:rPr lang="nb-NO" sz="1600" dirty="0"/>
              <a:t>å delta på flygingen.</a:t>
            </a:r>
          </a:p>
          <a:p>
            <a:pPr marL="0" indent="0">
              <a:buNone/>
            </a:pPr>
            <a:r>
              <a:rPr lang="nb-NO" sz="1600" dirty="0"/>
              <a:t>e)  En passasjer har rett til kostnadsfritt å avbryte flyturen frem til luftfartøyet er i bevegelse </a:t>
            </a:r>
          </a:p>
          <a:p>
            <a:pPr marL="0" indent="0">
              <a:buNone/>
            </a:pPr>
            <a:r>
              <a:rPr lang="nb-NO" sz="1600" dirty="0"/>
              <a:t>for avgang.</a:t>
            </a:r>
          </a:p>
          <a:p>
            <a:pPr marL="0" indent="0">
              <a:buNone/>
            </a:pPr>
            <a:r>
              <a:rPr lang="nb-NO" sz="1600" b="1" dirty="0">
                <a:solidFill>
                  <a:schemeClr val="tx1"/>
                </a:solidFill>
                <a:highlight>
                  <a:srgbClr val="FFFF00"/>
                </a:highlight>
              </a:rPr>
              <a:t>f) For en mindreårig passasjer under 18 år som ikke er i følge med en verge, skal det fore- </a:t>
            </a:r>
          </a:p>
          <a:p>
            <a:pPr marL="0" indent="0">
              <a:buNone/>
            </a:pPr>
            <a:r>
              <a:rPr lang="nb-NO" sz="1600" b="1" dirty="0">
                <a:solidFill>
                  <a:schemeClr val="tx1"/>
                </a:solidFill>
                <a:highlight>
                  <a:srgbClr val="FFFF00"/>
                </a:highlight>
              </a:rPr>
              <a:t>ligge skriftlig samtykke fra en av vergene til passasjeren. Fartøysjefen skal dokumentere </a:t>
            </a:r>
          </a:p>
          <a:p>
            <a:pPr marL="0" indent="0">
              <a:buNone/>
            </a:pPr>
            <a:r>
              <a:rPr lang="nb-NO" sz="1600" b="1" dirty="0">
                <a:solidFill>
                  <a:schemeClr val="tx1"/>
                </a:solidFill>
                <a:highlight>
                  <a:srgbClr val="FFFF00"/>
                </a:highlight>
              </a:rPr>
              <a:t>at samtykket er basert på informasjonen som skal gis etter punkt c.</a:t>
            </a:r>
            <a:endParaRPr lang="en-US" sz="1600" b="1" dirty="0">
              <a:solidFill>
                <a:schemeClr val="tx1"/>
              </a:solidFill>
              <a:highlight>
                <a:srgbClr val="FFFF00"/>
              </a:highlight>
            </a:endParaRPr>
          </a:p>
        </p:txBody>
      </p:sp>
    </p:spTree>
    <p:extLst>
      <p:ext uri="{BB962C8B-B14F-4D97-AF65-F5344CB8AC3E}">
        <p14:creationId xmlns:p14="http://schemas.microsoft.com/office/powerpoint/2010/main" val="6123348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bunntekst 3">
            <a:extLst>
              <a:ext uri="{FF2B5EF4-FFF2-40B4-BE49-F238E27FC236}">
                <a16:creationId xmlns:a16="http://schemas.microsoft.com/office/drawing/2014/main" id="{6BA4925B-D2B5-364B-B0F7-096B355EFECB}"/>
              </a:ext>
            </a:extLst>
          </p:cNvPr>
          <p:cNvSpPr>
            <a:spLocks noGrp="1"/>
          </p:cNvSpPr>
          <p:nvPr>
            <p:ph type="ftr" sz="quarter" idx="10"/>
          </p:nvPr>
        </p:nvSpPr>
        <p:spPr/>
        <p:txBody>
          <a:bodyPr/>
          <a:lstStyle/>
          <a:p>
            <a:pPr>
              <a:defRPr/>
            </a:pPr>
            <a:r>
              <a:rPr lang="nb-NO"/>
              <a:t>Røstad Sep 22 </a:t>
            </a:r>
          </a:p>
        </p:txBody>
      </p:sp>
      <p:sp>
        <p:nvSpPr>
          <p:cNvPr id="5" name="Plassholder for lysbildenummer 4">
            <a:extLst>
              <a:ext uri="{FF2B5EF4-FFF2-40B4-BE49-F238E27FC236}">
                <a16:creationId xmlns:a16="http://schemas.microsoft.com/office/drawing/2014/main" id="{04383A0B-5F50-CF4E-B1E7-E38D3F7DC189}"/>
              </a:ext>
            </a:extLst>
          </p:cNvPr>
          <p:cNvSpPr>
            <a:spLocks noGrp="1"/>
          </p:cNvSpPr>
          <p:nvPr>
            <p:ph type="sldNum" sz="quarter" idx="4294967295"/>
          </p:nvPr>
        </p:nvSpPr>
        <p:spPr>
          <a:xfrm>
            <a:off x="10704512" y="6335366"/>
            <a:ext cx="1080120" cy="215888"/>
          </a:xfrm>
          <a:prstGeom prst="rect">
            <a:avLst/>
          </a:prstGeom>
        </p:spPr>
        <p:txBody>
          <a:bodyPr/>
          <a:lstStyle/>
          <a:p>
            <a:pPr>
              <a:defRPr/>
            </a:pPr>
            <a:fld id="{BE00DEF2-E263-F544-B585-57C90084A3BE}" type="slidenum">
              <a:rPr lang="nb-NO" altLang="nb-NO" smtClean="0"/>
              <a:pPr>
                <a:defRPr/>
              </a:pPr>
              <a:t>13</a:t>
            </a:fld>
            <a:endParaRPr lang="nb-NO" altLang="nb-NO"/>
          </a:p>
        </p:txBody>
      </p:sp>
      <p:sp>
        <p:nvSpPr>
          <p:cNvPr id="7" name="Tittel 6">
            <a:extLst>
              <a:ext uri="{FF2B5EF4-FFF2-40B4-BE49-F238E27FC236}">
                <a16:creationId xmlns:a16="http://schemas.microsoft.com/office/drawing/2014/main" id="{43381065-12B6-D645-BF0B-2AF0491CD85A}"/>
              </a:ext>
            </a:extLst>
          </p:cNvPr>
          <p:cNvSpPr>
            <a:spLocks noGrp="1"/>
          </p:cNvSpPr>
          <p:nvPr>
            <p:ph type="title"/>
          </p:nvPr>
        </p:nvSpPr>
        <p:spPr>
          <a:xfrm>
            <a:off x="1981200" y="116632"/>
            <a:ext cx="8229600" cy="576064"/>
          </a:xfrm>
        </p:spPr>
        <p:txBody>
          <a:bodyPr/>
          <a:lstStyle/>
          <a:p>
            <a:br>
              <a:rPr lang="nb-NO" dirty="0"/>
            </a:br>
            <a:r>
              <a:rPr lang="nb-NO" sz="2400" dirty="0"/>
              <a:t>3.1.8.1 Informasjon til passasjer</a:t>
            </a:r>
            <a:br>
              <a:rPr lang="nb-NO" dirty="0"/>
            </a:br>
            <a:endParaRPr lang="nb-NO" dirty="0"/>
          </a:p>
        </p:txBody>
      </p:sp>
      <p:sp>
        <p:nvSpPr>
          <p:cNvPr id="2" name="Plassholder for innhold 1">
            <a:extLst>
              <a:ext uri="{FF2B5EF4-FFF2-40B4-BE49-F238E27FC236}">
                <a16:creationId xmlns:a16="http://schemas.microsoft.com/office/drawing/2014/main" id="{7DCBD49E-9672-6942-9874-067DF1DFCBB4}"/>
              </a:ext>
            </a:extLst>
          </p:cNvPr>
          <p:cNvSpPr>
            <a:spLocks noGrp="1"/>
          </p:cNvSpPr>
          <p:nvPr>
            <p:ph idx="1"/>
          </p:nvPr>
        </p:nvSpPr>
        <p:spPr>
          <a:xfrm>
            <a:off x="2057748" y="949457"/>
            <a:ext cx="8435280" cy="4824660"/>
          </a:xfrm>
        </p:spPr>
        <p:txBody>
          <a:bodyPr/>
          <a:lstStyle/>
          <a:p>
            <a:pPr marL="57150" indent="0">
              <a:buNone/>
            </a:pPr>
            <a:r>
              <a:rPr lang="nb-NO" sz="2000" dirty="0"/>
              <a:t>Fartøysjefen skal sørge for at passasjeren før flygingen, eller under flygingen når det er hensiktsmessig, informeres om </a:t>
            </a:r>
            <a:r>
              <a:rPr lang="nb-NO" sz="2000" dirty="0" err="1"/>
              <a:t>nødutstyr</a:t>
            </a:r>
            <a:r>
              <a:rPr lang="nb-NO" sz="2000" dirty="0"/>
              <a:t> og </a:t>
            </a:r>
            <a:r>
              <a:rPr lang="nb-NO" sz="2000" dirty="0" err="1"/>
              <a:t>nødprosedyrer</a:t>
            </a:r>
            <a:r>
              <a:rPr lang="nb-NO" sz="2000" dirty="0"/>
              <a:t>. </a:t>
            </a:r>
          </a:p>
          <a:p>
            <a:pPr marL="57150" indent="0">
              <a:buNone/>
            </a:pPr>
            <a:endParaRPr lang="nb-NO" sz="2000" dirty="0"/>
          </a:p>
          <a:p>
            <a:pPr marL="400050"/>
            <a:r>
              <a:rPr lang="nb-NO" sz="2000" dirty="0"/>
              <a:t>F.eks. bruk av sikkerhetsbelte og </a:t>
            </a:r>
            <a:r>
              <a:rPr lang="nb-NO" sz="2000" dirty="0" err="1"/>
              <a:t>evt</a:t>
            </a:r>
            <a:r>
              <a:rPr lang="nb-NO" sz="2000" dirty="0"/>
              <a:t> redningsvester</a:t>
            </a:r>
          </a:p>
          <a:p>
            <a:pPr marL="400050"/>
            <a:endParaRPr lang="nb-NO" sz="2000" dirty="0"/>
          </a:p>
          <a:p>
            <a:pPr marL="57150" indent="0">
              <a:buNone/>
            </a:pPr>
            <a:r>
              <a:rPr lang="nb-NO" sz="2000" dirty="0"/>
              <a:t>SE </a:t>
            </a:r>
            <a:r>
              <a:rPr lang="nb-NO" sz="2000" dirty="0" err="1"/>
              <a:t>SFHB</a:t>
            </a:r>
            <a:r>
              <a:rPr lang="nb-NO" sz="2000" dirty="0"/>
              <a:t> FOR DETALJER</a:t>
            </a:r>
          </a:p>
          <a:p>
            <a:pPr lvl="1"/>
            <a:endParaRPr lang="nb-NO" dirty="0"/>
          </a:p>
          <a:p>
            <a:pPr marL="0" indent="0">
              <a:buNone/>
            </a:pPr>
            <a:endParaRPr lang="nb-NO" dirty="0"/>
          </a:p>
        </p:txBody>
      </p:sp>
      <p:sp>
        <p:nvSpPr>
          <p:cNvPr id="8" name="TekstSylinder 7">
            <a:extLst>
              <a:ext uri="{FF2B5EF4-FFF2-40B4-BE49-F238E27FC236}">
                <a16:creationId xmlns:a16="http://schemas.microsoft.com/office/drawing/2014/main" id="{DD1339CA-C21B-D14A-A508-99BAB9132F12}"/>
              </a:ext>
            </a:extLst>
          </p:cNvPr>
          <p:cNvSpPr txBox="1"/>
          <p:nvPr/>
        </p:nvSpPr>
        <p:spPr>
          <a:xfrm>
            <a:off x="5916614" y="4797152"/>
            <a:ext cx="2699667" cy="369332"/>
          </a:xfrm>
          <a:prstGeom prst="rect">
            <a:avLst/>
          </a:prstGeom>
          <a:noFill/>
          <a:effectLst/>
        </p:spPr>
        <p:txBody>
          <a:bodyPr wrap="square" rtlCol="0">
            <a:spAutoFit/>
          </a:bodyPr>
          <a:lstStyle/>
          <a:p>
            <a:r>
              <a:rPr lang="nb-NO" dirty="0"/>
              <a:t>,</a:t>
            </a:r>
          </a:p>
        </p:txBody>
      </p:sp>
      <p:sp>
        <p:nvSpPr>
          <p:cNvPr id="3" name="Tittel 6">
            <a:extLst>
              <a:ext uri="{FF2B5EF4-FFF2-40B4-BE49-F238E27FC236}">
                <a16:creationId xmlns:a16="http://schemas.microsoft.com/office/drawing/2014/main" id="{21410602-3EF4-C992-0DA0-6B4D5076BE44}"/>
              </a:ext>
            </a:extLst>
          </p:cNvPr>
          <p:cNvSpPr txBox="1">
            <a:spLocks/>
          </p:cNvSpPr>
          <p:nvPr/>
        </p:nvSpPr>
        <p:spPr bwMode="auto">
          <a:xfrm>
            <a:off x="1801813" y="3429000"/>
            <a:ext cx="8229600"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600" b="1" kern="1200">
                <a:solidFill>
                  <a:srgbClr val="FF0000"/>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br>
              <a:rPr lang="nb-NO" dirty="0"/>
            </a:br>
            <a:endParaRPr lang="nb-NO" dirty="0"/>
          </a:p>
          <a:p>
            <a:pPr algn="l"/>
            <a:endParaRPr lang="nb-NO" sz="2400" dirty="0"/>
          </a:p>
          <a:p>
            <a:pPr algn="l"/>
            <a:endParaRPr lang="nb-NO" sz="2400" dirty="0"/>
          </a:p>
          <a:p>
            <a:pPr algn="l"/>
            <a:r>
              <a:rPr lang="nb-NO" sz="2000" dirty="0"/>
              <a:t>3.1.9 Flyging mot betaling mv.</a:t>
            </a:r>
          </a:p>
          <a:p>
            <a:pPr algn="l"/>
            <a:r>
              <a:rPr lang="nb-NO" sz="2000" dirty="0"/>
              <a:t>3.1.9.1 Forbud mot betaling</a:t>
            </a:r>
          </a:p>
          <a:p>
            <a:pPr algn="l"/>
            <a:r>
              <a:rPr lang="nb-NO" sz="2000" dirty="0">
                <a:solidFill>
                  <a:schemeClr val="tx1"/>
                </a:solidFill>
                <a:highlight>
                  <a:srgbClr val="FFFF00"/>
                </a:highlight>
                <a:latin typeface="+mn-lt"/>
              </a:rPr>
              <a:t>Det er forbudt å ta betalt for en flyvning, med unntak av</a:t>
            </a:r>
          </a:p>
          <a:p>
            <a:pPr algn="l"/>
            <a:r>
              <a:rPr lang="nb-NO" sz="2000" dirty="0">
                <a:solidFill>
                  <a:schemeClr val="tx1"/>
                </a:solidFill>
                <a:highlight>
                  <a:srgbClr val="FFFF00"/>
                </a:highlight>
                <a:latin typeface="+mn-lt"/>
              </a:rPr>
              <a:t>flyvninger omfattet av punkt 3.1.9.2, 3.1.9.3 og 3.1.9.4. (kostnadsdeling, introflyginger og instruksjon)</a:t>
            </a:r>
          </a:p>
          <a:p>
            <a:pPr algn="l"/>
            <a:endParaRPr lang="nb-NO" sz="2000" b="0" dirty="0">
              <a:solidFill>
                <a:schemeClr val="bg1"/>
              </a:solidFill>
              <a:latin typeface="+mn-lt"/>
            </a:endParaRPr>
          </a:p>
          <a:p>
            <a:pPr algn="l"/>
            <a:r>
              <a:rPr lang="nb-NO" sz="2000" dirty="0">
                <a:solidFill>
                  <a:schemeClr val="tx1"/>
                </a:solidFill>
                <a:highlight>
                  <a:srgbClr val="FFFF00"/>
                </a:highlight>
                <a:latin typeface="+mn-lt"/>
              </a:rPr>
              <a:t>SE NESTE SIDE FOR FLERE DETALJER</a:t>
            </a:r>
            <a:br>
              <a:rPr lang="nb-NO" sz="2000" dirty="0">
                <a:latin typeface="+mn-lt"/>
              </a:rPr>
            </a:br>
            <a:endParaRPr lang="nb-NO" sz="2000" dirty="0">
              <a:latin typeface="+mn-lt"/>
            </a:endParaRPr>
          </a:p>
        </p:txBody>
      </p:sp>
    </p:spTree>
    <p:extLst>
      <p:ext uri="{BB962C8B-B14F-4D97-AF65-F5344CB8AC3E}">
        <p14:creationId xmlns:p14="http://schemas.microsoft.com/office/powerpoint/2010/main" val="2287790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bunntekst 3">
            <a:extLst>
              <a:ext uri="{FF2B5EF4-FFF2-40B4-BE49-F238E27FC236}">
                <a16:creationId xmlns:a16="http://schemas.microsoft.com/office/drawing/2014/main" id="{6BA4925B-D2B5-364B-B0F7-096B355EFECB}"/>
              </a:ext>
            </a:extLst>
          </p:cNvPr>
          <p:cNvSpPr>
            <a:spLocks noGrp="1"/>
          </p:cNvSpPr>
          <p:nvPr>
            <p:ph type="ftr" sz="quarter" idx="10"/>
          </p:nvPr>
        </p:nvSpPr>
        <p:spPr/>
        <p:txBody>
          <a:bodyPr/>
          <a:lstStyle/>
          <a:p>
            <a:pPr>
              <a:defRPr/>
            </a:pPr>
            <a:r>
              <a:rPr lang="nb-NO"/>
              <a:t>Røstad Sep 22 </a:t>
            </a:r>
          </a:p>
        </p:txBody>
      </p:sp>
      <p:sp>
        <p:nvSpPr>
          <p:cNvPr id="5" name="Plassholder for lysbildenummer 4">
            <a:extLst>
              <a:ext uri="{FF2B5EF4-FFF2-40B4-BE49-F238E27FC236}">
                <a16:creationId xmlns:a16="http://schemas.microsoft.com/office/drawing/2014/main" id="{04383A0B-5F50-CF4E-B1E7-E38D3F7DC189}"/>
              </a:ext>
            </a:extLst>
          </p:cNvPr>
          <p:cNvSpPr>
            <a:spLocks noGrp="1"/>
          </p:cNvSpPr>
          <p:nvPr>
            <p:ph type="sldNum" sz="quarter" idx="4294967295"/>
          </p:nvPr>
        </p:nvSpPr>
        <p:spPr>
          <a:xfrm>
            <a:off x="10704512" y="6335366"/>
            <a:ext cx="1080120" cy="215888"/>
          </a:xfrm>
          <a:prstGeom prst="rect">
            <a:avLst/>
          </a:prstGeom>
        </p:spPr>
        <p:txBody>
          <a:bodyPr/>
          <a:lstStyle/>
          <a:p>
            <a:pPr>
              <a:defRPr/>
            </a:pPr>
            <a:fld id="{BE00DEF2-E263-F544-B585-57C90084A3BE}" type="slidenum">
              <a:rPr lang="nb-NO" altLang="nb-NO" smtClean="0"/>
              <a:pPr>
                <a:defRPr/>
              </a:pPr>
              <a:t>14</a:t>
            </a:fld>
            <a:endParaRPr lang="nb-NO" altLang="nb-NO"/>
          </a:p>
        </p:txBody>
      </p:sp>
      <p:sp>
        <p:nvSpPr>
          <p:cNvPr id="7" name="Tittel 6">
            <a:extLst>
              <a:ext uri="{FF2B5EF4-FFF2-40B4-BE49-F238E27FC236}">
                <a16:creationId xmlns:a16="http://schemas.microsoft.com/office/drawing/2014/main" id="{43381065-12B6-D645-BF0B-2AF0491CD85A}"/>
              </a:ext>
            </a:extLst>
          </p:cNvPr>
          <p:cNvSpPr>
            <a:spLocks noGrp="1"/>
          </p:cNvSpPr>
          <p:nvPr>
            <p:ph type="title"/>
          </p:nvPr>
        </p:nvSpPr>
        <p:spPr>
          <a:xfrm>
            <a:off x="1981200" y="116632"/>
            <a:ext cx="8229600" cy="576064"/>
          </a:xfrm>
        </p:spPr>
        <p:txBody>
          <a:bodyPr/>
          <a:lstStyle/>
          <a:p>
            <a:br>
              <a:rPr lang="nb-NO" dirty="0"/>
            </a:br>
            <a:r>
              <a:rPr lang="nb-NO" sz="2400" dirty="0"/>
              <a:t>3.1.9 Flyging mot betaling</a:t>
            </a:r>
            <a:br>
              <a:rPr lang="nb-NO" dirty="0"/>
            </a:br>
            <a:endParaRPr lang="nb-NO" dirty="0"/>
          </a:p>
        </p:txBody>
      </p:sp>
      <p:sp>
        <p:nvSpPr>
          <p:cNvPr id="8" name="TekstSylinder 7">
            <a:extLst>
              <a:ext uri="{FF2B5EF4-FFF2-40B4-BE49-F238E27FC236}">
                <a16:creationId xmlns:a16="http://schemas.microsoft.com/office/drawing/2014/main" id="{DD1339CA-C21B-D14A-A508-99BAB9132F12}"/>
              </a:ext>
            </a:extLst>
          </p:cNvPr>
          <p:cNvSpPr txBox="1"/>
          <p:nvPr/>
        </p:nvSpPr>
        <p:spPr>
          <a:xfrm>
            <a:off x="5916614" y="4797152"/>
            <a:ext cx="2699667" cy="369332"/>
          </a:xfrm>
          <a:prstGeom prst="rect">
            <a:avLst/>
          </a:prstGeom>
          <a:noFill/>
          <a:effectLst/>
        </p:spPr>
        <p:txBody>
          <a:bodyPr wrap="square" rtlCol="0">
            <a:spAutoFit/>
          </a:bodyPr>
          <a:lstStyle/>
          <a:p>
            <a:r>
              <a:rPr lang="nb-NO" dirty="0"/>
              <a:t>,</a:t>
            </a:r>
          </a:p>
        </p:txBody>
      </p:sp>
      <p:sp>
        <p:nvSpPr>
          <p:cNvPr id="9" name="TekstSylinder 8">
            <a:extLst>
              <a:ext uri="{FF2B5EF4-FFF2-40B4-BE49-F238E27FC236}">
                <a16:creationId xmlns:a16="http://schemas.microsoft.com/office/drawing/2014/main" id="{FBF7D4BD-9DBA-CD64-8E47-7B99FF278FDF}"/>
              </a:ext>
            </a:extLst>
          </p:cNvPr>
          <p:cNvSpPr txBox="1"/>
          <p:nvPr/>
        </p:nvSpPr>
        <p:spPr>
          <a:xfrm>
            <a:off x="1775520" y="774574"/>
            <a:ext cx="9433048" cy="4616648"/>
          </a:xfrm>
          <a:prstGeom prst="rect">
            <a:avLst/>
          </a:prstGeom>
          <a:noFill/>
        </p:spPr>
        <p:txBody>
          <a:bodyPr wrap="square" rtlCol="0">
            <a:spAutoFit/>
          </a:bodyPr>
          <a:lstStyle/>
          <a:p>
            <a:r>
              <a:rPr lang="nb-NO" b="1" dirty="0">
                <a:solidFill>
                  <a:srgbClr val="FF0000"/>
                </a:solidFill>
              </a:rPr>
              <a:t>3.1.9.2 Kostnadsdeling</a:t>
            </a:r>
          </a:p>
          <a:p>
            <a:r>
              <a:rPr lang="nb-NO" sz="2000" b="1" dirty="0">
                <a:highlight>
                  <a:srgbClr val="FFFF00"/>
                </a:highlight>
                <a:latin typeface="+mn-lt"/>
              </a:rPr>
              <a:t>Privatpersoner kan dele de direkte kostnadene for en flyging. Begge personer om bord skal dele kostnadene.</a:t>
            </a:r>
          </a:p>
          <a:p>
            <a:endParaRPr lang="nb-NO" sz="2000" b="1" dirty="0">
              <a:highlight>
                <a:srgbClr val="FFFF00"/>
              </a:highlight>
              <a:latin typeface="+mn-lt"/>
            </a:endParaRPr>
          </a:p>
          <a:p>
            <a:r>
              <a:rPr lang="nb-NO" sz="2000" dirty="0">
                <a:highlight>
                  <a:srgbClr val="FFFF00"/>
                </a:highlight>
                <a:latin typeface="+mn-lt"/>
              </a:rPr>
              <a:t>Med «direkte kostnader» menes kostnadene som pådras i forbindelse med en flyvning, eksempel-vis drivstoff, lufthavnavgifter eller leieprisen for et luftfartøy. Det skal ikke være noe element av fortjeneste.</a:t>
            </a:r>
          </a:p>
          <a:p>
            <a:endParaRPr lang="nb-NO" dirty="0">
              <a:highlight>
                <a:srgbClr val="FFFF00"/>
              </a:highlight>
            </a:endParaRPr>
          </a:p>
          <a:p>
            <a:r>
              <a:rPr lang="nb-NO" b="1" dirty="0">
                <a:solidFill>
                  <a:srgbClr val="FF0000"/>
                </a:solidFill>
              </a:rPr>
              <a:t>3.1.9.3 Introduksjonsflyging</a:t>
            </a:r>
          </a:p>
          <a:p>
            <a:r>
              <a:rPr lang="nb-NO" sz="2000" b="1" dirty="0">
                <a:highlight>
                  <a:srgbClr val="808080"/>
                </a:highlight>
                <a:latin typeface="+mn-lt"/>
              </a:rPr>
              <a:t>Betaling for introduksjonsflyging må gå uavkortet til organisasjonen som tilbyr flygingen og holdes innenfor organisasjonen.</a:t>
            </a:r>
          </a:p>
          <a:p>
            <a:endParaRPr lang="nb-NO" sz="2000" b="1" dirty="0">
              <a:highlight>
                <a:srgbClr val="FFFF00"/>
              </a:highlight>
              <a:latin typeface="+mn-lt"/>
            </a:endParaRPr>
          </a:p>
          <a:p>
            <a:r>
              <a:rPr lang="nb-NO" b="1" dirty="0">
                <a:solidFill>
                  <a:srgbClr val="FF0000"/>
                </a:solidFill>
              </a:rPr>
              <a:t>3.1.9.4 Flygeinstruksjon</a:t>
            </a:r>
          </a:p>
          <a:p>
            <a:r>
              <a:rPr lang="nb-NO" sz="2000" b="1" dirty="0">
                <a:highlight>
                  <a:srgbClr val="00FF00"/>
                </a:highlight>
                <a:latin typeface="+mn-lt"/>
              </a:rPr>
              <a:t>Sportsflyinstruktører kan motta godtgjørelse for den instruksjonen som instruktøren har gitt som ledd i skoleprogram til en sportsflyklubb tilsluttet NLF.</a:t>
            </a:r>
          </a:p>
        </p:txBody>
      </p:sp>
    </p:spTree>
    <p:extLst>
      <p:ext uri="{BB962C8B-B14F-4D97-AF65-F5344CB8AC3E}">
        <p14:creationId xmlns:p14="http://schemas.microsoft.com/office/powerpoint/2010/main" val="33420796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bunntekst 3">
            <a:extLst>
              <a:ext uri="{FF2B5EF4-FFF2-40B4-BE49-F238E27FC236}">
                <a16:creationId xmlns:a16="http://schemas.microsoft.com/office/drawing/2014/main" id="{6BA4925B-D2B5-364B-B0F7-096B355EFECB}"/>
              </a:ext>
            </a:extLst>
          </p:cNvPr>
          <p:cNvSpPr>
            <a:spLocks noGrp="1"/>
          </p:cNvSpPr>
          <p:nvPr>
            <p:ph type="ftr" sz="quarter" idx="10"/>
          </p:nvPr>
        </p:nvSpPr>
        <p:spPr/>
        <p:txBody>
          <a:bodyPr/>
          <a:lstStyle/>
          <a:p>
            <a:pPr>
              <a:defRPr/>
            </a:pPr>
            <a:r>
              <a:rPr lang="nb-NO"/>
              <a:t>Røstad Sep 22 </a:t>
            </a:r>
          </a:p>
        </p:txBody>
      </p:sp>
      <p:sp>
        <p:nvSpPr>
          <p:cNvPr id="5" name="Plassholder for lysbildenummer 4">
            <a:extLst>
              <a:ext uri="{FF2B5EF4-FFF2-40B4-BE49-F238E27FC236}">
                <a16:creationId xmlns:a16="http://schemas.microsoft.com/office/drawing/2014/main" id="{04383A0B-5F50-CF4E-B1E7-E38D3F7DC189}"/>
              </a:ext>
            </a:extLst>
          </p:cNvPr>
          <p:cNvSpPr>
            <a:spLocks noGrp="1"/>
          </p:cNvSpPr>
          <p:nvPr>
            <p:ph type="sldNum" sz="quarter" idx="4294967295"/>
          </p:nvPr>
        </p:nvSpPr>
        <p:spPr>
          <a:xfrm>
            <a:off x="10704512" y="6335366"/>
            <a:ext cx="1080120" cy="215888"/>
          </a:xfrm>
          <a:prstGeom prst="rect">
            <a:avLst/>
          </a:prstGeom>
        </p:spPr>
        <p:txBody>
          <a:bodyPr/>
          <a:lstStyle/>
          <a:p>
            <a:pPr>
              <a:defRPr/>
            </a:pPr>
            <a:fld id="{BE00DEF2-E263-F544-B585-57C90084A3BE}" type="slidenum">
              <a:rPr lang="nb-NO" altLang="nb-NO" smtClean="0"/>
              <a:pPr>
                <a:defRPr/>
              </a:pPr>
              <a:t>15</a:t>
            </a:fld>
            <a:endParaRPr lang="nb-NO" altLang="nb-NO"/>
          </a:p>
        </p:txBody>
      </p:sp>
      <p:sp>
        <p:nvSpPr>
          <p:cNvPr id="7" name="Tittel 6">
            <a:extLst>
              <a:ext uri="{FF2B5EF4-FFF2-40B4-BE49-F238E27FC236}">
                <a16:creationId xmlns:a16="http://schemas.microsoft.com/office/drawing/2014/main" id="{43381065-12B6-D645-BF0B-2AF0491CD85A}"/>
              </a:ext>
            </a:extLst>
          </p:cNvPr>
          <p:cNvSpPr>
            <a:spLocks noGrp="1"/>
          </p:cNvSpPr>
          <p:nvPr>
            <p:ph type="title"/>
          </p:nvPr>
        </p:nvSpPr>
        <p:spPr>
          <a:xfrm>
            <a:off x="1981200" y="152934"/>
            <a:ext cx="8229600" cy="936104"/>
          </a:xfrm>
        </p:spPr>
        <p:txBody>
          <a:bodyPr/>
          <a:lstStyle/>
          <a:p>
            <a:br>
              <a:rPr lang="nb-NO" sz="3200" dirty="0"/>
            </a:br>
            <a:r>
              <a:rPr lang="nb-NO" sz="3200" dirty="0"/>
              <a:t>3.3 Driftsprosedyrer</a:t>
            </a:r>
            <a:br>
              <a:rPr lang="nb-NO" sz="3200" dirty="0"/>
            </a:br>
            <a:r>
              <a:rPr lang="nb-NO" sz="3200" dirty="0"/>
              <a:t>3.3.1 Forberedelser til flyging</a:t>
            </a:r>
            <a:br>
              <a:rPr lang="nb-NO" sz="3200" dirty="0"/>
            </a:br>
            <a:endParaRPr lang="nb-NO" sz="3200" dirty="0"/>
          </a:p>
        </p:txBody>
      </p:sp>
      <p:sp>
        <p:nvSpPr>
          <p:cNvPr id="2" name="Plassholder for innhold 1">
            <a:extLst>
              <a:ext uri="{FF2B5EF4-FFF2-40B4-BE49-F238E27FC236}">
                <a16:creationId xmlns:a16="http://schemas.microsoft.com/office/drawing/2014/main" id="{7DCBD49E-9672-6942-9874-067DF1DFCBB4}"/>
              </a:ext>
            </a:extLst>
          </p:cNvPr>
          <p:cNvSpPr>
            <a:spLocks noGrp="1"/>
          </p:cNvSpPr>
          <p:nvPr>
            <p:ph idx="1"/>
          </p:nvPr>
        </p:nvSpPr>
        <p:spPr>
          <a:xfrm>
            <a:off x="1878360" y="1716693"/>
            <a:ext cx="8435280" cy="2952626"/>
          </a:xfrm>
        </p:spPr>
        <p:txBody>
          <a:bodyPr/>
          <a:lstStyle/>
          <a:p>
            <a:pPr marL="57150" indent="0">
              <a:buNone/>
            </a:pPr>
            <a:r>
              <a:rPr lang="nb-NO" sz="1800" b="1" dirty="0">
                <a:solidFill>
                  <a:schemeClr val="tx1"/>
                </a:solidFill>
                <a:highlight>
                  <a:srgbClr val="FFFF00"/>
                </a:highlight>
              </a:rPr>
              <a:t>Før en flyging begynner skal fartøysjefen kjenne til alle foreliggende meteorologiske opplysninger av betydning for den planlagte flygingen. Forberedelse til en flyging som vil gjennomføres vekk fra nærområdet til avgangsstedet skal omfatte: </a:t>
            </a:r>
          </a:p>
          <a:p>
            <a:pPr marL="57150" indent="0">
              <a:buNone/>
            </a:pPr>
            <a:endParaRPr lang="nb-NO" sz="1800" b="1" dirty="0">
              <a:solidFill>
                <a:schemeClr val="tx1"/>
              </a:solidFill>
              <a:highlight>
                <a:srgbClr val="FFFF00"/>
              </a:highlight>
            </a:endParaRPr>
          </a:p>
          <a:p>
            <a:pPr marL="457200" lvl="1" indent="0">
              <a:buNone/>
            </a:pPr>
            <a:r>
              <a:rPr lang="nb-NO" sz="1600" b="1" dirty="0">
                <a:solidFill>
                  <a:schemeClr val="tx1"/>
                </a:solidFill>
                <a:highlight>
                  <a:srgbClr val="FFFF00"/>
                </a:highlight>
              </a:rPr>
              <a:t>a)  gjennomgang av foreliggende oppdaterte værrapporter og værvarsler, og</a:t>
            </a:r>
          </a:p>
          <a:p>
            <a:pPr marL="457200" lvl="1" indent="0">
              <a:buNone/>
            </a:pPr>
            <a:r>
              <a:rPr lang="nb-NO" sz="1600" b="1" dirty="0">
                <a:solidFill>
                  <a:schemeClr val="tx1"/>
                </a:solidFill>
                <a:highlight>
                  <a:srgbClr val="FFFF00"/>
                </a:highlight>
              </a:rPr>
              <a:t>b)  planlegging av en alternativ prosedyre om flygingen ikke kan gjennomføres som forutsatt på grunn av værforholdene.</a:t>
            </a:r>
          </a:p>
          <a:p>
            <a:pPr lvl="1"/>
            <a:endParaRPr lang="nb-NO" dirty="0"/>
          </a:p>
          <a:p>
            <a:endParaRPr lang="nb-NO" dirty="0"/>
          </a:p>
        </p:txBody>
      </p:sp>
      <p:sp>
        <p:nvSpPr>
          <p:cNvPr id="8" name="TekstSylinder 7">
            <a:extLst>
              <a:ext uri="{FF2B5EF4-FFF2-40B4-BE49-F238E27FC236}">
                <a16:creationId xmlns:a16="http://schemas.microsoft.com/office/drawing/2014/main" id="{DD1339CA-C21B-D14A-A508-99BAB9132F12}"/>
              </a:ext>
            </a:extLst>
          </p:cNvPr>
          <p:cNvSpPr txBox="1"/>
          <p:nvPr/>
        </p:nvSpPr>
        <p:spPr>
          <a:xfrm>
            <a:off x="5916614" y="4797152"/>
            <a:ext cx="2699667" cy="369332"/>
          </a:xfrm>
          <a:prstGeom prst="rect">
            <a:avLst/>
          </a:prstGeom>
          <a:noFill/>
          <a:effectLst/>
        </p:spPr>
        <p:txBody>
          <a:bodyPr wrap="square" rtlCol="0">
            <a:spAutoFit/>
          </a:bodyPr>
          <a:lstStyle/>
          <a:p>
            <a:r>
              <a:rPr lang="nb-NO" dirty="0"/>
              <a:t>,</a:t>
            </a:r>
          </a:p>
        </p:txBody>
      </p:sp>
    </p:spTree>
    <p:extLst>
      <p:ext uri="{BB962C8B-B14F-4D97-AF65-F5344CB8AC3E}">
        <p14:creationId xmlns:p14="http://schemas.microsoft.com/office/powerpoint/2010/main" val="27336583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bunntekst 3">
            <a:extLst>
              <a:ext uri="{FF2B5EF4-FFF2-40B4-BE49-F238E27FC236}">
                <a16:creationId xmlns:a16="http://schemas.microsoft.com/office/drawing/2014/main" id="{6BA4925B-D2B5-364B-B0F7-096B355EFECB}"/>
              </a:ext>
            </a:extLst>
          </p:cNvPr>
          <p:cNvSpPr>
            <a:spLocks noGrp="1"/>
          </p:cNvSpPr>
          <p:nvPr>
            <p:ph type="ftr" sz="quarter" idx="10"/>
          </p:nvPr>
        </p:nvSpPr>
        <p:spPr/>
        <p:txBody>
          <a:bodyPr/>
          <a:lstStyle/>
          <a:p>
            <a:pPr>
              <a:defRPr/>
            </a:pPr>
            <a:r>
              <a:rPr lang="nb-NO"/>
              <a:t>Røstad Sep 22 </a:t>
            </a:r>
          </a:p>
        </p:txBody>
      </p:sp>
      <p:sp>
        <p:nvSpPr>
          <p:cNvPr id="5" name="Plassholder for lysbildenummer 4">
            <a:extLst>
              <a:ext uri="{FF2B5EF4-FFF2-40B4-BE49-F238E27FC236}">
                <a16:creationId xmlns:a16="http://schemas.microsoft.com/office/drawing/2014/main" id="{04383A0B-5F50-CF4E-B1E7-E38D3F7DC189}"/>
              </a:ext>
            </a:extLst>
          </p:cNvPr>
          <p:cNvSpPr>
            <a:spLocks noGrp="1"/>
          </p:cNvSpPr>
          <p:nvPr>
            <p:ph type="sldNum" sz="quarter" idx="4294967295"/>
          </p:nvPr>
        </p:nvSpPr>
        <p:spPr>
          <a:xfrm>
            <a:off x="10704512" y="6335366"/>
            <a:ext cx="1080120" cy="215888"/>
          </a:xfrm>
          <a:prstGeom prst="rect">
            <a:avLst/>
          </a:prstGeom>
        </p:spPr>
        <p:txBody>
          <a:bodyPr/>
          <a:lstStyle/>
          <a:p>
            <a:pPr>
              <a:defRPr/>
            </a:pPr>
            <a:fld id="{BE00DEF2-E263-F544-B585-57C90084A3BE}" type="slidenum">
              <a:rPr lang="nb-NO" altLang="nb-NO" smtClean="0"/>
              <a:pPr>
                <a:defRPr/>
              </a:pPr>
              <a:t>16</a:t>
            </a:fld>
            <a:endParaRPr lang="nb-NO" altLang="nb-NO"/>
          </a:p>
        </p:txBody>
      </p:sp>
      <p:sp>
        <p:nvSpPr>
          <p:cNvPr id="7" name="Tittel 6">
            <a:extLst>
              <a:ext uri="{FF2B5EF4-FFF2-40B4-BE49-F238E27FC236}">
                <a16:creationId xmlns:a16="http://schemas.microsoft.com/office/drawing/2014/main" id="{43381065-12B6-D645-BF0B-2AF0491CD85A}"/>
              </a:ext>
            </a:extLst>
          </p:cNvPr>
          <p:cNvSpPr>
            <a:spLocks noGrp="1"/>
          </p:cNvSpPr>
          <p:nvPr>
            <p:ph type="title"/>
          </p:nvPr>
        </p:nvSpPr>
        <p:spPr>
          <a:xfrm>
            <a:off x="1981200" y="116632"/>
            <a:ext cx="8229600" cy="827496"/>
          </a:xfrm>
        </p:spPr>
        <p:txBody>
          <a:bodyPr/>
          <a:lstStyle/>
          <a:p>
            <a:br>
              <a:rPr lang="nb-NO" sz="3200" dirty="0"/>
            </a:br>
            <a:r>
              <a:rPr lang="nb-NO" sz="3200" dirty="0"/>
              <a:t>Forberedelser til flyging</a:t>
            </a:r>
            <a:br>
              <a:rPr lang="nb-NO" sz="3200" dirty="0"/>
            </a:br>
            <a:br>
              <a:rPr lang="nb-NO" sz="3200" dirty="0"/>
            </a:br>
            <a:endParaRPr lang="nb-NO" sz="3200" dirty="0"/>
          </a:p>
        </p:txBody>
      </p:sp>
      <p:sp>
        <p:nvSpPr>
          <p:cNvPr id="2" name="Plassholder for innhold 1">
            <a:extLst>
              <a:ext uri="{FF2B5EF4-FFF2-40B4-BE49-F238E27FC236}">
                <a16:creationId xmlns:a16="http://schemas.microsoft.com/office/drawing/2014/main" id="{7DCBD49E-9672-6942-9874-067DF1DFCBB4}"/>
              </a:ext>
            </a:extLst>
          </p:cNvPr>
          <p:cNvSpPr>
            <a:spLocks noGrp="1"/>
          </p:cNvSpPr>
          <p:nvPr>
            <p:ph idx="1"/>
          </p:nvPr>
        </p:nvSpPr>
        <p:spPr>
          <a:xfrm>
            <a:off x="1878360" y="1556792"/>
            <a:ext cx="8435280" cy="2952626"/>
          </a:xfrm>
        </p:spPr>
        <p:txBody>
          <a:bodyPr/>
          <a:lstStyle/>
          <a:p>
            <a:pPr marL="57150" indent="0">
              <a:buNone/>
            </a:pPr>
            <a:r>
              <a:rPr lang="nb-NO" sz="2000" b="1" dirty="0">
                <a:solidFill>
                  <a:srgbClr val="FF0000"/>
                </a:solidFill>
              </a:rPr>
              <a:t>3.3.2 Meteorologiske forhold</a:t>
            </a:r>
          </a:p>
          <a:p>
            <a:pPr marL="57150" indent="0">
              <a:buNone/>
            </a:pPr>
            <a:r>
              <a:rPr lang="nb-NO" sz="1800" dirty="0"/>
              <a:t>[S-</a:t>
            </a:r>
            <a:r>
              <a:rPr lang="nb-NO" sz="1800" dirty="0" err="1"/>
              <a:t>NCO.OP.160</a:t>
            </a:r>
            <a:r>
              <a:rPr lang="nb-NO" sz="1800" dirty="0"/>
              <a:t>]</a:t>
            </a:r>
          </a:p>
          <a:p>
            <a:pPr marL="57150" indent="0">
              <a:buNone/>
            </a:pPr>
            <a:r>
              <a:rPr lang="nb-NO" sz="1800" dirty="0"/>
              <a:t>a)  Fartøysjefen skal bare begynne eller fortsette en </a:t>
            </a:r>
            <a:r>
              <a:rPr lang="nb-NO" sz="1800" dirty="0" err="1"/>
              <a:t>VFR</a:t>
            </a:r>
            <a:r>
              <a:rPr lang="nb-NO" sz="1800" dirty="0"/>
              <a:t>-flyging dersom de siste meteorologiske opplysningene viser at værforholdene langs ruten, og på den tiltenkte bestemmelsesflyplassen på antatt tidspunkt for bruk, vil svare til eller være bedre enn gjeldende minstekriteria for </a:t>
            </a:r>
            <a:r>
              <a:rPr lang="nb-NO" sz="1800" dirty="0" err="1"/>
              <a:t>VFR</a:t>
            </a:r>
            <a:r>
              <a:rPr lang="nb-NO" sz="1800" dirty="0"/>
              <a:t> flyging.</a:t>
            </a:r>
          </a:p>
          <a:p>
            <a:pPr marL="57150" indent="0">
              <a:buNone/>
            </a:pPr>
            <a:r>
              <a:rPr lang="nb-NO" sz="2000" b="1" dirty="0">
                <a:solidFill>
                  <a:srgbClr val="FF0000"/>
                </a:solidFill>
              </a:rPr>
              <a:t>3.3.2.1 Is og annen forurensning – prosedyrer på bakken </a:t>
            </a:r>
          </a:p>
          <a:p>
            <a:pPr marL="57150" indent="0">
              <a:buNone/>
            </a:pPr>
            <a:r>
              <a:rPr lang="nb-NO" sz="1800" dirty="0"/>
              <a:t>[</a:t>
            </a:r>
            <a:r>
              <a:rPr lang="nb-NO" sz="1800" dirty="0" err="1"/>
              <a:t>NCO.OP.165</a:t>
            </a:r>
            <a:r>
              <a:rPr lang="nb-NO" sz="1800" dirty="0"/>
              <a:t>]</a:t>
            </a:r>
          </a:p>
          <a:p>
            <a:pPr marL="57150" indent="0">
              <a:buNone/>
            </a:pPr>
            <a:r>
              <a:rPr lang="nb-NO" sz="1800" dirty="0"/>
              <a:t>Fartøysjefen skal ikke påbegynne flygingen med mindre luftfartøyet er fritt for ethvert belegg som kan virke negativt inn på luftfartøyets ytelse eller styrbarhet, bortsett fra det som tillates i samsvar med </a:t>
            </a:r>
            <a:r>
              <a:rPr lang="nb-NO" sz="1800" dirty="0" err="1"/>
              <a:t>flygehåndboken</a:t>
            </a:r>
            <a:r>
              <a:rPr lang="nb-NO" sz="1800" dirty="0"/>
              <a:t>.</a:t>
            </a:r>
          </a:p>
        </p:txBody>
      </p:sp>
      <p:sp>
        <p:nvSpPr>
          <p:cNvPr id="8" name="TekstSylinder 7">
            <a:extLst>
              <a:ext uri="{FF2B5EF4-FFF2-40B4-BE49-F238E27FC236}">
                <a16:creationId xmlns:a16="http://schemas.microsoft.com/office/drawing/2014/main" id="{DD1339CA-C21B-D14A-A508-99BAB9132F12}"/>
              </a:ext>
            </a:extLst>
          </p:cNvPr>
          <p:cNvSpPr txBox="1"/>
          <p:nvPr/>
        </p:nvSpPr>
        <p:spPr>
          <a:xfrm>
            <a:off x="5916614" y="4797152"/>
            <a:ext cx="2699667" cy="369332"/>
          </a:xfrm>
          <a:prstGeom prst="rect">
            <a:avLst/>
          </a:prstGeom>
          <a:noFill/>
          <a:effectLst/>
        </p:spPr>
        <p:txBody>
          <a:bodyPr wrap="square" rtlCol="0">
            <a:spAutoFit/>
          </a:bodyPr>
          <a:lstStyle/>
          <a:p>
            <a:r>
              <a:rPr lang="nb-NO" dirty="0"/>
              <a:t>,</a:t>
            </a:r>
          </a:p>
        </p:txBody>
      </p:sp>
    </p:spTree>
    <p:extLst>
      <p:ext uri="{BB962C8B-B14F-4D97-AF65-F5344CB8AC3E}">
        <p14:creationId xmlns:p14="http://schemas.microsoft.com/office/powerpoint/2010/main" val="30053703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bunntekst 3">
            <a:extLst>
              <a:ext uri="{FF2B5EF4-FFF2-40B4-BE49-F238E27FC236}">
                <a16:creationId xmlns:a16="http://schemas.microsoft.com/office/drawing/2014/main" id="{6BA4925B-D2B5-364B-B0F7-096B355EFECB}"/>
              </a:ext>
            </a:extLst>
          </p:cNvPr>
          <p:cNvSpPr>
            <a:spLocks noGrp="1"/>
          </p:cNvSpPr>
          <p:nvPr>
            <p:ph type="ftr" sz="quarter" idx="10"/>
          </p:nvPr>
        </p:nvSpPr>
        <p:spPr/>
        <p:txBody>
          <a:bodyPr/>
          <a:lstStyle/>
          <a:p>
            <a:pPr>
              <a:defRPr/>
            </a:pPr>
            <a:r>
              <a:rPr lang="nb-NO"/>
              <a:t>Røstad Sep 22 </a:t>
            </a:r>
          </a:p>
        </p:txBody>
      </p:sp>
      <p:sp>
        <p:nvSpPr>
          <p:cNvPr id="5" name="Plassholder for lysbildenummer 4">
            <a:extLst>
              <a:ext uri="{FF2B5EF4-FFF2-40B4-BE49-F238E27FC236}">
                <a16:creationId xmlns:a16="http://schemas.microsoft.com/office/drawing/2014/main" id="{04383A0B-5F50-CF4E-B1E7-E38D3F7DC189}"/>
              </a:ext>
            </a:extLst>
          </p:cNvPr>
          <p:cNvSpPr>
            <a:spLocks noGrp="1"/>
          </p:cNvSpPr>
          <p:nvPr>
            <p:ph type="sldNum" sz="quarter" idx="4294967295"/>
          </p:nvPr>
        </p:nvSpPr>
        <p:spPr>
          <a:xfrm>
            <a:off x="10704512" y="6335366"/>
            <a:ext cx="1080120" cy="215888"/>
          </a:xfrm>
          <a:prstGeom prst="rect">
            <a:avLst/>
          </a:prstGeom>
        </p:spPr>
        <p:txBody>
          <a:bodyPr/>
          <a:lstStyle/>
          <a:p>
            <a:pPr>
              <a:defRPr/>
            </a:pPr>
            <a:fld id="{BE00DEF2-E263-F544-B585-57C90084A3BE}" type="slidenum">
              <a:rPr lang="nb-NO" altLang="nb-NO" smtClean="0"/>
              <a:pPr>
                <a:defRPr/>
              </a:pPr>
              <a:t>17</a:t>
            </a:fld>
            <a:endParaRPr lang="nb-NO" altLang="nb-NO"/>
          </a:p>
        </p:txBody>
      </p:sp>
      <p:sp>
        <p:nvSpPr>
          <p:cNvPr id="7" name="Tittel 6">
            <a:extLst>
              <a:ext uri="{FF2B5EF4-FFF2-40B4-BE49-F238E27FC236}">
                <a16:creationId xmlns:a16="http://schemas.microsoft.com/office/drawing/2014/main" id="{43381065-12B6-D645-BF0B-2AF0491CD85A}"/>
              </a:ext>
            </a:extLst>
          </p:cNvPr>
          <p:cNvSpPr>
            <a:spLocks noGrp="1"/>
          </p:cNvSpPr>
          <p:nvPr>
            <p:ph type="title"/>
          </p:nvPr>
        </p:nvSpPr>
        <p:spPr>
          <a:xfrm>
            <a:off x="1981200" y="152934"/>
            <a:ext cx="8229600" cy="936104"/>
          </a:xfrm>
        </p:spPr>
        <p:txBody>
          <a:bodyPr/>
          <a:lstStyle/>
          <a:p>
            <a:br>
              <a:rPr lang="nb-NO" sz="3200" dirty="0"/>
            </a:br>
            <a:r>
              <a:rPr lang="nb-NO" sz="3200" dirty="0"/>
              <a:t>Forberedelser til flyging</a:t>
            </a:r>
            <a:br>
              <a:rPr lang="nb-NO" sz="3200" dirty="0"/>
            </a:br>
            <a:br>
              <a:rPr lang="nb-NO" sz="3200" dirty="0"/>
            </a:br>
            <a:endParaRPr lang="nb-NO" sz="3200" dirty="0"/>
          </a:p>
        </p:txBody>
      </p:sp>
      <p:sp>
        <p:nvSpPr>
          <p:cNvPr id="2" name="Plassholder for innhold 1">
            <a:extLst>
              <a:ext uri="{FF2B5EF4-FFF2-40B4-BE49-F238E27FC236}">
                <a16:creationId xmlns:a16="http://schemas.microsoft.com/office/drawing/2014/main" id="{7DCBD49E-9672-6942-9874-067DF1DFCBB4}"/>
              </a:ext>
            </a:extLst>
          </p:cNvPr>
          <p:cNvSpPr>
            <a:spLocks noGrp="1"/>
          </p:cNvSpPr>
          <p:nvPr>
            <p:ph idx="1"/>
          </p:nvPr>
        </p:nvSpPr>
        <p:spPr>
          <a:xfrm>
            <a:off x="1878360" y="1716693"/>
            <a:ext cx="8435280" cy="2952626"/>
          </a:xfrm>
        </p:spPr>
        <p:txBody>
          <a:bodyPr/>
          <a:lstStyle/>
          <a:p>
            <a:pPr marL="57150" indent="0">
              <a:buNone/>
            </a:pPr>
            <a:r>
              <a:rPr lang="nb-NO" sz="2000" b="1" dirty="0">
                <a:solidFill>
                  <a:srgbClr val="FF0000"/>
                </a:solidFill>
              </a:rPr>
              <a:t>3.3.2.2 Is og annen forurensning – prosedyrer under flyging </a:t>
            </a:r>
          </a:p>
          <a:p>
            <a:pPr marL="57150" indent="0">
              <a:buNone/>
            </a:pPr>
            <a:r>
              <a:rPr lang="nb-NO" sz="1800" dirty="0"/>
              <a:t>[S-</a:t>
            </a:r>
            <a:r>
              <a:rPr lang="nb-NO" sz="1800" dirty="0" err="1"/>
              <a:t>NCO.OP.170</a:t>
            </a:r>
            <a:r>
              <a:rPr lang="nb-NO" sz="1800" dirty="0"/>
              <a:t>]</a:t>
            </a:r>
          </a:p>
          <a:p>
            <a:pPr marL="57150" indent="0">
              <a:buNone/>
            </a:pPr>
            <a:r>
              <a:rPr lang="nb-NO" sz="1800" dirty="0"/>
              <a:t>Dersom det er mer isdannelse enn det luftfartøyet er sertifisert for, eller dersom et luftfartøy som ikke er sertifisert for flyging under kjente isforhold utsettes for isdannelse, skal fartøysjefen umiddelbart gå ut av området med isdannelse ved å skifte nivå/og eller rute, og om nødvendig varsle lufttrafikktjenesten (ATS) om en nødsituasjon. </a:t>
            </a:r>
          </a:p>
          <a:p>
            <a:pPr marL="57150" indent="0">
              <a:buNone/>
            </a:pPr>
            <a:r>
              <a:rPr lang="nb-NO" sz="1800" dirty="0"/>
              <a:t>Kjente isingsforhold er forhold der is observeres visuelt på luftfartøyet av piloten eller identifisert av innebygde sensorer.</a:t>
            </a:r>
          </a:p>
          <a:p>
            <a:pPr lvl="1"/>
            <a:endParaRPr lang="nb-NO" dirty="0"/>
          </a:p>
          <a:p>
            <a:endParaRPr lang="nb-NO" dirty="0"/>
          </a:p>
        </p:txBody>
      </p:sp>
      <p:sp>
        <p:nvSpPr>
          <p:cNvPr id="8" name="TekstSylinder 7">
            <a:extLst>
              <a:ext uri="{FF2B5EF4-FFF2-40B4-BE49-F238E27FC236}">
                <a16:creationId xmlns:a16="http://schemas.microsoft.com/office/drawing/2014/main" id="{DD1339CA-C21B-D14A-A508-99BAB9132F12}"/>
              </a:ext>
            </a:extLst>
          </p:cNvPr>
          <p:cNvSpPr txBox="1"/>
          <p:nvPr/>
        </p:nvSpPr>
        <p:spPr>
          <a:xfrm>
            <a:off x="5916614" y="4797152"/>
            <a:ext cx="2699667" cy="369332"/>
          </a:xfrm>
          <a:prstGeom prst="rect">
            <a:avLst/>
          </a:prstGeom>
          <a:noFill/>
          <a:effectLst/>
        </p:spPr>
        <p:txBody>
          <a:bodyPr wrap="square" rtlCol="0">
            <a:spAutoFit/>
          </a:bodyPr>
          <a:lstStyle/>
          <a:p>
            <a:r>
              <a:rPr lang="nb-NO" dirty="0"/>
              <a:t>,</a:t>
            </a:r>
          </a:p>
        </p:txBody>
      </p:sp>
    </p:spTree>
    <p:extLst>
      <p:ext uri="{BB962C8B-B14F-4D97-AF65-F5344CB8AC3E}">
        <p14:creationId xmlns:p14="http://schemas.microsoft.com/office/powerpoint/2010/main" val="8213969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bunntekst 3">
            <a:extLst>
              <a:ext uri="{FF2B5EF4-FFF2-40B4-BE49-F238E27FC236}">
                <a16:creationId xmlns:a16="http://schemas.microsoft.com/office/drawing/2014/main" id="{6BA4925B-D2B5-364B-B0F7-096B355EFECB}"/>
              </a:ext>
            </a:extLst>
          </p:cNvPr>
          <p:cNvSpPr>
            <a:spLocks noGrp="1"/>
          </p:cNvSpPr>
          <p:nvPr>
            <p:ph type="ftr" sz="quarter" idx="10"/>
          </p:nvPr>
        </p:nvSpPr>
        <p:spPr/>
        <p:txBody>
          <a:bodyPr/>
          <a:lstStyle/>
          <a:p>
            <a:pPr>
              <a:defRPr/>
            </a:pPr>
            <a:r>
              <a:rPr lang="nb-NO"/>
              <a:t>Røstad Sep 22 </a:t>
            </a:r>
          </a:p>
        </p:txBody>
      </p:sp>
      <p:sp>
        <p:nvSpPr>
          <p:cNvPr id="5" name="Plassholder for lysbildenummer 4">
            <a:extLst>
              <a:ext uri="{FF2B5EF4-FFF2-40B4-BE49-F238E27FC236}">
                <a16:creationId xmlns:a16="http://schemas.microsoft.com/office/drawing/2014/main" id="{04383A0B-5F50-CF4E-B1E7-E38D3F7DC189}"/>
              </a:ext>
            </a:extLst>
          </p:cNvPr>
          <p:cNvSpPr>
            <a:spLocks noGrp="1"/>
          </p:cNvSpPr>
          <p:nvPr>
            <p:ph type="sldNum" sz="quarter" idx="4294967295"/>
          </p:nvPr>
        </p:nvSpPr>
        <p:spPr>
          <a:xfrm>
            <a:off x="10704512" y="6335366"/>
            <a:ext cx="1080120" cy="215888"/>
          </a:xfrm>
          <a:prstGeom prst="rect">
            <a:avLst/>
          </a:prstGeom>
        </p:spPr>
        <p:txBody>
          <a:bodyPr/>
          <a:lstStyle/>
          <a:p>
            <a:pPr>
              <a:defRPr/>
            </a:pPr>
            <a:fld id="{BE00DEF2-E263-F544-B585-57C90084A3BE}" type="slidenum">
              <a:rPr lang="nb-NO" altLang="nb-NO" smtClean="0"/>
              <a:pPr>
                <a:defRPr/>
              </a:pPr>
              <a:t>18</a:t>
            </a:fld>
            <a:endParaRPr lang="nb-NO" altLang="nb-NO"/>
          </a:p>
        </p:txBody>
      </p:sp>
      <p:sp>
        <p:nvSpPr>
          <p:cNvPr id="7" name="Tittel 6">
            <a:extLst>
              <a:ext uri="{FF2B5EF4-FFF2-40B4-BE49-F238E27FC236}">
                <a16:creationId xmlns:a16="http://schemas.microsoft.com/office/drawing/2014/main" id="{43381065-12B6-D645-BF0B-2AF0491CD85A}"/>
              </a:ext>
            </a:extLst>
          </p:cNvPr>
          <p:cNvSpPr>
            <a:spLocks noGrp="1"/>
          </p:cNvSpPr>
          <p:nvPr>
            <p:ph type="title"/>
          </p:nvPr>
        </p:nvSpPr>
        <p:spPr>
          <a:xfrm>
            <a:off x="1981200" y="152934"/>
            <a:ext cx="8229600" cy="936104"/>
          </a:xfrm>
        </p:spPr>
        <p:txBody>
          <a:bodyPr/>
          <a:lstStyle/>
          <a:p>
            <a:br>
              <a:rPr lang="nb-NO" sz="3200" dirty="0"/>
            </a:br>
            <a:r>
              <a:rPr lang="nb-NO" sz="3200" dirty="0"/>
              <a:t>Forberedelser til flyging</a:t>
            </a:r>
            <a:br>
              <a:rPr lang="nb-NO" sz="3200" dirty="0"/>
            </a:br>
            <a:endParaRPr lang="nb-NO" sz="3200" dirty="0"/>
          </a:p>
        </p:txBody>
      </p:sp>
      <p:sp>
        <p:nvSpPr>
          <p:cNvPr id="2" name="Plassholder for innhold 1">
            <a:extLst>
              <a:ext uri="{FF2B5EF4-FFF2-40B4-BE49-F238E27FC236}">
                <a16:creationId xmlns:a16="http://schemas.microsoft.com/office/drawing/2014/main" id="{7DCBD49E-9672-6942-9874-067DF1DFCBB4}"/>
              </a:ext>
            </a:extLst>
          </p:cNvPr>
          <p:cNvSpPr>
            <a:spLocks noGrp="1"/>
          </p:cNvSpPr>
          <p:nvPr>
            <p:ph idx="1"/>
          </p:nvPr>
        </p:nvSpPr>
        <p:spPr>
          <a:xfrm>
            <a:off x="1878360" y="1716693"/>
            <a:ext cx="8435280" cy="2952626"/>
          </a:xfrm>
        </p:spPr>
        <p:txBody>
          <a:bodyPr/>
          <a:lstStyle/>
          <a:p>
            <a:pPr marL="57150" indent="0">
              <a:buNone/>
            </a:pPr>
            <a:r>
              <a:rPr lang="nb-NO" sz="2000" b="1" dirty="0">
                <a:solidFill>
                  <a:srgbClr val="FF0000"/>
                </a:solidFill>
              </a:rPr>
              <a:t>3.3.3 Drivstoff og oljeforsyning</a:t>
            </a:r>
          </a:p>
          <a:p>
            <a:pPr marL="57150" indent="0">
              <a:buNone/>
            </a:pPr>
            <a:r>
              <a:rPr lang="nb-NO" sz="1800" dirty="0"/>
              <a:t>Fartøysjefen skal sørge for at mengden drivstoff/energi og olje om bord er tilstrekkelig med tanke på meteorologiske forhold, ethvert forhold som påvirker flyets ytelse, eventuelle forsinkelser som forventes under flyturen, og eventuelle uforutsette forhold som med rimelighet kan forventes å påvirke flygningen.</a:t>
            </a:r>
            <a:endParaRPr lang="nb-NO" dirty="0"/>
          </a:p>
          <a:p>
            <a:pPr marL="0" indent="0">
              <a:buNone/>
            </a:pPr>
            <a:endParaRPr lang="nb-NO" sz="1800" dirty="0"/>
          </a:p>
          <a:p>
            <a:pPr marL="0" indent="0">
              <a:buNone/>
            </a:pPr>
            <a:r>
              <a:rPr lang="nb-NO" sz="1800" b="1" dirty="0">
                <a:solidFill>
                  <a:schemeClr val="tx1"/>
                </a:solidFill>
                <a:highlight>
                  <a:srgbClr val="FFFF00"/>
                </a:highlight>
              </a:rPr>
              <a:t>SE ELLERS </a:t>
            </a:r>
            <a:r>
              <a:rPr lang="nb-NO" sz="1800" b="1" dirty="0" err="1">
                <a:solidFill>
                  <a:schemeClr val="tx1"/>
                </a:solidFill>
                <a:highlight>
                  <a:srgbClr val="FFFF00"/>
                </a:highlight>
              </a:rPr>
              <a:t>SFHB</a:t>
            </a:r>
            <a:r>
              <a:rPr lang="nb-NO" sz="1800" b="1" dirty="0">
                <a:solidFill>
                  <a:schemeClr val="tx1"/>
                </a:solidFill>
                <a:highlight>
                  <a:srgbClr val="FFFF00"/>
                </a:highlight>
              </a:rPr>
              <a:t> FOR FLERE DETALJER </a:t>
            </a:r>
          </a:p>
        </p:txBody>
      </p:sp>
      <p:sp>
        <p:nvSpPr>
          <p:cNvPr id="8" name="TekstSylinder 7">
            <a:extLst>
              <a:ext uri="{FF2B5EF4-FFF2-40B4-BE49-F238E27FC236}">
                <a16:creationId xmlns:a16="http://schemas.microsoft.com/office/drawing/2014/main" id="{DD1339CA-C21B-D14A-A508-99BAB9132F12}"/>
              </a:ext>
            </a:extLst>
          </p:cNvPr>
          <p:cNvSpPr txBox="1"/>
          <p:nvPr/>
        </p:nvSpPr>
        <p:spPr>
          <a:xfrm>
            <a:off x="5916614" y="4797152"/>
            <a:ext cx="2699667" cy="369332"/>
          </a:xfrm>
          <a:prstGeom prst="rect">
            <a:avLst/>
          </a:prstGeom>
          <a:noFill/>
          <a:effectLst/>
        </p:spPr>
        <p:txBody>
          <a:bodyPr wrap="square" rtlCol="0">
            <a:spAutoFit/>
          </a:bodyPr>
          <a:lstStyle/>
          <a:p>
            <a:r>
              <a:rPr lang="nb-NO" dirty="0"/>
              <a:t>,</a:t>
            </a:r>
          </a:p>
        </p:txBody>
      </p:sp>
    </p:spTree>
    <p:extLst>
      <p:ext uri="{BB962C8B-B14F-4D97-AF65-F5344CB8AC3E}">
        <p14:creationId xmlns:p14="http://schemas.microsoft.com/office/powerpoint/2010/main" val="40045717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bunntekst 3">
            <a:extLst>
              <a:ext uri="{FF2B5EF4-FFF2-40B4-BE49-F238E27FC236}">
                <a16:creationId xmlns:a16="http://schemas.microsoft.com/office/drawing/2014/main" id="{6BA4925B-D2B5-364B-B0F7-096B355EFECB}"/>
              </a:ext>
            </a:extLst>
          </p:cNvPr>
          <p:cNvSpPr>
            <a:spLocks noGrp="1"/>
          </p:cNvSpPr>
          <p:nvPr>
            <p:ph type="ftr" sz="quarter" idx="10"/>
          </p:nvPr>
        </p:nvSpPr>
        <p:spPr/>
        <p:txBody>
          <a:bodyPr/>
          <a:lstStyle/>
          <a:p>
            <a:pPr>
              <a:defRPr/>
            </a:pPr>
            <a:r>
              <a:rPr lang="nb-NO"/>
              <a:t>Røstad Sep 22 </a:t>
            </a:r>
          </a:p>
        </p:txBody>
      </p:sp>
      <p:sp>
        <p:nvSpPr>
          <p:cNvPr id="5" name="Plassholder for lysbildenummer 4">
            <a:extLst>
              <a:ext uri="{FF2B5EF4-FFF2-40B4-BE49-F238E27FC236}">
                <a16:creationId xmlns:a16="http://schemas.microsoft.com/office/drawing/2014/main" id="{04383A0B-5F50-CF4E-B1E7-E38D3F7DC189}"/>
              </a:ext>
            </a:extLst>
          </p:cNvPr>
          <p:cNvSpPr>
            <a:spLocks noGrp="1"/>
          </p:cNvSpPr>
          <p:nvPr>
            <p:ph type="sldNum" sz="quarter" idx="4294967295"/>
          </p:nvPr>
        </p:nvSpPr>
        <p:spPr>
          <a:xfrm>
            <a:off x="10704512" y="6335366"/>
            <a:ext cx="1080120" cy="215888"/>
          </a:xfrm>
          <a:prstGeom prst="rect">
            <a:avLst/>
          </a:prstGeom>
        </p:spPr>
        <p:txBody>
          <a:bodyPr/>
          <a:lstStyle/>
          <a:p>
            <a:pPr>
              <a:defRPr/>
            </a:pPr>
            <a:fld id="{BE00DEF2-E263-F544-B585-57C90084A3BE}" type="slidenum">
              <a:rPr lang="nb-NO" altLang="nb-NO" smtClean="0"/>
              <a:pPr>
                <a:defRPr/>
              </a:pPr>
              <a:t>19</a:t>
            </a:fld>
            <a:endParaRPr lang="nb-NO" altLang="nb-NO"/>
          </a:p>
        </p:txBody>
      </p:sp>
      <p:sp>
        <p:nvSpPr>
          <p:cNvPr id="7" name="Tittel 6">
            <a:extLst>
              <a:ext uri="{FF2B5EF4-FFF2-40B4-BE49-F238E27FC236}">
                <a16:creationId xmlns:a16="http://schemas.microsoft.com/office/drawing/2014/main" id="{43381065-12B6-D645-BF0B-2AF0491CD85A}"/>
              </a:ext>
            </a:extLst>
          </p:cNvPr>
          <p:cNvSpPr>
            <a:spLocks noGrp="1"/>
          </p:cNvSpPr>
          <p:nvPr>
            <p:ph type="title"/>
          </p:nvPr>
        </p:nvSpPr>
        <p:spPr>
          <a:xfrm>
            <a:off x="1981200" y="152934"/>
            <a:ext cx="8229600" cy="936104"/>
          </a:xfrm>
        </p:spPr>
        <p:txBody>
          <a:bodyPr/>
          <a:lstStyle/>
          <a:p>
            <a:br>
              <a:rPr lang="nb-NO" sz="3200" dirty="0"/>
            </a:br>
            <a:r>
              <a:rPr lang="nb-NO" sz="3200" dirty="0"/>
              <a:t>Forberedelser til flyging</a:t>
            </a:r>
            <a:br>
              <a:rPr lang="nb-NO" sz="3200" dirty="0"/>
            </a:br>
            <a:endParaRPr lang="nb-NO" sz="3200" dirty="0"/>
          </a:p>
        </p:txBody>
      </p:sp>
      <p:sp>
        <p:nvSpPr>
          <p:cNvPr id="2" name="Plassholder for innhold 1">
            <a:extLst>
              <a:ext uri="{FF2B5EF4-FFF2-40B4-BE49-F238E27FC236}">
                <a16:creationId xmlns:a16="http://schemas.microsoft.com/office/drawing/2014/main" id="{7DCBD49E-9672-6942-9874-067DF1DFCBB4}"/>
              </a:ext>
            </a:extLst>
          </p:cNvPr>
          <p:cNvSpPr>
            <a:spLocks noGrp="1"/>
          </p:cNvSpPr>
          <p:nvPr>
            <p:ph idx="1"/>
          </p:nvPr>
        </p:nvSpPr>
        <p:spPr>
          <a:xfrm>
            <a:off x="1878360" y="1716693"/>
            <a:ext cx="8435280" cy="2952626"/>
          </a:xfrm>
        </p:spPr>
        <p:txBody>
          <a:bodyPr/>
          <a:lstStyle/>
          <a:p>
            <a:pPr marL="57150" indent="0">
              <a:buNone/>
            </a:pPr>
            <a:r>
              <a:rPr lang="nb-NO" sz="2000" b="1" dirty="0">
                <a:solidFill>
                  <a:srgbClr val="FF0000"/>
                </a:solidFill>
              </a:rPr>
              <a:t>3.3.3.1 Påfylling av drivstoff med passasjer</a:t>
            </a:r>
          </a:p>
          <a:p>
            <a:pPr marL="57150" indent="0">
              <a:buNone/>
            </a:pPr>
            <a:r>
              <a:rPr lang="nb-NO" sz="1800" dirty="0"/>
              <a:t>Luftfartøyet skal ikke tankes med drivstoff mens passasjer er om bord.</a:t>
            </a:r>
          </a:p>
          <a:p>
            <a:pPr marL="400050">
              <a:buAutoNum type="alphaLcParenR"/>
            </a:pPr>
            <a:endParaRPr lang="nb-NO" sz="1800" dirty="0"/>
          </a:p>
          <a:p>
            <a:pPr marL="57150" indent="0">
              <a:buNone/>
            </a:pPr>
            <a:r>
              <a:rPr lang="nb-NO" sz="2000" b="1" dirty="0">
                <a:solidFill>
                  <a:srgbClr val="FF0000"/>
                </a:solidFill>
              </a:rPr>
              <a:t>3.3.3.2 Drivstoffadministrasjon under flyging</a:t>
            </a:r>
          </a:p>
          <a:p>
            <a:pPr marL="57150" indent="0">
              <a:buNone/>
            </a:pPr>
            <a:r>
              <a:rPr lang="nb-NO" sz="1800" dirty="0"/>
              <a:t>Fartøysjefen skal jevnlig kontrollere at det ikke er mindre mengde nyttbart, gjenværende driv- stoff/energi, under flyging enn hva som kreves for å gå til en flyplass eller driftssted der værforholdene tillater landing, samt planlagt drivstoffreserve.</a:t>
            </a:r>
          </a:p>
          <a:p>
            <a:pPr marL="57150" indent="0">
              <a:buNone/>
            </a:pPr>
            <a:endParaRPr lang="nb-NO" sz="1800" dirty="0"/>
          </a:p>
          <a:p>
            <a:pPr marL="57150" indent="0">
              <a:buNone/>
            </a:pPr>
            <a:endParaRPr lang="nb-NO" sz="1800" dirty="0"/>
          </a:p>
          <a:p>
            <a:pPr marL="57150" indent="0">
              <a:buNone/>
            </a:pPr>
            <a:endParaRPr lang="nb-NO" dirty="0"/>
          </a:p>
          <a:p>
            <a:endParaRPr lang="nb-NO" dirty="0"/>
          </a:p>
        </p:txBody>
      </p:sp>
      <p:sp>
        <p:nvSpPr>
          <p:cNvPr id="8" name="TekstSylinder 7">
            <a:extLst>
              <a:ext uri="{FF2B5EF4-FFF2-40B4-BE49-F238E27FC236}">
                <a16:creationId xmlns:a16="http://schemas.microsoft.com/office/drawing/2014/main" id="{DD1339CA-C21B-D14A-A508-99BAB9132F12}"/>
              </a:ext>
            </a:extLst>
          </p:cNvPr>
          <p:cNvSpPr txBox="1"/>
          <p:nvPr/>
        </p:nvSpPr>
        <p:spPr>
          <a:xfrm>
            <a:off x="5916614" y="4797152"/>
            <a:ext cx="2699667" cy="369332"/>
          </a:xfrm>
          <a:prstGeom prst="rect">
            <a:avLst/>
          </a:prstGeom>
          <a:noFill/>
          <a:effectLst/>
        </p:spPr>
        <p:txBody>
          <a:bodyPr wrap="square" rtlCol="0">
            <a:spAutoFit/>
          </a:bodyPr>
          <a:lstStyle/>
          <a:p>
            <a:r>
              <a:rPr lang="nb-NO" dirty="0"/>
              <a:t>,</a:t>
            </a:r>
          </a:p>
        </p:txBody>
      </p:sp>
    </p:spTree>
    <p:extLst>
      <p:ext uri="{BB962C8B-B14F-4D97-AF65-F5344CB8AC3E}">
        <p14:creationId xmlns:p14="http://schemas.microsoft.com/office/powerpoint/2010/main" val="3834263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bunntekst 3">
            <a:extLst>
              <a:ext uri="{FF2B5EF4-FFF2-40B4-BE49-F238E27FC236}">
                <a16:creationId xmlns:a16="http://schemas.microsoft.com/office/drawing/2014/main" id="{6BA4925B-D2B5-364B-B0F7-096B355EFECB}"/>
              </a:ext>
            </a:extLst>
          </p:cNvPr>
          <p:cNvSpPr>
            <a:spLocks noGrp="1"/>
          </p:cNvSpPr>
          <p:nvPr>
            <p:ph type="ftr" sz="quarter" idx="10"/>
          </p:nvPr>
        </p:nvSpPr>
        <p:spPr/>
        <p:txBody>
          <a:bodyPr/>
          <a:lstStyle/>
          <a:p>
            <a:pPr>
              <a:defRPr/>
            </a:pPr>
            <a:r>
              <a:rPr lang="nb-NO"/>
              <a:t>Røstad Sep 22 </a:t>
            </a:r>
          </a:p>
        </p:txBody>
      </p:sp>
      <p:sp>
        <p:nvSpPr>
          <p:cNvPr id="7" name="Tittel 6">
            <a:extLst>
              <a:ext uri="{FF2B5EF4-FFF2-40B4-BE49-F238E27FC236}">
                <a16:creationId xmlns:a16="http://schemas.microsoft.com/office/drawing/2014/main" id="{43381065-12B6-D645-BF0B-2AF0491CD85A}"/>
              </a:ext>
            </a:extLst>
          </p:cNvPr>
          <p:cNvSpPr>
            <a:spLocks noGrp="1"/>
          </p:cNvSpPr>
          <p:nvPr>
            <p:ph type="title"/>
          </p:nvPr>
        </p:nvSpPr>
        <p:spPr>
          <a:xfrm>
            <a:off x="1981200" y="116632"/>
            <a:ext cx="8229600" cy="576064"/>
          </a:xfrm>
        </p:spPr>
        <p:txBody>
          <a:bodyPr/>
          <a:lstStyle/>
          <a:p>
            <a:br>
              <a:rPr lang="nb-NO" dirty="0"/>
            </a:br>
            <a:r>
              <a:rPr lang="nb-NO" dirty="0"/>
              <a:t>Innledning</a:t>
            </a:r>
            <a:br>
              <a:rPr lang="nb-NO" dirty="0"/>
            </a:br>
            <a:endParaRPr lang="nb-NO" dirty="0"/>
          </a:p>
        </p:txBody>
      </p:sp>
      <p:sp>
        <p:nvSpPr>
          <p:cNvPr id="2" name="Plassholder for innhold 1">
            <a:extLst>
              <a:ext uri="{FF2B5EF4-FFF2-40B4-BE49-F238E27FC236}">
                <a16:creationId xmlns:a16="http://schemas.microsoft.com/office/drawing/2014/main" id="{7DCBD49E-9672-6942-9874-067DF1DFCBB4}"/>
              </a:ext>
            </a:extLst>
          </p:cNvPr>
          <p:cNvSpPr>
            <a:spLocks noGrp="1"/>
          </p:cNvSpPr>
          <p:nvPr>
            <p:ph idx="1"/>
          </p:nvPr>
        </p:nvSpPr>
        <p:spPr>
          <a:xfrm>
            <a:off x="1981200" y="1052736"/>
            <a:ext cx="9299376" cy="4608512"/>
          </a:xfrm>
        </p:spPr>
        <p:txBody>
          <a:bodyPr/>
          <a:lstStyle/>
          <a:p>
            <a:pPr marL="355600" marR="115570" indent="-343535">
              <a:spcBef>
                <a:spcPts val="100"/>
              </a:spcBef>
              <a:buFont typeface="Arial"/>
              <a:buChar char="•"/>
              <a:tabLst>
                <a:tab pos="355600" algn="l"/>
                <a:tab pos="356235" algn="l"/>
              </a:tabLst>
            </a:pPr>
            <a:r>
              <a:rPr lang="nb-NO" sz="1800" dirty="0">
                <a:solidFill>
                  <a:srgbClr val="FFFFFF"/>
                </a:solidFill>
                <a:latin typeface="Calibri"/>
                <a:cs typeface="Calibri"/>
              </a:rPr>
              <a:t>Det</a:t>
            </a:r>
            <a:r>
              <a:rPr lang="nb-NO" sz="1800" spc="-25" dirty="0">
                <a:solidFill>
                  <a:srgbClr val="FFFFFF"/>
                </a:solidFill>
                <a:latin typeface="Calibri"/>
                <a:cs typeface="Calibri"/>
              </a:rPr>
              <a:t> </a:t>
            </a:r>
            <a:r>
              <a:rPr lang="nb-NO" sz="1800" dirty="0">
                <a:solidFill>
                  <a:srgbClr val="FFFFFF"/>
                </a:solidFill>
                <a:latin typeface="Calibri"/>
                <a:cs typeface="Calibri"/>
              </a:rPr>
              <a:t>ble</a:t>
            </a:r>
            <a:r>
              <a:rPr lang="nb-NO" sz="1800" spc="-5" dirty="0">
                <a:solidFill>
                  <a:srgbClr val="FFFFFF"/>
                </a:solidFill>
                <a:latin typeface="Calibri"/>
                <a:cs typeface="Calibri"/>
              </a:rPr>
              <a:t> fra</a:t>
            </a:r>
            <a:r>
              <a:rPr lang="nb-NO" sz="1800" spc="-10" dirty="0">
                <a:solidFill>
                  <a:srgbClr val="FFFFFF"/>
                </a:solidFill>
                <a:latin typeface="Calibri"/>
                <a:cs typeface="Calibri"/>
              </a:rPr>
              <a:t> </a:t>
            </a:r>
            <a:r>
              <a:rPr lang="nb-NO" sz="1800" dirty="0">
                <a:solidFill>
                  <a:srgbClr val="FFFFFF"/>
                </a:solidFill>
                <a:latin typeface="Calibri"/>
                <a:cs typeface="Calibri"/>
              </a:rPr>
              <a:t>2022</a:t>
            </a:r>
            <a:r>
              <a:rPr lang="nb-NO" sz="1800" spc="-5" dirty="0">
                <a:solidFill>
                  <a:srgbClr val="FFFFFF"/>
                </a:solidFill>
                <a:latin typeface="Calibri"/>
                <a:cs typeface="Calibri"/>
              </a:rPr>
              <a:t> </a:t>
            </a:r>
            <a:r>
              <a:rPr lang="nb-NO" sz="1800" dirty="0">
                <a:solidFill>
                  <a:srgbClr val="FFFFFF"/>
                </a:solidFill>
                <a:latin typeface="Calibri"/>
                <a:cs typeface="Calibri"/>
              </a:rPr>
              <a:t>innført</a:t>
            </a:r>
            <a:r>
              <a:rPr lang="nb-NO" sz="1800" spc="5" dirty="0">
                <a:solidFill>
                  <a:srgbClr val="FFFFFF"/>
                </a:solidFill>
                <a:latin typeface="Calibri"/>
                <a:cs typeface="Calibri"/>
              </a:rPr>
              <a:t> </a:t>
            </a:r>
            <a:r>
              <a:rPr lang="nb-NO" sz="1800" dirty="0">
                <a:solidFill>
                  <a:srgbClr val="FFFFFF"/>
                </a:solidFill>
                <a:latin typeface="Calibri"/>
                <a:cs typeface="Calibri"/>
              </a:rPr>
              <a:t>et</a:t>
            </a:r>
            <a:r>
              <a:rPr lang="nb-NO" sz="1800" spc="-20" dirty="0">
                <a:solidFill>
                  <a:srgbClr val="FFFFFF"/>
                </a:solidFill>
                <a:latin typeface="Calibri"/>
                <a:cs typeface="Calibri"/>
              </a:rPr>
              <a:t> oppdatert</a:t>
            </a:r>
            <a:r>
              <a:rPr lang="nb-NO" sz="1800" spc="-15" dirty="0">
                <a:solidFill>
                  <a:srgbClr val="FFFFFF"/>
                </a:solidFill>
                <a:latin typeface="Calibri"/>
                <a:cs typeface="Calibri"/>
              </a:rPr>
              <a:t> </a:t>
            </a:r>
            <a:r>
              <a:rPr lang="nb-NO" sz="1800" spc="-10" dirty="0">
                <a:solidFill>
                  <a:srgbClr val="FFFFFF"/>
                </a:solidFill>
                <a:latin typeface="Calibri"/>
                <a:cs typeface="Calibri"/>
              </a:rPr>
              <a:t>sikkerhetssystem</a:t>
            </a:r>
            <a:r>
              <a:rPr lang="nb-NO" sz="1800" spc="-35" dirty="0">
                <a:solidFill>
                  <a:srgbClr val="FFFFFF"/>
                </a:solidFill>
                <a:latin typeface="Calibri"/>
                <a:cs typeface="Calibri"/>
              </a:rPr>
              <a:t> </a:t>
            </a:r>
            <a:r>
              <a:rPr lang="nb-NO" sz="1800" dirty="0">
                <a:solidFill>
                  <a:srgbClr val="FFFFFF"/>
                </a:solidFill>
                <a:latin typeface="Calibri"/>
                <a:cs typeface="Calibri"/>
              </a:rPr>
              <a:t>i</a:t>
            </a:r>
            <a:r>
              <a:rPr lang="nb-NO" sz="1800" spc="-10" dirty="0">
                <a:solidFill>
                  <a:srgbClr val="FFFFFF"/>
                </a:solidFill>
                <a:latin typeface="Calibri"/>
                <a:cs typeface="Calibri"/>
              </a:rPr>
              <a:t> NLF Sportsflyseksjonen</a:t>
            </a:r>
            <a:endParaRPr lang="nb-NO" sz="1800" dirty="0">
              <a:latin typeface="Calibri"/>
              <a:cs typeface="Calibri"/>
            </a:endParaRPr>
          </a:p>
          <a:p>
            <a:pPr marL="355600" marR="128270" indent="-343535">
              <a:spcBef>
                <a:spcPts val="430"/>
              </a:spcBef>
              <a:buFont typeface="Arial"/>
              <a:buChar char="•"/>
              <a:tabLst>
                <a:tab pos="355600" algn="l"/>
                <a:tab pos="356235" algn="l"/>
              </a:tabLst>
            </a:pPr>
            <a:r>
              <a:rPr lang="nb-NO" sz="1800" dirty="0">
                <a:solidFill>
                  <a:srgbClr val="FFFFFF"/>
                </a:solidFill>
                <a:latin typeface="Calibri"/>
                <a:cs typeface="Calibri"/>
              </a:rPr>
              <a:t>Kapittel 3 inneholder en del nye operative bestemmelser som medlemmene må kjenne til</a:t>
            </a:r>
            <a:endParaRPr lang="nb-NO" sz="1800" dirty="0">
              <a:latin typeface="Calibri"/>
              <a:cs typeface="Calibri"/>
            </a:endParaRPr>
          </a:p>
          <a:p>
            <a:pPr marL="355600" indent="-343535">
              <a:spcBef>
                <a:spcPts val="434"/>
              </a:spcBef>
              <a:buFont typeface="Arial"/>
              <a:buChar char="•"/>
              <a:tabLst>
                <a:tab pos="355600" algn="l"/>
                <a:tab pos="356235" algn="l"/>
              </a:tabLst>
            </a:pPr>
            <a:r>
              <a:rPr lang="nb-NO" sz="1800" dirty="0">
                <a:solidFill>
                  <a:srgbClr val="FFFFFF"/>
                </a:solidFill>
                <a:latin typeface="Calibri"/>
                <a:cs typeface="Calibri"/>
              </a:rPr>
              <a:t>I</a:t>
            </a:r>
            <a:r>
              <a:rPr lang="nb-NO" sz="1800" spc="-30" dirty="0">
                <a:solidFill>
                  <a:srgbClr val="FFFFFF"/>
                </a:solidFill>
                <a:latin typeface="Calibri"/>
                <a:cs typeface="Calibri"/>
              </a:rPr>
              <a:t> </a:t>
            </a:r>
            <a:r>
              <a:rPr lang="nb-NO" sz="1800" dirty="0">
                <a:solidFill>
                  <a:srgbClr val="FFFFFF"/>
                </a:solidFill>
                <a:latin typeface="Calibri"/>
                <a:cs typeface="Calibri"/>
              </a:rPr>
              <a:t>det</a:t>
            </a:r>
            <a:r>
              <a:rPr lang="nb-NO" sz="1800" spc="-10" dirty="0">
                <a:solidFill>
                  <a:srgbClr val="FFFFFF"/>
                </a:solidFill>
                <a:latin typeface="Calibri"/>
                <a:cs typeface="Calibri"/>
              </a:rPr>
              <a:t> etterfølgende</a:t>
            </a:r>
            <a:r>
              <a:rPr lang="nb-NO" sz="1800" dirty="0">
                <a:solidFill>
                  <a:srgbClr val="FFFFFF"/>
                </a:solidFill>
                <a:latin typeface="Calibri"/>
                <a:cs typeface="Calibri"/>
              </a:rPr>
              <a:t> blir det enten</a:t>
            </a:r>
            <a:r>
              <a:rPr lang="nb-NO" sz="1800" spc="15" dirty="0">
                <a:solidFill>
                  <a:srgbClr val="FFFFFF"/>
                </a:solidFill>
                <a:latin typeface="Calibri"/>
                <a:cs typeface="Calibri"/>
              </a:rPr>
              <a:t> </a:t>
            </a:r>
            <a:r>
              <a:rPr lang="nb-NO" sz="1800" dirty="0">
                <a:solidFill>
                  <a:srgbClr val="FFFFFF"/>
                </a:solidFill>
                <a:latin typeface="Calibri"/>
                <a:cs typeface="Calibri"/>
              </a:rPr>
              <a:t>gjentatt</a:t>
            </a:r>
            <a:r>
              <a:rPr lang="nb-NO" sz="1800" spc="-25" dirty="0">
                <a:solidFill>
                  <a:srgbClr val="FFFFFF"/>
                </a:solidFill>
                <a:latin typeface="Calibri"/>
                <a:cs typeface="Calibri"/>
              </a:rPr>
              <a:t> </a:t>
            </a:r>
            <a:r>
              <a:rPr lang="nb-NO" sz="1800" dirty="0">
                <a:solidFill>
                  <a:srgbClr val="FFFFFF"/>
                </a:solidFill>
                <a:latin typeface="Calibri"/>
                <a:cs typeface="Calibri"/>
              </a:rPr>
              <a:t>spesifikt</a:t>
            </a:r>
            <a:r>
              <a:rPr lang="nb-NO" sz="1800" spc="-15" dirty="0">
                <a:solidFill>
                  <a:srgbClr val="FFFFFF"/>
                </a:solidFill>
                <a:latin typeface="Calibri"/>
                <a:cs typeface="Calibri"/>
              </a:rPr>
              <a:t> </a:t>
            </a:r>
            <a:r>
              <a:rPr lang="nb-NO" sz="1800" dirty="0">
                <a:solidFill>
                  <a:srgbClr val="FFFFFF"/>
                </a:solidFill>
                <a:latin typeface="Calibri"/>
                <a:cs typeface="Calibri"/>
              </a:rPr>
              <a:t>innhold</a:t>
            </a:r>
            <a:r>
              <a:rPr lang="nb-NO" sz="1800" spc="5" dirty="0">
                <a:solidFill>
                  <a:srgbClr val="FFFFFF"/>
                </a:solidFill>
                <a:latin typeface="Calibri"/>
                <a:cs typeface="Calibri"/>
              </a:rPr>
              <a:t> </a:t>
            </a:r>
            <a:r>
              <a:rPr lang="nb-NO" sz="1800" dirty="0">
                <a:solidFill>
                  <a:srgbClr val="FFFFFF"/>
                </a:solidFill>
                <a:latin typeface="Calibri"/>
                <a:cs typeface="Calibri"/>
              </a:rPr>
              <a:t>eller</a:t>
            </a:r>
            <a:r>
              <a:rPr lang="nb-NO" sz="1800" spc="-5" dirty="0">
                <a:solidFill>
                  <a:srgbClr val="FFFFFF"/>
                </a:solidFill>
                <a:latin typeface="Calibri"/>
                <a:cs typeface="Calibri"/>
              </a:rPr>
              <a:t> </a:t>
            </a:r>
            <a:r>
              <a:rPr lang="nb-NO" sz="1800" dirty="0">
                <a:solidFill>
                  <a:srgbClr val="FFFFFF"/>
                </a:solidFill>
                <a:latin typeface="Calibri"/>
                <a:cs typeface="Calibri"/>
              </a:rPr>
              <a:t>kun</a:t>
            </a:r>
            <a:r>
              <a:rPr lang="nb-NO" sz="1800" spc="-5" dirty="0">
                <a:solidFill>
                  <a:srgbClr val="FFFFFF"/>
                </a:solidFill>
                <a:latin typeface="Calibri"/>
                <a:cs typeface="Calibri"/>
              </a:rPr>
              <a:t> </a:t>
            </a:r>
            <a:r>
              <a:rPr lang="nb-NO" sz="1800" dirty="0">
                <a:solidFill>
                  <a:srgbClr val="FFFFFF"/>
                </a:solidFill>
                <a:latin typeface="Calibri"/>
                <a:cs typeface="Calibri"/>
              </a:rPr>
              <a:t>henvise</a:t>
            </a:r>
            <a:r>
              <a:rPr lang="nb-NO" sz="1800" spc="-25" dirty="0">
                <a:solidFill>
                  <a:srgbClr val="FFFFFF"/>
                </a:solidFill>
                <a:latin typeface="Calibri"/>
                <a:cs typeface="Calibri"/>
              </a:rPr>
              <a:t> </a:t>
            </a:r>
            <a:r>
              <a:rPr lang="nb-NO" sz="1800" dirty="0">
                <a:solidFill>
                  <a:srgbClr val="FFFFFF"/>
                </a:solidFill>
                <a:latin typeface="Calibri"/>
                <a:cs typeface="Calibri"/>
              </a:rPr>
              <a:t>til</a:t>
            </a:r>
            <a:r>
              <a:rPr lang="nb-NO" sz="1800" spc="-15" dirty="0">
                <a:solidFill>
                  <a:srgbClr val="FFFFFF"/>
                </a:solidFill>
                <a:latin typeface="Calibri"/>
                <a:cs typeface="Calibri"/>
              </a:rPr>
              <a:t> </a:t>
            </a:r>
            <a:r>
              <a:rPr lang="nb-NO" sz="1800" spc="-10" dirty="0">
                <a:solidFill>
                  <a:srgbClr val="FFFFFF"/>
                </a:solidFill>
                <a:latin typeface="Calibri"/>
                <a:cs typeface="Calibri"/>
              </a:rPr>
              <a:t>kilden</a:t>
            </a:r>
            <a:endParaRPr lang="nb-NO" sz="1800" dirty="0">
              <a:latin typeface="Calibri"/>
              <a:cs typeface="Calibri"/>
            </a:endParaRPr>
          </a:p>
          <a:p>
            <a:pPr marL="355600" indent="-343535">
              <a:spcBef>
                <a:spcPts val="430"/>
              </a:spcBef>
              <a:buFont typeface="Arial"/>
              <a:buChar char="•"/>
              <a:tabLst>
                <a:tab pos="355600" algn="l"/>
                <a:tab pos="356235" algn="l"/>
              </a:tabLst>
            </a:pPr>
            <a:r>
              <a:rPr lang="nb-NO" sz="1800" dirty="0">
                <a:solidFill>
                  <a:srgbClr val="FFFFFF"/>
                </a:solidFill>
                <a:latin typeface="Calibri"/>
                <a:cs typeface="Calibri"/>
              </a:rPr>
              <a:t>Det</a:t>
            </a:r>
            <a:r>
              <a:rPr lang="nb-NO" sz="1800" spc="-20" dirty="0">
                <a:solidFill>
                  <a:srgbClr val="FFFFFF"/>
                </a:solidFill>
                <a:latin typeface="Calibri"/>
                <a:cs typeface="Calibri"/>
              </a:rPr>
              <a:t> </a:t>
            </a:r>
            <a:r>
              <a:rPr lang="nb-NO" sz="1800" dirty="0">
                <a:solidFill>
                  <a:srgbClr val="FFFFFF"/>
                </a:solidFill>
                <a:latin typeface="Calibri"/>
                <a:cs typeface="Calibri"/>
              </a:rPr>
              <a:t>påhviler</a:t>
            </a:r>
            <a:r>
              <a:rPr lang="nb-NO" sz="1800" spc="-10" dirty="0">
                <a:solidFill>
                  <a:srgbClr val="FFFFFF"/>
                </a:solidFill>
                <a:latin typeface="Calibri"/>
                <a:cs typeface="Calibri"/>
              </a:rPr>
              <a:t> </a:t>
            </a:r>
            <a:r>
              <a:rPr lang="nb-NO" sz="1800" dirty="0">
                <a:solidFill>
                  <a:srgbClr val="FFFFFF"/>
                </a:solidFill>
                <a:latin typeface="Calibri"/>
                <a:cs typeface="Calibri"/>
              </a:rPr>
              <a:t>hvert</a:t>
            </a:r>
            <a:r>
              <a:rPr lang="nb-NO" sz="1800" spc="-15" dirty="0">
                <a:solidFill>
                  <a:srgbClr val="FFFFFF"/>
                </a:solidFill>
                <a:latin typeface="Calibri"/>
                <a:cs typeface="Calibri"/>
              </a:rPr>
              <a:t> aktive </a:t>
            </a:r>
            <a:r>
              <a:rPr lang="nb-NO" sz="1800" dirty="0">
                <a:solidFill>
                  <a:srgbClr val="FFFFFF"/>
                </a:solidFill>
                <a:latin typeface="Calibri"/>
                <a:cs typeface="Calibri"/>
              </a:rPr>
              <a:t>medlem</a:t>
            </a:r>
            <a:r>
              <a:rPr lang="nb-NO" sz="1800" spc="-15" dirty="0">
                <a:solidFill>
                  <a:srgbClr val="FFFFFF"/>
                </a:solidFill>
                <a:latin typeface="Calibri"/>
                <a:cs typeface="Calibri"/>
              </a:rPr>
              <a:t> </a:t>
            </a:r>
            <a:r>
              <a:rPr lang="nb-NO" sz="1800" dirty="0">
                <a:solidFill>
                  <a:srgbClr val="FFFFFF"/>
                </a:solidFill>
                <a:latin typeface="Calibri"/>
                <a:cs typeface="Calibri"/>
              </a:rPr>
              <a:t>å</a:t>
            </a:r>
            <a:r>
              <a:rPr lang="nb-NO" sz="1800" spc="-25" dirty="0">
                <a:solidFill>
                  <a:srgbClr val="FFFFFF"/>
                </a:solidFill>
                <a:latin typeface="Calibri"/>
                <a:cs typeface="Calibri"/>
              </a:rPr>
              <a:t> </a:t>
            </a:r>
            <a:r>
              <a:rPr lang="nb-NO" sz="1800" dirty="0">
                <a:solidFill>
                  <a:srgbClr val="FFFFFF"/>
                </a:solidFill>
                <a:latin typeface="Calibri"/>
                <a:cs typeface="Calibri"/>
              </a:rPr>
              <a:t>sette</a:t>
            </a:r>
            <a:r>
              <a:rPr lang="nb-NO" sz="1800" spc="-15" dirty="0">
                <a:solidFill>
                  <a:srgbClr val="FFFFFF"/>
                </a:solidFill>
                <a:latin typeface="Calibri"/>
                <a:cs typeface="Calibri"/>
              </a:rPr>
              <a:t> </a:t>
            </a:r>
            <a:r>
              <a:rPr lang="nb-NO" sz="1800" dirty="0">
                <a:solidFill>
                  <a:srgbClr val="FFFFFF"/>
                </a:solidFill>
                <a:latin typeface="Calibri"/>
                <a:cs typeface="Calibri"/>
              </a:rPr>
              <a:t>seg</a:t>
            </a:r>
            <a:r>
              <a:rPr lang="nb-NO" sz="1800" spc="-15" dirty="0">
                <a:solidFill>
                  <a:srgbClr val="FFFFFF"/>
                </a:solidFill>
                <a:latin typeface="Calibri"/>
                <a:cs typeface="Calibri"/>
              </a:rPr>
              <a:t> </a:t>
            </a:r>
            <a:r>
              <a:rPr lang="nb-NO" sz="1800" dirty="0">
                <a:solidFill>
                  <a:srgbClr val="FFFFFF"/>
                </a:solidFill>
                <a:latin typeface="Calibri"/>
                <a:cs typeface="Calibri"/>
              </a:rPr>
              <a:t>inn</a:t>
            </a:r>
            <a:r>
              <a:rPr lang="nb-NO" sz="1800" spc="-10" dirty="0">
                <a:solidFill>
                  <a:srgbClr val="FFFFFF"/>
                </a:solidFill>
                <a:latin typeface="Calibri"/>
                <a:cs typeface="Calibri"/>
              </a:rPr>
              <a:t> </a:t>
            </a:r>
            <a:r>
              <a:rPr lang="nb-NO" sz="1800" dirty="0">
                <a:solidFill>
                  <a:srgbClr val="FFFFFF"/>
                </a:solidFill>
                <a:latin typeface="Calibri"/>
                <a:cs typeface="Calibri"/>
              </a:rPr>
              <a:t>i</a:t>
            </a:r>
            <a:r>
              <a:rPr lang="nb-NO" sz="1800" spc="-10" dirty="0">
                <a:solidFill>
                  <a:srgbClr val="FFFFFF"/>
                </a:solidFill>
                <a:latin typeface="Calibri"/>
                <a:cs typeface="Calibri"/>
              </a:rPr>
              <a:t> </a:t>
            </a:r>
            <a:r>
              <a:rPr lang="nb-NO" sz="1800" dirty="0">
                <a:solidFill>
                  <a:srgbClr val="FFFFFF"/>
                </a:solidFill>
                <a:latin typeface="Calibri"/>
                <a:cs typeface="Calibri"/>
              </a:rPr>
              <a:t>alle</a:t>
            </a:r>
            <a:r>
              <a:rPr lang="nb-NO" sz="1800" spc="-5" dirty="0">
                <a:solidFill>
                  <a:srgbClr val="FFFFFF"/>
                </a:solidFill>
                <a:latin typeface="Calibri"/>
                <a:cs typeface="Calibri"/>
              </a:rPr>
              <a:t> </a:t>
            </a:r>
            <a:r>
              <a:rPr lang="nb-NO" sz="1800" spc="-10" dirty="0">
                <a:solidFill>
                  <a:srgbClr val="FFFFFF"/>
                </a:solidFill>
                <a:latin typeface="Calibri"/>
                <a:cs typeface="Calibri"/>
              </a:rPr>
              <a:t>relevante</a:t>
            </a:r>
            <a:r>
              <a:rPr lang="nb-NO" sz="1800" spc="-15" dirty="0">
                <a:solidFill>
                  <a:srgbClr val="FFFFFF"/>
                </a:solidFill>
                <a:latin typeface="Calibri"/>
                <a:cs typeface="Calibri"/>
              </a:rPr>
              <a:t> </a:t>
            </a:r>
            <a:r>
              <a:rPr lang="nb-NO" sz="1800" spc="-10" dirty="0">
                <a:solidFill>
                  <a:srgbClr val="FFFFFF"/>
                </a:solidFill>
                <a:latin typeface="Calibri"/>
                <a:cs typeface="Calibri"/>
              </a:rPr>
              <a:t>bestemmelser</a:t>
            </a:r>
          </a:p>
          <a:p>
            <a:pPr marL="355600" indent="-343535">
              <a:spcBef>
                <a:spcPts val="430"/>
              </a:spcBef>
              <a:buFont typeface="Arial"/>
              <a:buChar char="•"/>
              <a:tabLst>
                <a:tab pos="355600" algn="l"/>
                <a:tab pos="356235" algn="l"/>
              </a:tabLst>
            </a:pPr>
            <a:r>
              <a:rPr lang="nb-NO" sz="1800" spc="-10" dirty="0">
                <a:solidFill>
                  <a:srgbClr val="FFFFFF"/>
                </a:solidFill>
                <a:latin typeface="Calibri"/>
                <a:cs typeface="Calibri"/>
              </a:rPr>
              <a:t>NLF anbefaler hver klubb å presentere denne for alle på et medlemsmøte</a:t>
            </a:r>
            <a:endParaRPr lang="nb-NO" sz="1800" dirty="0">
              <a:latin typeface="Calibri"/>
              <a:cs typeface="Calibri"/>
            </a:endParaRPr>
          </a:p>
          <a:p>
            <a:pPr marL="355600" indent="-343535">
              <a:spcBef>
                <a:spcPts val="434"/>
              </a:spcBef>
              <a:buFont typeface="Arial"/>
              <a:buChar char="•"/>
              <a:tabLst>
                <a:tab pos="355600" algn="l"/>
                <a:tab pos="356235" algn="l"/>
              </a:tabLst>
            </a:pPr>
            <a:r>
              <a:rPr lang="nb-NO" sz="1800" dirty="0">
                <a:solidFill>
                  <a:srgbClr val="FFFFFF"/>
                </a:solidFill>
                <a:latin typeface="Calibri"/>
                <a:cs typeface="Calibri"/>
              </a:rPr>
              <a:t>Her</a:t>
            </a:r>
            <a:r>
              <a:rPr lang="nb-NO" sz="1800" spc="-25" dirty="0">
                <a:solidFill>
                  <a:srgbClr val="FFFFFF"/>
                </a:solidFill>
                <a:latin typeface="Calibri"/>
                <a:cs typeface="Calibri"/>
              </a:rPr>
              <a:t> </a:t>
            </a:r>
            <a:r>
              <a:rPr lang="nb-NO" sz="1800" dirty="0">
                <a:solidFill>
                  <a:srgbClr val="FFFFFF"/>
                </a:solidFill>
                <a:latin typeface="Calibri"/>
                <a:cs typeface="Calibri"/>
              </a:rPr>
              <a:t>er</a:t>
            </a:r>
            <a:r>
              <a:rPr lang="nb-NO" sz="1800" spc="-15" dirty="0">
                <a:solidFill>
                  <a:srgbClr val="FFFFFF"/>
                </a:solidFill>
                <a:latin typeface="Calibri"/>
                <a:cs typeface="Calibri"/>
              </a:rPr>
              <a:t> </a:t>
            </a:r>
            <a:r>
              <a:rPr lang="nb-NO" sz="1800" dirty="0">
                <a:solidFill>
                  <a:srgbClr val="FFFFFF"/>
                </a:solidFill>
                <a:latin typeface="Calibri"/>
                <a:cs typeface="Calibri"/>
              </a:rPr>
              <a:t>linken</a:t>
            </a:r>
            <a:r>
              <a:rPr lang="nb-NO" sz="1800" spc="-10" dirty="0">
                <a:solidFill>
                  <a:srgbClr val="FFFFFF"/>
                </a:solidFill>
                <a:latin typeface="Calibri"/>
                <a:cs typeface="Calibri"/>
              </a:rPr>
              <a:t> </a:t>
            </a:r>
            <a:r>
              <a:rPr lang="nb-NO" sz="1800" dirty="0">
                <a:solidFill>
                  <a:srgbClr val="FFFFFF"/>
                </a:solidFill>
                <a:latin typeface="Calibri"/>
                <a:cs typeface="Calibri"/>
              </a:rPr>
              <a:t>til</a:t>
            </a:r>
            <a:r>
              <a:rPr lang="nb-NO" sz="1800" spc="-20" dirty="0">
                <a:solidFill>
                  <a:srgbClr val="FFFFFF"/>
                </a:solidFill>
                <a:latin typeface="Calibri"/>
                <a:cs typeface="Calibri"/>
              </a:rPr>
              <a:t> </a:t>
            </a:r>
            <a:r>
              <a:rPr lang="nb-NO" sz="1800" spc="-10" dirty="0">
                <a:solidFill>
                  <a:srgbClr val="FFFFFF"/>
                </a:solidFill>
                <a:latin typeface="Calibri"/>
                <a:cs typeface="Calibri"/>
              </a:rPr>
              <a:t>Sportsflyhåndboken</a:t>
            </a:r>
            <a:r>
              <a:rPr lang="nb-NO" sz="1800" dirty="0">
                <a:solidFill>
                  <a:srgbClr val="FFFFFF"/>
                </a:solidFill>
                <a:latin typeface="Calibri"/>
                <a:cs typeface="Calibri"/>
              </a:rPr>
              <a:t> kapittel 3, som dette</a:t>
            </a:r>
            <a:r>
              <a:rPr lang="nb-NO" sz="1800" spc="-25" dirty="0">
                <a:solidFill>
                  <a:srgbClr val="FFFFFF"/>
                </a:solidFill>
                <a:latin typeface="Calibri"/>
                <a:cs typeface="Calibri"/>
              </a:rPr>
              <a:t> </a:t>
            </a:r>
            <a:r>
              <a:rPr lang="nb-NO" sz="1800" dirty="0">
                <a:solidFill>
                  <a:srgbClr val="FFFFFF"/>
                </a:solidFill>
                <a:latin typeface="Calibri"/>
                <a:cs typeface="Calibri"/>
              </a:rPr>
              <a:t>er</a:t>
            </a:r>
            <a:r>
              <a:rPr lang="nb-NO" sz="1800" spc="-15" dirty="0">
                <a:solidFill>
                  <a:srgbClr val="FFFFFF"/>
                </a:solidFill>
                <a:latin typeface="Calibri"/>
                <a:cs typeface="Calibri"/>
              </a:rPr>
              <a:t> </a:t>
            </a:r>
            <a:r>
              <a:rPr lang="nb-NO" sz="1800" dirty="0">
                <a:solidFill>
                  <a:srgbClr val="FFFFFF"/>
                </a:solidFill>
                <a:latin typeface="Calibri"/>
                <a:cs typeface="Calibri"/>
              </a:rPr>
              <a:t>hentet</a:t>
            </a:r>
            <a:r>
              <a:rPr lang="nb-NO" sz="1800" spc="-15" dirty="0">
                <a:solidFill>
                  <a:srgbClr val="FFFFFF"/>
                </a:solidFill>
                <a:latin typeface="Calibri"/>
                <a:cs typeface="Calibri"/>
              </a:rPr>
              <a:t> </a:t>
            </a:r>
            <a:r>
              <a:rPr lang="nb-NO" sz="1800" spc="-25" dirty="0">
                <a:solidFill>
                  <a:srgbClr val="FFFFFF"/>
                </a:solidFill>
                <a:latin typeface="Calibri"/>
                <a:cs typeface="Calibri"/>
              </a:rPr>
              <a:t>fra:</a:t>
            </a:r>
          </a:p>
          <a:p>
            <a:pPr marL="355600" indent="-343535">
              <a:spcBef>
                <a:spcPts val="434"/>
              </a:spcBef>
              <a:buFont typeface="Arial"/>
              <a:buChar char="•"/>
              <a:tabLst>
                <a:tab pos="355600" algn="l"/>
                <a:tab pos="356235" algn="l"/>
              </a:tabLst>
            </a:pPr>
            <a:endParaRPr lang="nb-NO" sz="1800" spc="-25" dirty="0">
              <a:solidFill>
                <a:srgbClr val="FFFFFF"/>
              </a:solidFill>
              <a:latin typeface="Calibri"/>
              <a:cs typeface="Calibri"/>
            </a:endParaRPr>
          </a:p>
          <a:p>
            <a:pPr marL="355600" indent="-343535">
              <a:spcBef>
                <a:spcPts val="434"/>
              </a:spcBef>
              <a:buFont typeface="Arial"/>
              <a:buChar char="•"/>
              <a:tabLst>
                <a:tab pos="355600" algn="l"/>
                <a:tab pos="356235" algn="l"/>
              </a:tabLst>
            </a:pPr>
            <a:endParaRPr lang="nb-NO" sz="1800" dirty="0">
              <a:latin typeface="Calibri"/>
              <a:cs typeface="Calibri"/>
            </a:endParaRPr>
          </a:p>
          <a:p>
            <a:r>
              <a:rPr lang="nb-NO" sz="1800" dirty="0"/>
              <a:t>	</a:t>
            </a:r>
            <a:r>
              <a:rPr lang="en-GB" sz="1800" dirty="0">
                <a:highlight>
                  <a:srgbClr val="FFFF00"/>
                </a:highlight>
                <a:hlinkClick r:id="rId2"/>
              </a:rPr>
              <a:t>sfhb_8.0.4_27jul22.pdf (nlf.no)</a:t>
            </a:r>
            <a:endParaRPr lang="nb-NO" sz="1800" dirty="0">
              <a:highlight>
                <a:srgbClr val="FFFF00"/>
              </a:highlight>
            </a:endParaRPr>
          </a:p>
          <a:p>
            <a:pPr lvl="1"/>
            <a:endParaRPr lang="nb-NO" sz="1800" dirty="0"/>
          </a:p>
          <a:p>
            <a:endParaRPr lang="nb-NO" sz="1800" dirty="0"/>
          </a:p>
        </p:txBody>
      </p:sp>
      <p:sp>
        <p:nvSpPr>
          <p:cNvPr id="3" name="TekstSylinder 2">
            <a:extLst>
              <a:ext uri="{FF2B5EF4-FFF2-40B4-BE49-F238E27FC236}">
                <a16:creationId xmlns:a16="http://schemas.microsoft.com/office/drawing/2014/main" id="{DC9C97F5-40CF-AB59-6666-6C35767F6D8E}"/>
              </a:ext>
            </a:extLst>
          </p:cNvPr>
          <p:cNvSpPr txBox="1"/>
          <p:nvPr/>
        </p:nvSpPr>
        <p:spPr>
          <a:xfrm>
            <a:off x="3791744" y="5276024"/>
            <a:ext cx="5147563" cy="369332"/>
          </a:xfrm>
          <a:prstGeom prst="rect">
            <a:avLst/>
          </a:prstGeom>
          <a:noFill/>
        </p:spPr>
        <p:txBody>
          <a:bodyPr wrap="none" rtlCol="0">
            <a:spAutoFit/>
          </a:bodyPr>
          <a:lstStyle/>
          <a:p>
            <a:r>
              <a:rPr lang="nb-NO" dirty="0">
                <a:solidFill>
                  <a:schemeClr val="bg1"/>
                </a:solidFill>
              </a:rPr>
              <a:t>Utarbeidet av Tom Røstad, Sportsflyklubben Øst</a:t>
            </a:r>
          </a:p>
        </p:txBody>
      </p:sp>
    </p:spTree>
    <p:extLst>
      <p:ext uri="{BB962C8B-B14F-4D97-AF65-F5344CB8AC3E}">
        <p14:creationId xmlns:p14="http://schemas.microsoft.com/office/powerpoint/2010/main" val="15956377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bunntekst 3">
            <a:extLst>
              <a:ext uri="{FF2B5EF4-FFF2-40B4-BE49-F238E27FC236}">
                <a16:creationId xmlns:a16="http://schemas.microsoft.com/office/drawing/2014/main" id="{6BA4925B-D2B5-364B-B0F7-096B355EFECB}"/>
              </a:ext>
            </a:extLst>
          </p:cNvPr>
          <p:cNvSpPr>
            <a:spLocks noGrp="1"/>
          </p:cNvSpPr>
          <p:nvPr>
            <p:ph type="ftr" sz="quarter" idx="10"/>
          </p:nvPr>
        </p:nvSpPr>
        <p:spPr/>
        <p:txBody>
          <a:bodyPr/>
          <a:lstStyle/>
          <a:p>
            <a:pPr>
              <a:defRPr/>
            </a:pPr>
            <a:r>
              <a:rPr lang="nb-NO"/>
              <a:t>Røstad Sep 22 </a:t>
            </a:r>
          </a:p>
        </p:txBody>
      </p:sp>
      <p:sp>
        <p:nvSpPr>
          <p:cNvPr id="5" name="Plassholder for lysbildenummer 4">
            <a:extLst>
              <a:ext uri="{FF2B5EF4-FFF2-40B4-BE49-F238E27FC236}">
                <a16:creationId xmlns:a16="http://schemas.microsoft.com/office/drawing/2014/main" id="{04383A0B-5F50-CF4E-B1E7-E38D3F7DC189}"/>
              </a:ext>
            </a:extLst>
          </p:cNvPr>
          <p:cNvSpPr>
            <a:spLocks noGrp="1"/>
          </p:cNvSpPr>
          <p:nvPr>
            <p:ph type="sldNum" sz="quarter" idx="4294967295"/>
          </p:nvPr>
        </p:nvSpPr>
        <p:spPr>
          <a:xfrm>
            <a:off x="10704512" y="6335366"/>
            <a:ext cx="1080120" cy="215888"/>
          </a:xfrm>
          <a:prstGeom prst="rect">
            <a:avLst/>
          </a:prstGeom>
        </p:spPr>
        <p:txBody>
          <a:bodyPr/>
          <a:lstStyle/>
          <a:p>
            <a:pPr>
              <a:defRPr/>
            </a:pPr>
            <a:fld id="{BE00DEF2-E263-F544-B585-57C90084A3BE}" type="slidenum">
              <a:rPr lang="nb-NO" altLang="nb-NO" smtClean="0"/>
              <a:pPr>
                <a:defRPr/>
              </a:pPr>
              <a:t>20</a:t>
            </a:fld>
            <a:endParaRPr lang="nb-NO" altLang="nb-NO"/>
          </a:p>
        </p:txBody>
      </p:sp>
      <p:sp>
        <p:nvSpPr>
          <p:cNvPr id="7" name="Tittel 6">
            <a:extLst>
              <a:ext uri="{FF2B5EF4-FFF2-40B4-BE49-F238E27FC236}">
                <a16:creationId xmlns:a16="http://schemas.microsoft.com/office/drawing/2014/main" id="{43381065-12B6-D645-BF0B-2AF0491CD85A}"/>
              </a:ext>
            </a:extLst>
          </p:cNvPr>
          <p:cNvSpPr>
            <a:spLocks noGrp="1"/>
          </p:cNvSpPr>
          <p:nvPr>
            <p:ph type="title"/>
          </p:nvPr>
        </p:nvSpPr>
        <p:spPr>
          <a:xfrm>
            <a:off x="1981200" y="152934"/>
            <a:ext cx="8229600" cy="936104"/>
          </a:xfrm>
        </p:spPr>
        <p:txBody>
          <a:bodyPr/>
          <a:lstStyle/>
          <a:p>
            <a:br>
              <a:rPr lang="nb-NO" sz="3200" dirty="0"/>
            </a:br>
            <a:r>
              <a:rPr lang="nb-NO" sz="3200" dirty="0"/>
              <a:t>Andre operative bestemmelser</a:t>
            </a:r>
            <a:br>
              <a:rPr lang="nb-NO" sz="3200" dirty="0"/>
            </a:br>
            <a:endParaRPr lang="nb-NO" sz="3200" dirty="0"/>
          </a:p>
        </p:txBody>
      </p:sp>
      <p:sp>
        <p:nvSpPr>
          <p:cNvPr id="2" name="Plassholder for innhold 1">
            <a:extLst>
              <a:ext uri="{FF2B5EF4-FFF2-40B4-BE49-F238E27FC236}">
                <a16:creationId xmlns:a16="http://schemas.microsoft.com/office/drawing/2014/main" id="{7DCBD49E-9672-6942-9874-067DF1DFCBB4}"/>
              </a:ext>
            </a:extLst>
          </p:cNvPr>
          <p:cNvSpPr>
            <a:spLocks noGrp="1"/>
          </p:cNvSpPr>
          <p:nvPr>
            <p:ph idx="1"/>
          </p:nvPr>
        </p:nvSpPr>
        <p:spPr>
          <a:xfrm>
            <a:off x="1878360" y="1716693"/>
            <a:ext cx="8435280" cy="2952626"/>
          </a:xfrm>
        </p:spPr>
        <p:txBody>
          <a:bodyPr/>
          <a:lstStyle/>
          <a:p>
            <a:pPr marL="57150" indent="0">
              <a:buNone/>
            </a:pPr>
            <a:r>
              <a:rPr lang="nb-NO" sz="2000" b="1" dirty="0">
                <a:solidFill>
                  <a:srgbClr val="FF0000"/>
                </a:solidFill>
              </a:rPr>
              <a:t>3.3.4 Adferd om bord</a:t>
            </a:r>
          </a:p>
          <a:p>
            <a:pPr marL="57150" indent="0">
              <a:buNone/>
            </a:pPr>
            <a:r>
              <a:rPr lang="nb-NO" sz="2000" b="1" dirty="0">
                <a:solidFill>
                  <a:srgbClr val="FF0000"/>
                </a:solidFill>
              </a:rPr>
              <a:t>3.3.4.1 Røyking om bord </a:t>
            </a:r>
          </a:p>
          <a:p>
            <a:pPr marL="57150" indent="0">
              <a:buNone/>
            </a:pPr>
            <a:r>
              <a:rPr lang="nb-NO" sz="1800" dirty="0"/>
              <a:t>Fartøysjefen skal forby røyking om bord.</a:t>
            </a:r>
          </a:p>
          <a:p>
            <a:pPr marL="57150" indent="0">
              <a:buNone/>
            </a:pPr>
            <a:endParaRPr lang="nb-NO" sz="2000" b="1" dirty="0">
              <a:solidFill>
                <a:srgbClr val="FF0000"/>
              </a:solidFill>
            </a:endParaRPr>
          </a:p>
          <a:p>
            <a:pPr marL="57150" indent="0">
              <a:buNone/>
            </a:pPr>
            <a:r>
              <a:rPr lang="nb-NO" sz="2000" b="1" dirty="0">
                <a:solidFill>
                  <a:srgbClr val="FF0000"/>
                </a:solidFill>
              </a:rPr>
              <a:t>3.3.4.2 Bærbare elektroniske innretninger</a:t>
            </a:r>
          </a:p>
          <a:p>
            <a:pPr marL="57150" indent="0">
              <a:buNone/>
            </a:pPr>
            <a:r>
              <a:rPr lang="nb-NO" sz="1800" dirty="0"/>
              <a:t>Fartøysjefen skal ikke tillate at noen om bord bruker en bærbar elektronisk innretning (</a:t>
            </a:r>
            <a:r>
              <a:rPr lang="nb-NO" sz="1800" dirty="0" err="1"/>
              <a:t>PED</a:t>
            </a:r>
            <a:r>
              <a:rPr lang="nb-NO" sz="1800" dirty="0"/>
              <a:t>) som kan virke negativt inn på ytelsen til flyets systemer og utstyr.</a:t>
            </a:r>
          </a:p>
          <a:p>
            <a:pPr marL="57150" indent="0">
              <a:buNone/>
            </a:pPr>
            <a:endParaRPr lang="nb-NO" sz="1800" dirty="0"/>
          </a:p>
          <a:p>
            <a:pPr marL="57150" indent="0">
              <a:buNone/>
            </a:pPr>
            <a:endParaRPr lang="nb-NO" dirty="0"/>
          </a:p>
          <a:p>
            <a:endParaRPr lang="nb-NO" dirty="0"/>
          </a:p>
        </p:txBody>
      </p:sp>
      <p:sp>
        <p:nvSpPr>
          <p:cNvPr id="8" name="TekstSylinder 7">
            <a:extLst>
              <a:ext uri="{FF2B5EF4-FFF2-40B4-BE49-F238E27FC236}">
                <a16:creationId xmlns:a16="http://schemas.microsoft.com/office/drawing/2014/main" id="{DD1339CA-C21B-D14A-A508-99BAB9132F12}"/>
              </a:ext>
            </a:extLst>
          </p:cNvPr>
          <p:cNvSpPr txBox="1"/>
          <p:nvPr/>
        </p:nvSpPr>
        <p:spPr>
          <a:xfrm>
            <a:off x="5916614" y="4797152"/>
            <a:ext cx="2699667" cy="369332"/>
          </a:xfrm>
          <a:prstGeom prst="rect">
            <a:avLst/>
          </a:prstGeom>
          <a:noFill/>
          <a:effectLst/>
        </p:spPr>
        <p:txBody>
          <a:bodyPr wrap="square" rtlCol="0">
            <a:spAutoFit/>
          </a:bodyPr>
          <a:lstStyle/>
          <a:p>
            <a:r>
              <a:rPr lang="nb-NO" dirty="0"/>
              <a:t>,</a:t>
            </a:r>
          </a:p>
        </p:txBody>
      </p:sp>
    </p:spTree>
    <p:extLst>
      <p:ext uri="{BB962C8B-B14F-4D97-AF65-F5344CB8AC3E}">
        <p14:creationId xmlns:p14="http://schemas.microsoft.com/office/powerpoint/2010/main" val="11620529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bunntekst 3">
            <a:extLst>
              <a:ext uri="{FF2B5EF4-FFF2-40B4-BE49-F238E27FC236}">
                <a16:creationId xmlns:a16="http://schemas.microsoft.com/office/drawing/2014/main" id="{6BA4925B-D2B5-364B-B0F7-096B355EFECB}"/>
              </a:ext>
            </a:extLst>
          </p:cNvPr>
          <p:cNvSpPr>
            <a:spLocks noGrp="1"/>
          </p:cNvSpPr>
          <p:nvPr>
            <p:ph type="ftr" sz="quarter" idx="10"/>
          </p:nvPr>
        </p:nvSpPr>
        <p:spPr/>
        <p:txBody>
          <a:bodyPr/>
          <a:lstStyle/>
          <a:p>
            <a:pPr>
              <a:defRPr/>
            </a:pPr>
            <a:r>
              <a:rPr lang="nb-NO"/>
              <a:t>Røstad Sep 22 </a:t>
            </a:r>
          </a:p>
        </p:txBody>
      </p:sp>
      <p:sp>
        <p:nvSpPr>
          <p:cNvPr id="5" name="Plassholder for lysbildenummer 4">
            <a:extLst>
              <a:ext uri="{FF2B5EF4-FFF2-40B4-BE49-F238E27FC236}">
                <a16:creationId xmlns:a16="http://schemas.microsoft.com/office/drawing/2014/main" id="{04383A0B-5F50-CF4E-B1E7-E38D3F7DC189}"/>
              </a:ext>
            </a:extLst>
          </p:cNvPr>
          <p:cNvSpPr>
            <a:spLocks noGrp="1"/>
          </p:cNvSpPr>
          <p:nvPr>
            <p:ph type="sldNum" sz="quarter" idx="4294967295"/>
          </p:nvPr>
        </p:nvSpPr>
        <p:spPr>
          <a:xfrm>
            <a:off x="10704512" y="6335366"/>
            <a:ext cx="1080120" cy="215888"/>
          </a:xfrm>
          <a:prstGeom prst="rect">
            <a:avLst/>
          </a:prstGeom>
        </p:spPr>
        <p:txBody>
          <a:bodyPr/>
          <a:lstStyle/>
          <a:p>
            <a:pPr>
              <a:defRPr/>
            </a:pPr>
            <a:fld id="{BE00DEF2-E263-F544-B585-57C90084A3BE}" type="slidenum">
              <a:rPr lang="nb-NO" altLang="nb-NO" smtClean="0"/>
              <a:pPr>
                <a:defRPr/>
              </a:pPr>
              <a:t>21</a:t>
            </a:fld>
            <a:endParaRPr lang="nb-NO" altLang="nb-NO"/>
          </a:p>
        </p:txBody>
      </p:sp>
      <p:sp>
        <p:nvSpPr>
          <p:cNvPr id="7" name="Tittel 6">
            <a:extLst>
              <a:ext uri="{FF2B5EF4-FFF2-40B4-BE49-F238E27FC236}">
                <a16:creationId xmlns:a16="http://schemas.microsoft.com/office/drawing/2014/main" id="{43381065-12B6-D645-BF0B-2AF0491CD85A}"/>
              </a:ext>
            </a:extLst>
          </p:cNvPr>
          <p:cNvSpPr>
            <a:spLocks noGrp="1"/>
          </p:cNvSpPr>
          <p:nvPr>
            <p:ph type="title"/>
          </p:nvPr>
        </p:nvSpPr>
        <p:spPr>
          <a:xfrm>
            <a:off x="1981200" y="152934"/>
            <a:ext cx="8229600" cy="936104"/>
          </a:xfrm>
        </p:spPr>
        <p:txBody>
          <a:bodyPr/>
          <a:lstStyle/>
          <a:p>
            <a:r>
              <a:rPr lang="nb-NO" sz="3200" dirty="0"/>
              <a:t>Andre operative bestemmelser</a:t>
            </a:r>
            <a:br>
              <a:rPr lang="nb-NO" sz="3200" dirty="0"/>
            </a:br>
            <a:endParaRPr lang="nb-NO" sz="3200" dirty="0"/>
          </a:p>
        </p:txBody>
      </p:sp>
      <p:sp>
        <p:nvSpPr>
          <p:cNvPr id="2" name="Plassholder for innhold 1">
            <a:extLst>
              <a:ext uri="{FF2B5EF4-FFF2-40B4-BE49-F238E27FC236}">
                <a16:creationId xmlns:a16="http://schemas.microsoft.com/office/drawing/2014/main" id="{7DCBD49E-9672-6942-9874-067DF1DFCBB4}"/>
              </a:ext>
            </a:extLst>
          </p:cNvPr>
          <p:cNvSpPr>
            <a:spLocks noGrp="1"/>
          </p:cNvSpPr>
          <p:nvPr>
            <p:ph idx="1"/>
          </p:nvPr>
        </p:nvSpPr>
        <p:spPr>
          <a:xfrm>
            <a:off x="1878360" y="1716693"/>
            <a:ext cx="8435280" cy="2952626"/>
          </a:xfrm>
        </p:spPr>
        <p:txBody>
          <a:bodyPr/>
          <a:lstStyle/>
          <a:p>
            <a:pPr marL="57150" indent="0">
              <a:buNone/>
            </a:pPr>
            <a:r>
              <a:rPr lang="nb-NO" sz="2000" b="1" dirty="0">
                <a:solidFill>
                  <a:srgbClr val="FF0000"/>
                </a:solidFill>
              </a:rPr>
              <a:t>3.3.5 </a:t>
            </a:r>
            <a:r>
              <a:rPr lang="nb-NO" sz="2000" b="1" dirty="0" err="1">
                <a:solidFill>
                  <a:srgbClr val="FF0000"/>
                </a:solidFill>
              </a:rPr>
              <a:t>Taksing</a:t>
            </a:r>
            <a:endParaRPr lang="nb-NO" sz="2000" b="1" dirty="0">
              <a:solidFill>
                <a:srgbClr val="FF0000"/>
              </a:solidFill>
            </a:endParaRPr>
          </a:p>
          <a:p>
            <a:pPr marL="57150" indent="0">
              <a:buNone/>
            </a:pPr>
            <a:r>
              <a:rPr lang="nb-NO" sz="1800" dirty="0"/>
              <a:t>Et fly skal takses i trafikkområdet på en flyplass bare dersom den som sitter ved betjeningsinnretningene</a:t>
            </a:r>
          </a:p>
          <a:p>
            <a:pPr marL="57150" indent="0">
              <a:buNone/>
            </a:pPr>
            <a:endParaRPr lang="nb-NO" sz="1800" dirty="0"/>
          </a:p>
          <a:p>
            <a:pPr marL="57150" indent="0">
              <a:buNone/>
            </a:pPr>
            <a:r>
              <a:rPr lang="nb-NO" sz="1800" b="1" dirty="0">
                <a:solidFill>
                  <a:schemeClr val="tx1"/>
                </a:solidFill>
                <a:highlight>
                  <a:srgbClr val="FFFF00"/>
                </a:highlight>
              </a:rPr>
              <a:t>SE </a:t>
            </a:r>
            <a:r>
              <a:rPr lang="nb-NO" sz="1800" b="1" dirty="0" err="1">
                <a:solidFill>
                  <a:schemeClr val="tx1"/>
                </a:solidFill>
                <a:highlight>
                  <a:srgbClr val="FFFF00"/>
                </a:highlight>
              </a:rPr>
              <a:t>SFHB</a:t>
            </a:r>
            <a:r>
              <a:rPr lang="nb-NO" sz="1800" b="1" dirty="0">
                <a:solidFill>
                  <a:schemeClr val="tx1"/>
                </a:solidFill>
                <a:highlight>
                  <a:srgbClr val="FFFF00"/>
                </a:highlight>
              </a:rPr>
              <a:t> FOR DETALJER</a:t>
            </a:r>
          </a:p>
          <a:p>
            <a:pPr marL="57150" indent="0">
              <a:buNone/>
            </a:pPr>
            <a:endParaRPr lang="nb-NO" sz="2000" b="1" dirty="0">
              <a:solidFill>
                <a:srgbClr val="FF0000"/>
              </a:solidFill>
            </a:endParaRPr>
          </a:p>
          <a:p>
            <a:pPr marL="57150" indent="0">
              <a:buNone/>
            </a:pPr>
            <a:r>
              <a:rPr lang="nb-NO" sz="2000" b="1" dirty="0">
                <a:solidFill>
                  <a:srgbClr val="FF0000"/>
                </a:solidFill>
              </a:rPr>
              <a:t>3.3.6 Avgangsforhold</a:t>
            </a:r>
          </a:p>
          <a:p>
            <a:pPr marL="57150" indent="0">
              <a:buNone/>
            </a:pPr>
            <a:r>
              <a:rPr lang="nb-NO" sz="2000" b="1" dirty="0">
                <a:solidFill>
                  <a:srgbClr val="FF0000"/>
                </a:solidFill>
              </a:rPr>
              <a:t>3.3.6.1 Sidevind under avgang og landing</a:t>
            </a:r>
          </a:p>
          <a:p>
            <a:pPr marL="57150" indent="0">
              <a:buNone/>
            </a:pPr>
            <a:endParaRPr lang="nb-NO" sz="2000" b="1" dirty="0">
              <a:solidFill>
                <a:srgbClr val="FF0000"/>
              </a:solidFill>
            </a:endParaRPr>
          </a:p>
          <a:p>
            <a:pPr marL="57150" indent="0">
              <a:buNone/>
            </a:pPr>
            <a:r>
              <a:rPr lang="nb-NO" sz="1800" b="1" dirty="0">
                <a:solidFill>
                  <a:schemeClr val="tx1"/>
                </a:solidFill>
                <a:highlight>
                  <a:srgbClr val="FFFF00"/>
                </a:highlight>
              </a:rPr>
              <a:t>SE </a:t>
            </a:r>
            <a:r>
              <a:rPr lang="nb-NO" sz="1800" b="1" dirty="0" err="1">
                <a:solidFill>
                  <a:schemeClr val="tx1"/>
                </a:solidFill>
                <a:highlight>
                  <a:srgbClr val="FFFF00"/>
                </a:highlight>
              </a:rPr>
              <a:t>SFHB</a:t>
            </a:r>
            <a:r>
              <a:rPr lang="nb-NO" sz="1800" b="1" dirty="0">
                <a:solidFill>
                  <a:schemeClr val="tx1"/>
                </a:solidFill>
                <a:highlight>
                  <a:srgbClr val="FFFF00"/>
                </a:highlight>
              </a:rPr>
              <a:t> FOR DETALJER</a:t>
            </a:r>
          </a:p>
          <a:p>
            <a:pPr marL="57150" indent="0">
              <a:buNone/>
            </a:pPr>
            <a:endParaRPr lang="nb-NO" sz="1800" dirty="0"/>
          </a:p>
          <a:p>
            <a:pPr marL="57150" indent="0">
              <a:buNone/>
            </a:pPr>
            <a:endParaRPr lang="nb-NO" sz="1800" dirty="0"/>
          </a:p>
          <a:p>
            <a:pPr marL="57150" indent="0">
              <a:buNone/>
            </a:pPr>
            <a:endParaRPr lang="nb-NO" dirty="0"/>
          </a:p>
          <a:p>
            <a:endParaRPr lang="nb-NO" dirty="0"/>
          </a:p>
        </p:txBody>
      </p:sp>
      <p:sp>
        <p:nvSpPr>
          <p:cNvPr id="8" name="TekstSylinder 7">
            <a:extLst>
              <a:ext uri="{FF2B5EF4-FFF2-40B4-BE49-F238E27FC236}">
                <a16:creationId xmlns:a16="http://schemas.microsoft.com/office/drawing/2014/main" id="{DD1339CA-C21B-D14A-A508-99BAB9132F12}"/>
              </a:ext>
            </a:extLst>
          </p:cNvPr>
          <p:cNvSpPr txBox="1"/>
          <p:nvPr/>
        </p:nvSpPr>
        <p:spPr>
          <a:xfrm>
            <a:off x="5916614" y="4797152"/>
            <a:ext cx="2699667" cy="369332"/>
          </a:xfrm>
          <a:prstGeom prst="rect">
            <a:avLst/>
          </a:prstGeom>
          <a:noFill/>
          <a:effectLst/>
        </p:spPr>
        <p:txBody>
          <a:bodyPr wrap="square" rtlCol="0">
            <a:spAutoFit/>
          </a:bodyPr>
          <a:lstStyle/>
          <a:p>
            <a:r>
              <a:rPr lang="nb-NO" dirty="0"/>
              <a:t>,</a:t>
            </a:r>
          </a:p>
        </p:txBody>
      </p:sp>
    </p:spTree>
    <p:extLst>
      <p:ext uri="{BB962C8B-B14F-4D97-AF65-F5344CB8AC3E}">
        <p14:creationId xmlns:p14="http://schemas.microsoft.com/office/powerpoint/2010/main" val="40645261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bunntekst 3">
            <a:extLst>
              <a:ext uri="{FF2B5EF4-FFF2-40B4-BE49-F238E27FC236}">
                <a16:creationId xmlns:a16="http://schemas.microsoft.com/office/drawing/2014/main" id="{6BA4925B-D2B5-364B-B0F7-096B355EFECB}"/>
              </a:ext>
            </a:extLst>
          </p:cNvPr>
          <p:cNvSpPr>
            <a:spLocks noGrp="1"/>
          </p:cNvSpPr>
          <p:nvPr>
            <p:ph type="ftr" sz="quarter" idx="10"/>
          </p:nvPr>
        </p:nvSpPr>
        <p:spPr/>
        <p:txBody>
          <a:bodyPr/>
          <a:lstStyle/>
          <a:p>
            <a:pPr>
              <a:defRPr/>
            </a:pPr>
            <a:r>
              <a:rPr lang="nb-NO"/>
              <a:t>Røstad Sep 22 </a:t>
            </a:r>
          </a:p>
        </p:txBody>
      </p:sp>
      <p:sp>
        <p:nvSpPr>
          <p:cNvPr id="5" name="Plassholder for lysbildenummer 4">
            <a:extLst>
              <a:ext uri="{FF2B5EF4-FFF2-40B4-BE49-F238E27FC236}">
                <a16:creationId xmlns:a16="http://schemas.microsoft.com/office/drawing/2014/main" id="{04383A0B-5F50-CF4E-B1E7-E38D3F7DC189}"/>
              </a:ext>
            </a:extLst>
          </p:cNvPr>
          <p:cNvSpPr>
            <a:spLocks noGrp="1"/>
          </p:cNvSpPr>
          <p:nvPr>
            <p:ph type="sldNum" sz="quarter" idx="4294967295"/>
          </p:nvPr>
        </p:nvSpPr>
        <p:spPr>
          <a:xfrm>
            <a:off x="10704512" y="6335366"/>
            <a:ext cx="1080120" cy="215888"/>
          </a:xfrm>
          <a:prstGeom prst="rect">
            <a:avLst/>
          </a:prstGeom>
        </p:spPr>
        <p:txBody>
          <a:bodyPr/>
          <a:lstStyle/>
          <a:p>
            <a:pPr>
              <a:defRPr/>
            </a:pPr>
            <a:fld id="{BE00DEF2-E263-F544-B585-57C90084A3BE}" type="slidenum">
              <a:rPr lang="nb-NO" altLang="nb-NO" smtClean="0"/>
              <a:pPr>
                <a:defRPr/>
              </a:pPr>
              <a:t>22</a:t>
            </a:fld>
            <a:endParaRPr lang="nb-NO" altLang="nb-NO"/>
          </a:p>
        </p:txBody>
      </p:sp>
      <p:sp>
        <p:nvSpPr>
          <p:cNvPr id="7" name="Tittel 6">
            <a:extLst>
              <a:ext uri="{FF2B5EF4-FFF2-40B4-BE49-F238E27FC236}">
                <a16:creationId xmlns:a16="http://schemas.microsoft.com/office/drawing/2014/main" id="{43381065-12B6-D645-BF0B-2AF0491CD85A}"/>
              </a:ext>
            </a:extLst>
          </p:cNvPr>
          <p:cNvSpPr>
            <a:spLocks noGrp="1"/>
          </p:cNvSpPr>
          <p:nvPr>
            <p:ph type="title"/>
          </p:nvPr>
        </p:nvSpPr>
        <p:spPr>
          <a:xfrm>
            <a:off x="1981200" y="152934"/>
            <a:ext cx="8229600" cy="936104"/>
          </a:xfrm>
        </p:spPr>
        <p:txBody>
          <a:bodyPr/>
          <a:lstStyle/>
          <a:p>
            <a:br>
              <a:rPr lang="nb-NO" sz="3200" dirty="0"/>
            </a:br>
            <a:r>
              <a:rPr lang="nb-NO" sz="3200" dirty="0"/>
              <a:t>Andre operative bestemmelser</a:t>
            </a:r>
            <a:br>
              <a:rPr lang="nb-NO" sz="3200" dirty="0"/>
            </a:br>
            <a:endParaRPr lang="nb-NO" sz="3200" dirty="0"/>
          </a:p>
        </p:txBody>
      </p:sp>
      <p:sp>
        <p:nvSpPr>
          <p:cNvPr id="2" name="Plassholder for innhold 1">
            <a:extLst>
              <a:ext uri="{FF2B5EF4-FFF2-40B4-BE49-F238E27FC236}">
                <a16:creationId xmlns:a16="http://schemas.microsoft.com/office/drawing/2014/main" id="{7DCBD49E-9672-6942-9874-067DF1DFCBB4}"/>
              </a:ext>
            </a:extLst>
          </p:cNvPr>
          <p:cNvSpPr>
            <a:spLocks noGrp="1"/>
          </p:cNvSpPr>
          <p:nvPr>
            <p:ph idx="1"/>
          </p:nvPr>
        </p:nvSpPr>
        <p:spPr>
          <a:xfrm>
            <a:off x="1878360" y="1104155"/>
            <a:ext cx="8435280" cy="3944555"/>
          </a:xfrm>
        </p:spPr>
        <p:txBody>
          <a:bodyPr/>
          <a:lstStyle/>
          <a:p>
            <a:pPr marL="57150" indent="0">
              <a:buNone/>
            </a:pPr>
            <a:r>
              <a:rPr lang="nb-NO" sz="2000" b="1" dirty="0">
                <a:solidFill>
                  <a:srgbClr val="FF0000"/>
                </a:solidFill>
              </a:rPr>
              <a:t>3.3.7 Prosedyrer for avgang</a:t>
            </a:r>
          </a:p>
          <a:p>
            <a:pPr marL="57150" indent="0">
              <a:buNone/>
            </a:pPr>
            <a:r>
              <a:rPr lang="nb-NO" sz="1800" dirty="0"/>
              <a:t>Fartøysjefen skal benytte de avgangsprosedyrer som er fastsatt for flyplassen, dersom slike prosedyrer er offentliggjort for den rullebanen som skal benyttes. </a:t>
            </a:r>
          </a:p>
          <a:p>
            <a:pPr marL="57150" indent="0">
              <a:buNone/>
            </a:pPr>
            <a:r>
              <a:rPr lang="nb-NO" sz="1800" b="1" dirty="0">
                <a:solidFill>
                  <a:schemeClr val="tx1"/>
                </a:solidFill>
                <a:highlight>
                  <a:srgbClr val="FFFF00"/>
                </a:highlight>
              </a:rPr>
              <a:t>Om spesifikk prosedyre ikke er publisert, anbefales følgende:</a:t>
            </a:r>
          </a:p>
          <a:p>
            <a:pPr marL="57150" indent="0">
              <a:buNone/>
            </a:pPr>
            <a:r>
              <a:rPr lang="nb-NO" sz="1800" b="1" dirty="0">
                <a:solidFill>
                  <a:schemeClr val="tx1"/>
                </a:solidFill>
                <a:highlight>
                  <a:srgbClr val="FFFF00"/>
                </a:highlight>
              </a:rPr>
              <a:t>Fartøysjefen skal klatre rett frem til minimum 500 fots høyde </a:t>
            </a:r>
            <a:r>
              <a:rPr lang="nb-NO" sz="1800" b="1" dirty="0" err="1">
                <a:solidFill>
                  <a:schemeClr val="tx1"/>
                </a:solidFill>
                <a:highlight>
                  <a:srgbClr val="FFFF00"/>
                </a:highlight>
              </a:rPr>
              <a:t>AGL</a:t>
            </a:r>
            <a:r>
              <a:rPr lang="nb-NO" sz="1800" b="1" dirty="0">
                <a:solidFill>
                  <a:schemeClr val="tx1"/>
                </a:solidFill>
                <a:highlight>
                  <a:srgbClr val="FFFF00"/>
                </a:highlight>
              </a:rPr>
              <a:t> og fortsette på samme kurs til enden av rullebanen er passert. </a:t>
            </a:r>
            <a:r>
              <a:rPr lang="nb-NO" sz="1800" dirty="0"/>
              <a:t>Fartøysjefen skal deretter utføre nødvendig utkikkssving på 45 grader, fortrinnsvis til venstre. Fartøysjefen skal holde god utkikk etter luftfartøy som har entret krysslegg eller </a:t>
            </a:r>
            <a:r>
              <a:rPr lang="nb-NO" sz="1800" dirty="0" err="1"/>
              <a:t>medvindslegg</a:t>
            </a:r>
            <a:r>
              <a:rPr lang="nb-NO" sz="1800" dirty="0"/>
              <a:t> for landing. Fartøysjefen skal deretter fortsette å stige for å komme klar av innkommende trafikk.</a:t>
            </a:r>
          </a:p>
          <a:p>
            <a:pPr marL="57150" indent="0">
              <a:buNone/>
            </a:pPr>
            <a:endParaRPr lang="nb-NO" sz="1800" dirty="0"/>
          </a:p>
          <a:p>
            <a:pPr marL="57150" indent="0">
              <a:buNone/>
            </a:pPr>
            <a:endParaRPr lang="nb-NO" sz="1800" dirty="0"/>
          </a:p>
          <a:p>
            <a:pPr marL="57150" indent="0">
              <a:buNone/>
            </a:pPr>
            <a:endParaRPr lang="nb-NO" dirty="0"/>
          </a:p>
          <a:p>
            <a:endParaRPr lang="nb-NO" dirty="0"/>
          </a:p>
        </p:txBody>
      </p:sp>
      <p:sp>
        <p:nvSpPr>
          <p:cNvPr id="8" name="TekstSylinder 7">
            <a:extLst>
              <a:ext uri="{FF2B5EF4-FFF2-40B4-BE49-F238E27FC236}">
                <a16:creationId xmlns:a16="http://schemas.microsoft.com/office/drawing/2014/main" id="{DD1339CA-C21B-D14A-A508-99BAB9132F12}"/>
              </a:ext>
            </a:extLst>
          </p:cNvPr>
          <p:cNvSpPr txBox="1"/>
          <p:nvPr/>
        </p:nvSpPr>
        <p:spPr>
          <a:xfrm>
            <a:off x="5916614" y="4797152"/>
            <a:ext cx="2699667" cy="369332"/>
          </a:xfrm>
          <a:prstGeom prst="rect">
            <a:avLst/>
          </a:prstGeom>
          <a:noFill/>
          <a:effectLst/>
        </p:spPr>
        <p:txBody>
          <a:bodyPr wrap="square" rtlCol="0">
            <a:spAutoFit/>
          </a:bodyPr>
          <a:lstStyle/>
          <a:p>
            <a:r>
              <a:rPr lang="nb-NO" dirty="0"/>
              <a:t>,</a:t>
            </a:r>
          </a:p>
        </p:txBody>
      </p:sp>
    </p:spTree>
    <p:extLst>
      <p:ext uri="{BB962C8B-B14F-4D97-AF65-F5344CB8AC3E}">
        <p14:creationId xmlns:p14="http://schemas.microsoft.com/office/powerpoint/2010/main" val="20369270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bunntekst 3">
            <a:extLst>
              <a:ext uri="{FF2B5EF4-FFF2-40B4-BE49-F238E27FC236}">
                <a16:creationId xmlns:a16="http://schemas.microsoft.com/office/drawing/2014/main" id="{6BA4925B-D2B5-364B-B0F7-096B355EFECB}"/>
              </a:ext>
            </a:extLst>
          </p:cNvPr>
          <p:cNvSpPr>
            <a:spLocks noGrp="1"/>
          </p:cNvSpPr>
          <p:nvPr>
            <p:ph type="ftr" sz="quarter" idx="10"/>
          </p:nvPr>
        </p:nvSpPr>
        <p:spPr/>
        <p:txBody>
          <a:bodyPr/>
          <a:lstStyle/>
          <a:p>
            <a:pPr>
              <a:defRPr/>
            </a:pPr>
            <a:r>
              <a:rPr lang="nb-NO"/>
              <a:t>Røstad Sep 22 </a:t>
            </a:r>
          </a:p>
        </p:txBody>
      </p:sp>
      <p:sp>
        <p:nvSpPr>
          <p:cNvPr id="5" name="Plassholder for lysbildenummer 4">
            <a:extLst>
              <a:ext uri="{FF2B5EF4-FFF2-40B4-BE49-F238E27FC236}">
                <a16:creationId xmlns:a16="http://schemas.microsoft.com/office/drawing/2014/main" id="{04383A0B-5F50-CF4E-B1E7-E38D3F7DC189}"/>
              </a:ext>
            </a:extLst>
          </p:cNvPr>
          <p:cNvSpPr>
            <a:spLocks noGrp="1"/>
          </p:cNvSpPr>
          <p:nvPr>
            <p:ph type="sldNum" sz="quarter" idx="4294967295"/>
          </p:nvPr>
        </p:nvSpPr>
        <p:spPr>
          <a:xfrm>
            <a:off x="10704512" y="6335366"/>
            <a:ext cx="1080120" cy="215888"/>
          </a:xfrm>
          <a:prstGeom prst="rect">
            <a:avLst/>
          </a:prstGeom>
        </p:spPr>
        <p:txBody>
          <a:bodyPr/>
          <a:lstStyle/>
          <a:p>
            <a:pPr>
              <a:defRPr/>
            </a:pPr>
            <a:fld id="{BE00DEF2-E263-F544-B585-57C90084A3BE}" type="slidenum">
              <a:rPr lang="nb-NO" altLang="nb-NO" smtClean="0"/>
              <a:pPr>
                <a:defRPr/>
              </a:pPr>
              <a:t>23</a:t>
            </a:fld>
            <a:endParaRPr lang="nb-NO" altLang="nb-NO"/>
          </a:p>
        </p:txBody>
      </p:sp>
      <p:sp>
        <p:nvSpPr>
          <p:cNvPr id="7" name="Tittel 6">
            <a:extLst>
              <a:ext uri="{FF2B5EF4-FFF2-40B4-BE49-F238E27FC236}">
                <a16:creationId xmlns:a16="http://schemas.microsoft.com/office/drawing/2014/main" id="{43381065-12B6-D645-BF0B-2AF0491CD85A}"/>
              </a:ext>
            </a:extLst>
          </p:cNvPr>
          <p:cNvSpPr>
            <a:spLocks noGrp="1"/>
          </p:cNvSpPr>
          <p:nvPr>
            <p:ph type="title"/>
          </p:nvPr>
        </p:nvSpPr>
        <p:spPr>
          <a:xfrm>
            <a:off x="1981200" y="152934"/>
            <a:ext cx="8229600" cy="936104"/>
          </a:xfrm>
        </p:spPr>
        <p:txBody>
          <a:bodyPr/>
          <a:lstStyle/>
          <a:p>
            <a:br>
              <a:rPr lang="nb-NO" sz="3200" dirty="0"/>
            </a:br>
            <a:r>
              <a:rPr lang="nb-NO" sz="3200" dirty="0"/>
              <a:t>Andre operative bestemmelser</a:t>
            </a:r>
            <a:br>
              <a:rPr lang="nb-NO" sz="3200" dirty="0"/>
            </a:br>
            <a:endParaRPr lang="nb-NO" sz="3200" dirty="0"/>
          </a:p>
        </p:txBody>
      </p:sp>
      <p:sp>
        <p:nvSpPr>
          <p:cNvPr id="2" name="Plassholder for innhold 1">
            <a:extLst>
              <a:ext uri="{FF2B5EF4-FFF2-40B4-BE49-F238E27FC236}">
                <a16:creationId xmlns:a16="http://schemas.microsoft.com/office/drawing/2014/main" id="{7DCBD49E-9672-6942-9874-067DF1DFCBB4}"/>
              </a:ext>
            </a:extLst>
          </p:cNvPr>
          <p:cNvSpPr>
            <a:spLocks noGrp="1"/>
          </p:cNvSpPr>
          <p:nvPr>
            <p:ph idx="1"/>
          </p:nvPr>
        </p:nvSpPr>
        <p:spPr>
          <a:xfrm>
            <a:off x="1878360" y="913875"/>
            <a:ext cx="8435280" cy="4860242"/>
          </a:xfrm>
        </p:spPr>
        <p:txBody>
          <a:bodyPr/>
          <a:lstStyle/>
          <a:p>
            <a:pPr marL="57150" indent="0">
              <a:buNone/>
            </a:pPr>
            <a:r>
              <a:rPr lang="nb-NO" sz="2000" b="1" dirty="0">
                <a:solidFill>
                  <a:srgbClr val="FF0000"/>
                </a:solidFill>
              </a:rPr>
              <a:t>3.3.8 Prosedyrer for støyreduksjon</a:t>
            </a:r>
          </a:p>
          <a:p>
            <a:pPr marL="57150" indent="0">
              <a:buNone/>
            </a:pPr>
            <a:r>
              <a:rPr lang="nb-NO" sz="2000" dirty="0"/>
              <a:t>Fartøysjefen skal ta hensyn til offentliggjorte prosedyrer for støyreduksjon som gjør at luftfartøyet avgir så lite støy som mulig, samtidig som det skal påses at sikkerheten prioriteres fremfor støyreduksjon. </a:t>
            </a:r>
          </a:p>
          <a:p>
            <a:pPr marL="57150" indent="0">
              <a:buNone/>
            </a:pPr>
            <a:endParaRPr lang="nb-NO" sz="2000" b="1" dirty="0">
              <a:solidFill>
                <a:srgbClr val="FF0000"/>
              </a:solidFill>
            </a:endParaRPr>
          </a:p>
          <a:p>
            <a:pPr marL="57150" indent="0">
              <a:buNone/>
            </a:pPr>
            <a:r>
              <a:rPr lang="nb-NO" sz="2000" b="1" dirty="0">
                <a:solidFill>
                  <a:srgbClr val="FF0000"/>
                </a:solidFill>
              </a:rPr>
              <a:t>3.3.9 Simulering av situasjoner under flyging</a:t>
            </a:r>
          </a:p>
          <a:p>
            <a:pPr marL="57150" indent="0">
              <a:buNone/>
            </a:pPr>
            <a:r>
              <a:rPr lang="nb-NO" sz="2000" b="1" dirty="0">
                <a:solidFill>
                  <a:srgbClr val="FF0000"/>
                </a:solidFill>
              </a:rPr>
              <a:t>3.3.10 Bruk av tilleggsoksygen</a:t>
            </a:r>
          </a:p>
          <a:p>
            <a:pPr marL="57150" indent="0">
              <a:buNone/>
            </a:pPr>
            <a:r>
              <a:rPr lang="nb-NO" sz="2000" b="1" dirty="0">
                <a:solidFill>
                  <a:srgbClr val="FF0000"/>
                </a:solidFill>
              </a:rPr>
              <a:t>3.3.10.1 Fly uten trykkabin</a:t>
            </a:r>
          </a:p>
          <a:p>
            <a:pPr marL="57150" indent="0">
              <a:buNone/>
            </a:pPr>
            <a:endParaRPr lang="nb-NO" sz="2000" b="1" dirty="0">
              <a:solidFill>
                <a:srgbClr val="FF0000"/>
              </a:solidFill>
            </a:endParaRPr>
          </a:p>
          <a:p>
            <a:pPr marL="57150" indent="0">
              <a:buNone/>
            </a:pPr>
            <a:r>
              <a:rPr lang="nb-NO" sz="2000" b="1" dirty="0">
                <a:solidFill>
                  <a:schemeClr val="tx1"/>
                </a:solidFill>
                <a:highlight>
                  <a:srgbClr val="FFFF00"/>
                </a:highlight>
              </a:rPr>
              <a:t>SE DETALJER I </a:t>
            </a:r>
            <a:r>
              <a:rPr lang="nb-NO" sz="2000" b="1" dirty="0" err="1">
                <a:solidFill>
                  <a:schemeClr val="tx1"/>
                </a:solidFill>
                <a:highlight>
                  <a:srgbClr val="FFFF00"/>
                </a:highlight>
              </a:rPr>
              <a:t>SFHB</a:t>
            </a:r>
            <a:endParaRPr lang="nb-NO" sz="2000" b="1" dirty="0">
              <a:solidFill>
                <a:schemeClr val="tx1"/>
              </a:solidFill>
              <a:highlight>
                <a:srgbClr val="FFFF00"/>
              </a:highlight>
            </a:endParaRPr>
          </a:p>
          <a:p>
            <a:pPr marL="57150" indent="0">
              <a:buNone/>
            </a:pPr>
            <a:endParaRPr lang="nb-NO" sz="2000" b="1" dirty="0">
              <a:solidFill>
                <a:srgbClr val="FF0000"/>
              </a:solidFill>
            </a:endParaRPr>
          </a:p>
        </p:txBody>
      </p:sp>
      <p:sp>
        <p:nvSpPr>
          <p:cNvPr id="8" name="TekstSylinder 7">
            <a:extLst>
              <a:ext uri="{FF2B5EF4-FFF2-40B4-BE49-F238E27FC236}">
                <a16:creationId xmlns:a16="http://schemas.microsoft.com/office/drawing/2014/main" id="{DD1339CA-C21B-D14A-A508-99BAB9132F12}"/>
              </a:ext>
            </a:extLst>
          </p:cNvPr>
          <p:cNvSpPr txBox="1"/>
          <p:nvPr/>
        </p:nvSpPr>
        <p:spPr>
          <a:xfrm>
            <a:off x="5916614" y="4797152"/>
            <a:ext cx="2699667" cy="369332"/>
          </a:xfrm>
          <a:prstGeom prst="rect">
            <a:avLst/>
          </a:prstGeom>
          <a:noFill/>
          <a:effectLst/>
        </p:spPr>
        <p:txBody>
          <a:bodyPr wrap="square" rtlCol="0">
            <a:spAutoFit/>
          </a:bodyPr>
          <a:lstStyle/>
          <a:p>
            <a:r>
              <a:rPr lang="nb-NO" dirty="0"/>
              <a:t>,</a:t>
            </a:r>
          </a:p>
        </p:txBody>
      </p:sp>
    </p:spTree>
    <p:extLst>
      <p:ext uri="{BB962C8B-B14F-4D97-AF65-F5344CB8AC3E}">
        <p14:creationId xmlns:p14="http://schemas.microsoft.com/office/powerpoint/2010/main" val="11910498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bunntekst 3">
            <a:extLst>
              <a:ext uri="{FF2B5EF4-FFF2-40B4-BE49-F238E27FC236}">
                <a16:creationId xmlns:a16="http://schemas.microsoft.com/office/drawing/2014/main" id="{6BA4925B-D2B5-364B-B0F7-096B355EFECB}"/>
              </a:ext>
            </a:extLst>
          </p:cNvPr>
          <p:cNvSpPr>
            <a:spLocks noGrp="1"/>
          </p:cNvSpPr>
          <p:nvPr>
            <p:ph type="ftr" sz="quarter" idx="10"/>
          </p:nvPr>
        </p:nvSpPr>
        <p:spPr/>
        <p:txBody>
          <a:bodyPr/>
          <a:lstStyle/>
          <a:p>
            <a:pPr>
              <a:defRPr/>
            </a:pPr>
            <a:r>
              <a:rPr lang="nb-NO"/>
              <a:t>Røstad Sep 22 </a:t>
            </a:r>
          </a:p>
        </p:txBody>
      </p:sp>
      <p:sp>
        <p:nvSpPr>
          <p:cNvPr id="5" name="Plassholder for lysbildenummer 4">
            <a:extLst>
              <a:ext uri="{FF2B5EF4-FFF2-40B4-BE49-F238E27FC236}">
                <a16:creationId xmlns:a16="http://schemas.microsoft.com/office/drawing/2014/main" id="{04383A0B-5F50-CF4E-B1E7-E38D3F7DC189}"/>
              </a:ext>
            </a:extLst>
          </p:cNvPr>
          <p:cNvSpPr>
            <a:spLocks noGrp="1"/>
          </p:cNvSpPr>
          <p:nvPr>
            <p:ph type="sldNum" sz="quarter" idx="4294967295"/>
          </p:nvPr>
        </p:nvSpPr>
        <p:spPr>
          <a:xfrm>
            <a:off x="10704512" y="6335366"/>
            <a:ext cx="1080120" cy="215888"/>
          </a:xfrm>
          <a:prstGeom prst="rect">
            <a:avLst/>
          </a:prstGeom>
        </p:spPr>
        <p:txBody>
          <a:bodyPr/>
          <a:lstStyle/>
          <a:p>
            <a:pPr>
              <a:defRPr/>
            </a:pPr>
            <a:fld id="{BE00DEF2-E263-F544-B585-57C90084A3BE}" type="slidenum">
              <a:rPr lang="nb-NO" altLang="nb-NO" smtClean="0"/>
              <a:pPr>
                <a:defRPr/>
              </a:pPr>
              <a:t>24</a:t>
            </a:fld>
            <a:endParaRPr lang="nb-NO" altLang="nb-NO"/>
          </a:p>
        </p:txBody>
      </p:sp>
      <p:sp>
        <p:nvSpPr>
          <p:cNvPr id="7" name="Tittel 6">
            <a:extLst>
              <a:ext uri="{FF2B5EF4-FFF2-40B4-BE49-F238E27FC236}">
                <a16:creationId xmlns:a16="http://schemas.microsoft.com/office/drawing/2014/main" id="{43381065-12B6-D645-BF0B-2AF0491CD85A}"/>
              </a:ext>
            </a:extLst>
          </p:cNvPr>
          <p:cNvSpPr>
            <a:spLocks noGrp="1"/>
          </p:cNvSpPr>
          <p:nvPr>
            <p:ph type="title"/>
          </p:nvPr>
        </p:nvSpPr>
        <p:spPr>
          <a:xfrm>
            <a:off x="1981200" y="152934"/>
            <a:ext cx="8229600" cy="936104"/>
          </a:xfrm>
        </p:spPr>
        <p:txBody>
          <a:bodyPr/>
          <a:lstStyle/>
          <a:p>
            <a:br>
              <a:rPr lang="nb-NO" sz="3200" dirty="0"/>
            </a:br>
            <a:r>
              <a:rPr lang="nb-NO" sz="3200" dirty="0"/>
              <a:t>Andre operative bestemmelser</a:t>
            </a:r>
            <a:br>
              <a:rPr lang="nb-NO" sz="3200" dirty="0"/>
            </a:br>
            <a:endParaRPr lang="nb-NO" sz="3200" dirty="0"/>
          </a:p>
        </p:txBody>
      </p:sp>
      <p:sp>
        <p:nvSpPr>
          <p:cNvPr id="2" name="Plassholder for innhold 1">
            <a:extLst>
              <a:ext uri="{FF2B5EF4-FFF2-40B4-BE49-F238E27FC236}">
                <a16:creationId xmlns:a16="http://schemas.microsoft.com/office/drawing/2014/main" id="{7DCBD49E-9672-6942-9874-067DF1DFCBB4}"/>
              </a:ext>
            </a:extLst>
          </p:cNvPr>
          <p:cNvSpPr>
            <a:spLocks noGrp="1"/>
          </p:cNvSpPr>
          <p:nvPr>
            <p:ph idx="1"/>
          </p:nvPr>
        </p:nvSpPr>
        <p:spPr>
          <a:xfrm>
            <a:off x="1878360" y="1499658"/>
            <a:ext cx="8435280" cy="2627994"/>
          </a:xfrm>
        </p:spPr>
        <p:txBody>
          <a:bodyPr/>
          <a:lstStyle/>
          <a:p>
            <a:pPr marL="57150" indent="0">
              <a:buNone/>
            </a:pPr>
            <a:r>
              <a:rPr lang="nb-NO" sz="2000" b="1" dirty="0">
                <a:solidFill>
                  <a:srgbClr val="FF0000"/>
                </a:solidFill>
              </a:rPr>
              <a:t>3.3.11 Forhold ved innflyging og landing </a:t>
            </a:r>
          </a:p>
          <a:p>
            <a:pPr marL="57150" indent="0">
              <a:buNone/>
            </a:pPr>
            <a:r>
              <a:rPr lang="nb-NO" sz="2000" b="1" dirty="0">
                <a:solidFill>
                  <a:schemeClr val="tx1"/>
                </a:solidFill>
                <a:highlight>
                  <a:srgbClr val="FFFF00"/>
                </a:highlight>
              </a:rPr>
              <a:t>Før fartøysjefen begynner innflyging med sikte på landing, skal han/hun forvisse seg om at været på flyplassen eller driftsstedet, og forholdene på tiltenkt rullebane, ifølge foreliggende opplysninger ikke er til hinder for en sikker innflyging, landing eller avbrutt innflyging. </a:t>
            </a:r>
          </a:p>
          <a:p>
            <a:pPr marL="57150" indent="0">
              <a:buNone/>
            </a:pPr>
            <a:endParaRPr lang="nb-NO" sz="2000" b="1" dirty="0">
              <a:solidFill>
                <a:srgbClr val="FF0000"/>
              </a:solidFill>
            </a:endParaRPr>
          </a:p>
        </p:txBody>
      </p:sp>
      <p:sp>
        <p:nvSpPr>
          <p:cNvPr id="8" name="TekstSylinder 7">
            <a:extLst>
              <a:ext uri="{FF2B5EF4-FFF2-40B4-BE49-F238E27FC236}">
                <a16:creationId xmlns:a16="http://schemas.microsoft.com/office/drawing/2014/main" id="{DD1339CA-C21B-D14A-A508-99BAB9132F12}"/>
              </a:ext>
            </a:extLst>
          </p:cNvPr>
          <p:cNvSpPr txBox="1"/>
          <p:nvPr/>
        </p:nvSpPr>
        <p:spPr>
          <a:xfrm>
            <a:off x="5916614" y="4797152"/>
            <a:ext cx="2699667" cy="369332"/>
          </a:xfrm>
          <a:prstGeom prst="rect">
            <a:avLst/>
          </a:prstGeom>
          <a:noFill/>
          <a:effectLst/>
        </p:spPr>
        <p:txBody>
          <a:bodyPr wrap="square" rtlCol="0">
            <a:spAutoFit/>
          </a:bodyPr>
          <a:lstStyle/>
          <a:p>
            <a:r>
              <a:rPr lang="nb-NO" dirty="0"/>
              <a:t>,</a:t>
            </a:r>
          </a:p>
        </p:txBody>
      </p:sp>
    </p:spTree>
    <p:extLst>
      <p:ext uri="{BB962C8B-B14F-4D97-AF65-F5344CB8AC3E}">
        <p14:creationId xmlns:p14="http://schemas.microsoft.com/office/powerpoint/2010/main" val="18170684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bunntekst 3">
            <a:extLst>
              <a:ext uri="{FF2B5EF4-FFF2-40B4-BE49-F238E27FC236}">
                <a16:creationId xmlns:a16="http://schemas.microsoft.com/office/drawing/2014/main" id="{6BA4925B-D2B5-364B-B0F7-096B355EFECB}"/>
              </a:ext>
            </a:extLst>
          </p:cNvPr>
          <p:cNvSpPr>
            <a:spLocks noGrp="1"/>
          </p:cNvSpPr>
          <p:nvPr>
            <p:ph type="ftr" sz="quarter" idx="10"/>
          </p:nvPr>
        </p:nvSpPr>
        <p:spPr/>
        <p:txBody>
          <a:bodyPr/>
          <a:lstStyle/>
          <a:p>
            <a:pPr>
              <a:defRPr/>
            </a:pPr>
            <a:r>
              <a:rPr lang="nb-NO"/>
              <a:t>Røstad Sep 22 </a:t>
            </a:r>
          </a:p>
        </p:txBody>
      </p:sp>
      <p:sp>
        <p:nvSpPr>
          <p:cNvPr id="5" name="Plassholder for lysbildenummer 4">
            <a:extLst>
              <a:ext uri="{FF2B5EF4-FFF2-40B4-BE49-F238E27FC236}">
                <a16:creationId xmlns:a16="http://schemas.microsoft.com/office/drawing/2014/main" id="{04383A0B-5F50-CF4E-B1E7-E38D3F7DC189}"/>
              </a:ext>
            </a:extLst>
          </p:cNvPr>
          <p:cNvSpPr>
            <a:spLocks noGrp="1"/>
          </p:cNvSpPr>
          <p:nvPr>
            <p:ph type="sldNum" sz="quarter" idx="4294967295"/>
          </p:nvPr>
        </p:nvSpPr>
        <p:spPr>
          <a:xfrm>
            <a:off x="10704512" y="6335366"/>
            <a:ext cx="1080120" cy="215888"/>
          </a:xfrm>
          <a:prstGeom prst="rect">
            <a:avLst/>
          </a:prstGeom>
        </p:spPr>
        <p:txBody>
          <a:bodyPr/>
          <a:lstStyle/>
          <a:p>
            <a:pPr>
              <a:defRPr/>
            </a:pPr>
            <a:fld id="{BE00DEF2-E263-F544-B585-57C90084A3BE}" type="slidenum">
              <a:rPr lang="nb-NO" altLang="nb-NO" smtClean="0"/>
              <a:pPr>
                <a:defRPr/>
              </a:pPr>
              <a:t>25</a:t>
            </a:fld>
            <a:endParaRPr lang="nb-NO" altLang="nb-NO"/>
          </a:p>
        </p:txBody>
      </p:sp>
      <p:sp>
        <p:nvSpPr>
          <p:cNvPr id="7" name="Tittel 6">
            <a:extLst>
              <a:ext uri="{FF2B5EF4-FFF2-40B4-BE49-F238E27FC236}">
                <a16:creationId xmlns:a16="http://schemas.microsoft.com/office/drawing/2014/main" id="{43381065-12B6-D645-BF0B-2AF0491CD85A}"/>
              </a:ext>
            </a:extLst>
          </p:cNvPr>
          <p:cNvSpPr>
            <a:spLocks noGrp="1"/>
          </p:cNvSpPr>
          <p:nvPr>
            <p:ph type="title"/>
          </p:nvPr>
        </p:nvSpPr>
        <p:spPr>
          <a:xfrm>
            <a:off x="1981200" y="152934"/>
            <a:ext cx="8229600" cy="936104"/>
          </a:xfrm>
        </p:spPr>
        <p:txBody>
          <a:bodyPr/>
          <a:lstStyle/>
          <a:p>
            <a:br>
              <a:rPr lang="nb-NO" sz="3200" dirty="0"/>
            </a:br>
            <a:r>
              <a:rPr lang="nb-NO" sz="3200" dirty="0"/>
              <a:t>Andre operative bestemmelser</a:t>
            </a:r>
            <a:br>
              <a:rPr lang="nb-NO" sz="3200" dirty="0"/>
            </a:br>
            <a:endParaRPr lang="nb-NO" sz="3200" dirty="0"/>
          </a:p>
        </p:txBody>
      </p:sp>
      <p:sp>
        <p:nvSpPr>
          <p:cNvPr id="2" name="Plassholder for innhold 1">
            <a:extLst>
              <a:ext uri="{FF2B5EF4-FFF2-40B4-BE49-F238E27FC236}">
                <a16:creationId xmlns:a16="http://schemas.microsoft.com/office/drawing/2014/main" id="{7DCBD49E-9672-6942-9874-067DF1DFCBB4}"/>
              </a:ext>
            </a:extLst>
          </p:cNvPr>
          <p:cNvSpPr>
            <a:spLocks noGrp="1"/>
          </p:cNvSpPr>
          <p:nvPr>
            <p:ph idx="1"/>
          </p:nvPr>
        </p:nvSpPr>
        <p:spPr>
          <a:xfrm>
            <a:off x="1878360" y="1089038"/>
            <a:ext cx="8435280" cy="4860242"/>
          </a:xfrm>
        </p:spPr>
        <p:txBody>
          <a:bodyPr/>
          <a:lstStyle/>
          <a:p>
            <a:pPr marL="57150" indent="0">
              <a:buNone/>
            </a:pPr>
            <a:r>
              <a:rPr lang="nb-NO" sz="2000" b="1" dirty="0">
                <a:solidFill>
                  <a:srgbClr val="FF0000"/>
                </a:solidFill>
              </a:rPr>
              <a:t>3.3.11.1 Innflyging og landing </a:t>
            </a:r>
          </a:p>
          <a:p>
            <a:pPr marL="57150" indent="0">
              <a:buNone/>
            </a:pPr>
            <a:r>
              <a:rPr lang="nb-NO" sz="1600" dirty="0"/>
              <a:t>Dersom det finnes offentlig publiserte operative prosedyrer for den aktuelle plassen, skal disse </a:t>
            </a:r>
          </a:p>
          <a:p>
            <a:pPr marL="57150" indent="0">
              <a:buNone/>
            </a:pPr>
            <a:r>
              <a:rPr lang="nb-NO" sz="1600" dirty="0"/>
              <a:t>følges med de modifikasjonene som lufttrafikktjenesten måtte angi gjennom klarering. Fartøysjefen skal aktivt søke informasjon om flyplassens operative prosedyrer før flygingen finner sted. </a:t>
            </a:r>
          </a:p>
          <a:p>
            <a:pPr marL="57150" indent="0">
              <a:buNone/>
            </a:pPr>
            <a:r>
              <a:rPr lang="nb-NO" sz="1600" dirty="0"/>
              <a:t>Om ikke annen prosedyre er publisert eller angitt av lufttrafikktjeneste, gjelder følgende: </a:t>
            </a:r>
          </a:p>
          <a:p>
            <a:pPr marL="57150" indent="0">
              <a:buNone/>
            </a:pPr>
            <a:endParaRPr lang="nb-NO" sz="1600" dirty="0"/>
          </a:p>
          <a:p>
            <a:pPr marL="457200" lvl="1" indent="0">
              <a:buNone/>
            </a:pPr>
            <a:r>
              <a:rPr lang="nb-NO" sz="1600" b="1" dirty="0">
                <a:solidFill>
                  <a:schemeClr val="tx1"/>
                </a:solidFill>
                <a:highlight>
                  <a:srgbClr val="FFFF00"/>
                </a:highlight>
              </a:rPr>
              <a:t>a)  Flygeren skal fly inn til plassen i 1500 fot </a:t>
            </a:r>
            <a:r>
              <a:rPr lang="nb-NO" sz="1600" b="1" dirty="0" err="1">
                <a:solidFill>
                  <a:schemeClr val="tx1"/>
                </a:solidFill>
                <a:highlight>
                  <a:srgbClr val="FFFF00"/>
                </a:highlight>
              </a:rPr>
              <a:t>AGL</a:t>
            </a:r>
            <a:r>
              <a:rPr lang="nb-NO" sz="1600" b="1" dirty="0">
                <a:solidFill>
                  <a:schemeClr val="tx1"/>
                </a:solidFill>
                <a:highlight>
                  <a:srgbClr val="FFFF00"/>
                </a:highlight>
              </a:rPr>
              <a:t>, slik at luftfartøyet befinner seg </a:t>
            </a:r>
          </a:p>
          <a:p>
            <a:pPr marL="457200" lvl="1" indent="0">
              <a:buNone/>
            </a:pPr>
            <a:r>
              <a:rPr lang="nb-NO" sz="1600" b="1" dirty="0">
                <a:solidFill>
                  <a:schemeClr val="tx1"/>
                </a:solidFill>
                <a:highlight>
                  <a:srgbClr val="FFFF00"/>
                </a:highlight>
              </a:rPr>
              <a:t>500 fot over eventuelle luftfartøy i landingsrunden. </a:t>
            </a:r>
          </a:p>
          <a:p>
            <a:pPr marL="457200" lvl="1" indent="0">
              <a:buNone/>
            </a:pPr>
            <a:r>
              <a:rPr lang="nb-NO" sz="1600" b="1" dirty="0">
                <a:solidFill>
                  <a:schemeClr val="tx1"/>
                </a:solidFill>
                <a:highlight>
                  <a:srgbClr val="FFFF00"/>
                </a:highlight>
              </a:rPr>
              <a:t>b)  Flygeren skal holde god utkikk etter andre luftfartøy som er i landingsrunden eller </a:t>
            </a:r>
          </a:p>
          <a:p>
            <a:pPr marL="457200" lvl="1" indent="0">
              <a:buNone/>
            </a:pPr>
            <a:r>
              <a:rPr lang="nb-NO" sz="1600" b="1" dirty="0">
                <a:solidFill>
                  <a:schemeClr val="tx1"/>
                </a:solidFill>
                <a:highlight>
                  <a:srgbClr val="FFFF00"/>
                </a:highlight>
              </a:rPr>
              <a:t>er under avgang og </a:t>
            </a:r>
            <a:r>
              <a:rPr lang="nb-NO" sz="1600" b="1" dirty="0" err="1">
                <a:solidFill>
                  <a:schemeClr val="tx1"/>
                </a:solidFill>
                <a:highlight>
                  <a:srgbClr val="FFFF00"/>
                </a:highlight>
              </a:rPr>
              <a:t>utklatring</a:t>
            </a:r>
            <a:r>
              <a:rPr lang="nb-NO" sz="1600" b="1" dirty="0">
                <a:solidFill>
                  <a:schemeClr val="tx1"/>
                </a:solidFill>
                <a:highlight>
                  <a:srgbClr val="FFFF00"/>
                </a:highlight>
              </a:rPr>
              <a:t>. Om ikke annen prosedyre er gitt, skal standard </a:t>
            </a:r>
          </a:p>
          <a:p>
            <a:pPr marL="457200" lvl="1" indent="0">
              <a:buNone/>
            </a:pPr>
            <a:r>
              <a:rPr lang="nb-NO" sz="1600" b="1" dirty="0">
                <a:solidFill>
                  <a:schemeClr val="tx1"/>
                </a:solidFill>
                <a:highlight>
                  <a:srgbClr val="FFFF00"/>
                </a:highlight>
              </a:rPr>
              <a:t>venstresvinger benyttes ved landingsrunder. </a:t>
            </a:r>
          </a:p>
          <a:p>
            <a:pPr marL="457200" lvl="1" indent="0">
              <a:buNone/>
            </a:pPr>
            <a:r>
              <a:rPr lang="nb-NO" sz="1600" b="1" dirty="0">
                <a:solidFill>
                  <a:schemeClr val="tx1"/>
                </a:solidFill>
                <a:highlight>
                  <a:srgbClr val="FFFF00"/>
                </a:highlight>
              </a:rPr>
              <a:t>c) Flygeren skal begynne nedstigningen på passiv side på «</a:t>
            </a:r>
            <a:r>
              <a:rPr lang="nb-NO" sz="1600" b="1" dirty="0" err="1">
                <a:solidFill>
                  <a:schemeClr val="tx1"/>
                </a:solidFill>
                <a:highlight>
                  <a:srgbClr val="FFFF00"/>
                </a:highlight>
              </a:rPr>
              <a:t>upwind</a:t>
            </a:r>
            <a:r>
              <a:rPr lang="nb-NO" sz="1600" b="1" dirty="0">
                <a:solidFill>
                  <a:schemeClr val="tx1"/>
                </a:solidFill>
                <a:highlight>
                  <a:srgbClr val="FFFF00"/>
                </a:highlight>
              </a:rPr>
              <a:t>» hvis forholdene </a:t>
            </a:r>
          </a:p>
          <a:p>
            <a:pPr marL="457200" lvl="1" indent="0">
              <a:buNone/>
            </a:pPr>
            <a:r>
              <a:rPr lang="nb-NO" sz="1600" b="1" dirty="0">
                <a:solidFill>
                  <a:schemeClr val="tx1"/>
                </a:solidFill>
                <a:highlight>
                  <a:srgbClr val="FFFF00"/>
                </a:highlight>
              </a:rPr>
              <a:t>tillater det. Høyden skal reduseres til 1000 fot </a:t>
            </a:r>
            <a:r>
              <a:rPr lang="nb-NO" sz="1600" b="1" dirty="0" err="1">
                <a:solidFill>
                  <a:schemeClr val="tx1"/>
                </a:solidFill>
                <a:highlight>
                  <a:srgbClr val="FFFF00"/>
                </a:highlight>
              </a:rPr>
              <a:t>AGL</a:t>
            </a:r>
            <a:r>
              <a:rPr lang="nb-NO" sz="1600" b="1" dirty="0">
                <a:solidFill>
                  <a:schemeClr val="tx1"/>
                </a:solidFill>
                <a:highlight>
                  <a:srgbClr val="FFFF00"/>
                </a:highlight>
              </a:rPr>
              <a:t> innen entring av normal med- </a:t>
            </a:r>
          </a:p>
          <a:p>
            <a:pPr marL="457200" lvl="1" indent="0">
              <a:buNone/>
            </a:pPr>
            <a:r>
              <a:rPr lang="nb-NO" sz="1600" b="1" dirty="0" err="1">
                <a:solidFill>
                  <a:schemeClr val="tx1"/>
                </a:solidFill>
                <a:highlight>
                  <a:srgbClr val="FFFF00"/>
                </a:highlight>
              </a:rPr>
              <a:t>vindslegg</a:t>
            </a:r>
            <a:r>
              <a:rPr lang="nb-NO" sz="1600" b="1" dirty="0">
                <a:solidFill>
                  <a:schemeClr val="tx1"/>
                </a:solidFill>
                <a:highlight>
                  <a:srgbClr val="FFFF00"/>
                </a:highlight>
              </a:rPr>
              <a:t> («</a:t>
            </a:r>
            <a:r>
              <a:rPr lang="nb-NO" sz="1600" b="1" dirty="0" err="1">
                <a:solidFill>
                  <a:schemeClr val="tx1"/>
                </a:solidFill>
                <a:highlight>
                  <a:srgbClr val="FFFF00"/>
                </a:highlight>
              </a:rPr>
              <a:t>downwind</a:t>
            </a:r>
            <a:r>
              <a:rPr lang="nb-NO" sz="1600" b="1" dirty="0">
                <a:solidFill>
                  <a:schemeClr val="tx1"/>
                </a:solidFill>
                <a:highlight>
                  <a:srgbClr val="FFFF00"/>
                </a:highlight>
              </a:rPr>
              <a:t>»). </a:t>
            </a:r>
          </a:p>
          <a:p>
            <a:pPr marL="57150" indent="0">
              <a:buNone/>
            </a:pPr>
            <a:endParaRPr lang="nb-NO" b="1" dirty="0">
              <a:solidFill>
                <a:schemeClr val="tx1"/>
              </a:solidFill>
              <a:highlight>
                <a:srgbClr val="FFFF00"/>
              </a:highlight>
            </a:endParaRPr>
          </a:p>
          <a:p>
            <a:endParaRPr lang="nb-NO" dirty="0"/>
          </a:p>
        </p:txBody>
      </p:sp>
      <p:sp>
        <p:nvSpPr>
          <p:cNvPr id="8" name="TekstSylinder 7">
            <a:extLst>
              <a:ext uri="{FF2B5EF4-FFF2-40B4-BE49-F238E27FC236}">
                <a16:creationId xmlns:a16="http://schemas.microsoft.com/office/drawing/2014/main" id="{DD1339CA-C21B-D14A-A508-99BAB9132F12}"/>
              </a:ext>
            </a:extLst>
          </p:cNvPr>
          <p:cNvSpPr txBox="1"/>
          <p:nvPr/>
        </p:nvSpPr>
        <p:spPr>
          <a:xfrm>
            <a:off x="5916614" y="4797152"/>
            <a:ext cx="2699667" cy="369332"/>
          </a:xfrm>
          <a:prstGeom prst="rect">
            <a:avLst/>
          </a:prstGeom>
          <a:noFill/>
          <a:effectLst/>
        </p:spPr>
        <p:txBody>
          <a:bodyPr wrap="square" rtlCol="0">
            <a:spAutoFit/>
          </a:bodyPr>
          <a:lstStyle/>
          <a:p>
            <a:r>
              <a:rPr lang="nb-NO" dirty="0"/>
              <a:t>,</a:t>
            </a:r>
          </a:p>
        </p:txBody>
      </p:sp>
    </p:spTree>
    <p:extLst>
      <p:ext uri="{BB962C8B-B14F-4D97-AF65-F5344CB8AC3E}">
        <p14:creationId xmlns:p14="http://schemas.microsoft.com/office/powerpoint/2010/main" val="25507958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bunntekst 3">
            <a:extLst>
              <a:ext uri="{FF2B5EF4-FFF2-40B4-BE49-F238E27FC236}">
                <a16:creationId xmlns:a16="http://schemas.microsoft.com/office/drawing/2014/main" id="{6BA4925B-D2B5-364B-B0F7-096B355EFECB}"/>
              </a:ext>
            </a:extLst>
          </p:cNvPr>
          <p:cNvSpPr>
            <a:spLocks noGrp="1"/>
          </p:cNvSpPr>
          <p:nvPr>
            <p:ph type="ftr" sz="quarter" idx="10"/>
          </p:nvPr>
        </p:nvSpPr>
        <p:spPr/>
        <p:txBody>
          <a:bodyPr/>
          <a:lstStyle/>
          <a:p>
            <a:pPr>
              <a:defRPr/>
            </a:pPr>
            <a:r>
              <a:rPr lang="nb-NO"/>
              <a:t>Røstad Sep 22 </a:t>
            </a:r>
          </a:p>
        </p:txBody>
      </p:sp>
      <p:sp>
        <p:nvSpPr>
          <p:cNvPr id="5" name="Plassholder for lysbildenummer 4">
            <a:extLst>
              <a:ext uri="{FF2B5EF4-FFF2-40B4-BE49-F238E27FC236}">
                <a16:creationId xmlns:a16="http://schemas.microsoft.com/office/drawing/2014/main" id="{04383A0B-5F50-CF4E-B1E7-E38D3F7DC189}"/>
              </a:ext>
            </a:extLst>
          </p:cNvPr>
          <p:cNvSpPr>
            <a:spLocks noGrp="1"/>
          </p:cNvSpPr>
          <p:nvPr>
            <p:ph type="sldNum" sz="quarter" idx="4294967295"/>
          </p:nvPr>
        </p:nvSpPr>
        <p:spPr>
          <a:xfrm>
            <a:off x="10704512" y="6335366"/>
            <a:ext cx="1080120" cy="215888"/>
          </a:xfrm>
          <a:prstGeom prst="rect">
            <a:avLst/>
          </a:prstGeom>
        </p:spPr>
        <p:txBody>
          <a:bodyPr/>
          <a:lstStyle/>
          <a:p>
            <a:pPr>
              <a:defRPr/>
            </a:pPr>
            <a:fld id="{BE00DEF2-E263-F544-B585-57C90084A3BE}" type="slidenum">
              <a:rPr lang="nb-NO" altLang="nb-NO" smtClean="0"/>
              <a:pPr>
                <a:defRPr/>
              </a:pPr>
              <a:t>26</a:t>
            </a:fld>
            <a:endParaRPr lang="nb-NO" altLang="nb-NO"/>
          </a:p>
        </p:txBody>
      </p:sp>
      <p:sp>
        <p:nvSpPr>
          <p:cNvPr id="7" name="Tittel 6">
            <a:extLst>
              <a:ext uri="{FF2B5EF4-FFF2-40B4-BE49-F238E27FC236}">
                <a16:creationId xmlns:a16="http://schemas.microsoft.com/office/drawing/2014/main" id="{43381065-12B6-D645-BF0B-2AF0491CD85A}"/>
              </a:ext>
            </a:extLst>
          </p:cNvPr>
          <p:cNvSpPr>
            <a:spLocks noGrp="1"/>
          </p:cNvSpPr>
          <p:nvPr>
            <p:ph type="title"/>
          </p:nvPr>
        </p:nvSpPr>
        <p:spPr>
          <a:xfrm>
            <a:off x="1981200" y="152934"/>
            <a:ext cx="8229600" cy="936104"/>
          </a:xfrm>
        </p:spPr>
        <p:txBody>
          <a:bodyPr/>
          <a:lstStyle/>
          <a:p>
            <a:br>
              <a:rPr lang="nb-NO" sz="3200" dirty="0"/>
            </a:br>
            <a:r>
              <a:rPr lang="nb-NO" sz="3200" dirty="0"/>
              <a:t>Andre operative bestemmelser</a:t>
            </a:r>
            <a:br>
              <a:rPr lang="nb-NO" sz="3200" dirty="0"/>
            </a:br>
            <a:endParaRPr lang="nb-NO" sz="3200" dirty="0"/>
          </a:p>
        </p:txBody>
      </p:sp>
      <p:sp>
        <p:nvSpPr>
          <p:cNvPr id="2" name="Plassholder for innhold 1">
            <a:extLst>
              <a:ext uri="{FF2B5EF4-FFF2-40B4-BE49-F238E27FC236}">
                <a16:creationId xmlns:a16="http://schemas.microsoft.com/office/drawing/2014/main" id="{7DCBD49E-9672-6942-9874-067DF1DFCBB4}"/>
              </a:ext>
            </a:extLst>
          </p:cNvPr>
          <p:cNvSpPr>
            <a:spLocks noGrp="1"/>
          </p:cNvSpPr>
          <p:nvPr>
            <p:ph idx="1"/>
          </p:nvPr>
        </p:nvSpPr>
        <p:spPr>
          <a:xfrm>
            <a:off x="1878360" y="1056529"/>
            <a:ext cx="8435280" cy="2952626"/>
          </a:xfrm>
        </p:spPr>
        <p:txBody>
          <a:bodyPr/>
          <a:lstStyle/>
          <a:p>
            <a:pPr marL="57150" indent="0">
              <a:buNone/>
            </a:pPr>
            <a:r>
              <a:rPr lang="nb-NO" sz="2000" b="1" dirty="0">
                <a:solidFill>
                  <a:srgbClr val="FF0000"/>
                </a:solidFill>
              </a:rPr>
              <a:t>3.3.11.1 Innflyging og landing forts.</a:t>
            </a:r>
          </a:p>
          <a:p>
            <a:pPr marL="457200" lvl="1" indent="0">
              <a:buNone/>
            </a:pPr>
            <a:r>
              <a:rPr lang="nb-NO" sz="1600" dirty="0"/>
              <a:t>d) Flygeren skal holde 1000 fot </a:t>
            </a:r>
            <a:r>
              <a:rPr lang="nb-NO" sz="1600" dirty="0" err="1"/>
              <a:t>AGL</a:t>
            </a:r>
            <a:r>
              <a:rPr lang="nb-NO" sz="1600" dirty="0"/>
              <a:t> frem til nøkkelpunktet («</a:t>
            </a:r>
            <a:r>
              <a:rPr lang="nb-NO" sz="1600" dirty="0" err="1"/>
              <a:t>keypoint</a:t>
            </a:r>
            <a:r>
              <a:rPr lang="nb-NO" sz="1600" dirty="0"/>
              <a:t>» rett ut for </a:t>
            </a:r>
          </a:p>
          <a:p>
            <a:pPr marL="457200" lvl="1" indent="0">
              <a:buNone/>
            </a:pPr>
            <a:r>
              <a:rPr lang="nb-NO" sz="1600" dirty="0"/>
              <a:t>landingspunktet til den aktive rullebanen) og gjennomføre vanlig landingsrunde </a:t>
            </a:r>
          </a:p>
          <a:p>
            <a:pPr marL="457200" lvl="1" indent="0">
              <a:buNone/>
            </a:pPr>
            <a:r>
              <a:rPr lang="nb-NO" sz="1600" dirty="0"/>
              <a:t>med 90 graders svinger, der det gjøres utkikk mellom hver sving. </a:t>
            </a:r>
          </a:p>
          <a:p>
            <a:pPr marL="457200" lvl="1" indent="0">
              <a:buNone/>
            </a:pPr>
            <a:r>
              <a:rPr lang="nb-NO" sz="1600" dirty="0"/>
              <a:t>e)  Flygeren skal holde god utkikk etter luftfartøy som kan komme på lang finale eller </a:t>
            </a:r>
          </a:p>
          <a:p>
            <a:pPr marL="457200" lvl="1" indent="0">
              <a:buNone/>
            </a:pPr>
            <a:r>
              <a:rPr lang="nb-NO" sz="1600" dirty="0"/>
              <a:t>ta av i motsatt retning. </a:t>
            </a:r>
          </a:p>
          <a:p>
            <a:pPr marL="457200" lvl="1" indent="0">
              <a:buNone/>
            </a:pPr>
            <a:r>
              <a:rPr lang="nb-NO" sz="1600" dirty="0"/>
              <a:t>f)   Det må ikke utføres en kontinuerlig 180 grader sving i denne fasen, fordi flygeren </a:t>
            </a:r>
          </a:p>
          <a:p>
            <a:pPr marL="457200" lvl="1" indent="0">
              <a:buNone/>
            </a:pPr>
            <a:r>
              <a:rPr lang="nb-NO" sz="1600" dirty="0"/>
              <a:t>får redusert mulighet for utkikk. </a:t>
            </a:r>
          </a:p>
          <a:p>
            <a:pPr marL="457200" lvl="1" indent="0">
              <a:buNone/>
            </a:pPr>
            <a:r>
              <a:rPr lang="nb-NO" sz="1600" dirty="0"/>
              <a:t>g) Dersom flygeren bruker flyradio, skal han/hun rapportere før entring av flyplass- </a:t>
            </a:r>
          </a:p>
          <a:p>
            <a:pPr marL="457200" lvl="1" indent="0">
              <a:buNone/>
            </a:pPr>
            <a:r>
              <a:rPr lang="nb-NO" sz="1600" dirty="0"/>
              <a:t>området og landingsrunden. Flygeren bør i tillegg rapportere før hver sving i lan- </a:t>
            </a:r>
          </a:p>
          <a:p>
            <a:pPr marL="457200" lvl="1" indent="0">
              <a:buNone/>
            </a:pPr>
            <a:r>
              <a:rPr lang="nb-NO" sz="1600" dirty="0"/>
              <a:t>dingsrunden.</a:t>
            </a:r>
          </a:p>
          <a:p>
            <a:pPr marL="457200" lvl="1" indent="0">
              <a:buNone/>
            </a:pPr>
            <a:r>
              <a:rPr lang="nb-NO" sz="1600" b="1" dirty="0">
                <a:solidFill>
                  <a:schemeClr val="tx1"/>
                </a:solidFill>
                <a:highlight>
                  <a:srgbClr val="FFFF00"/>
                </a:highlight>
              </a:rPr>
              <a:t>h)  En flyplass med lufttrafikktjeneste eller flygeinformasjonstjeneste har et krav til </a:t>
            </a:r>
          </a:p>
          <a:p>
            <a:pPr marL="457200" lvl="1" indent="0">
              <a:buNone/>
            </a:pPr>
            <a:r>
              <a:rPr lang="nb-NO" sz="1600" b="1" dirty="0">
                <a:solidFill>
                  <a:schemeClr val="tx1"/>
                </a:solidFill>
                <a:highlight>
                  <a:srgbClr val="FFFF00"/>
                </a:highlight>
              </a:rPr>
              <a:t>slik bruk av radio, også om flyplassen er stengt. </a:t>
            </a:r>
          </a:p>
          <a:p>
            <a:pPr marL="57150" indent="0">
              <a:buNone/>
            </a:pPr>
            <a:r>
              <a:rPr lang="nb-NO" sz="1800" dirty="0"/>
              <a:t>Krysslegg (</a:t>
            </a:r>
            <a:r>
              <a:rPr lang="nb-NO" sz="1800" dirty="0" err="1"/>
              <a:t>crosswind</a:t>
            </a:r>
            <a:r>
              <a:rPr lang="nb-NO" sz="1800" dirty="0"/>
              <a:t>) som medfører overflyging av forlenget senterlinje på aktiv rullebane medfører betydelig risiko om det ikke holdes ekstra god utkikk etter luftfartøy som er under avgang og </a:t>
            </a:r>
            <a:r>
              <a:rPr lang="nb-NO" sz="1800" dirty="0" err="1"/>
              <a:t>utklatring</a:t>
            </a:r>
            <a:r>
              <a:rPr lang="nb-NO" sz="1800" dirty="0"/>
              <a:t>.</a:t>
            </a:r>
          </a:p>
          <a:p>
            <a:pPr marL="57150" indent="0">
              <a:buNone/>
            </a:pPr>
            <a:endParaRPr lang="nb-NO" sz="1800" dirty="0"/>
          </a:p>
          <a:p>
            <a:pPr marL="57150" indent="0">
              <a:buNone/>
            </a:pPr>
            <a:endParaRPr lang="nb-NO" dirty="0"/>
          </a:p>
          <a:p>
            <a:endParaRPr lang="nb-NO" dirty="0"/>
          </a:p>
        </p:txBody>
      </p:sp>
      <p:sp>
        <p:nvSpPr>
          <p:cNvPr id="8" name="TekstSylinder 7">
            <a:extLst>
              <a:ext uri="{FF2B5EF4-FFF2-40B4-BE49-F238E27FC236}">
                <a16:creationId xmlns:a16="http://schemas.microsoft.com/office/drawing/2014/main" id="{DD1339CA-C21B-D14A-A508-99BAB9132F12}"/>
              </a:ext>
            </a:extLst>
          </p:cNvPr>
          <p:cNvSpPr txBox="1"/>
          <p:nvPr/>
        </p:nvSpPr>
        <p:spPr>
          <a:xfrm>
            <a:off x="5916614" y="4797152"/>
            <a:ext cx="2699667" cy="369332"/>
          </a:xfrm>
          <a:prstGeom prst="rect">
            <a:avLst/>
          </a:prstGeom>
          <a:noFill/>
          <a:effectLst/>
        </p:spPr>
        <p:txBody>
          <a:bodyPr wrap="square" rtlCol="0">
            <a:spAutoFit/>
          </a:bodyPr>
          <a:lstStyle/>
          <a:p>
            <a:r>
              <a:rPr lang="nb-NO" dirty="0"/>
              <a:t>,</a:t>
            </a:r>
          </a:p>
        </p:txBody>
      </p:sp>
    </p:spTree>
    <p:extLst>
      <p:ext uri="{BB962C8B-B14F-4D97-AF65-F5344CB8AC3E}">
        <p14:creationId xmlns:p14="http://schemas.microsoft.com/office/powerpoint/2010/main" val="33559054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bunntekst 3">
            <a:extLst>
              <a:ext uri="{FF2B5EF4-FFF2-40B4-BE49-F238E27FC236}">
                <a16:creationId xmlns:a16="http://schemas.microsoft.com/office/drawing/2014/main" id="{6BA4925B-D2B5-364B-B0F7-096B355EFECB}"/>
              </a:ext>
            </a:extLst>
          </p:cNvPr>
          <p:cNvSpPr>
            <a:spLocks noGrp="1"/>
          </p:cNvSpPr>
          <p:nvPr>
            <p:ph type="ftr" sz="quarter" idx="10"/>
          </p:nvPr>
        </p:nvSpPr>
        <p:spPr/>
        <p:txBody>
          <a:bodyPr/>
          <a:lstStyle/>
          <a:p>
            <a:pPr>
              <a:defRPr/>
            </a:pPr>
            <a:r>
              <a:rPr lang="nb-NO"/>
              <a:t>Røstad Sep 22 </a:t>
            </a:r>
          </a:p>
        </p:txBody>
      </p:sp>
      <p:sp>
        <p:nvSpPr>
          <p:cNvPr id="5" name="Plassholder for lysbildenummer 4">
            <a:extLst>
              <a:ext uri="{FF2B5EF4-FFF2-40B4-BE49-F238E27FC236}">
                <a16:creationId xmlns:a16="http://schemas.microsoft.com/office/drawing/2014/main" id="{04383A0B-5F50-CF4E-B1E7-E38D3F7DC189}"/>
              </a:ext>
            </a:extLst>
          </p:cNvPr>
          <p:cNvSpPr>
            <a:spLocks noGrp="1"/>
          </p:cNvSpPr>
          <p:nvPr>
            <p:ph type="sldNum" sz="quarter" idx="4294967295"/>
          </p:nvPr>
        </p:nvSpPr>
        <p:spPr>
          <a:xfrm>
            <a:off x="10704512" y="6335366"/>
            <a:ext cx="1080120" cy="215888"/>
          </a:xfrm>
          <a:prstGeom prst="rect">
            <a:avLst/>
          </a:prstGeom>
        </p:spPr>
        <p:txBody>
          <a:bodyPr/>
          <a:lstStyle/>
          <a:p>
            <a:pPr>
              <a:defRPr/>
            </a:pPr>
            <a:fld id="{BE00DEF2-E263-F544-B585-57C90084A3BE}" type="slidenum">
              <a:rPr lang="nb-NO" altLang="nb-NO" smtClean="0"/>
              <a:pPr>
                <a:defRPr/>
              </a:pPr>
              <a:t>27</a:t>
            </a:fld>
            <a:endParaRPr lang="nb-NO" altLang="nb-NO"/>
          </a:p>
        </p:txBody>
      </p:sp>
      <p:sp>
        <p:nvSpPr>
          <p:cNvPr id="7" name="Tittel 6">
            <a:extLst>
              <a:ext uri="{FF2B5EF4-FFF2-40B4-BE49-F238E27FC236}">
                <a16:creationId xmlns:a16="http://schemas.microsoft.com/office/drawing/2014/main" id="{43381065-12B6-D645-BF0B-2AF0491CD85A}"/>
              </a:ext>
            </a:extLst>
          </p:cNvPr>
          <p:cNvSpPr>
            <a:spLocks noGrp="1"/>
          </p:cNvSpPr>
          <p:nvPr>
            <p:ph type="title"/>
          </p:nvPr>
        </p:nvSpPr>
        <p:spPr>
          <a:xfrm>
            <a:off x="1981200" y="152934"/>
            <a:ext cx="8229600" cy="936104"/>
          </a:xfrm>
        </p:spPr>
        <p:txBody>
          <a:bodyPr/>
          <a:lstStyle/>
          <a:p>
            <a:br>
              <a:rPr lang="nb-NO" sz="3200" dirty="0"/>
            </a:br>
            <a:r>
              <a:rPr lang="nb-NO" sz="3200" dirty="0"/>
              <a:t>Andre operative bestemmelser</a:t>
            </a:r>
            <a:br>
              <a:rPr lang="nb-NO" sz="3200" dirty="0"/>
            </a:br>
            <a:endParaRPr lang="nb-NO" sz="3200" dirty="0"/>
          </a:p>
        </p:txBody>
      </p:sp>
      <p:sp>
        <p:nvSpPr>
          <p:cNvPr id="2" name="Plassholder for innhold 1">
            <a:extLst>
              <a:ext uri="{FF2B5EF4-FFF2-40B4-BE49-F238E27FC236}">
                <a16:creationId xmlns:a16="http://schemas.microsoft.com/office/drawing/2014/main" id="{7DCBD49E-9672-6942-9874-067DF1DFCBB4}"/>
              </a:ext>
            </a:extLst>
          </p:cNvPr>
          <p:cNvSpPr>
            <a:spLocks noGrp="1"/>
          </p:cNvSpPr>
          <p:nvPr>
            <p:ph idx="1"/>
          </p:nvPr>
        </p:nvSpPr>
        <p:spPr>
          <a:xfrm>
            <a:off x="1878360" y="1089038"/>
            <a:ext cx="8435280" cy="4860242"/>
          </a:xfrm>
        </p:spPr>
        <p:txBody>
          <a:bodyPr/>
          <a:lstStyle/>
          <a:p>
            <a:pPr marL="57150" indent="0">
              <a:buNone/>
            </a:pPr>
            <a:r>
              <a:rPr lang="nb-NO" sz="2000" b="1" dirty="0">
                <a:solidFill>
                  <a:srgbClr val="FF0000"/>
                </a:solidFill>
              </a:rPr>
              <a:t>3.3.14 Bruk av Avinors lufthavner utenom åpningstid</a:t>
            </a:r>
            <a:br>
              <a:rPr lang="nb-NO" sz="2000" b="1" dirty="0">
                <a:solidFill>
                  <a:srgbClr val="FF0000"/>
                </a:solidFill>
              </a:rPr>
            </a:br>
            <a:r>
              <a:rPr lang="nb-NO" sz="1800" b="1" dirty="0">
                <a:solidFill>
                  <a:schemeClr val="tx1"/>
                </a:solidFill>
                <a:highlight>
                  <a:srgbClr val="FFFF00"/>
                </a:highlight>
              </a:rPr>
              <a:t>Personer som innehar gyldig </a:t>
            </a:r>
            <a:r>
              <a:rPr lang="nb-NO" sz="1800" b="1" dirty="0" err="1">
                <a:solidFill>
                  <a:schemeClr val="tx1"/>
                </a:solidFill>
                <a:highlight>
                  <a:srgbClr val="FFFF00"/>
                </a:highlight>
              </a:rPr>
              <a:t>flygerettighet</a:t>
            </a:r>
            <a:r>
              <a:rPr lang="nb-NO" sz="1800" b="1" dirty="0">
                <a:solidFill>
                  <a:schemeClr val="tx1"/>
                </a:solidFill>
                <a:highlight>
                  <a:srgbClr val="FFFF00"/>
                </a:highlight>
              </a:rPr>
              <a:t> og har inngått </a:t>
            </a:r>
            <a:r>
              <a:rPr lang="nb-NO" sz="1800" b="1" dirty="0" err="1">
                <a:solidFill>
                  <a:schemeClr val="tx1"/>
                </a:solidFill>
                <a:highlight>
                  <a:srgbClr val="FFFF00"/>
                </a:highlight>
              </a:rPr>
              <a:t>PFLY</a:t>
            </a:r>
            <a:r>
              <a:rPr lang="nb-NO" sz="1800" b="1" dirty="0">
                <a:solidFill>
                  <a:schemeClr val="tx1"/>
                </a:solidFill>
                <a:highlight>
                  <a:srgbClr val="FFFF00"/>
                </a:highlight>
              </a:rPr>
              <a:t>-avtale med Avinor kan benytte angitte Avinor-flyplasser utenom åpningstidene etter vilkår gitt av Avinor.</a:t>
            </a:r>
          </a:p>
          <a:p>
            <a:pPr marL="57150" indent="0">
              <a:buNone/>
            </a:pPr>
            <a:r>
              <a:rPr lang="nb-NO" sz="1800" dirty="0"/>
              <a:t>Dersom vilkårene ikke etterleves, kan Avinor heve </a:t>
            </a:r>
            <a:r>
              <a:rPr lang="nb-NO" sz="1800" dirty="0" err="1"/>
              <a:t>PFLY</a:t>
            </a:r>
            <a:r>
              <a:rPr lang="nb-NO" sz="1800" dirty="0"/>
              <a:t>-avtalen i relasjon til den enkelte flyger eller suspendere </a:t>
            </a:r>
            <a:r>
              <a:rPr lang="nb-NO" sz="1800" dirty="0" err="1"/>
              <a:t>PFLY</a:t>
            </a:r>
            <a:r>
              <a:rPr lang="nb-NO" sz="1800" dirty="0"/>
              <a:t>-ordningen generelt. NLF kan iverksette reaksjoner etter underkapittel 3.10.</a:t>
            </a:r>
          </a:p>
          <a:p>
            <a:pPr marL="57150" indent="0">
              <a:buNone/>
            </a:pPr>
            <a:r>
              <a:rPr lang="nb-NO" sz="1800" dirty="0"/>
              <a:t>Generelle eller </a:t>
            </a:r>
            <a:r>
              <a:rPr lang="nb-NO" sz="1800" dirty="0" err="1"/>
              <a:t>enkeltvise</a:t>
            </a:r>
            <a:r>
              <a:rPr lang="nb-NO" sz="1800" dirty="0"/>
              <a:t> tillatelser til start og landing på bestemte steder kan innvilges av kommunale myndigheter, jf. motorferdselloven §§ 5 og 6. Forespørsler om det foreligger slike tillatelser kan rettes til vedkommende kommunes servicekontor eller administrasjon.</a:t>
            </a:r>
          </a:p>
          <a:p>
            <a:pPr marL="57150" indent="0">
              <a:buNone/>
            </a:pPr>
            <a:br>
              <a:rPr lang="nb-NO" sz="2000" b="1" dirty="0">
                <a:solidFill>
                  <a:srgbClr val="FF0000"/>
                </a:solidFill>
              </a:rPr>
            </a:br>
            <a:endParaRPr lang="nb-NO" sz="1800" dirty="0"/>
          </a:p>
          <a:p>
            <a:pPr marL="57150" indent="0">
              <a:buNone/>
            </a:pPr>
            <a:endParaRPr lang="nb-NO" dirty="0"/>
          </a:p>
          <a:p>
            <a:endParaRPr lang="nb-NO" dirty="0"/>
          </a:p>
        </p:txBody>
      </p:sp>
      <p:sp>
        <p:nvSpPr>
          <p:cNvPr id="8" name="TekstSylinder 7">
            <a:extLst>
              <a:ext uri="{FF2B5EF4-FFF2-40B4-BE49-F238E27FC236}">
                <a16:creationId xmlns:a16="http://schemas.microsoft.com/office/drawing/2014/main" id="{DD1339CA-C21B-D14A-A508-99BAB9132F12}"/>
              </a:ext>
            </a:extLst>
          </p:cNvPr>
          <p:cNvSpPr txBox="1"/>
          <p:nvPr/>
        </p:nvSpPr>
        <p:spPr>
          <a:xfrm>
            <a:off x="5916614" y="4797152"/>
            <a:ext cx="2699667" cy="369332"/>
          </a:xfrm>
          <a:prstGeom prst="rect">
            <a:avLst/>
          </a:prstGeom>
          <a:noFill/>
          <a:effectLst/>
        </p:spPr>
        <p:txBody>
          <a:bodyPr wrap="square" rtlCol="0">
            <a:spAutoFit/>
          </a:bodyPr>
          <a:lstStyle/>
          <a:p>
            <a:r>
              <a:rPr lang="nb-NO" dirty="0"/>
              <a:t>,</a:t>
            </a:r>
          </a:p>
        </p:txBody>
      </p:sp>
    </p:spTree>
    <p:extLst>
      <p:ext uri="{BB962C8B-B14F-4D97-AF65-F5344CB8AC3E}">
        <p14:creationId xmlns:p14="http://schemas.microsoft.com/office/powerpoint/2010/main" val="5232820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bunntekst 3">
            <a:extLst>
              <a:ext uri="{FF2B5EF4-FFF2-40B4-BE49-F238E27FC236}">
                <a16:creationId xmlns:a16="http://schemas.microsoft.com/office/drawing/2014/main" id="{6BA4925B-D2B5-364B-B0F7-096B355EFECB}"/>
              </a:ext>
            </a:extLst>
          </p:cNvPr>
          <p:cNvSpPr>
            <a:spLocks noGrp="1"/>
          </p:cNvSpPr>
          <p:nvPr>
            <p:ph type="ftr" sz="quarter" idx="10"/>
          </p:nvPr>
        </p:nvSpPr>
        <p:spPr/>
        <p:txBody>
          <a:bodyPr/>
          <a:lstStyle/>
          <a:p>
            <a:pPr>
              <a:defRPr/>
            </a:pPr>
            <a:r>
              <a:rPr lang="nb-NO"/>
              <a:t>Røstad Sep 22 </a:t>
            </a:r>
          </a:p>
        </p:txBody>
      </p:sp>
      <p:sp>
        <p:nvSpPr>
          <p:cNvPr id="5" name="Plassholder for lysbildenummer 4">
            <a:extLst>
              <a:ext uri="{FF2B5EF4-FFF2-40B4-BE49-F238E27FC236}">
                <a16:creationId xmlns:a16="http://schemas.microsoft.com/office/drawing/2014/main" id="{04383A0B-5F50-CF4E-B1E7-E38D3F7DC189}"/>
              </a:ext>
            </a:extLst>
          </p:cNvPr>
          <p:cNvSpPr>
            <a:spLocks noGrp="1"/>
          </p:cNvSpPr>
          <p:nvPr>
            <p:ph type="sldNum" sz="quarter" idx="4294967295"/>
          </p:nvPr>
        </p:nvSpPr>
        <p:spPr>
          <a:xfrm>
            <a:off x="10704512" y="6335366"/>
            <a:ext cx="1080120" cy="215888"/>
          </a:xfrm>
          <a:prstGeom prst="rect">
            <a:avLst/>
          </a:prstGeom>
        </p:spPr>
        <p:txBody>
          <a:bodyPr/>
          <a:lstStyle/>
          <a:p>
            <a:pPr>
              <a:defRPr/>
            </a:pPr>
            <a:fld id="{BE00DEF2-E263-F544-B585-57C90084A3BE}" type="slidenum">
              <a:rPr lang="nb-NO" altLang="nb-NO" smtClean="0"/>
              <a:pPr>
                <a:defRPr/>
              </a:pPr>
              <a:t>28</a:t>
            </a:fld>
            <a:endParaRPr lang="nb-NO" altLang="nb-NO"/>
          </a:p>
        </p:txBody>
      </p:sp>
      <p:sp>
        <p:nvSpPr>
          <p:cNvPr id="7" name="Tittel 6">
            <a:extLst>
              <a:ext uri="{FF2B5EF4-FFF2-40B4-BE49-F238E27FC236}">
                <a16:creationId xmlns:a16="http://schemas.microsoft.com/office/drawing/2014/main" id="{43381065-12B6-D645-BF0B-2AF0491CD85A}"/>
              </a:ext>
            </a:extLst>
          </p:cNvPr>
          <p:cNvSpPr>
            <a:spLocks noGrp="1"/>
          </p:cNvSpPr>
          <p:nvPr>
            <p:ph type="title"/>
          </p:nvPr>
        </p:nvSpPr>
        <p:spPr>
          <a:xfrm>
            <a:off x="1981200" y="152934"/>
            <a:ext cx="8229600" cy="936104"/>
          </a:xfrm>
        </p:spPr>
        <p:txBody>
          <a:bodyPr/>
          <a:lstStyle/>
          <a:p>
            <a:br>
              <a:rPr lang="nb-NO" sz="3200" dirty="0"/>
            </a:br>
            <a:r>
              <a:rPr lang="nb-NO" sz="3200" dirty="0"/>
              <a:t>Andre operative bestemmelser</a:t>
            </a:r>
            <a:br>
              <a:rPr lang="nb-NO" sz="3200" dirty="0"/>
            </a:br>
            <a:endParaRPr lang="nb-NO" sz="3200" dirty="0"/>
          </a:p>
        </p:txBody>
      </p:sp>
      <p:sp>
        <p:nvSpPr>
          <p:cNvPr id="2" name="Plassholder for innhold 1">
            <a:extLst>
              <a:ext uri="{FF2B5EF4-FFF2-40B4-BE49-F238E27FC236}">
                <a16:creationId xmlns:a16="http://schemas.microsoft.com/office/drawing/2014/main" id="{7DCBD49E-9672-6942-9874-067DF1DFCBB4}"/>
              </a:ext>
            </a:extLst>
          </p:cNvPr>
          <p:cNvSpPr>
            <a:spLocks noGrp="1"/>
          </p:cNvSpPr>
          <p:nvPr>
            <p:ph idx="1"/>
          </p:nvPr>
        </p:nvSpPr>
        <p:spPr>
          <a:xfrm>
            <a:off x="1878360" y="1089038"/>
            <a:ext cx="8435280" cy="4860242"/>
          </a:xfrm>
        </p:spPr>
        <p:txBody>
          <a:bodyPr/>
          <a:lstStyle/>
          <a:p>
            <a:pPr marL="57150" indent="0">
              <a:buNone/>
            </a:pPr>
            <a:r>
              <a:rPr lang="nb-NO" sz="2000" b="1" dirty="0">
                <a:solidFill>
                  <a:srgbClr val="FF0000"/>
                </a:solidFill>
              </a:rPr>
              <a:t>3.4 Luftfartøyets ytelses- og driftsbegrensninger </a:t>
            </a:r>
          </a:p>
          <a:p>
            <a:pPr marL="57150" indent="0">
              <a:buNone/>
            </a:pPr>
            <a:r>
              <a:rPr lang="nb-NO" sz="2000" b="1" dirty="0">
                <a:solidFill>
                  <a:srgbClr val="FF0000"/>
                </a:solidFill>
              </a:rPr>
              <a:t>3.4.1 Driftsbegrensninger</a:t>
            </a:r>
          </a:p>
          <a:p>
            <a:pPr marL="57150" indent="0">
              <a:buNone/>
            </a:pPr>
            <a:r>
              <a:rPr lang="nb-NO" sz="1800" dirty="0"/>
              <a:t>a)  Luftfartøyets last, masse og tyngdepunkt skal i alle faser av flygingen være i samsvar med de begrensninger som er oppført i </a:t>
            </a:r>
            <a:r>
              <a:rPr lang="nb-NO" sz="1800" dirty="0" err="1"/>
              <a:t>flygehåndboken</a:t>
            </a:r>
            <a:r>
              <a:rPr lang="nb-NO" sz="1800" dirty="0"/>
              <a:t>.</a:t>
            </a:r>
          </a:p>
          <a:p>
            <a:pPr marL="57150" indent="0">
              <a:buNone/>
            </a:pPr>
            <a:r>
              <a:rPr lang="nb-NO" sz="1800" dirty="0"/>
              <a:t>b)  Skilt, oversikt, instrumentmerking, eller kombinasjoner av dette, som angir driftsbegrensninger fastsatt i </a:t>
            </a:r>
            <a:r>
              <a:rPr lang="nb-NO" sz="1800" dirty="0" err="1"/>
              <a:t>flygehåndboken</a:t>
            </a:r>
            <a:r>
              <a:rPr lang="nb-NO" sz="1800" dirty="0"/>
              <a:t> skal vises i luftfartøyet.</a:t>
            </a:r>
            <a:endParaRPr lang="nb-NO" sz="1800" b="1" dirty="0">
              <a:solidFill>
                <a:srgbClr val="FF0000"/>
              </a:solidFill>
            </a:endParaRPr>
          </a:p>
          <a:p>
            <a:pPr marL="57150" indent="0">
              <a:buNone/>
            </a:pPr>
            <a:endParaRPr lang="nb-NO" sz="2000" b="1" dirty="0">
              <a:solidFill>
                <a:srgbClr val="FF0000"/>
              </a:solidFill>
            </a:endParaRPr>
          </a:p>
          <a:p>
            <a:pPr marL="57150" indent="0">
              <a:buNone/>
            </a:pPr>
            <a:r>
              <a:rPr lang="nb-NO" sz="2000" b="1" dirty="0">
                <a:solidFill>
                  <a:srgbClr val="FF0000"/>
                </a:solidFill>
              </a:rPr>
              <a:t>3.4.2 Veiing </a:t>
            </a:r>
          </a:p>
          <a:p>
            <a:pPr marL="57150" indent="0">
              <a:buNone/>
            </a:pPr>
            <a:r>
              <a:rPr lang="nb-NO" sz="2000" b="1" dirty="0">
                <a:solidFill>
                  <a:srgbClr val="FF0000"/>
                </a:solidFill>
              </a:rPr>
              <a:t>3.4.3 Ytelse</a:t>
            </a:r>
          </a:p>
          <a:p>
            <a:pPr marL="57150" indent="0">
              <a:buNone/>
            </a:pPr>
            <a:r>
              <a:rPr lang="nb-NO" sz="2000" b="1" dirty="0">
                <a:solidFill>
                  <a:schemeClr val="tx1"/>
                </a:solidFill>
                <a:highlight>
                  <a:srgbClr val="FFFF00"/>
                </a:highlight>
              </a:rPr>
              <a:t>SE DETALJER I </a:t>
            </a:r>
            <a:r>
              <a:rPr lang="nb-NO" sz="2000" b="1" dirty="0" err="1">
                <a:solidFill>
                  <a:schemeClr val="tx1"/>
                </a:solidFill>
                <a:highlight>
                  <a:srgbClr val="FFFF00"/>
                </a:highlight>
              </a:rPr>
              <a:t>SFHB</a:t>
            </a:r>
            <a:endParaRPr lang="nb-NO" sz="2000" b="1" dirty="0">
              <a:solidFill>
                <a:schemeClr val="tx1"/>
              </a:solidFill>
              <a:highlight>
                <a:srgbClr val="FFFF00"/>
              </a:highlight>
            </a:endParaRPr>
          </a:p>
          <a:p>
            <a:pPr marL="57150" indent="0">
              <a:buNone/>
            </a:pPr>
            <a:endParaRPr lang="nb-NO" sz="2000" b="1" dirty="0">
              <a:solidFill>
                <a:srgbClr val="FF0000"/>
              </a:solidFill>
            </a:endParaRPr>
          </a:p>
        </p:txBody>
      </p:sp>
      <p:sp>
        <p:nvSpPr>
          <p:cNvPr id="8" name="TekstSylinder 7">
            <a:extLst>
              <a:ext uri="{FF2B5EF4-FFF2-40B4-BE49-F238E27FC236}">
                <a16:creationId xmlns:a16="http://schemas.microsoft.com/office/drawing/2014/main" id="{DD1339CA-C21B-D14A-A508-99BAB9132F12}"/>
              </a:ext>
            </a:extLst>
          </p:cNvPr>
          <p:cNvSpPr txBox="1"/>
          <p:nvPr/>
        </p:nvSpPr>
        <p:spPr>
          <a:xfrm>
            <a:off x="5916614" y="4797152"/>
            <a:ext cx="2699667" cy="369332"/>
          </a:xfrm>
          <a:prstGeom prst="rect">
            <a:avLst/>
          </a:prstGeom>
          <a:noFill/>
          <a:effectLst/>
        </p:spPr>
        <p:txBody>
          <a:bodyPr wrap="square" rtlCol="0">
            <a:spAutoFit/>
          </a:bodyPr>
          <a:lstStyle/>
          <a:p>
            <a:r>
              <a:rPr lang="nb-NO" dirty="0"/>
              <a:t>,</a:t>
            </a:r>
          </a:p>
        </p:txBody>
      </p:sp>
    </p:spTree>
    <p:extLst>
      <p:ext uri="{BB962C8B-B14F-4D97-AF65-F5344CB8AC3E}">
        <p14:creationId xmlns:p14="http://schemas.microsoft.com/office/powerpoint/2010/main" val="30311468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bunntekst 3">
            <a:extLst>
              <a:ext uri="{FF2B5EF4-FFF2-40B4-BE49-F238E27FC236}">
                <a16:creationId xmlns:a16="http://schemas.microsoft.com/office/drawing/2014/main" id="{6BA4925B-D2B5-364B-B0F7-096B355EFECB}"/>
              </a:ext>
            </a:extLst>
          </p:cNvPr>
          <p:cNvSpPr>
            <a:spLocks noGrp="1"/>
          </p:cNvSpPr>
          <p:nvPr>
            <p:ph type="ftr" sz="quarter" idx="10"/>
          </p:nvPr>
        </p:nvSpPr>
        <p:spPr/>
        <p:txBody>
          <a:bodyPr/>
          <a:lstStyle/>
          <a:p>
            <a:pPr>
              <a:defRPr/>
            </a:pPr>
            <a:r>
              <a:rPr lang="nb-NO"/>
              <a:t>Røstad Sep 22 </a:t>
            </a:r>
          </a:p>
        </p:txBody>
      </p:sp>
      <p:sp>
        <p:nvSpPr>
          <p:cNvPr id="5" name="Plassholder for lysbildenummer 4">
            <a:extLst>
              <a:ext uri="{FF2B5EF4-FFF2-40B4-BE49-F238E27FC236}">
                <a16:creationId xmlns:a16="http://schemas.microsoft.com/office/drawing/2014/main" id="{04383A0B-5F50-CF4E-B1E7-E38D3F7DC189}"/>
              </a:ext>
            </a:extLst>
          </p:cNvPr>
          <p:cNvSpPr>
            <a:spLocks noGrp="1"/>
          </p:cNvSpPr>
          <p:nvPr>
            <p:ph type="sldNum" sz="quarter" idx="4294967295"/>
          </p:nvPr>
        </p:nvSpPr>
        <p:spPr>
          <a:xfrm>
            <a:off x="10704512" y="6335366"/>
            <a:ext cx="1080120" cy="215888"/>
          </a:xfrm>
          <a:prstGeom prst="rect">
            <a:avLst/>
          </a:prstGeom>
        </p:spPr>
        <p:txBody>
          <a:bodyPr/>
          <a:lstStyle/>
          <a:p>
            <a:pPr>
              <a:defRPr/>
            </a:pPr>
            <a:fld id="{BE00DEF2-E263-F544-B585-57C90084A3BE}" type="slidenum">
              <a:rPr lang="nb-NO" altLang="nb-NO" smtClean="0"/>
              <a:pPr>
                <a:defRPr/>
              </a:pPr>
              <a:t>29</a:t>
            </a:fld>
            <a:endParaRPr lang="nb-NO" altLang="nb-NO"/>
          </a:p>
        </p:txBody>
      </p:sp>
      <p:sp>
        <p:nvSpPr>
          <p:cNvPr id="7" name="Tittel 6">
            <a:extLst>
              <a:ext uri="{FF2B5EF4-FFF2-40B4-BE49-F238E27FC236}">
                <a16:creationId xmlns:a16="http://schemas.microsoft.com/office/drawing/2014/main" id="{43381065-12B6-D645-BF0B-2AF0491CD85A}"/>
              </a:ext>
            </a:extLst>
          </p:cNvPr>
          <p:cNvSpPr>
            <a:spLocks noGrp="1"/>
          </p:cNvSpPr>
          <p:nvPr>
            <p:ph type="title"/>
          </p:nvPr>
        </p:nvSpPr>
        <p:spPr>
          <a:xfrm>
            <a:off x="1981200" y="152934"/>
            <a:ext cx="8229600" cy="936104"/>
          </a:xfrm>
        </p:spPr>
        <p:txBody>
          <a:bodyPr/>
          <a:lstStyle/>
          <a:p>
            <a:br>
              <a:rPr lang="nb-NO" sz="3200" dirty="0"/>
            </a:br>
            <a:r>
              <a:rPr lang="nb-NO" sz="3200" dirty="0"/>
              <a:t>Andre operative bestemmelser</a:t>
            </a:r>
            <a:br>
              <a:rPr lang="nb-NO" sz="3200" dirty="0"/>
            </a:br>
            <a:endParaRPr lang="nb-NO" sz="3200" dirty="0"/>
          </a:p>
        </p:txBody>
      </p:sp>
      <p:sp>
        <p:nvSpPr>
          <p:cNvPr id="2" name="Plassholder for innhold 1">
            <a:extLst>
              <a:ext uri="{FF2B5EF4-FFF2-40B4-BE49-F238E27FC236}">
                <a16:creationId xmlns:a16="http://schemas.microsoft.com/office/drawing/2014/main" id="{7DCBD49E-9672-6942-9874-067DF1DFCBB4}"/>
              </a:ext>
            </a:extLst>
          </p:cNvPr>
          <p:cNvSpPr>
            <a:spLocks noGrp="1"/>
          </p:cNvSpPr>
          <p:nvPr>
            <p:ph idx="1"/>
          </p:nvPr>
        </p:nvSpPr>
        <p:spPr>
          <a:xfrm>
            <a:off x="1878360" y="1089038"/>
            <a:ext cx="8435280" cy="4860242"/>
          </a:xfrm>
        </p:spPr>
        <p:txBody>
          <a:bodyPr/>
          <a:lstStyle/>
          <a:p>
            <a:pPr marL="57150" indent="0">
              <a:buNone/>
            </a:pPr>
            <a:r>
              <a:rPr lang="nb-NO" sz="2000" b="1" dirty="0">
                <a:solidFill>
                  <a:srgbClr val="FF0000"/>
                </a:solidFill>
              </a:rPr>
              <a:t>3.5 Instrumenter og utstyr</a:t>
            </a:r>
          </a:p>
          <a:p>
            <a:pPr marL="57150" indent="0">
              <a:buNone/>
            </a:pPr>
            <a:r>
              <a:rPr lang="nb-NO" sz="2000" b="1" dirty="0">
                <a:solidFill>
                  <a:srgbClr val="FF0000"/>
                </a:solidFill>
              </a:rPr>
              <a:t>3.5.1 Instrumenter og </a:t>
            </a:r>
            <a:r>
              <a:rPr lang="nb-NO" sz="2000" b="1" dirty="0" err="1">
                <a:solidFill>
                  <a:srgbClr val="FF0000"/>
                </a:solidFill>
              </a:rPr>
              <a:t>nødutstyr</a:t>
            </a:r>
            <a:r>
              <a:rPr lang="nb-NO" sz="2000" b="1" dirty="0">
                <a:solidFill>
                  <a:srgbClr val="FF0000"/>
                </a:solidFill>
              </a:rPr>
              <a:t> –  generelle bestemmelser</a:t>
            </a:r>
          </a:p>
          <a:p>
            <a:pPr marL="57150" indent="0">
              <a:buNone/>
            </a:pPr>
            <a:r>
              <a:rPr lang="nb-NO" sz="1800" b="1" dirty="0">
                <a:solidFill>
                  <a:schemeClr val="tx1"/>
                </a:solidFill>
                <a:highlight>
                  <a:srgbClr val="FFFF00"/>
                </a:highlight>
              </a:rPr>
              <a:t>Følgende sikkerhetsutstyr skal benyttes under flyging med sportsfly:</a:t>
            </a:r>
          </a:p>
          <a:p>
            <a:pPr marL="457200" lvl="1" indent="0">
              <a:buNone/>
            </a:pPr>
            <a:r>
              <a:rPr lang="nb-NO" sz="1600" dirty="0"/>
              <a:t>a)  Sikkerhetsbelter,</a:t>
            </a:r>
          </a:p>
          <a:p>
            <a:pPr marL="800100" lvl="1">
              <a:buAutoNum type="alphaLcParenR" startAt="2"/>
            </a:pPr>
            <a:r>
              <a:rPr lang="nb-NO" sz="1600" dirty="0"/>
              <a:t>førstehjelpspakke,</a:t>
            </a:r>
          </a:p>
          <a:p>
            <a:pPr marL="457200" lvl="1" indent="0">
              <a:buNone/>
            </a:pPr>
            <a:r>
              <a:rPr lang="nb-NO" sz="1600" dirty="0"/>
              <a:t>c)  beskyttelseshjelm i åpne luftfartøy,</a:t>
            </a:r>
          </a:p>
          <a:p>
            <a:pPr marL="457200" lvl="1" indent="0">
              <a:buNone/>
            </a:pPr>
            <a:r>
              <a:rPr lang="nb-NO" sz="1600" dirty="0"/>
              <a:t>d)  egnet flyteutstyr,</a:t>
            </a:r>
          </a:p>
          <a:p>
            <a:pPr marL="457200" lvl="1" indent="0">
              <a:buNone/>
            </a:pPr>
            <a:r>
              <a:rPr lang="nb-NO" sz="1600" dirty="0"/>
              <a:t>e)  egnede klær, fottøy og annet overlevelsesutstyr,</a:t>
            </a:r>
          </a:p>
          <a:p>
            <a:pPr marL="457200" lvl="1" indent="0">
              <a:buNone/>
            </a:pPr>
            <a:r>
              <a:rPr lang="nb-NO" sz="1600" dirty="0"/>
              <a:t>f)   kommunikasjonsradio hvis det er installert, jf. 3.5.11,</a:t>
            </a:r>
          </a:p>
          <a:p>
            <a:pPr marL="457200" lvl="1" indent="0">
              <a:buNone/>
            </a:pPr>
            <a:r>
              <a:rPr lang="nb-NO" sz="1600" dirty="0"/>
              <a:t>g)  radartransponder hvis det er installert,</a:t>
            </a:r>
          </a:p>
          <a:p>
            <a:pPr marL="457200" lvl="1" indent="0">
              <a:buNone/>
            </a:pPr>
            <a:r>
              <a:rPr lang="nb-NO" sz="1600" dirty="0"/>
              <a:t>h)  redningsskjerm hvis det er montert, og</a:t>
            </a:r>
          </a:p>
          <a:p>
            <a:pPr marL="457200" lvl="1" indent="0">
              <a:buNone/>
            </a:pPr>
            <a:r>
              <a:rPr lang="nb-NO" sz="1600" dirty="0"/>
              <a:t>i)   fastmontert eller personlig nødpeilesender hvis det finnes om bord.</a:t>
            </a:r>
          </a:p>
          <a:p>
            <a:pPr marL="57150" indent="0">
              <a:buNone/>
            </a:pPr>
            <a:endParaRPr lang="nb-NO" sz="2000" b="1" dirty="0">
              <a:solidFill>
                <a:srgbClr val="FF0000"/>
              </a:solidFill>
            </a:endParaRPr>
          </a:p>
          <a:p>
            <a:pPr marL="57150" indent="0">
              <a:buNone/>
            </a:pPr>
            <a:endParaRPr lang="nb-NO" dirty="0"/>
          </a:p>
          <a:p>
            <a:endParaRPr lang="nb-NO" dirty="0"/>
          </a:p>
        </p:txBody>
      </p:sp>
      <p:sp>
        <p:nvSpPr>
          <p:cNvPr id="8" name="TekstSylinder 7">
            <a:extLst>
              <a:ext uri="{FF2B5EF4-FFF2-40B4-BE49-F238E27FC236}">
                <a16:creationId xmlns:a16="http://schemas.microsoft.com/office/drawing/2014/main" id="{DD1339CA-C21B-D14A-A508-99BAB9132F12}"/>
              </a:ext>
            </a:extLst>
          </p:cNvPr>
          <p:cNvSpPr txBox="1"/>
          <p:nvPr/>
        </p:nvSpPr>
        <p:spPr>
          <a:xfrm>
            <a:off x="5916614" y="4797152"/>
            <a:ext cx="2699667" cy="369332"/>
          </a:xfrm>
          <a:prstGeom prst="rect">
            <a:avLst/>
          </a:prstGeom>
          <a:noFill/>
          <a:effectLst/>
        </p:spPr>
        <p:txBody>
          <a:bodyPr wrap="square" rtlCol="0">
            <a:spAutoFit/>
          </a:bodyPr>
          <a:lstStyle/>
          <a:p>
            <a:r>
              <a:rPr lang="nb-NO" dirty="0"/>
              <a:t>,</a:t>
            </a:r>
          </a:p>
        </p:txBody>
      </p:sp>
    </p:spTree>
    <p:extLst>
      <p:ext uri="{BB962C8B-B14F-4D97-AF65-F5344CB8AC3E}">
        <p14:creationId xmlns:p14="http://schemas.microsoft.com/office/powerpoint/2010/main" val="304428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bunntekst 3">
            <a:extLst>
              <a:ext uri="{FF2B5EF4-FFF2-40B4-BE49-F238E27FC236}">
                <a16:creationId xmlns:a16="http://schemas.microsoft.com/office/drawing/2014/main" id="{6BA4925B-D2B5-364B-B0F7-096B355EFECB}"/>
              </a:ext>
            </a:extLst>
          </p:cNvPr>
          <p:cNvSpPr>
            <a:spLocks noGrp="1"/>
          </p:cNvSpPr>
          <p:nvPr>
            <p:ph type="ftr" sz="quarter" idx="10"/>
          </p:nvPr>
        </p:nvSpPr>
        <p:spPr/>
        <p:txBody>
          <a:bodyPr/>
          <a:lstStyle/>
          <a:p>
            <a:pPr>
              <a:defRPr/>
            </a:pPr>
            <a:r>
              <a:rPr lang="nb-NO"/>
              <a:t>Røstad Sep 22 </a:t>
            </a:r>
          </a:p>
        </p:txBody>
      </p:sp>
      <p:sp>
        <p:nvSpPr>
          <p:cNvPr id="7" name="Tittel 6">
            <a:extLst>
              <a:ext uri="{FF2B5EF4-FFF2-40B4-BE49-F238E27FC236}">
                <a16:creationId xmlns:a16="http://schemas.microsoft.com/office/drawing/2014/main" id="{43381065-12B6-D645-BF0B-2AF0491CD85A}"/>
              </a:ext>
            </a:extLst>
          </p:cNvPr>
          <p:cNvSpPr>
            <a:spLocks noGrp="1"/>
          </p:cNvSpPr>
          <p:nvPr>
            <p:ph type="title"/>
          </p:nvPr>
        </p:nvSpPr>
        <p:spPr>
          <a:xfrm>
            <a:off x="1981200" y="116632"/>
            <a:ext cx="8229600" cy="864443"/>
          </a:xfrm>
        </p:spPr>
        <p:txBody>
          <a:bodyPr/>
          <a:lstStyle/>
          <a:p>
            <a:br>
              <a:rPr lang="nb-NO" sz="3200" dirty="0"/>
            </a:br>
            <a:r>
              <a:rPr lang="nb-NO" sz="3200" dirty="0"/>
              <a:t>3.1.2 Operasjonstillatelse og lokale bestemmelser</a:t>
            </a:r>
            <a:br>
              <a:rPr lang="nb-NO" sz="3200" dirty="0"/>
            </a:br>
            <a:endParaRPr lang="nb-NO" sz="3200" dirty="0"/>
          </a:p>
        </p:txBody>
      </p:sp>
      <p:sp>
        <p:nvSpPr>
          <p:cNvPr id="8" name="TekstSylinder 7">
            <a:extLst>
              <a:ext uri="{FF2B5EF4-FFF2-40B4-BE49-F238E27FC236}">
                <a16:creationId xmlns:a16="http://schemas.microsoft.com/office/drawing/2014/main" id="{DD1339CA-C21B-D14A-A508-99BAB9132F12}"/>
              </a:ext>
            </a:extLst>
          </p:cNvPr>
          <p:cNvSpPr txBox="1"/>
          <p:nvPr/>
        </p:nvSpPr>
        <p:spPr>
          <a:xfrm>
            <a:off x="5916614" y="4797152"/>
            <a:ext cx="2699667" cy="369332"/>
          </a:xfrm>
          <a:prstGeom prst="rect">
            <a:avLst/>
          </a:prstGeom>
          <a:noFill/>
          <a:effectLst/>
        </p:spPr>
        <p:txBody>
          <a:bodyPr wrap="square" rtlCol="0">
            <a:spAutoFit/>
          </a:bodyPr>
          <a:lstStyle/>
          <a:p>
            <a:r>
              <a:rPr lang="nb-NO" dirty="0"/>
              <a:t>,</a:t>
            </a:r>
          </a:p>
        </p:txBody>
      </p:sp>
      <p:sp>
        <p:nvSpPr>
          <p:cNvPr id="6" name="Plassholder for innhold 5">
            <a:extLst>
              <a:ext uri="{FF2B5EF4-FFF2-40B4-BE49-F238E27FC236}">
                <a16:creationId xmlns:a16="http://schemas.microsoft.com/office/drawing/2014/main" id="{75B68DB5-F2A7-2F52-EBAC-8BB6AF53B795}"/>
              </a:ext>
            </a:extLst>
          </p:cNvPr>
          <p:cNvSpPr>
            <a:spLocks noGrp="1"/>
          </p:cNvSpPr>
          <p:nvPr>
            <p:ph idx="1"/>
          </p:nvPr>
        </p:nvSpPr>
        <p:spPr>
          <a:xfrm>
            <a:off x="1981200" y="1268637"/>
            <a:ext cx="8229600" cy="4824189"/>
          </a:xfrm>
        </p:spPr>
        <p:txBody>
          <a:bodyPr/>
          <a:lstStyle/>
          <a:p>
            <a:r>
              <a:rPr lang="nb-NO" sz="1800" dirty="0"/>
              <a:t>All sportsflyging skal foregå i regi av klubb med operasjonstillatelse tilsluttet NLF.</a:t>
            </a:r>
          </a:p>
          <a:p>
            <a:r>
              <a:rPr lang="nb-NO" sz="1800" dirty="0"/>
              <a:t>Utøvelse av alle sportsflyaktiviteter er underlagt lokal klubbvirksomhet. Dette innebærer at klubben skal utføre de oppgavene som påhviler klubbene i sikkerhetssystemet. Fartøysjefen skal utføre tjenesten innenfor de rammer som den lokale sportsflyklubben setter samt etterleve annet regelverk, herunder kravene i punkt 3.1.3, 3.1.4 og 3.1.5. </a:t>
            </a:r>
          </a:p>
          <a:p>
            <a:r>
              <a:rPr lang="nb-NO" sz="1800" dirty="0">
                <a:solidFill>
                  <a:schemeClr val="tx1"/>
                </a:solidFill>
                <a:highlight>
                  <a:srgbClr val="FFFF00"/>
                </a:highlight>
              </a:rPr>
              <a:t>Dersom en sportsflyger vil ta av eller lande på en naturlig landingsplass (dvs. en flyplass uten konsesjon), skal flygeren på forhånd:</a:t>
            </a:r>
          </a:p>
          <a:p>
            <a:pPr marL="0" indent="0">
              <a:buNone/>
            </a:pPr>
            <a:endParaRPr lang="nb-NO" sz="1800" dirty="0"/>
          </a:p>
          <a:p>
            <a:pPr marL="800100" lvl="2" indent="0">
              <a:buNone/>
            </a:pPr>
            <a:r>
              <a:rPr lang="nb-NO" sz="1600" dirty="0">
                <a:solidFill>
                  <a:schemeClr val="tx1"/>
                </a:solidFill>
                <a:highlight>
                  <a:srgbClr val="FFFF00"/>
                </a:highlight>
              </a:rPr>
              <a:t>a)  Innhente nødvendig tillatelse fra grunneier(e) og aktivt avklare eventuelle forhold til be- rørte naboer,</a:t>
            </a:r>
          </a:p>
          <a:p>
            <a:pPr marL="800100" lvl="2" indent="0">
              <a:buNone/>
            </a:pPr>
            <a:r>
              <a:rPr lang="nb-NO" sz="1600" dirty="0">
                <a:solidFill>
                  <a:schemeClr val="tx1"/>
                </a:solidFill>
                <a:highlight>
                  <a:srgbClr val="FFFF00"/>
                </a:highlight>
              </a:rPr>
              <a:t>b)  orientere den lokale sportsflyklubben om aktiviteten, og</a:t>
            </a:r>
          </a:p>
          <a:p>
            <a:pPr marL="800100" lvl="2" indent="0">
              <a:buNone/>
            </a:pPr>
            <a:r>
              <a:rPr lang="nb-NO" sz="1600" dirty="0">
                <a:solidFill>
                  <a:schemeClr val="tx1"/>
                </a:solidFill>
                <a:highlight>
                  <a:srgbClr val="FFFF00"/>
                </a:highlight>
              </a:rPr>
              <a:t>c)  invitere klubbens operative leder til å besiktige landingsplassen før den tas i bruk.</a:t>
            </a:r>
            <a:endParaRPr lang="en-US" sz="1600" dirty="0">
              <a:solidFill>
                <a:schemeClr val="tx1"/>
              </a:solidFill>
              <a:highlight>
                <a:srgbClr val="FFFF00"/>
              </a:highlight>
            </a:endParaRPr>
          </a:p>
        </p:txBody>
      </p:sp>
    </p:spTree>
    <p:extLst>
      <p:ext uri="{BB962C8B-B14F-4D97-AF65-F5344CB8AC3E}">
        <p14:creationId xmlns:p14="http://schemas.microsoft.com/office/powerpoint/2010/main" val="24814007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bunntekst 3">
            <a:extLst>
              <a:ext uri="{FF2B5EF4-FFF2-40B4-BE49-F238E27FC236}">
                <a16:creationId xmlns:a16="http://schemas.microsoft.com/office/drawing/2014/main" id="{6BA4925B-D2B5-364B-B0F7-096B355EFECB}"/>
              </a:ext>
            </a:extLst>
          </p:cNvPr>
          <p:cNvSpPr>
            <a:spLocks noGrp="1"/>
          </p:cNvSpPr>
          <p:nvPr>
            <p:ph type="ftr" sz="quarter" idx="10"/>
          </p:nvPr>
        </p:nvSpPr>
        <p:spPr/>
        <p:txBody>
          <a:bodyPr/>
          <a:lstStyle/>
          <a:p>
            <a:pPr>
              <a:defRPr/>
            </a:pPr>
            <a:r>
              <a:rPr lang="nb-NO"/>
              <a:t>Røstad Sep 22 </a:t>
            </a:r>
          </a:p>
        </p:txBody>
      </p:sp>
      <p:sp>
        <p:nvSpPr>
          <p:cNvPr id="5" name="Plassholder for lysbildenummer 4">
            <a:extLst>
              <a:ext uri="{FF2B5EF4-FFF2-40B4-BE49-F238E27FC236}">
                <a16:creationId xmlns:a16="http://schemas.microsoft.com/office/drawing/2014/main" id="{04383A0B-5F50-CF4E-B1E7-E38D3F7DC189}"/>
              </a:ext>
            </a:extLst>
          </p:cNvPr>
          <p:cNvSpPr>
            <a:spLocks noGrp="1"/>
          </p:cNvSpPr>
          <p:nvPr>
            <p:ph type="sldNum" sz="quarter" idx="4294967295"/>
          </p:nvPr>
        </p:nvSpPr>
        <p:spPr>
          <a:xfrm>
            <a:off x="10704512" y="6335366"/>
            <a:ext cx="1080120" cy="215888"/>
          </a:xfrm>
          <a:prstGeom prst="rect">
            <a:avLst/>
          </a:prstGeom>
        </p:spPr>
        <p:txBody>
          <a:bodyPr/>
          <a:lstStyle/>
          <a:p>
            <a:pPr>
              <a:defRPr/>
            </a:pPr>
            <a:fld id="{BE00DEF2-E263-F544-B585-57C90084A3BE}" type="slidenum">
              <a:rPr lang="nb-NO" altLang="nb-NO" smtClean="0"/>
              <a:pPr>
                <a:defRPr/>
              </a:pPr>
              <a:t>30</a:t>
            </a:fld>
            <a:endParaRPr lang="nb-NO" altLang="nb-NO"/>
          </a:p>
        </p:txBody>
      </p:sp>
      <p:sp>
        <p:nvSpPr>
          <p:cNvPr id="7" name="Tittel 6">
            <a:extLst>
              <a:ext uri="{FF2B5EF4-FFF2-40B4-BE49-F238E27FC236}">
                <a16:creationId xmlns:a16="http://schemas.microsoft.com/office/drawing/2014/main" id="{43381065-12B6-D645-BF0B-2AF0491CD85A}"/>
              </a:ext>
            </a:extLst>
          </p:cNvPr>
          <p:cNvSpPr>
            <a:spLocks noGrp="1"/>
          </p:cNvSpPr>
          <p:nvPr>
            <p:ph type="title"/>
          </p:nvPr>
        </p:nvSpPr>
        <p:spPr>
          <a:xfrm>
            <a:off x="1981200" y="152934"/>
            <a:ext cx="8229600" cy="936104"/>
          </a:xfrm>
        </p:spPr>
        <p:txBody>
          <a:bodyPr/>
          <a:lstStyle/>
          <a:p>
            <a:br>
              <a:rPr lang="nb-NO" sz="3200" dirty="0"/>
            </a:br>
            <a:r>
              <a:rPr lang="nb-NO" sz="3200" dirty="0"/>
              <a:t>Andre operative bestemmelser</a:t>
            </a:r>
            <a:br>
              <a:rPr lang="nb-NO" sz="3200" dirty="0"/>
            </a:br>
            <a:endParaRPr lang="nb-NO" sz="3200" dirty="0"/>
          </a:p>
        </p:txBody>
      </p:sp>
      <p:sp>
        <p:nvSpPr>
          <p:cNvPr id="2" name="Plassholder for innhold 1">
            <a:extLst>
              <a:ext uri="{FF2B5EF4-FFF2-40B4-BE49-F238E27FC236}">
                <a16:creationId xmlns:a16="http://schemas.microsoft.com/office/drawing/2014/main" id="{7DCBD49E-9672-6942-9874-067DF1DFCBB4}"/>
              </a:ext>
            </a:extLst>
          </p:cNvPr>
          <p:cNvSpPr>
            <a:spLocks noGrp="1"/>
          </p:cNvSpPr>
          <p:nvPr>
            <p:ph idx="1"/>
          </p:nvPr>
        </p:nvSpPr>
        <p:spPr>
          <a:xfrm>
            <a:off x="1878360" y="1089038"/>
            <a:ext cx="8435280" cy="4860242"/>
          </a:xfrm>
        </p:spPr>
        <p:txBody>
          <a:bodyPr/>
          <a:lstStyle/>
          <a:p>
            <a:pPr marL="57150" indent="0">
              <a:buNone/>
            </a:pPr>
            <a:r>
              <a:rPr lang="nb-NO" sz="2000" b="1" dirty="0">
                <a:solidFill>
                  <a:srgbClr val="FF0000"/>
                </a:solidFill>
              </a:rPr>
              <a:t>3.5 Instrumenter og utstyr</a:t>
            </a:r>
          </a:p>
          <a:p>
            <a:pPr marL="57150" indent="0">
              <a:buNone/>
            </a:pPr>
            <a:r>
              <a:rPr lang="nb-NO" sz="2000" b="1" dirty="0">
                <a:solidFill>
                  <a:srgbClr val="FF0000"/>
                </a:solidFill>
              </a:rPr>
              <a:t>3.5.2 Minsteutstyr til flyging</a:t>
            </a:r>
          </a:p>
          <a:p>
            <a:pPr marL="57150" indent="0">
              <a:buNone/>
            </a:pPr>
            <a:r>
              <a:rPr lang="nb-NO" sz="1800" b="1" dirty="0">
                <a:solidFill>
                  <a:schemeClr val="tx1"/>
                </a:solidFill>
                <a:highlight>
                  <a:srgbClr val="FFFF00"/>
                </a:highlight>
              </a:rPr>
              <a:t>En flyging skal ikke påbegynnes dersom noen av flyets instrumenter, utstyrsdeler eller funksjoner som kreves til den planlagte flygingen i henhold til flygehåndboken er ute av drift eller mangler.</a:t>
            </a:r>
          </a:p>
          <a:p>
            <a:pPr marL="57150" indent="0">
              <a:buNone/>
            </a:pPr>
            <a:endParaRPr lang="nb-NO" sz="1800" b="1" dirty="0">
              <a:solidFill>
                <a:schemeClr val="tx1"/>
              </a:solidFill>
              <a:highlight>
                <a:srgbClr val="FFFF00"/>
              </a:highlight>
            </a:endParaRPr>
          </a:p>
          <a:p>
            <a:pPr marL="57150" indent="0">
              <a:buNone/>
            </a:pPr>
            <a:r>
              <a:rPr lang="nb-NO" sz="1800" b="1" dirty="0">
                <a:solidFill>
                  <a:schemeClr val="tx1"/>
                </a:solidFill>
                <a:highlight>
                  <a:srgbClr val="FFFF00"/>
                </a:highlight>
              </a:rPr>
              <a:t>Fly skal ha reservesikringer med nødvendig styrke til å oppnå full beskyttelse av strømkretsene, til utskiftning av sikringer som det er tillatt å skifte ut under flyging.</a:t>
            </a:r>
          </a:p>
          <a:p>
            <a:pPr marL="57150" indent="0">
              <a:buNone/>
            </a:pPr>
            <a:endParaRPr lang="nb-NO" sz="2000" b="1" dirty="0">
              <a:solidFill>
                <a:srgbClr val="FF0000"/>
              </a:solidFill>
            </a:endParaRPr>
          </a:p>
          <a:p>
            <a:pPr marL="57150" indent="0">
              <a:buNone/>
            </a:pPr>
            <a:endParaRPr lang="nb-NO" dirty="0"/>
          </a:p>
          <a:p>
            <a:endParaRPr lang="nb-NO" dirty="0"/>
          </a:p>
        </p:txBody>
      </p:sp>
      <p:sp>
        <p:nvSpPr>
          <p:cNvPr id="8" name="TekstSylinder 7">
            <a:extLst>
              <a:ext uri="{FF2B5EF4-FFF2-40B4-BE49-F238E27FC236}">
                <a16:creationId xmlns:a16="http://schemas.microsoft.com/office/drawing/2014/main" id="{DD1339CA-C21B-D14A-A508-99BAB9132F12}"/>
              </a:ext>
            </a:extLst>
          </p:cNvPr>
          <p:cNvSpPr txBox="1"/>
          <p:nvPr/>
        </p:nvSpPr>
        <p:spPr>
          <a:xfrm>
            <a:off x="5916614" y="4797152"/>
            <a:ext cx="2699667" cy="369332"/>
          </a:xfrm>
          <a:prstGeom prst="rect">
            <a:avLst/>
          </a:prstGeom>
          <a:noFill/>
          <a:effectLst/>
        </p:spPr>
        <p:txBody>
          <a:bodyPr wrap="square" rtlCol="0">
            <a:spAutoFit/>
          </a:bodyPr>
          <a:lstStyle/>
          <a:p>
            <a:r>
              <a:rPr lang="nb-NO" dirty="0"/>
              <a:t>,</a:t>
            </a:r>
          </a:p>
        </p:txBody>
      </p:sp>
    </p:spTree>
    <p:extLst>
      <p:ext uri="{BB962C8B-B14F-4D97-AF65-F5344CB8AC3E}">
        <p14:creationId xmlns:p14="http://schemas.microsoft.com/office/powerpoint/2010/main" val="30417003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bunntekst 3">
            <a:extLst>
              <a:ext uri="{FF2B5EF4-FFF2-40B4-BE49-F238E27FC236}">
                <a16:creationId xmlns:a16="http://schemas.microsoft.com/office/drawing/2014/main" id="{6BA4925B-D2B5-364B-B0F7-096B355EFECB}"/>
              </a:ext>
            </a:extLst>
          </p:cNvPr>
          <p:cNvSpPr>
            <a:spLocks noGrp="1"/>
          </p:cNvSpPr>
          <p:nvPr>
            <p:ph type="ftr" sz="quarter" idx="10"/>
          </p:nvPr>
        </p:nvSpPr>
        <p:spPr/>
        <p:txBody>
          <a:bodyPr/>
          <a:lstStyle/>
          <a:p>
            <a:pPr>
              <a:defRPr/>
            </a:pPr>
            <a:r>
              <a:rPr lang="nb-NO"/>
              <a:t>Røstad Sep 22 </a:t>
            </a:r>
          </a:p>
        </p:txBody>
      </p:sp>
      <p:sp>
        <p:nvSpPr>
          <p:cNvPr id="5" name="Plassholder for lysbildenummer 4">
            <a:extLst>
              <a:ext uri="{FF2B5EF4-FFF2-40B4-BE49-F238E27FC236}">
                <a16:creationId xmlns:a16="http://schemas.microsoft.com/office/drawing/2014/main" id="{04383A0B-5F50-CF4E-B1E7-E38D3F7DC189}"/>
              </a:ext>
            </a:extLst>
          </p:cNvPr>
          <p:cNvSpPr>
            <a:spLocks noGrp="1"/>
          </p:cNvSpPr>
          <p:nvPr>
            <p:ph type="sldNum" sz="quarter" idx="4294967295"/>
          </p:nvPr>
        </p:nvSpPr>
        <p:spPr>
          <a:xfrm>
            <a:off x="10704512" y="6335366"/>
            <a:ext cx="1080120" cy="215888"/>
          </a:xfrm>
          <a:prstGeom prst="rect">
            <a:avLst/>
          </a:prstGeom>
        </p:spPr>
        <p:txBody>
          <a:bodyPr/>
          <a:lstStyle/>
          <a:p>
            <a:pPr>
              <a:defRPr/>
            </a:pPr>
            <a:fld id="{BE00DEF2-E263-F544-B585-57C90084A3BE}" type="slidenum">
              <a:rPr lang="nb-NO" altLang="nb-NO" smtClean="0"/>
              <a:pPr>
                <a:defRPr/>
              </a:pPr>
              <a:t>31</a:t>
            </a:fld>
            <a:endParaRPr lang="nb-NO" altLang="nb-NO"/>
          </a:p>
        </p:txBody>
      </p:sp>
      <p:sp>
        <p:nvSpPr>
          <p:cNvPr id="7" name="Tittel 6">
            <a:extLst>
              <a:ext uri="{FF2B5EF4-FFF2-40B4-BE49-F238E27FC236}">
                <a16:creationId xmlns:a16="http://schemas.microsoft.com/office/drawing/2014/main" id="{43381065-12B6-D645-BF0B-2AF0491CD85A}"/>
              </a:ext>
            </a:extLst>
          </p:cNvPr>
          <p:cNvSpPr>
            <a:spLocks noGrp="1"/>
          </p:cNvSpPr>
          <p:nvPr>
            <p:ph type="title"/>
          </p:nvPr>
        </p:nvSpPr>
        <p:spPr>
          <a:xfrm>
            <a:off x="1981200" y="152934"/>
            <a:ext cx="8229600" cy="936104"/>
          </a:xfrm>
        </p:spPr>
        <p:txBody>
          <a:bodyPr/>
          <a:lstStyle/>
          <a:p>
            <a:br>
              <a:rPr lang="nb-NO" sz="3200" dirty="0"/>
            </a:br>
            <a:r>
              <a:rPr lang="nb-NO" sz="3200" dirty="0"/>
              <a:t>Andre operative bestemmelser</a:t>
            </a:r>
            <a:br>
              <a:rPr lang="nb-NO" sz="3200" dirty="0"/>
            </a:br>
            <a:endParaRPr lang="nb-NO" sz="3200" dirty="0"/>
          </a:p>
        </p:txBody>
      </p:sp>
      <p:sp>
        <p:nvSpPr>
          <p:cNvPr id="2" name="Plassholder for innhold 1">
            <a:extLst>
              <a:ext uri="{FF2B5EF4-FFF2-40B4-BE49-F238E27FC236}">
                <a16:creationId xmlns:a16="http://schemas.microsoft.com/office/drawing/2014/main" id="{7DCBD49E-9672-6942-9874-067DF1DFCBB4}"/>
              </a:ext>
            </a:extLst>
          </p:cNvPr>
          <p:cNvSpPr>
            <a:spLocks noGrp="1"/>
          </p:cNvSpPr>
          <p:nvPr>
            <p:ph idx="1"/>
          </p:nvPr>
        </p:nvSpPr>
        <p:spPr>
          <a:xfrm>
            <a:off x="1878360" y="1089038"/>
            <a:ext cx="8826152" cy="3564098"/>
          </a:xfrm>
        </p:spPr>
        <p:txBody>
          <a:bodyPr/>
          <a:lstStyle/>
          <a:p>
            <a:pPr marL="57150" indent="0">
              <a:buNone/>
            </a:pPr>
            <a:r>
              <a:rPr lang="nb-NO" sz="2000" b="1" dirty="0">
                <a:solidFill>
                  <a:srgbClr val="FF0000"/>
                </a:solidFill>
              </a:rPr>
              <a:t>3.5 Instrumenter og utstyr</a:t>
            </a:r>
          </a:p>
          <a:p>
            <a:pPr marL="57150" indent="0">
              <a:buNone/>
            </a:pPr>
            <a:r>
              <a:rPr lang="nb-NO" sz="2000" b="1" dirty="0">
                <a:solidFill>
                  <a:srgbClr val="FF0000"/>
                </a:solidFill>
              </a:rPr>
              <a:t>3.5.3 Flyge- og navigasjonsinstrumenter for flyging i henhold til VFR</a:t>
            </a:r>
          </a:p>
          <a:p>
            <a:pPr marL="57150" indent="0">
              <a:buNone/>
            </a:pPr>
            <a:r>
              <a:rPr lang="nb-NO" sz="1800" dirty="0"/>
              <a:t>a) Fly som benyttes i henhold til VFR om dagen skal ha utstyr med måler og viser følgende:</a:t>
            </a:r>
          </a:p>
          <a:p>
            <a:pPr marL="457200" lvl="1" indent="0">
              <a:buNone/>
            </a:pPr>
            <a:r>
              <a:rPr lang="nb-NO" sz="1800" b="1" dirty="0">
                <a:solidFill>
                  <a:schemeClr val="tx1"/>
                </a:solidFill>
                <a:highlight>
                  <a:srgbClr val="FFFF00"/>
                </a:highlight>
              </a:rPr>
              <a:t>1) magnetisk kurs,</a:t>
            </a:r>
          </a:p>
          <a:p>
            <a:pPr marL="457200" lvl="1" indent="0">
              <a:buNone/>
            </a:pPr>
            <a:r>
              <a:rPr lang="nb-NO" sz="1800" b="1" dirty="0">
                <a:solidFill>
                  <a:schemeClr val="tx1"/>
                </a:solidFill>
                <a:highlight>
                  <a:srgbClr val="FFFF00"/>
                </a:highlight>
              </a:rPr>
              <a:t>2) tid i timer, minutter og sekunder,</a:t>
            </a:r>
          </a:p>
          <a:p>
            <a:pPr marL="457200" lvl="1" indent="0">
              <a:buNone/>
            </a:pPr>
            <a:r>
              <a:rPr lang="nb-NO" sz="1800" b="1" dirty="0">
                <a:solidFill>
                  <a:schemeClr val="tx1"/>
                </a:solidFill>
                <a:highlight>
                  <a:srgbClr val="FFFF00"/>
                </a:highlight>
              </a:rPr>
              <a:t>3) trykkhøyde, og</a:t>
            </a:r>
          </a:p>
          <a:p>
            <a:pPr marL="457200" lvl="1" indent="0">
              <a:buNone/>
            </a:pPr>
            <a:r>
              <a:rPr lang="nb-NO" sz="1800" b="1" dirty="0">
                <a:solidFill>
                  <a:schemeClr val="tx1"/>
                </a:solidFill>
                <a:highlight>
                  <a:srgbClr val="FFFF00"/>
                </a:highlight>
              </a:rPr>
              <a:t>4) angitt </a:t>
            </a:r>
            <a:r>
              <a:rPr lang="nb-NO" sz="1800" b="1" dirty="0" err="1">
                <a:solidFill>
                  <a:schemeClr val="tx1"/>
                </a:solidFill>
                <a:highlight>
                  <a:srgbClr val="FFFF00"/>
                </a:highlight>
              </a:rPr>
              <a:t>flygehastighet</a:t>
            </a:r>
            <a:endParaRPr lang="nb-NO" sz="1800" b="1" dirty="0">
              <a:solidFill>
                <a:schemeClr val="tx1"/>
              </a:solidFill>
              <a:highlight>
                <a:srgbClr val="FFFF00"/>
              </a:highlight>
            </a:endParaRPr>
          </a:p>
          <a:p>
            <a:pPr marL="57150" indent="0">
              <a:buNone/>
            </a:pPr>
            <a:endParaRPr lang="nb-NO" sz="1800" dirty="0"/>
          </a:p>
          <a:p>
            <a:pPr marL="57150" indent="0">
              <a:buNone/>
            </a:pPr>
            <a:r>
              <a:rPr lang="nb-NO" sz="1800" dirty="0"/>
              <a:t>For anvisning av tid kan et armbåndsur benyttes så lenge armbåndsuret kan vise tid i timer, minutter og sekunder.</a:t>
            </a:r>
            <a:endParaRPr lang="nb-NO" dirty="0"/>
          </a:p>
        </p:txBody>
      </p:sp>
    </p:spTree>
    <p:extLst>
      <p:ext uri="{BB962C8B-B14F-4D97-AF65-F5344CB8AC3E}">
        <p14:creationId xmlns:p14="http://schemas.microsoft.com/office/powerpoint/2010/main" val="36724910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bunntekst 3">
            <a:extLst>
              <a:ext uri="{FF2B5EF4-FFF2-40B4-BE49-F238E27FC236}">
                <a16:creationId xmlns:a16="http://schemas.microsoft.com/office/drawing/2014/main" id="{6BA4925B-D2B5-364B-B0F7-096B355EFECB}"/>
              </a:ext>
            </a:extLst>
          </p:cNvPr>
          <p:cNvSpPr>
            <a:spLocks noGrp="1"/>
          </p:cNvSpPr>
          <p:nvPr>
            <p:ph type="ftr" sz="quarter" idx="10"/>
          </p:nvPr>
        </p:nvSpPr>
        <p:spPr/>
        <p:txBody>
          <a:bodyPr/>
          <a:lstStyle/>
          <a:p>
            <a:pPr>
              <a:defRPr/>
            </a:pPr>
            <a:r>
              <a:rPr lang="nb-NO"/>
              <a:t>Røstad Sep 22 </a:t>
            </a:r>
          </a:p>
        </p:txBody>
      </p:sp>
      <p:sp>
        <p:nvSpPr>
          <p:cNvPr id="5" name="Plassholder for lysbildenummer 4">
            <a:extLst>
              <a:ext uri="{FF2B5EF4-FFF2-40B4-BE49-F238E27FC236}">
                <a16:creationId xmlns:a16="http://schemas.microsoft.com/office/drawing/2014/main" id="{04383A0B-5F50-CF4E-B1E7-E38D3F7DC189}"/>
              </a:ext>
            </a:extLst>
          </p:cNvPr>
          <p:cNvSpPr>
            <a:spLocks noGrp="1"/>
          </p:cNvSpPr>
          <p:nvPr>
            <p:ph type="sldNum" sz="quarter" idx="4294967295"/>
          </p:nvPr>
        </p:nvSpPr>
        <p:spPr>
          <a:xfrm>
            <a:off x="10704512" y="6335366"/>
            <a:ext cx="1080120" cy="215888"/>
          </a:xfrm>
          <a:prstGeom prst="rect">
            <a:avLst/>
          </a:prstGeom>
        </p:spPr>
        <p:txBody>
          <a:bodyPr/>
          <a:lstStyle/>
          <a:p>
            <a:pPr>
              <a:defRPr/>
            </a:pPr>
            <a:fld id="{BE00DEF2-E263-F544-B585-57C90084A3BE}" type="slidenum">
              <a:rPr lang="nb-NO" altLang="nb-NO" smtClean="0"/>
              <a:pPr>
                <a:defRPr/>
              </a:pPr>
              <a:t>32</a:t>
            </a:fld>
            <a:endParaRPr lang="nb-NO" altLang="nb-NO"/>
          </a:p>
        </p:txBody>
      </p:sp>
      <p:sp>
        <p:nvSpPr>
          <p:cNvPr id="7" name="Tittel 6">
            <a:extLst>
              <a:ext uri="{FF2B5EF4-FFF2-40B4-BE49-F238E27FC236}">
                <a16:creationId xmlns:a16="http://schemas.microsoft.com/office/drawing/2014/main" id="{43381065-12B6-D645-BF0B-2AF0491CD85A}"/>
              </a:ext>
            </a:extLst>
          </p:cNvPr>
          <p:cNvSpPr>
            <a:spLocks noGrp="1"/>
          </p:cNvSpPr>
          <p:nvPr>
            <p:ph type="title"/>
          </p:nvPr>
        </p:nvSpPr>
        <p:spPr>
          <a:xfrm>
            <a:off x="1981200" y="152934"/>
            <a:ext cx="8229600" cy="936104"/>
          </a:xfrm>
        </p:spPr>
        <p:txBody>
          <a:bodyPr/>
          <a:lstStyle/>
          <a:p>
            <a:br>
              <a:rPr lang="nb-NO" sz="3200" dirty="0"/>
            </a:br>
            <a:r>
              <a:rPr lang="nb-NO" sz="3200" dirty="0"/>
              <a:t>Andre operative bestemmelser</a:t>
            </a:r>
            <a:br>
              <a:rPr lang="nb-NO" sz="3200" dirty="0"/>
            </a:br>
            <a:endParaRPr lang="nb-NO" sz="3200" dirty="0"/>
          </a:p>
        </p:txBody>
      </p:sp>
      <p:sp>
        <p:nvSpPr>
          <p:cNvPr id="2" name="Plassholder for innhold 1">
            <a:extLst>
              <a:ext uri="{FF2B5EF4-FFF2-40B4-BE49-F238E27FC236}">
                <a16:creationId xmlns:a16="http://schemas.microsoft.com/office/drawing/2014/main" id="{7DCBD49E-9672-6942-9874-067DF1DFCBB4}"/>
              </a:ext>
            </a:extLst>
          </p:cNvPr>
          <p:cNvSpPr>
            <a:spLocks noGrp="1"/>
          </p:cNvSpPr>
          <p:nvPr>
            <p:ph idx="1"/>
          </p:nvPr>
        </p:nvSpPr>
        <p:spPr>
          <a:xfrm>
            <a:off x="1878360" y="913875"/>
            <a:ext cx="8435280" cy="5107413"/>
          </a:xfrm>
        </p:spPr>
        <p:txBody>
          <a:bodyPr/>
          <a:lstStyle/>
          <a:p>
            <a:pPr marL="57150" indent="0">
              <a:buNone/>
            </a:pPr>
            <a:r>
              <a:rPr lang="nb-NO" sz="2000" b="1" dirty="0">
                <a:solidFill>
                  <a:srgbClr val="FF0000"/>
                </a:solidFill>
              </a:rPr>
              <a:t>3.5.4 Intercom-system</a:t>
            </a:r>
          </a:p>
          <a:p>
            <a:pPr marL="57150" indent="0">
              <a:buNone/>
            </a:pPr>
            <a:r>
              <a:rPr lang="nb-NO" sz="1800" dirty="0"/>
              <a:t>Fly som benyttes av mer enn ett </a:t>
            </a:r>
            <a:r>
              <a:rPr lang="nb-NO" sz="1800" dirty="0" err="1"/>
              <a:t>flygebesetningsmedlem</a:t>
            </a:r>
            <a:r>
              <a:rPr lang="nb-NO" sz="1800" dirty="0"/>
              <a:t> skal være utstyrt med et intercomsystem med hodetelefoner og mikrofoner, til bruk for hver person ombord.</a:t>
            </a:r>
            <a:endParaRPr lang="nb-NO" sz="2000" b="1" dirty="0">
              <a:solidFill>
                <a:srgbClr val="FF0000"/>
              </a:solidFill>
            </a:endParaRPr>
          </a:p>
          <a:p>
            <a:pPr marL="57150" indent="0">
              <a:buNone/>
            </a:pPr>
            <a:br>
              <a:rPr lang="nb-NO" sz="2000" b="1" dirty="0">
                <a:solidFill>
                  <a:srgbClr val="FF0000"/>
                </a:solidFill>
              </a:rPr>
            </a:br>
            <a:r>
              <a:rPr lang="nb-NO" sz="2000" b="1" dirty="0">
                <a:solidFill>
                  <a:srgbClr val="FF0000"/>
                </a:solidFill>
              </a:rPr>
              <a:t>3.5.5 Seter og sikkerhetsbelter</a:t>
            </a:r>
          </a:p>
          <a:p>
            <a:pPr marL="57150" indent="0">
              <a:buNone/>
            </a:pPr>
            <a:r>
              <a:rPr lang="nb-NO" sz="1800" dirty="0"/>
              <a:t>Fly skal være utstyrt med:</a:t>
            </a:r>
          </a:p>
          <a:p>
            <a:pPr marL="457200" lvl="1" indent="0">
              <a:buNone/>
            </a:pPr>
            <a:r>
              <a:rPr lang="nb-NO" sz="1600" dirty="0"/>
              <a:t>1)  et sete for hver person om bord,</a:t>
            </a:r>
          </a:p>
          <a:p>
            <a:pPr marL="457200" lvl="1" indent="0">
              <a:buNone/>
            </a:pPr>
            <a:r>
              <a:rPr lang="nb-NO" sz="1600" dirty="0"/>
              <a:t>2)  et sikkerhetsbelte for hvert sete med sikring av overkroppen og ettpunkts utløsermekanisme, og</a:t>
            </a:r>
          </a:p>
          <a:p>
            <a:pPr marL="800100" lvl="1">
              <a:buAutoNum type="arabicParenR" startAt="3"/>
            </a:pPr>
            <a:r>
              <a:rPr lang="nb-NO" sz="1600" dirty="0"/>
              <a:t>en barnesikrin</a:t>
            </a:r>
            <a:r>
              <a:rPr lang="nb-NO" sz="1400" dirty="0"/>
              <a:t>gsinnretning (</a:t>
            </a:r>
            <a:r>
              <a:rPr lang="nb-NO" sz="1400" dirty="0" err="1"/>
              <a:t>CRD</a:t>
            </a:r>
            <a:r>
              <a:rPr lang="nb-NO" sz="1400" dirty="0"/>
              <a:t>) for alle personer om bord som er under 24 måneder. </a:t>
            </a:r>
            <a:endParaRPr lang="nb-NO" sz="1600" dirty="0"/>
          </a:p>
          <a:p>
            <a:pPr marL="57150" indent="0">
              <a:buNone/>
            </a:pPr>
            <a:br>
              <a:rPr lang="nb-NO" sz="2000" b="1" dirty="0">
                <a:solidFill>
                  <a:srgbClr val="FF0000"/>
                </a:solidFill>
              </a:rPr>
            </a:br>
            <a:r>
              <a:rPr lang="nb-NO" sz="2000" b="1" dirty="0">
                <a:solidFill>
                  <a:srgbClr val="FF0000"/>
                </a:solidFill>
              </a:rPr>
              <a:t>3.5.6 Førstehjelpspakke</a:t>
            </a:r>
          </a:p>
          <a:p>
            <a:pPr marL="57150" indent="0">
              <a:buNone/>
            </a:pPr>
            <a:r>
              <a:rPr lang="nb-NO" sz="1800" dirty="0"/>
              <a:t>a)  Fly skal være utstyrt med et førstehjelpspakke</a:t>
            </a:r>
          </a:p>
          <a:p>
            <a:pPr marL="57150" indent="0">
              <a:buNone/>
            </a:pPr>
            <a:r>
              <a:rPr lang="nb-NO" sz="1800" dirty="0"/>
              <a:t>b)  Førstehjelpspakke skal </a:t>
            </a:r>
          </a:p>
          <a:p>
            <a:pPr marL="457200" lvl="1" indent="0">
              <a:buNone/>
            </a:pPr>
            <a:r>
              <a:rPr lang="nb-NO" sz="1600" dirty="0"/>
              <a:t>1)  være lett tilgjengelig, og</a:t>
            </a:r>
          </a:p>
          <a:p>
            <a:pPr marL="457200" lvl="1" indent="0">
              <a:buNone/>
            </a:pPr>
            <a:r>
              <a:rPr lang="nb-NO" sz="1600" dirty="0"/>
              <a:t>2)  holdes ved like.</a:t>
            </a:r>
            <a:endParaRPr lang="nb-NO" sz="1600" b="1" dirty="0">
              <a:solidFill>
                <a:srgbClr val="FF0000"/>
              </a:solidFill>
            </a:endParaRPr>
          </a:p>
        </p:txBody>
      </p:sp>
      <p:sp>
        <p:nvSpPr>
          <p:cNvPr id="8" name="TekstSylinder 7">
            <a:extLst>
              <a:ext uri="{FF2B5EF4-FFF2-40B4-BE49-F238E27FC236}">
                <a16:creationId xmlns:a16="http://schemas.microsoft.com/office/drawing/2014/main" id="{DD1339CA-C21B-D14A-A508-99BAB9132F12}"/>
              </a:ext>
            </a:extLst>
          </p:cNvPr>
          <p:cNvSpPr txBox="1"/>
          <p:nvPr/>
        </p:nvSpPr>
        <p:spPr>
          <a:xfrm>
            <a:off x="5916614" y="4797152"/>
            <a:ext cx="2699667" cy="369332"/>
          </a:xfrm>
          <a:prstGeom prst="rect">
            <a:avLst/>
          </a:prstGeom>
          <a:noFill/>
          <a:effectLst/>
        </p:spPr>
        <p:txBody>
          <a:bodyPr wrap="square" rtlCol="0">
            <a:spAutoFit/>
          </a:bodyPr>
          <a:lstStyle/>
          <a:p>
            <a:r>
              <a:rPr lang="nb-NO" dirty="0"/>
              <a:t>,</a:t>
            </a:r>
          </a:p>
        </p:txBody>
      </p:sp>
    </p:spTree>
    <p:extLst>
      <p:ext uri="{BB962C8B-B14F-4D97-AF65-F5344CB8AC3E}">
        <p14:creationId xmlns:p14="http://schemas.microsoft.com/office/powerpoint/2010/main" val="13399841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bunntekst 3">
            <a:extLst>
              <a:ext uri="{FF2B5EF4-FFF2-40B4-BE49-F238E27FC236}">
                <a16:creationId xmlns:a16="http://schemas.microsoft.com/office/drawing/2014/main" id="{6BA4925B-D2B5-364B-B0F7-096B355EFECB}"/>
              </a:ext>
            </a:extLst>
          </p:cNvPr>
          <p:cNvSpPr>
            <a:spLocks noGrp="1"/>
          </p:cNvSpPr>
          <p:nvPr>
            <p:ph type="ftr" sz="quarter" idx="10"/>
          </p:nvPr>
        </p:nvSpPr>
        <p:spPr/>
        <p:txBody>
          <a:bodyPr/>
          <a:lstStyle/>
          <a:p>
            <a:pPr>
              <a:defRPr/>
            </a:pPr>
            <a:r>
              <a:rPr lang="nb-NO"/>
              <a:t>Røstad Sep 22 </a:t>
            </a:r>
          </a:p>
        </p:txBody>
      </p:sp>
      <p:sp>
        <p:nvSpPr>
          <p:cNvPr id="5" name="Plassholder for lysbildenummer 4">
            <a:extLst>
              <a:ext uri="{FF2B5EF4-FFF2-40B4-BE49-F238E27FC236}">
                <a16:creationId xmlns:a16="http://schemas.microsoft.com/office/drawing/2014/main" id="{04383A0B-5F50-CF4E-B1E7-E38D3F7DC189}"/>
              </a:ext>
            </a:extLst>
          </p:cNvPr>
          <p:cNvSpPr>
            <a:spLocks noGrp="1"/>
          </p:cNvSpPr>
          <p:nvPr>
            <p:ph type="sldNum" sz="quarter" idx="4294967295"/>
          </p:nvPr>
        </p:nvSpPr>
        <p:spPr>
          <a:xfrm>
            <a:off x="10704512" y="6335366"/>
            <a:ext cx="1080120" cy="215888"/>
          </a:xfrm>
          <a:prstGeom prst="rect">
            <a:avLst/>
          </a:prstGeom>
        </p:spPr>
        <p:txBody>
          <a:bodyPr/>
          <a:lstStyle/>
          <a:p>
            <a:pPr>
              <a:defRPr/>
            </a:pPr>
            <a:fld id="{BE00DEF2-E263-F544-B585-57C90084A3BE}" type="slidenum">
              <a:rPr lang="nb-NO" altLang="nb-NO" smtClean="0"/>
              <a:pPr>
                <a:defRPr/>
              </a:pPr>
              <a:t>33</a:t>
            </a:fld>
            <a:endParaRPr lang="nb-NO" altLang="nb-NO"/>
          </a:p>
        </p:txBody>
      </p:sp>
      <p:sp>
        <p:nvSpPr>
          <p:cNvPr id="7" name="Tittel 6">
            <a:extLst>
              <a:ext uri="{FF2B5EF4-FFF2-40B4-BE49-F238E27FC236}">
                <a16:creationId xmlns:a16="http://schemas.microsoft.com/office/drawing/2014/main" id="{43381065-12B6-D645-BF0B-2AF0491CD85A}"/>
              </a:ext>
            </a:extLst>
          </p:cNvPr>
          <p:cNvSpPr>
            <a:spLocks noGrp="1"/>
          </p:cNvSpPr>
          <p:nvPr>
            <p:ph type="title"/>
          </p:nvPr>
        </p:nvSpPr>
        <p:spPr>
          <a:xfrm>
            <a:off x="1981200" y="152934"/>
            <a:ext cx="8229600" cy="936104"/>
          </a:xfrm>
        </p:spPr>
        <p:txBody>
          <a:bodyPr/>
          <a:lstStyle/>
          <a:p>
            <a:br>
              <a:rPr lang="nb-NO" sz="3200" dirty="0"/>
            </a:br>
            <a:r>
              <a:rPr lang="nb-NO" sz="3200" dirty="0"/>
              <a:t>Andre operative bestemmelser</a:t>
            </a:r>
            <a:br>
              <a:rPr lang="nb-NO" sz="3200" dirty="0"/>
            </a:br>
            <a:endParaRPr lang="nb-NO" sz="3200" dirty="0"/>
          </a:p>
        </p:txBody>
      </p:sp>
      <p:sp>
        <p:nvSpPr>
          <p:cNvPr id="2" name="Plassholder for innhold 1">
            <a:extLst>
              <a:ext uri="{FF2B5EF4-FFF2-40B4-BE49-F238E27FC236}">
                <a16:creationId xmlns:a16="http://schemas.microsoft.com/office/drawing/2014/main" id="{7DCBD49E-9672-6942-9874-067DF1DFCBB4}"/>
              </a:ext>
            </a:extLst>
          </p:cNvPr>
          <p:cNvSpPr>
            <a:spLocks noGrp="1"/>
          </p:cNvSpPr>
          <p:nvPr>
            <p:ph idx="1"/>
          </p:nvPr>
        </p:nvSpPr>
        <p:spPr>
          <a:xfrm>
            <a:off x="1878360" y="1089038"/>
            <a:ext cx="8435280" cy="4860242"/>
          </a:xfrm>
        </p:spPr>
        <p:txBody>
          <a:bodyPr/>
          <a:lstStyle/>
          <a:p>
            <a:pPr marL="57150" indent="0">
              <a:buNone/>
            </a:pPr>
            <a:r>
              <a:rPr lang="nb-NO" sz="2000" b="1" dirty="0">
                <a:solidFill>
                  <a:srgbClr val="FF0000"/>
                </a:solidFill>
              </a:rPr>
              <a:t>3.5.7 Nødpeilesender (ELT/</a:t>
            </a:r>
            <a:r>
              <a:rPr lang="nb-NO" sz="2000" b="1" dirty="0" err="1">
                <a:solidFill>
                  <a:srgbClr val="FF0000"/>
                </a:solidFill>
              </a:rPr>
              <a:t>PLB</a:t>
            </a:r>
            <a:r>
              <a:rPr lang="nb-NO" sz="2000" b="1" dirty="0">
                <a:solidFill>
                  <a:srgbClr val="FF0000"/>
                </a:solidFill>
              </a:rPr>
              <a:t>)</a:t>
            </a:r>
          </a:p>
          <a:p>
            <a:pPr marL="57150" indent="0">
              <a:buNone/>
            </a:pPr>
            <a:r>
              <a:rPr lang="nb-NO" sz="1800" b="1" dirty="0">
                <a:solidFill>
                  <a:schemeClr val="tx1"/>
                </a:solidFill>
                <a:highlight>
                  <a:srgbClr val="FFFF00"/>
                </a:highlight>
              </a:rPr>
              <a:t>Fartøysjefen bør alltid medbringe nødpeilesender av følgende alternative typer:</a:t>
            </a:r>
          </a:p>
          <a:p>
            <a:pPr marL="457200" lvl="1" indent="0">
              <a:buNone/>
            </a:pPr>
            <a:r>
              <a:rPr lang="nb-NO" sz="1600" b="1" dirty="0">
                <a:solidFill>
                  <a:schemeClr val="tx1"/>
                </a:solidFill>
                <a:highlight>
                  <a:srgbClr val="FFFF00"/>
                </a:highlight>
              </a:rPr>
              <a:t>a)  Typegodkjent fastmontert nødpeilesender (ELT) for 406 MHz med innebygget eller til- koblet GPS som er registrert på luftfartøyet</a:t>
            </a:r>
          </a:p>
          <a:p>
            <a:pPr marL="457200" lvl="1" indent="0">
              <a:buNone/>
            </a:pPr>
            <a:r>
              <a:rPr lang="nb-NO" sz="1600" b="1" dirty="0">
                <a:solidFill>
                  <a:schemeClr val="tx1"/>
                </a:solidFill>
                <a:highlight>
                  <a:srgbClr val="FFFF00"/>
                </a:highlight>
              </a:rPr>
              <a:t>b)  Medbrakt håndholdt nødpeilesender (</a:t>
            </a:r>
            <a:r>
              <a:rPr lang="nb-NO" sz="1600" b="1" dirty="0" err="1">
                <a:solidFill>
                  <a:schemeClr val="tx1"/>
                </a:solidFill>
                <a:highlight>
                  <a:srgbClr val="FFFF00"/>
                </a:highlight>
              </a:rPr>
              <a:t>PLB</a:t>
            </a:r>
            <a:r>
              <a:rPr lang="nb-NO" sz="1600" b="1" dirty="0">
                <a:solidFill>
                  <a:schemeClr val="tx1"/>
                </a:solidFill>
                <a:highlight>
                  <a:srgbClr val="FFFF00"/>
                </a:highlight>
              </a:rPr>
              <a:t>) registrert på person som bæres på kroppen.</a:t>
            </a:r>
          </a:p>
          <a:p>
            <a:pPr marL="57150" indent="0">
              <a:buNone/>
            </a:pPr>
            <a:r>
              <a:rPr lang="nb-NO" sz="1800" b="1" dirty="0">
                <a:solidFill>
                  <a:schemeClr val="tx1"/>
                </a:solidFill>
                <a:highlight>
                  <a:srgbClr val="FFFF00"/>
                </a:highlight>
              </a:rPr>
              <a:t>Registreringen foretas hos Nasjonal kommunikasjonsmyndighet.</a:t>
            </a:r>
            <a:endParaRPr lang="nb-NO" sz="2000" b="1" dirty="0">
              <a:solidFill>
                <a:schemeClr val="tx1"/>
              </a:solidFill>
              <a:highlight>
                <a:srgbClr val="FFFF00"/>
              </a:highlight>
            </a:endParaRPr>
          </a:p>
          <a:p>
            <a:pPr marL="57150" indent="0">
              <a:buNone/>
            </a:pPr>
            <a:endParaRPr lang="nb-NO" sz="2000" b="1" dirty="0">
              <a:solidFill>
                <a:srgbClr val="FF0000"/>
              </a:solidFill>
            </a:endParaRPr>
          </a:p>
          <a:p>
            <a:pPr marL="57150" indent="0">
              <a:buNone/>
            </a:pPr>
            <a:r>
              <a:rPr lang="nb-NO" sz="2000" b="1" dirty="0">
                <a:solidFill>
                  <a:srgbClr val="FF0000"/>
                </a:solidFill>
              </a:rPr>
              <a:t>3.5.8 Beskyttelseshjelm</a:t>
            </a:r>
          </a:p>
          <a:p>
            <a:pPr marL="57150" indent="0">
              <a:buNone/>
            </a:pPr>
            <a:r>
              <a:rPr lang="nb-NO" sz="1800" dirty="0"/>
              <a:t>De ombordværende skal bruke egnet beskyttelseshjelm under flyging i alle typer åpne sportsfly. </a:t>
            </a:r>
          </a:p>
          <a:p>
            <a:pPr marL="57150" indent="0">
              <a:buNone/>
            </a:pPr>
            <a:r>
              <a:rPr lang="nb-NO" sz="1800" dirty="0"/>
              <a:t>For innelukkede luftfartøy vurderer fartøysjefen behovet for beskyttelseshjelm.</a:t>
            </a:r>
          </a:p>
          <a:p>
            <a:pPr marL="57150" indent="0">
              <a:buNone/>
            </a:pPr>
            <a:endParaRPr lang="nb-NO" dirty="0"/>
          </a:p>
          <a:p>
            <a:endParaRPr lang="nb-NO" dirty="0"/>
          </a:p>
        </p:txBody>
      </p:sp>
      <p:sp>
        <p:nvSpPr>
          <p:cNvPr id="8" name="TekstSylinder 7">
            <a:extLst>
              <a:ext uri="{FF2B5EF4-FFF2-40B4-BE49-F238E27FC236}">
                <a16:creationId xmlns:a16="http://schemas.microsoft.com/office/drawing/2014/main" id="{DD1339CA-C21B-D14A-A508-99BAB9132F12}"/>
              </a:ext>
            </a:extLst>
          </p:cNvPr>
          <p:cNvSpPr txBox="1"/>
          <p:nvPr/>
        </p:nvSpPr>
        <p:spPr>
          <a:xfrm>
            <a:off x="5916614" y="4797152"/>
            <a:ext cx="2699667" cy="369332"/>
          </a:xfrm>
          <a:prstGeom prst="rect">
            <a:avLst/>
          </a:prstGeom>
          <a:noFill/>
          <a:effectLst/>
        </p:spPr>
        <p:txBody>
          <a:bodyPr wrap="square" rtlCol="0">
            <a:spAutoFit/>
          </a:bodyPr>
          <a:lstStyle/>
          <a:p>
            <a:r>
              <a:rPr lang="nb-NO" dirty="0"/>
              <a:t>,</a:t>
            </a:r>
          </a:p>
        </p:txBody>
      </p:sp>
    </p:spTree>
    <p:extLst>
      <p:ext uri="{BB962C8B-B14F-4D97-AF65-F5344CB8AC3E}">
        <p14:creationId xmlns:p14="http://schemas.microsoft.com/office/powerpoint/2010/main" val="13919018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bunntekst 3">
            <a:extLst>
              <a:ext uri="{FF2B5EF4-FFF2-40B4-BE49-F238E27FC236}">
                <a16:creationId xmlns:a16="http://schemas.microsoft.com/office/drawing/2014/main" id="{6BA4925B-D2B5-364B-B0F7-096B355EFECB}"/>
              </a:ext>
            </a:extLst>
          </p:cNvPr>
          <p:cNvSpPr>
            <a:spLocks noGrp="1"/>
          </p:cNvSpPr>
          <p:nvPr>
            <p:ph type="ftr" sz="quarter" idx="10"/>
          </p:nvPr>
        </p:nvSpPr>
        <p:spPr/>
        <p:txBody>
          <a:bodyPr/>
          <a:lstStyle/>
          <a:p>
            <a:pPr>
              <a:defRPr/>
            </a:pPr>
            <a:r>
              <a:rPr lang="nb-NO"/>
              <a:t>Røstad Sep 22 </a:t>
            </a:r>
          </a:p>
        </p:txBody>
      </p:sp>
      <p:sp>
        <p:nvSpPr>
          <p:cNvPr id="5" name="Plassholder for lysbildenummer 4">
            <a:extLst>
              <a:ext uri="{FF2B5EF4-FFF2-40B4-BE49-F238E27FC236}">
                <a16:creationId xmlns:a16="http://schemas.microsoft.com/office/drawing/2014/main" id="{04383A0B-5F50-CF4E-B1E7-E38D3F7DC189}"/>
              </a:ext>
            </a:extLst>
          </p:cNvPr>
          <p:cNvSpPr>
            <a:spLocks noGrp="1"/>
          </p:cNvSpPr>
          <p:nvPr>
            <p:ph type="sldNum" sz="quarter" idx="4294967295"/>
          </p:nvPr>
        </p:nvSpPr>
        <p:spPr>
          <a:xfrm>
            <a:off x="10704512" y="6335366"/>
            <a:ext cx="1080120" cy="215888"/>
          </a:xfrm>
          <a:prstGeom prst="rect">
            <a:avLst/>
          </a:prstGeom>
        </p:spPr>
        <p:txBody>
          <a:bodyPr/>
          <a:lstStyle/>
          <a:p>
            <a:pPr>
              <a:defRPr/>
            </a:pPr>
            <a:fld id="{BE00DEF2-E263-F544-B585-57C90084A3BE}" type="slidenum">
              <a:rPr lang="nb-NO" altLang="nb-NO" smtClean="0"/>
              <a:pPr>
                <a:defRPr/>
              </a:pPr>
              <a:t>34</a:t>
            </a:fld>
            <a:endParaRPr lang="nb-NO" altLang="nb-NO"/>
          </a:p>
        </p:txBody>
      </p:sp>
      <p:sp>
        <p:nvSpPr>
          <p:cNvPr id="7" name="Tittel 6">
            <a:extLst>
              <a:ext uri="{FF2B5EF4-FFF2-40B4-BE49-F238E27FC236}">
                <a16:creationId xmlns:a16="http://schemas.microsoft.com/office/drawing/2014/main" id="{43381065-12B6-D645-BF0B-2AF0491CD85A}"/>
              </a:ext>
            </a:extLst>
          </p:cNvPr>
          <p:cNvSpPr>
            <a:spLocks noGrp="1"/>
          </p:cNvSpPr>
          <p:nvPr>
            <p:ph type="title"/>
          </p:nvPr>
        </p:nvSpPr>
        <p:spPr>
          <a:xfrm>
            <a:off x="1981200" y="152934"/>
            <a:ext cx="8229600" cy="936104"/>
          </a:xfrm>
        </p:spPr>
        <p:txBody>
          <a:bodyPr/>
          <a:lstStyle/>
          <a:p>
            <a:br>
              <a:rPr lang="nb-NO" sz="3200" dirty="0"/>
            </a:br>
            <a:r>
              <a:rPr lang="nb-NO" sz="3200" dirty="0"/>
              <a:t>Andre operative bestemmelser</a:t>
            </a:r>
            <a:br>
              <a:rPr lang="nb-NO" sz="3200" dirty="0"/>
            </a:br>
            <a:endParaRPr lang="nb-NO" sz="3200" dirty="0"/>
          </a:p>
        </p:txBody>
      </p:sp>
      <p:sp>
        <p:nvSpPr>
          <p:cNvPr id="2" name="Plassholder for innhold 1">
            <a:extLst>
              <a:ext uri="{FF2B5EF4-FFF2-40B4-BE49-F238E27FC236}">
                <a16:creationId xmlns:a16="http://schemas.microsoft.com/office/drawing/2014/main" id="{7DCBD49E-9672-6942-9874-067DF1DFCBB4}"/>
              </a:ext>
            </a:extLst>
          </p:cNvPr>
          <p:cNvSpPr>
            <a:spLocks noGrp="1"/>
          </p:cNvSpPr>
          <p:nvPr>
            <p:ph idx="1"/>
          </p:nvPr>
        </p:nvSpPr>
        <p:spPr>
          <a:xfrm>
            <a:off x="1878360" y="885299"/>
            <a:ext cx="8435280" cy="5467876"/>
          </a:xfrm>
        </p:spPr>
        <p:txBody>
          <a:bodyPr/>
          <a:lstStyle/>
          <a:p>
            <a:pPr marL="57150" indent="0">
              <a:buNone/>
            </a:pPr>
            <a:r>
              <a:rPr lang="nb-NO" sz="2000" b="1" dirty="0">
                <a:solidFill>
                  <a:srgbClr val="FF0000"/>
                </a:solidFill>
              </a:rPr>
              <a:t>3.5.9 Flyging over vann</a:t>
            </a:r>
          </a:p>
          <a:p>
            <a:pPr marL="57150" indent="0">
              <a:buNone/>
            </a:pPr>
            <a:r>
              <a:rPr lang="nb-NO" sz="1600" b="1" dirty="0">
                <a:solidFill>
                  <a:schemeClr val="tx1"/>
                </a:solidFill>
                <a:highlight>
                  <a:srgbClr val="FFFF00"/>
                </a:highlight>
              </a:rPr>
              <a:t>a)  Det skal være redningsvest for hver person om bord, som skal bæres eller være plassert slik at den/de er lett tilgjengelig for brukeren fra hans eller hennes sete når:</a:t>
            </a:r>
          </a:p>
          <a:p>
            <a:pPr marL="457200" lvl="1" indent="0">
              <a:buNone/>
            </a:pPr>
            <a:r>
              <a:rPr lang="nb-NO" sz="1600" b="1" dirty="0">
                <a:solidFill>
                  <a:schemeClr val="tx1"/>
                </a:solidFill>
                <a:highlight>
                  <a:srgbClr val="FFFF00"/>
                </a:highlight>
              </a:rPr>
              <a:t>1)  det flys over vann ut over glidedistanse fra land, eller</a:t>
            </a:r>
          </a:p>
          <a:p>
            <a:pPr marL="457200" lvl="1" indent="0">
              <a:buNone/>
            </a:pPr>
            <a:r>
              <a:rPr lang="nb-NO" sz="1600" b="1" dirty="0">
                <a:solidFill>
                  <a:schemeClr val="tx1"/>
                </a:solidFill>
                <a:highlight>
                  <a:srgbClr val="FFFF00"/>
                </a:highlight>
              </a:rPr>
              <a:t>2)  ved start eller landing på en flyplass eller driftssted der, i tilfelle motorstopp, nødlanding på vann er sannsynlig. </a:t>
            </a:r>
          </a:p>
          <a:p>
            <a:pPr marL="57150" indent="0">
              <a:buNone/>
            </a:pPr>
            <a:r>
              <a:rPr lang="nb-NO" sz="1600" dirty="0"/>
              <a:t>b)  Sjøfly som benyttes på vann skal være utstyrt med utstyr som avgir de lydsignaler som er foreskrevet i internasjonale regler til forebygging av sammenstøt til sjøs, når det er relevant.</a:t>
            </a:r>
          </a:p>
          <a:p>
            <a:pPr marL="57150" indent="0">
              <a:buNone/>
            </a:pPr>
            <a:r>
              <a:rPr lang="nb-NO" sz="1600" b="1" dirty="0">
                <a:solidFill>
                  <a:schemeClr val="tx1"/>
                </a:solidFill>
                <a:highlight>
                  <a:srgbClr val="FFFF00"/>
                </a:highlight>
              </a:rPr>
              <a:t>c) Fartøysjefen på et fly som benyttes i en avstand fra land der nødlanding er mulig, mer en tilsvarende 30 minutter ved normal marsjhastighet eller 50 NM, alt etter hva som er kortest, skal fastslå risikoen for at de som er om bord ikke vil overleve en nødlanding på vann, og på dette grunnlaget avgjøre om følgende utstyr skal være om bord:</a:t>
            </a:r>
          </a:p>
          <a:p>
            <a:pPr marL="457200" lvl="1" indent="0">
              <a:buNone/>
            </a:pPr>
            <a:r>
              <a:rPr lang="nb-NO" sz="1600" b="1" dirty="0">
                <a:solidFill>
                  <a:schemeClr val="tx1"/>
                </a:solidFill>
                <a:highlight>
                  <a:srgbClr val="FFFF00"/>
                </a:highlight>
              </a:rPr>
              <a:t>1)  utstyr til å sende nødsignaler,</a:t>
            </a:r>
          </a:p>
          <a:p>
            <a:pPr marL="457200" lvl="1" indent="0">
              <a:buNone/>
            </a:pPr>
            <a:r>
              <a:rPr lang="nb-NO" sz="1600" b="1" dirty="0">
                <a:solidFill>
                  <a:schemeClr val="tx1"/>
                </a:solidFill>
                <a:highlight>
                  <a:srgbClr val="FFFF00"/>
                </a:highlight>
              </a:rPr>
              <a:t>2)  tilstrekkelig antall redningsflåter eller overlevelsesdrakter til personene om bord, plassert slik at de er lett tilgjengelig i en nødsituasjon, og </a:t>
            </a:r>
          </a:p>
          <a:p>
            <a:pPr marL="457200" lvl="1" indent="0">
              <a:buNone/>
            </a:pPr>
            <a:r>
              <a:rPr lang="nb-NO" sz="1600" b="1" dirty="0">
                <a:solidFill>
                  <a:schemeClr val="tx1"/>
                </a:solidFill>
                <a:highlight>
                  <a:srgbClr val="FFFF00"/>
                </a:highlight>
              </a:rPr>
              <a:t>3)  redningsutstyr, herunder midler til å opprettholde livet, tilpasset flygingen som skal gjennomføres. </a:t>
            </a:r>
          </a:p>
          <a:p>
            <a:pPr marL="57150" indent="0">
              <a:buNone/>
            </a:pPr>
            <a:r>
              <a:rPr lang="nb-NO" sz="1600" b="1" dirty="0">
                <a:solidFill>
                  <a:schemeClr val="tx1"/>
                </a:solidFill>
                <a:highlight>
                  <a:srgbClr val="FFFF00"/>
                </a:highlight>
              </a:rPr>
              <a:t>d)  Det skal foreligge en </a:t>
            </a:r>
            <a:r>
              <a:rPr lang="nb-NO" sz="1600" b="1" dirty="0" err="1">
                <a:solidFill>
                  <a:schemeClr val="tx1"/>
                </a:solidFill>
                <a:highlight>
                  <a:srgbClr val="FFFF00"/>
                </a:highlight>
              </a:rPr>
              <a:t>nødsjekkliste</a:t>
            </a:r>
            <a:r>
              <a:rPr lang="nb-NO" sz="1600" b="1" dirty="0">
                <a:solidFill>
                  <a:schemeClr val="tx1"/>
                </a:solidFill>
                <a:highlight>
                  <a:srgbClr val="FFFF00"/>
                </a:highlight>
              </a:rPr>
              <a:t> for landing på vann, og denne skal gjennomgås med eventuell passasjer før flyging over vann.</a:t>
            </a:r>
          </a:p>
        </p:txBody>
      </p:sp>
      <p:sp>
        <p:nvSpPr>
          <p:cNvPr id="8" name="TekstSylinder 7">
            <a:extLst>
              <a:ext uri="{FF2B5EF4-FFF2-40B4-BE49-F238E27FC236}">
                <a16:creationId xmlns:a16="http://schemas.microsoft.com/office/drawing/2014/main" id="{DD1339CA-C21B-D14A-A508-99BAB9132F12}"/>
              </a:ext>
            </a:extLst>
          </p:cNvPr>
          <p:cNvSpPr txBox="1"/>
          <p:nvPr/>
        </p:nvSpPr>
        <p:spPr>
          <a:xfrm>
            <a:off x="5916614" y="4797152"/>
            <a:ext cx="2699667" cy="369332"/>
          </a:xfrm>
          <a:prstGeom prst="rect">
            <a:avLst/>
          </a:prstGeom>
          <a:noFill/>
          <a:effectLst/>
        </p:spPr>
        <p:txBody>
          <a:bodyPr wrap="square" rtlCol="0">
            <a:spAutoFit/>
          </a:bodyPr>
          <a:lstStyle/>
          <a:p>
            <a:r>
              <a:rPr lang="nb-NO" dirty="0"/>
              <a:t>,</a:t>
            </a:r>
          </a:p>
        </p:txBody>
      </p:sp>
    </p:spTree>
    <p:extLst>
      <p:ext uri="{BB962C8B-B14F-4D97-AF65-F5344CB8AC3E}">
        <p14:creationId xmlns:p14="http://schemas.microsoft.com/office/powerpoint/2010/main" val="42727845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bunntekst 3">
            <a:extLst>
              <a:ext uri="{FF2B5EF4-FFF2-40B4-BE49-F238E27FC236}">
                <a16:creationId xmlns:a16="http://schemas.microsoft.com/office/drawing/2014/main" id="{6BA4925B-D2B5-364B-B0F7-096B355EFECB}"/>
              </a:ext>
            </a:extLst>
          </p:cNvPr>
          <p:cNvSpPr>
            <a:spLocks noGrp="1"/>
          </p:cNvSpPr>
          <p:nvPr>
            <p:ph type="ftr" sz="quarter" idx="10"/>
          </p:nvPr>
        </p:nvSpPr>
        <p:spPr/>
        <p:txBody>
          <a:bodyPr/>
          <a:lstStyle/>
          <a:p>
            <a:pPr>
              <a:defRPr/>
            </a:pPr>
            <a:r>
              <a:rPr lang="nb-NO"/>
              <a:t>Røstad Sep 22 </a:t>
            </a:r>
          </a:p>
        </p:txBody>
      </p:sp>
      <p:sp>
        <p:nvSpPr>
          <p:cNvPr id="5" name="Plassholder for lysbildenummer 4">
            <a:extLst>
              <a:ext uri="{FF2B5EF4-FFF2-40B4-BE49-F238E27FC236}">
                <a16:creationId xmlns:a16="http://schemas.microsoft.com/office/drawing/2014/main" id="{04383A0B-5F50-CF4E-B1E7-E38D3F7DC189}"/>
              </a:ext>
            </a:extLst>
          </p:cNvPr>
          <p:cNvSpPr>
            <a:spLocks noGrp="1"/>
          </p:cNvSpPr>
          <p:nvPr>
            <p:ph type="sldNum" sz="quarter" idx="4294967295"/>
          </p:nvPr>
        </p:nvSpPr>
        <p:spPr>
          <a:xfrm>
            <a:off x="10704512" y="6335366"/>
            <a:ext cx="1080120" cy="215888"/>
          </a:xfrm>
          <a:prstGeom prst="rect">
            <a:avLst/>
          </a:prstGeom>
        </p:spPr>
        <p:txBody>
          <a:bodyPr/>
          <a:lstStyle/>
          <a:p>
            <a:pPr>
              <a:defRPr/>
            </a:pPr>
            <a:fld id="{BE00DEF2-E263-F544-B585-57C90084A3BE}" type="slidenum">
              <a:rPr lang="nb-NO" altLang="nb-NO" smtClean="0"/>
              <a:pPr>
                <a:defRPr/>
              </a:pPr>
              <a:t>35</a:t>
            </a:fld>
            <a:endParaRPr lang="nb-NO" altLang="nb-NO"/>
          </a:p>
        </p:txBody>
      </p:sp>
      <p:sp>
        <p:nvSpPr>
          <p:cNvPr id="7" name="Tittel 6">
            <a:extLst>
              <a:ext uri="{FF2B5EF4-FFF2-40B4-BE49-F238E27FC236}">
                <a16:creationId xmlns:a16="http://schemas.microsoft.com/office/drawing/2014/main" id="{43381065-12B6-D645-BF0B-2AF0491CD85A}"/>
              </a:ext>
            </a:extLst>
          </p:cNvPr>
          <p:cNvSpPr>
            <a:spLocks noGrp="1"/>
          </p:cNvSpPr>
          <p:nvPr>
            <p:ph type="title"/>
          </p:nvPr>
        </p:nvSpPr>
        <p:spPr>
          <a:xfrm>
            <a:off x="1981200" y="152934"/>
            <a:ext cx="8229600" cy="936104"/>
          </a:xfrm>
        </p:spPr>
        <p:txBody>
          <a:bodyPr/>
          <a:lstStyle/>
          <a:p>
            <a:br>
              <a:rPr lang="nb-NO" sz="3200" dirty="0"/>
            </a:br>
            <a:r>
              <a:rPr lang="nb-NO" sz="3200" dirty="0"/>
              <a:t>Andre operative bestemmelser</a:t>
            </a:r>
            <a:br>
              <a:rPr lang="nb-NO" sz="3200" dirty="0"/>
            </a:br>
            <a:endParaRPr lang="nb-NO" sz="3200" dirty="0"/>
          </a:p>
        </p:txBody>
      </p:sp>
      <p:sp>
        <p:nvSpPr>
          <p:cNvPr id="2" name="Plassholder for innhold 1">
            <a:extLst>
              <a:ext uri="{FF2B5EF4-FFF2-40B4-BE49-F238E27FC236}">
                <a16:creationId xmlns:a16="http://schemas.microsoft.com/office/drawing/2014/main" id="{7DCBD49E-9672-6942-9874-067DF1DFCBB4}"/>
              </a:ext>
            </a:extLst>
          </p:cNvPr>
          <p:cNvSpPr>
            <a:spLocks noGrp="1"/>
          </p:cNvSpPr>
          <p:nvPr>
            <p:ph idx="1"/>
          </p:nvPr>
        </p:nvSpPr>
        <p:spPr>
          <a:xfrm>
            <a:off x="1878360" y="913875"/>
            <a:ext cx="8435280" cy="5107413"/>
          </a:xfrm>
        </p:spPr>
        <p:txBody>
          <a:bodyPr/>
          <a:lstStyle/>
          <a:p>
            <a:pPr marL="57150" indent="0">
              <a:buNone/>
            </a:pPr>
            <a:r>
              <a:rPr lang="nb-NO" sz="2000" b="1" dirty="0">
                <a:solidFill>
                  <a:srgbClr val="FF0000"/>
                </a:solidFill>
              </a:rPr>
              <a:t>3.5.10 Overlevelsesutstyr </a:t>
            </a:r>
          </a:p>
          <a:p>
            <a:pPr marL="57150" indent="0">
              <a:buNone/>
            </a:pPr>
            <a:r>
              <a:rPr lang="nb-NO" sz="1800" b="1" dirty="0">
                <a:solidFill>
                  <a:schemeClr val="tx1"/>
                </a:solidFill>
                <a:highlight>
                  <a:srgbClr val="FFFF00"/>
                </a:highlight>
              </a:rPr>
              <a:t>Fly som benyttes over områder der søk og redning vil være særlig vanskelig, skal ha signalinnretning og redningsutstyr, herunder midler til å opprettholde livet, tilpasset området det skal flys over. </a:t>
            </a:r>
          </a:p>
          <a:p>
            <a:pPr marL="57150" indent="0">
              <a:buNone/>
            </a:pPr>
            <a:r>
              <a:rPr lang="nb-NO" sz="1800" b="1" dirty="0">
                <a:solidFill>
                  <a:schemeClr val="tx1"/>
                </a:solidFill>
                <a:highlight>
                  <a:srgbClr val="FFFF00"/>
                </a:highlight>
              </a:rPr>
              <a:t>Personer ombord skal være kledd for den aktuelle type flyging, der det også skal medregnes muligheter for utelanding eller nødlanding på den planlagte </a:t>
            </a:r>
            <a:r>
              <a:rPr lang="nb-NO" sz="1800" b="1" dirty="0" err="1">
                <a:solidFill>
                  <a:schemeClr val="tx1"/>
                </a:solidFill>
                <a:highlight>
                  <a:srgbClr val="FFFF00"/>
                </a:highlight>
              </a:rPr>
              <a:t>flygestrekningen</a:t>
            </a:r>
            <a:r>
              <a:rPr lang="nb-NO" sz="1800" b="1" dirty="0">
                <a:solidFill>
                  <a:schemeClr val="tx1"/>
                </a:solidFill>
                <a:highlight>
                  <a:srgbClr val="FFFF00"/>
                </a:highlight>
              </a:rPr>
              <a:t>.</a:t>
            </a:r>
            <a:br>
              <a:rPr lang="nb-NO" sz="2000" b="1" dirty="0">
                <a:solidFill>
                  <a:schemeClr val="tx1"/>
                </a:solidFill>
                <a:highlight>
                  <a:srgbClr val="FFFF00"/>
                </a:highlight>
              </a:rPr>
            </a:br>
            <a:endParaRPr lang="nb-NO" sz="2000" b="1" dirty="0">
              <a:solidFill>
                <a:schemeClr val="tx1"/>
              </a:solidFill>
              <a:highlight>
                <a:srgbClr val="FFFF00"/>
              </a:highlight>
            </a:endParaRPr>
          </a:p>
          <a:p>
            <a:pPr marL="57150" indent="0">
              <a:buNone/>
            </a:pPr>
            <a:r>
              <a:rPr lang="nb-NO" sz="2000" b="1" dirty="0">
                <a:solidFill>
                  <a:srgbClr val="FF0000"/>
                </a:solidFill>
              </a:rPr>
              <a:t>3.5.11 Utstyr til radiokommunikasjon</a:t>
            </a:r>
          </a:p>
          <a:p>
            <a:pPr marL="57150" indent="0">
              <a:buNone/>
            </a:pPr>
            <a:r>
              <a:rPr lang="nb-NO" sz="1800" dirty="0"/>
              <a:t>a) Når det kreves i luftrommet som benyttes, skal fly ha utstyr til radiokommunikasjon som gir mulighet for toveis kommunikasjon med de luftfartsstasjoner og på de frekvenser som opp- fyller luftromskravene. </a:t>
            </a:r>
          </a:p>
          <a:p>
            <a:pPr marL="57150" indent="0">
              <a:buNone/>
            </a:pPr>
            <a:r>
              <a:rPr lang="nb-NO" sz="1800" dirty="0"/>
              <a:t>b)  Radiokommunikasjonsutstyret skal, dersom det kreves etter bokstav a), gi mulighet for å kommunisere på luftfartens nødfrekvens, 121,5 MHz.</a:t>
            </a:r>
          </a:p>
          <a:p>
            <a:pPr marL="57150" indent="0">
              <a:buNone/>
            </a:pPr>
            <a:r>
              <a:rPr lang="nb-NO" sz="1800" dirty="0"/>
              <a:t>c)  Når det er behov for mer enn én kommunikasjonsenhet, skal de være uavhengige av hverandre, slik at en feil i én enhet ikke vil føre til feil i en annen. </a:t>
            </a:r>
            <a:br>
              <a:rPr lang="nb-NO" sz="2000" b="1" dirty="0">
                <a:solidFill>
                  <a:srgbClr val="FF0000"/>
                </a:solidFill>
              </a:rPr>
            </a:br>
            <a:endParaRPr lang="nb-NO" sz="1600" b="1" dirty="0">
              <a:solidFill>
                <a:srgbClr val="FF0000"/>
              </a:solidFill>
            </a:endParaRPr>
          </a:p>
        </p:txBody>
      </p:sp>
      <p:sp>
        <p:nvSpPr>
          <p:cNvPr id="8" name="TekstSylinder 7">
            <a:extLst>
              <a:ext uri="{FF2B5EF4-FFF2-40B4-BE49-F238E27FC236}">
                <a16:creationId xmlns:a16="http://schemas.microsoft.com/office/drawing/2014/main" id="{DD1339CA-C21B-D14A-A508-99BAB9132F12}"/>
              </a:ext>
            </a:extLst>
          </p:cNvPr>
          <p:cNvSpPr txBox="1"/>
          <p:nvPr/>
        </p:nvSpPr>
        <p:spPr>
          <a:xfrm>
            <a:off x="5916614" y="4797152"/>
            <a:ext cx="2699667" cy="369332"/>
          </a:xfrm>
          <a:prstGeom prst="rect">
            <a:avLst/>
          </a:prstGeom>
          <a:noFill/>
          <a:effectLst/>
        </p:spPr>
        <p:txBody>
          <a:bodyPr wrap="square" rtlCol="0">
            <a:spAutoFit/>
          </a:bodyPr>
          <a:lstStyle/>
          <a:p>
            <a:r>
              <a:rPr lang="nb-NO" dirty="0"/>
              <a:t>,</a:t>
            </a:r>
          </a:p>
        </p:txBody>
      </p:sp>
    </p:spTree>
    <p:extLst>
      <p:ext uri="{BB962C8B-B14F-4D97-AF65-F5344CB8AC3E}">
        <p14:creationId xmlns:p14="http://schemas.microsoft.com/office/powerpoint/2010/main" val="122463111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bunntekst 3">
            <a:extLst>
              <a:ext uri="{FF2B5EF4-FFF2-40B4-BE49-F238E27FC236}">
                <a16:creationId xmlns:a16="http://schemas.microsoft.com/office/drawing/2014/main" id="{6BA4925B-D2B5-364B-B0F7-096B355EFECB}"/>
              </a:ext>
            </a:extLst>
          </p:cNvPr>
          <p:cNvSpPr>
            <a:spLocks noGrp="1"/>
          </p:cNvSpPr>
          <p:nvPr>
            <p:ph type="ftr" sz="quarter" idx="10"/>
          </p:nvPr>
        </p:nvSpPr>
        <p:spPr/>
        <p:txBody>
          <a:bodyPr/>
          <a:lstStyle/>
          <a:p>
            <a:pPr>
              <a:defRPr/>
            </a:pPr>
            <a:r>
              <a:rPr lang="nb-NO"/>
              <a:t>Røstad Sep 22 </a:t>
            </a:r>
          </a:p>
        </p:txBody>
      </p:sp>
      <p:sp>
        <p:nvSpPr>
          <p:cNvPr id="5" name="Plassholder for lysbildenummer 4">
            <a:extLst>
              <a:ext uri="{FF2B5EF4-FFF2-40B4-BE49-F238E27FC236}">
                <a16:creationId xmlns:a16="http://schemas.microsoft.com/office/drawing/2014/main" id="{04383A0B-5F50-CF4E-B1E7-E38D3F7DC189}"/>
              </a:ext>
            </a:extLst>
          </p:cNvPr>
          <p:cNvSpPr>
            <a:spLocks noGrp="1"/>
          </p:cNvSpPr>
          <p:nvPr>
            <p:ph type="sldNum" sz="quarter" idx="4294967295"/>
          </p:nvPr>
        </p:nvSpPr>
        <p:spPr>
          <a:xfrm>
            <a:off x="10704512" y="6335366"/>
            <a:ext cx="1080120" cy="215888"/>
          </a:xfrm>
          <a:prstGeom prst="rect">
            <a:avLst/>
          </a:prstGeom>
        </p:spPr>
        <p:txBody>
          <a:bodyPr/>
          <a:lstStyle/>
          <a:p>
            <a:pPr>
              <a:defRPr/>
            </a:pPr>
            <a:fld id="{BE00DEF2-E263-F544-B585-57C90084A3BE}" type="slidenum">
              <a:rPr lang="nb-NO" altLang="nb-NO" smtClean="0"/>
              <a:pPr>
                <a:defRPr/>
              </a:pPr>
              <a:t>36</a:t>
            </a:fld>
            <a:endParaRPr lang="nb-NO" altLang="nb-NO"/>
          </a:p>
        </p:txBody>
      </p:sp>
      <p:sp>
        <p:nvSpPr>
          <p:cNvPr id="7" name="Tittel 6">
            <a:extLst>
              <a:ext uri="{FF2B5EF4-FFF2-40B4-BE49-F238E27FC236}">
                <a16:creationId xmlns:a16="http://schemas.microsoft.com/office/drawing/2014/main" id="{43381065-12B6-D645-BF0B-2AF0491CD85A}"/>
              </a:ext>
            </a:extLst>
          </p:cNvPr>
          <p:cNvSpPr>
            <a:spLocks noGrp="1"/>
          </p:cNvSpPr>
          <p:nvPr>
            <p:ph type="title"/>
          </p:nvPr>
        </p:nvSpPr>
        <p:spPr>
          <a:xfrm>
            <a:off x="1981200" y="152934"/>
            <a:ext cx="8229600" cy="936104"/>
          </a:xfrm>
        </p:spPr>
        <p:txBody>
          <a:bodyPr/>
          <a:lstStyle/>
          <a:p>
            <a:br>
              <a:rPr lang="nb-NO" sz="3200" dirty="0"/>
            </a:br>
            <a:r>
              <a:rPr lang="nb-NO" sz="3200" dirty="0"/>
              <a:t>Andre operative bestemmelser</a:t>
            </a:r>
            <a:br>
              <a:rPr lang="nb-NO" sz="3200" dirty="0"/>
            </a:br>
            <a:endParaRPr lang="nb-NO" sz="3200" dirty="0"/>
          </a:p>
        </p:txBody>
      </p:sp>
      <p:sp>
        <p:nvSpPr>
          <p:cNvPr id="2" name="Plassholder for innhold 1">
            <a:extLst>
              <a:ext uri="{FF2B5EF4-FFF2-40B4-BE49-F238E27FC236}">
                <a16:creationId xmlns:a16="http://schemas.microsoft.com/office/drawing/2014/main" id="{7DCBD49E-9672-6942-9874-067DF1DFCBB4}"/>
              </a:ext>
            </a:extLst>
          </p:cNvPr>
          <p:cNvSpPr>
            <a:spLocks noGrp="1"/>
          </p:cNvSpPr>
          <p:nvPr>
            <p:ph idx="1"/>
          </p:nvPr>
        </p:nvSpPr>
        <p:spPr>
          <a:xfrm>
            <a:off x="1878360" y="913875"/>
            <a:ext cx="8435280" cy="5107413"/>
          </a:xfrm>
        </p:spPr>
        <p:txBody>
          <a:bodyPr/>
          <a:lstStyle/>
          <a:p>
            <a:pPr marL="57150" indent="0">
              <a:buNone/>
            </a:pPr>
            <a:r>
              <a:rPr lang="nb-NO" sz="2000" b="1" dirty="0">
                <a:solidFill>
                  <a:srgbClr val="FF0000"/>
                </a:solidFill>
              </a:rPr>
              <a:t>3.5.11.1 VHF kommunikasjonsradio</a:t>
            </a:r>
          </a:p>
          <a:p>
            <a:pPr marL="57150" indent="0">
              <a:buNone/>
            </a:pPr>
            <a:r>
              <a:rPr lang="nb-NO" sz="1800" dirty="0"/>
              <a:t>Radiokommunikasjonsutstyr (VHF-samband) kreves bare medbrakt i sportsfly ved flyging i luftrom med krav til toveis radiosamband. Det anbefales at egnet godkjent flyradio monteres i alle sportsfly i samsvar med forskrift om tillatelse for radioutstyr i norskregistrert luftfartøy. Forskriften skal sikre god radiokommunikasjon til og fra sivilt luftfartøy og gjennomfører internasjonale forpliktelser ved radiokommunikasjon til og fra sivilt luftfartøy. </a:t>
            </a:r>
            <a:br>
              <a:rPr lang="nb-NO" sz="2000" b="1" dirty="0">
                <a:solidFill>
                  <a:srgbClr val="FF0000"/>
                </a:solidFill>
              </a:rPr>
            </a:br>
            <a:endParaRPr lang="nb-NO" sz="2000" b="1" dirty="0">
              <a:solidFill>
                <a:srgbClr val="FF0000"/>
              </a:solidFill>
            </a:endParaRPr>
          </a:p>
          <a:p>
            <a:pPr marL="57150" indent="0">
              <a:buNone/>
            </a:pPr>
            <a:r>
              <a:rPr lang="nb-NO" sz="2000" b="1" dirty="0">
                <a:solidFill>
                  <a:schemeClr val="tx1"/>
                </a:solidFill>
                <a:highlight>
                  <a:srgbClr val="FFFF00"/>
                </a:highlight>
              </a:rPr>
              <a:t>SE ELLERS DETALJER I </a:t>
            </a:r>
            <a:r>
              <a:rPr lang="nb-NO" sz="2000" b="1" dirty="0" err="1">
                <a:solidFill>
                  <a:schemeClr val="tx1"/>
                </a:solidFill>
                <a:highlight>
                  <a:srgbClr val="FFFF00"/>
                </a:highlight>
              </a:rPr>
              <a:t>SFHB</a:t>
            </a:r>
            <a:endParaRPr lang="nb-NO" sz="2000" b="1" dirty="0">
              <a:solidFill>
                <a:schemeClr val="tx1"/>
              </a:solidFill>
              <a:highlight>
                <a:srgbClr val="FFFF00"/>
              </a:highlight>
            </a:endParaRPr>
          </a:p>
          <a:p>
            <a:pPr marL="57150" indent="0">
              <a:buNone/>
            </a:pPr>
            <a:endParaRPr lang="nb-NO" sz="2000" b="1" dirty="0">
              <a:solidFill>
                <a:srgbClr val="FF0000"/>
              </a:solidFill>
            </a:endParaRPr>
          </a:p>
          <a:p>
            <a:pPr marL="457200" lvl="1" indent="0">
              <a:buNone/>
            </a:pPr>
            <a:endParaRPr lang="nb-NO" sz="1600" b="1" dirty="0">
              <a:solidFill>
                <a:srgbClr val="FF0000"/>
              </a:solidFill>
            </a:endParaRPr>
          </a:p>
        </p:txBody>
      </p:sp>
      <p:sp>
        <p:nvSpPr>
          <p:cNvPr id="8" name="TekstSylinder 7">
            <a:extLst>
              <a:ext uri="{FF2B5EF4-FFF2-40B4-BE49-F238E27FC236}">
                <a16:creationId xmlns:a16="http://schemas.microsoft.com/office/drawing/2014/main" id="{DD1339CA-C21B-D14A-A508-99BAB9132F12}"/>
              </a:ext>
            </a:extLst>
          </p:cNvPr>
          <p:cNvSpPr txBox="1"/>
          <p:nvPr/>
        </p:nvSpPr>
        <p:spPr>
          <a:xfrm>
            <a:off x="5916614" y="4797152"/>
            <a:ext cx="2699667" cy="369332"/>
          </a:xfrm>
          <a:prstGeom prst="rect">
            <a:avLst/>
          </a:prstGeom>
          <a:noFill/>
          <a:effectLst/>
        </p:spPr>
        <p:txBody>
          <a:bodyPr wrap="square" rtlCol="0">
            <a:spAutoFit/>
          </a:bodyPr>
          <a:lstStyle/>
          <a:p>
            <a:r>
              <a:rPr lang="nb-NO" dirty="0"/>
              <a:t>,</a:t>
            </a:r>
          </a:p>
        </p:txBody>
      </p:sp>
    </p:spTree>
    <p:extLst>
      <p:ext uri="{BB962C8B-B14F-4D97-AF65-F5344CB8AC3E}">
        <p14:creationId xmlns:p14="http://schemas.microsoft.com/office/powerpoint/2010/main" val="11655914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bunntekst 3">
            <a:extLst>
              <a:ext uri="{FF2B5EF4-FFF2-40B4-BE49-F238E27FC236}">
                <a16:creationId xmlns:a16="http://schemas.microsoft.com/office/drawing/2014/main" id="{6BA4925B-D2B5-364B-B0F7-096B355EFECB}"/>
              </a:ext>
            </a:extLst>
          </p:cNvPr>
          <p:cNvSpPr>
            <a:spLocks noGrp="1"/>
          </p:cNvSpPr>
          <p:nvPr>
            <p:ph type="ftr" sz="quarter" idx="10"/>
          </p:nvPr>
        </p:nvSpPr>
        <p:spPr/>
        <p:txBody>
          <a:bodyPr/>
          <a:lstStyle/>
          <a:p>
            <a:pPr>
              <a:defRPr/>
            </a:pPr>
            <a:r>
              <a:rPr lang="nb-NO"/>
              <a:t>Røstad Sep 22 </a:t>
            </a:r>
          </a:p>
        </p:txBody>
      </p:sp>
      <p:sp>
        <p:nvSpPr>
          <p:cNvPr id="5" name="Plassholder for lysbildenummer 4">
            <a:extLst>
              <a:ext uri="{FF2B5EF4-FFF2-40B4-BE49-F238E27FC236}">
                <a16:creationId xmlns:a16="http://schemas.microsoft.com/office/drawing/2014/main" id="{04383A0B-5F50-CF4E-B1E7-E38D3F7DC189}"/>
              </a:ext>
            </a:extLst>
          </p:cNvPr>
          <p:cNvSpPr>
            <a:spLocks noGrp="1"/>
          </p:cNvSpPr>
          <p:nvPr>
            <p:ph type="sldNum" sz="quarter" idx="4294967295"/>
          </p:nvPr>
        </p:nvSpPr>
        <p:spPr>
          <a:xfrm>
            <a:off x="10704512" y="6335366"/>
            <a:ext cx="1080120" cy="215888"/>
          </a:xfrm>
          <a:prstGeom prst="rect">
            <a:avLst/>
          </a:prstGeom>
        </p:spPr>
        <p:txBody>
          <a:bodyPr/>
          <a:lstStyle/>
          <a:p>
            <a:pPr>
              <a:defRPr/>
            </a:pPr>
            <a:fld id="{BE00DEF2-E263-F544-B585-57C90084A3BE}" type="slidenum">
              <a:rPr lang="nb-NO" altLang="nb-NO" smtClean="0"/>
              <a:pPr>
                <a:defRPr/>
              </a:pPr>
              <a:t>37</a:t>
            </a:fld>
            <a:endParaRPr lang="nb-NO" altLang="nb-NO"/>
          </a:p>
        </p:txBody>
      </p:sp>
      <p:sp>
        <p:nvSpPr>
          <p:cNvPr id="7" name="Tittel 6">
            <a:extLst>
              <a:ext uri="{FF2B5EF4-FFF2-40B4-BE49-F238E27FC236}">
                <a16:creationId xmlns:a16="http://schemas.microsoft.com/office/drawing/2014/main" id="{43381065-12B6-D645-BF0B-2AF0491CD85A}"/>
              </a:ext>
            </a:extLst>
          </p:cNvPr>
          <p:cNvSpPr>
            <a:spLocks noGrp="1"/>
          </p:cNvSpPr>
          <p:nvPr>
            <p:ph type="title"/>
          </p:nvPr>
        </p:nvSpPr>
        <p:spPr>
          <a:xfrm>
            <a:off x="1981200" y="152934"/>
            <a:ext cx="8229600" cy="936104"/>
          </a:xfrm>
        </p:spPr>
        <p:txBody>
          <a:bodyPr/>
          <a:lstStyle/>
          <a:p>
            <a:br>
              <a:rPr lang="nb-NO" sz="3200" dirty="0"/>
            </a:br>
            <a:r>
              <a:rPr lang="nb-NO" sz="3200" dirty="0"/>
              <a:t>Andre operative bestemmelser</a:t>
            </a:r>
            <a:br>
              <a:rPr lang="nb-NO" sz="3200" dirty="0"/>
            </a:br>
            <a:endParaRPr lang="nb-NO" sz="3200" dirty="0"/>
          </a:p>
        </p:txBody>
      </p:sp>
      <p:sp>
        <p:nvSpPr>
          <p:cNvPr id="2" name="Plassholder for innhold 1">
            <a:extLst>
              <a:ext uri="{FF2B5EF4-FFF2-40B4-BE49-F238E27FC236}">
                <a16:creationId xmlns:a16="http://schemas.microsoft.com/office/drawing/2014/main" id="{7DCBD49E-9672-6942-9874-067DF1DFCBB4}"/>
              </a:ext>
            </a:extLst>
          </p:cNvPr>
          <p:cNvSpPr>
            <a:spLocks noGrp="1"/>
          </p:cNvSpPr>
          <p:nvPr>
            <p:ph idx="1"/>
          </p:nvPr>
        </p:nvSpPr>
        <p:spPr>
          <a:xfrm>
            <a:off x="1878360" y="913875"/>
            <a:ext cx="8435280" cy="5107413"/>
          </a:xfrm>
        </p:spPr>
        <p:txBody>
          <a:bodyPr/>
          <a:lstStyle/>
          <a:p>
            <a:pPr marL="57150" indent="0">
              <a:buNone/>
            </a:pPr>
            <a:r>
              <a:rPr lang="nb-NO" sz="2000" b="1" dirty="0">
                <a:solidFill>
                  <a:srgbClr val="FF0000"/>
                </a:solidFill>
              </a:rPr>
              <a:t>3.5.12 Overvåkingsutstyr –  transponder</a:t>
            </a:r>
          </a:p>
          <a:p>
            <a:pPr marL="57150" indent="0">
              <a:buNone/>
            </a:pPr>
            <a:r>
              <a:rPr lang="nb-NO" sz="2000" b="1" dirty="0">
                <a:solidFill>
                  <a:srgbClr val="FF0000"/>
                </a:solidFill>
              </a:rPr>
              <a:t>3.5.12.1 Transponder</a:t>
            </a:r>
          </a:p>
          <a:p>
            <a:pPr marL="57150" indent="0">
              <a:buNone/>
            </a:pPr>
            <a:r>
              <a:rPr lang="nb-NO" sz="1800" dirty="0"/>
              <a:t>Når det kreves i luftrommet som benyttes, skal fly være utstyrt med en transponder for sekundær overvåkningsradar (SSR) med alle nødvendige funksjoner.</a:t>
            </a:r>
          </a:p>
          <a:p>
            <a:pPr marL="57150" indent="0">
              <a:buNone/>
            </a:pPr>
            <a:r>
              <a:rPr lang="nb-NO" sz="1800" dirty="0"/>
              <a:t>I Norge kreves SSR-transponder Mode A eller C i alt luftrom klasse A, C og D. Mode S er påkrevd i mange land i det sentrale Europa, men kreves ikke i Skandinavia. </a:t>
            </a:r>
          </a:p>
          <a:p>
            <a:pPr marL="57150" indent="0">
              <a:buNone/>
            </a:pPr>
            <a:r>
              <a:rPr lang="nb-NO" sz="1800" b="1" dirty="0">
                <a:solidFill>
                  <a:schemeClr val="tx1"/>
                </a:solidFill>
                <a:highlight>
                  <a:srgbClr val="FFFF00"/>
                </a:highlight>
              </a:rPr>
              <a:t>Fartøysjefen skal påse at transponderen er aktivert under all flyging og at reglene om transponderbruk i SERA del 13 («SSR Transponder») etterleves. </a:t>
            </a:r>
          </a:p>
          <a:p>
            <a:pPr marL="57150" indent="0">
              <a:buNone/>
            </a:pPr>
            <a:r>
              <a:rPr lang="nb-NO" sz="1800" dirty="0"/>
              <a:t>Transponderutstyret skal være av godkjent type, jf. forskrift 1. juni 2010 nr. 755 om tillatelse for radioutstyr i norskregistrert luftfartøy § 6.</a:t>
            </a:r>
          </a:p>
          <a:p>
            <a:pPr marL="57150" indent="0">
              <a:buNone/>
            </a:pPr>
            <a:br>
              <a:rPr lang="nb-NO" sz="2000" b="1" dirty="0">
                <a:solidFill>
                  <a:srgbClr val="FF0000"/>
                </a:solidFill>
              </a:rPr>
            </a:br>
            <a:r>
              <a:rPr lang="nb-NO" sz="2000" b="1" dirty="0">
                <a:solidFill>
                  <a:srgbClr val="FF0000"/>
                </a:solidFill>
              </a:rPr>
              <a:t>3.5.12.2 Annet overvåkingsutstyr</a:t>
            </a:r>
          </a:p>
          <a:p>
            <a:pPr marL="57150" indent="0">
              <a:buNone/>
            </a:pPr>
            <a:r>
              <a:rPr lang="nb-NO" sz="1800" dirty="0"/>
              <a:t>Fly skal være utstyrt med annet overvåkingsutstyr i henhold til aktuelle luftromskrav, herunder kravene til overvåkningsutstyr i </a:t>
            </a:r>
            <a:r>
              <a:rPr lang="nb-NO" sz="1800" dirty="0" err="1"/>
              <a:t>SERA.6005</a:t>
            </a:r>
            <a:r>
              <a:rPr lang="nb-NO" sz="1800" dirty="0"/>
              <a:t> bokstav c.</a:t>
            </a:r>
          </a:p>
          <a:p>
            <a:pPr marL="57150" indent="0">
              <a:buNone/>
            </a:pPr>
            <a:endParaRPr lang="nb-NO" sz="1600" b="1" dirty="0">
              <a:solidFill>
                <a:srgbClr val="FF0000"/>
              </a:solidFill>
            </a:endParaRPr>
          </a:p>
        </p:txBody>
      </p:sp>
      <p:sp>
        <p:nvSpPr>
          <p:cNvPr id="8" name="TekstSylinder 7">
            <a:extLst>
              <a:ext uri="{FF2B5EF4-FFF2-40B4-BE49-F238E27FC236}">
                <a16:creationId xmlns:a16="http://schemas.microsoft.com/office/drawing/2014/main" id="{DD1339CA-C21B-D14A-A508-99BAB9132F12}"/>
              </a:ext>
            </a:extLst>
          </p:cNvPr>
          <p:cNvSpPr txBox="1"/>
          <p:nvPr/>
        </p:nvSpPr>
        <p:spPr>
          <a:xfrm>
            <a:off x="5916614" y="4797152"/>
            <a:ext cx="2699667" cy="369332"/>
          </a:xfrm>
          <a:prstGeom prst="rect">
            <a:avLst/>
          </a:prstGeom>
          <a:noFill/>
          <a:effectLst/>
        </p:spPr>
        <p:txBody>
          <a:bodyPr wrap="square" rtlCol="0">
            <a:spAutoFit/>
          </a:bodyPr>
          <a:lstStyle/>
          <a:p>
            <a:r>
              <a:rPr lang="nb-NO" dirty="0"/>
              <a:t>,</a:t>
            </a:r>
          </a:p>
        </p:txBody>
      </p:sp>
    </p:spTree>
    <p:extLst>
      <p:ext uri="{BB962C8B-B14F-4D97-AF65-F5344CB8AC3E}">
        <p14:creationId xmlns:p14="http://schemas.microsoft.com/office/powerpoint/2010/main" val="324246025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bunntekst 3">
            <a:extLst>
              <a:ext uri="{FF2B5EF4-FFF2-40B4-BE49-F238E27FC236}">
                <a16:creationId xmlns:a16="http://schemas.microsoft.com/office/drawing/2014/main" id="{6BA4925B-D2B5-364B-B0F7-096B355EFECB}"/>
              </a:ext>
            </a:extLst>
          </p:cNvPr>
          <p:cNvSpPr>
            <a:spLocks noGrp="1"/>
          </p:cNvSpPr>
          <p:nvPr>
            <p:ph type="ftr" sz="quarter" idx="10"/>
          </p:nvPr>
        </p:nvSpPr>
        <p:spPr/>
        <p:txBody>
          <a:bodyPr/>
          <a:lstStyle/>
          <a:p>
            <a:pPr>
              <a:defRPr/>
            </a:pPr>
            <a:r>
              <a:rPr lang="nb-NO"/>
              <a:t>Røstad Sep 22 </a:t>
            </a:r>
          </a:p>
        </p:txBody>
      </p:sp>
      <p:sp>
        <p:nvSpPr>
          <p:cNvPr id="5" name="Plassholder for lysbildenummer 4">
            <a:extLst>
              <a:ext uri="{FF2B5EF4-FFF2-40B4-BE49-F238E27FC236}">
                <a16:creationId xmlns:a16="http://schemas.microsoft.com/office/drawing/2014/main" id="{04383A0B-5F50-CF4E-B1E7-E38D3F7DC189}"/>
              </a:ext>
            </a:extLst>
          </p:cNvPr>
          <p:cNvSpPr>
            <a:spLocks noGrp="1"/>
          </p:cNvSpPr>
          <p:nvPr>
            <p:ph type="sldNum" sz="quarter" idx="4294967295"/>
          </p:nvPr>
        </p:nvSpPr>
        <p:spPr>
          <a:xfrm>
            <a:off x="10704512" y="6335366"/>
            <a:ext cx="1080120" cy="215888"/>
          </a:xfrm>
          <a:prstGeom prst="rect">
            <a:avLst/>
          </a:prstGeom>
        </p:spPr>
        <p:txBody>
          <a:bodyPr/>
          <a:lstStyle/>
          <a:p>
            <a:pPr>
              <a:defRPr/>
            </a:pPr>
            <a:fld id="{BE00DEF2-E263-F544-B585-57C90084A3BE}" type="slidenum">
              <a:rPr lang="nb-NO" altLang="nb-NO" smtClean="0"/>
              <a:pPr>
                <a:defRPr/>
              </a:pPr>
              <a:t>38</a:t>
            </a:fld>
            <a:endParaRPr lang="nb-NO" altLang="nb-NO"/>
          </a:p>
        </p:txBody>
      </p:sp>
      <p:sp>
        <p:nvSpPr>
          <p:cNvPr id="7" name="Tittel 6">
            <a:extLst>
              <a:ext uri="{FF2B5EF4-FFF2-40B4-BE49-F238E27FC236}">
                <a16:creationId xmlns:a16="http://schemas.microsoft.com/office/drawing/2014/main" id="{43381065-12B6-D645-BF0B-2AF0491CD85A}"/>
              </a:ext>
            </a:extLst>
          </p:cNvPr>
          <p:cNvSpPr>
            <a:spLocks noGrp="1"/>
          </p:cNvSpPr>
          <p:nvPr>
            <p:ph type="title"/>
          </p:nvPr>
        </p:nvSpPr>
        <p:spPr>
          <a:xfrm>
            <a:off x="1981200" y="152934"/>
            <a:ext cx="8229600" cy="936104"/>
          </a:xfrm>
        </p:spPr>
        <p:txBody>
          <a:bodyPr/>
          <a:lstStyle/>
          <a:p>
            <a:br>
              <a:rPr lang="nb-NO" sz="3200" dirty="0"/>
            </a:br>
            <a:r>
              <a:rPr lang="nb-NO" sz="3200" dirty="0"/>
              <a:t>Andre operative bestemmelser</a:t>
            </a:r>
            <a:br>
              <a:rPr lang="nb-NO" sz="3200" dirty="0"/>
            </a:br>
            <a:endParaRPr lang="nb-NO" sz="3200" dirty="0"/>
          </a:p>
        </p:txBody>
      </p:sp>
      <p:sp>
        <p:nvSpPr>
          <p:cNvPr id="2" name="Plassholder for innhold 1">
            <a:extLst>
              <a:ext uri="{FF2B5EF4-FFF2-40B4-BE49-F238E27FC236}">
                <a16:creationId xmlns:a16="http://schemas.microsoft.com/office/drawing/2014/main" id="{7DCBD49E-9672-6942-9874-067DF1DFCBB4}"/>
              </a:ext>
            </a:extLst>
          </p:cNvPr>
          <p:cNvSpPr>
            <a:spLocks noGrp="1"/>
          </p:cNvSpPr>
          <p:nvPr>
            <p:ph idx="1"/>
          </p:nvPr>
        </p:nvSpPr>
        <p:spPr>
          <a:xfrm>
            <a:off x="1878360" y="913875"/>
            <a:ext cx="8435280" cy="5107413"/>
          </a:xfrm>
        </p:spPr>
        <p:txBody>
          <a:bodyPr/>
          <a:lstStyle/>
          <a:p>
            <a:pPr marL="57150" indent="0">
              <a:buNone/>
            </a:pPr>
            <a:r>
              <a:rPr lang="nb-NO" sz="2000" b="1" dirty="0">
                <a:solidFill>
                  <a:srgbClr val="FF0000"/>
                </a:solidFill>
              </a:rPr>
              <a:t>3.6 Landingsplasser</a:t>
            </a:r>
          </a:p>
          <a:p>
            <a:pPr marL="57150" indent="0">
              <a:buNone/>
            </a:pPr>
            <a:r>
              <a:rPr lang="nb-NO" sz="2000" b="1" dirty="0">
                <a:solidFill>
                  <a:srgbClr val="FF0000"/>
                </a:solidFill>
              </a:rPr>
              <a:t>3.6.1 Bruk av flyplasser</a:t>
            </a:r>
          </a:p>
          <a:p>
            <a:pPr marL="57150" indent="0">
              <a:buNone/>
            </a:pPr>
            <a:r>
              <a:rPr lang="nb-NO" sz="1800" dirty="0"/>
              <a:t>Fartøysjefen skal kun benytte flyplasser som er egnet for den aktuelle typen luftfartøy.</a:t>
            </a:r>
            <a:br>
              <a:rPr lang="nb-NO" sz="2000" b="1" dirty="0">
                <a:solidFill>
                  <a:srgbClr val="FF0000"/>
                </a:solidFill>
              </a:rPr>
            </a:br>
            <a:br>
              <a:rPr lang="nb-NO" sz="2000" b="1" dirty="0">
                <a:solidFill>
                  <a:srgbClr val="FF0000"/>
                </a:solidFill>
              </a:rPr>
            </a:br>
            <a:r>
              <a:rPr lang="nb-NO" sz="2000" b="1" dirty="0">
                <a:solidFill>
                  <a:srgbClr val="FF0000"/>
                </a:solidFill>
              </a:rPr>
              <a:t>3.6.2 Generelt</a:t>
            </a:r>
          </a:p>
          <a:p>
            <a:pPr marL="57150" indent="0">
              <a:buNone/>
            </a:pPr>
            <a:r>
              <a:rPr lang="nb-NO" sz="1800" dirty="0"/>
              <a:t>Med landingsplasser menes steder som brukes til sportsflyging, herunder utdanningsvirksomhet, og der det foreligger en tillatelse for start og landing med sportsfly.</a:t>
            </a:r>
          </a:p>
          <a:p>
            <a:pPr marL="57150" indent="0">
              <a:buNone/>
            </a:pPr>
            <a:br>
              <a:rPr lang="nb-NO" sz="1800" dirty="0"/>
            </a:br>
            <a:r>
              <a:rPr lang="nb-NO" sz="1800" dirty="0"/>
              <a:t>Det er ikke krav til at landingsplasser for sportsfly har sivil konsesjon dersom det er en «naturlig landingsplass». Med naturlig landingsplass menes «[e]t land- eller sjøområde hvor det ikke er eller vil bli foretatt annet enn ubetydelig rydnings-, anleggs- eller bygningsvirksomhet for å tilrettelegge det som landingsplass», jf. forskrift om konsesjon for landingsplasser (</a:t>
            </a:r>
            <a:r>
              <a:rPr lang="nb-NO" sz="1800" dirty="0" err="1"/>
              <a:t>BSL</a:t>
            </a:r>
            <a:r>
              <a:rPr lang="nb-NO" sz="1800" dirty="0"/>
              <a:t> E 1-1) § 2 første ledd bokstav c.</a:t>
            </a:r>
          </a:p>
          <a:p>
            <a:pPr marL="57150" indent="0">
              <a:buNone/>
            </a:pPr>
            <a:endParaRPr lang="nb-NO" sz="1800" dirty="0"/>
          </a:p>
          <a:p>
            <a:pPr marL="57150" indent="0">
              <a:buNone/>
            </a:pPr>
            <a:r>
              <a:rPr lang="nb-NO" sz="1800" b="1" dirty="0">
                <a:solidFill>
                  <a:schemeClr val="tx1"/>
                </a:solidFill>
                <a:highlight>
                  <a:srgbClr val="FFFF00"/>
                </a:highlight>
              </a:rPr>
              <a:t>SE ELLERS DETALJER I </a:t>
            </a:r>
            <a:r>
              <a:rPr lang="nb-NO" sz="1800" b="1" dirty="0" err="1">
                <a:solidFill>
                  <a:schemeClr val="tx1"/>
                </a:solidFill>
                <a:highlight>
                  <a:srgbClr val="FFFF00"/>
                </a:highlight>
              </a:rPr>
              <a:t>SFHB</a:t>
            </a:r>
            <a:endParaRPr lang="nb-NO" sz="1800" b="1" dirty="0">
              <a:solidFill>
                <a:schemeClr val="tx1"/>
              </a:solidFill>
              <a:highlight>
                <a:srgbClr val="FFFF00"/>
              </a:highlight>
            </a:endParaRPr>
          </a:p>
          <a:p>
            <a:pPr marL="57150" indent="0">
              <a:buNone/>
            </a:pPr>
            <a:endParaRPr lang="nb-NO" sz="1800" b="1" dirty="0">
              <a:solidFill>
                <a:srgbClr val="FF0000"/>
              </a:solidFill>
            </a:endParaRPr>
          </a:p>
          <a:p>
            <a:pPr marL="57150" indent="0">
              <a:buNone/>
            </a:pPr>
            <a:endParaRPr lang="nb-NO" sz="1600" b="1" dirty="0">
              <a:solidFill>
                <a:srgbClr val="FF0000"/>
              </a:solidFill>
            </a:endParaRPr>
          </a:p>
        </p:txBody>
      </p:sp>
    </p:spTree>
    <p:extLst>
      <p:ext uri="{BB962C8B-B14F-4D97-AF65-F5344CB8AC3E}">
        <p14:creationId xmlns:p14="http://schemas.microsoft.com/office/powerpoint/2010/main" val="25548879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bunntekst 3">
            <a:extLst>
              <a:ext uri="{FF2B5EF4-FFF2-40B4-BE49-F238E27FC236}">
                <a16:creationId xmlns:a16="http://schemas.microsoft.com/office/drawing/2014/main" id="{6BA4925B-D2B5-364B-B0F7-096B355EFECB}"/>
              </a:ext>
            </a:extLst>
          </p:cNvPr>
          <p:cNvSpPr>
            <a:spLocks noGrp="1"/>
          </p:cNvSpPr>
          <p:nvPr>
            <p:ph type="ftr" sz="quarter" idx="10"/>
          </p:nvPr>
        </p:nvSpPr>
        <p:spPr/>
        <p:txBody>
          <a:bodyPr/>
          <a:lstStyle/>
          <a:p>
            <a:pPr>
              <a:defRPr/>
            </a:pPr>
            <a:r>
              <a:rPr lang="nb-NO"/>
              <a:t>Røstad Sep 22 </a:t>
            </a:r>
          </a:p>
        </p:txBody>
      </p:sp>
      <p:sp>
        <p:nvSpPr>
          <p:cNvPr id="5" name="Plassholder for lysbildenummer 4">
            <a:extLst>
              <a:ext uri="{FF2B5EF4-FFF2-40B4-BE49-F238E27FC236}">
                <a16:creationId xmlns:a16="http://schemas.microsoft.com/office/drawing/2014/main" id="{04383A0B-5F50-CF4E-B1E7-E38D3F7DC189}"/>
              </a:ext>
            </a:extLst>
          </p:cNvPr>
          <p:cNvSpPr>
            <a:spLocks noGrp="1"/>
          </p:cNvSpPr>
          <p:nvPr>
            <p:ph type="sldNum" sz="quarter" idx="4294967295"/>
          </p:nvPr>
        </p:nvSpPr>
        <p:spPr>
          <a:xfrm>
            <a:off x="10704512" y="6335366"/>
            <a:ext cx="1080120" cy="215888"/>
          </a:xfrm>
          <a:prstGeom prst="rect">
            <a:avLst/>
          </a:prstGeom>
        </p:spPr>
        <p:txBody>
          <a:bodyPr/>
          <a:lstStyle/>
          <a:p>
            <a:pPr>
              <a:defRPr/>
            </a:pPr>
            <a:fld id="{BE00DEF2-E263-F544-B585-57C90084A3BE}" type="slidenum">
              <a:rPr lang="nb-NO" altLang="nb-NO" smtClean="0"/>
              <a:pPr>
                <a:defRPr/>
              </a:pPr>
              <a:t>39</a:t>
            </a:fld>
            <a:endParaRPr lang="nb-NO" altLang="nb-NO"/>
          </a:p>
        </p:txBody>
      </p:sp>
      <p:sp>
        <p:nvSpPr>
          <p:cNvPr id="7" name="Tittel 6">
            <a:extLst>
              <a:ext uri="{FF2B5EF4-FFF2-40B4-BE49-F238E27FC236}">
                <a16:creationId xmlns:a16="http://schemas.microsoft.com/office/drawing/2014/main" id="{43381065-12B6-D645-BF0B-2AF0491CD85A}"/>
              </a:ext>
            </a:extLst>
          </p:cNvPr>
          <p:cNvSpPr>
            <a:spLocks noGrp="1"/>
          </p:cNvSpPr>
          <p:nvPr>
            <p:ph type="title"/>
          </p:nvPr>
        </p:nvSpPr>
        <p:spPr>
          <a:xfrm>
            <a:off x="1981200" y="152934"/>
            <a:ext cx="8229600" cy="936104"/>
          </a:xfrm>
        </p:spPr>
        <p:txBody>
          <a:bodyPr/>
          <a:lstStyle/>
          <a:p>
            <a:br>
              <a:rPr lang="nb-NO" sz="3200" dirty="0"/>
            </a:br>
            <a:r>
              <a:rPr lang="nb-NO" sz="3200" dirty="0"/>
              <a:t>Andre operative bestemmelser</a:t>
            </a:r>
            <a:br>
              <a:rPr lang="nb-NO" sz="3200" dirty="0"/>
            </a:br>
            <a:endParaRPr lang="nb-NO" sz="3200" dirty="0"/>
          </a:p>
        </p:txBody>
      </p:sp>
      <p:sp>
        <p:nvSpPr>
          <p:cNvPr id="2" name="Plassholder for innhold 1">
            <a:extLst>
              <a:ext uri="{FF2B5EF4-FFF2-40B4-BE49-F238E27FC236}">
                <a16:creationId xmlns:a16="http://schemas.microsoft.com/office/drawing/2014/main" id="{7DCBD49E-9672-6942-9874-067DF1DFCBB4}"/>
              </a:ext>
            </a:extLst>
          </p:cNvPr>
          <p:cNvSpPr>
            <a:spLocks noGrp="1"/>
          </p:cNvSpPr>
          <p:nvPr>
            <p:ph idx="1"/>
          </p:nvPr>
        </p:nvSpPr>
        <p:spPr>
          <a:xfrm>
            <a:off x="1878360" y="913875"/>
            <a:ext cx="8435280" cy="5107413"/>
          </a:xfrm>
        </p:spPr>
        <p:txBody>
          <a:bodyPr/>
          <a:lstStyle/>
          <a:p>
            <a:pPr marL="57150" indent="0">
              <a:buNone/>
            </a:pPr>
            <a:r>
              <a:rPr lang="nb-NO" sz="2000" b="1" dirty="0">
                <a:solidFill>
                  <a:srgbClr val="FF0000"/>
                </a:solidFill>
              </a:rPr>
              <a:t>3.6.3 Krav til beliggenhet</a:t>
            </a:r>
          </a:p>
          <a:p>
            <a:pPr marL="57150" indent="0">
              <a:buNone/>
            </a:pPr>
            <a:r>
              <a:rPr lang="nb-NO" sz="1800" dirty="0"/>
              <a:t>a)  Plassen må ha god beliggenhet med hensyn til le-forhold, skog, fjellknauser, større bygninger mv. slik at ikke uheldige og uberegnelige vindforhold, turbulens mv. oppstår. b)  En egnet sportsflyplass som skal benyttes til regelmessig sportsflyutøvelse må ha en beliggenhet som er til minst mulig sjenanse for omgivelsene. </a:t>
            </a:r>
          </a:p>
          <a:p>
            <a:pPr marL="57150" indent="0">
              <a:buNone/>
            </a:pPr>
            <a:r>
              <a:rPr lang="nb-NO" sz="1800" dirty="0"/>
              <a:t>c)  Start og landing må i størst mulig utstrekning kunne foregå riktig i forhold til fremherskende vindretninger.</a:t>
            </a:r>
          </a:p>
          <a:p>
            <a:pPr marL="57150" indent="0">
              <a:buNone/>
            </a:pPr>
            <a:r>
              <a:rPr lang="nb-NO" sz="1800" dirty="0"/>
              <a:t>d)  Det må være fri inn- og utflyging.</a:t>
            </a:r>
          </a:p>
          <a:p>
            <a:pPr marL="57150" indent="0">
              <a:buNone/>
            </a:pPr>
            <a:r>
              <a:rPr lang="nb-NO" sz="1800" b="1" dirty="0">
                <a:solidFill>
                  <a:schemeClr val="tx1"/>
                </a:solidFill>
                <a:highlight>
                  <a:srgbClr val="FFFF00"/>
                </a:highlight>
              </a:rPr>
              <a:t>e)  Det skal være mulighet for utelanding i plassens omgivelser av sikkerhetsmessige hensyn, og for å kunne trene elevene i nødlanding / utelanding.</a:t>
            </a:r>
          </a:p>
          <a:p>
            <a:pPr marL="57150" indent="0">
              <a:buNone/>
            </a:pPr>
            <a:r>
              <a:rPr lang="nb-NO" sz="1800" dirty="0"/>
              <a:t>f)   Flyplassen skal ligge slik til at operasjonene ikke forårsaker trafikkproblemer på tilstøtende veier.</a:t>
            </a:r>
          </a:p>
          <a:p>
            <a:pPr marL="57150" indent="0">
              <a:buNone/>
            </a:pPr>
            <a:r>
              <a:rPr lang="nb-NO" sz="1800" dirty="0"/>
              <a:t>g)  Det skal påses at gjeldende regler for motorisert ferdsel i utmark følges.</a:t>
            </a:r>
            <a:br>
              <a:rPr lang="nb-NO" sz="2000" b="1" dirty="0">
                <a:solidFill>
                  <a:srgbClr val="FF0000"/>
                </a:solidFill>
              </a:rPr>
            </a:br>
            <a:endParaRPr lang="nb-NO" sz="1600" b="1" dirty="0">
              <a:solidFill>
                <a:srgbClr val="FF0000"/>
              </a:solidFill>
            </a:endParaRPr>
          </a:p>
        </p:txBody>
      </p:sp>
      <p:sp>
        <p:nvSpPr>
          <p:cNvPr id="8" name="TekstSylinder 7">
            <a:extLst>
              <a:ext uri="{FF2B5EF4-FFF2-40B4-BE49-F238E27FC236}">
                <a16:creationId xmlns:a16="http://schemas.microsoft.com/office/drawing/2014/main" id="{DD1339CA-C21B-D14A-A508-99BAB9132F12}"/>
              </a:ext>
            </a:extLst>
          </p:cNvPr>
          <p:cNvSpPr txBox="1"/>
          <p:nvPr/>
        </p:nvSpPr>
        <p:spPr>
          <a:xfrm>
            <a:off x="5916614" y="4797152"/>
            <a:ext cx="2699667" cy="369332"/>
          </a:xfrm>
          <a:prstGeom prst="rect">
            <a:avLst/>
          </a:prstGeom>
          <a:noFill/>
          <a:effectLst/>
        </p:spPr>
        <p:txBody>
          <a:bodyPr wrap="square" rtlCol="0">
            <a:spAutoFit/>
          </a:bodyPr>
          <a:lstStyle/>
          <a:p>
            <a:r>
              <a:rPr lang="nb-NO" dirty="0"/>
              <a:t>,</a:t>
            </a:r>
          </a:p>
        </p:txBody>
      </p:sp>
    </p:spTree>
    <p:extLst>
      <p:ext uri="{BB962C8B-B14F-4D97-AF65-F5344CB8AC3E}">
        <p14:creationId xmlns:p14="http://schemas.microsoft.com/office/powerpoint/2010/main" val="359897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FB99465-B608-4948-B491-00D0CF93A2F5}"/>
              </a:ext>
            </a:extLst>
          </p:cNvPr>
          <p:cNvSpPr>
            <a:spLocks noGrp="1"/>
          </p:cNvSpPr>
          <p:nvPr>
            <p:ph type="title"/>
          </p:nvPr>
        </p:nvSpPr>
        <p:spPr>
          <a:xfrm>
            <a:off x="1981200" y="53752"/>
            <a:ext cx="8229600" cy="747062"/>
          </a:xfrm>
        </p:spPr>
        <p:txBody>
          <a:bodyPr/>
          <a:lstStyle/>
          <a:p>
            <a:r>
              <a:rPr lang="nb-NO" sz="3200" dirty="0"/>
              <a:t>3.1.4 Fartøysjefens ansvar og myndighet</a:t>
            </a:r>
          </a:p>
        </p:txBody>
      </p:sp>
      <p:sp>
        <p:nvSpPr>
          <p:cNvPr id="4" name="Plassholder for bunntekst 3">
            <a:extLst>
              <a:ext uri="{FF2B5EF4-FFF2-40B4-BE49-F238E27FC236}">
                <a16:creationId xmlns:a16="http://schemas.microsoft.com/office/drawing/2014/main" id="{0B3A012F-4200-394E-8C30-CE44C4CBCF1F}"/>
              </a:ext>
            </a:extLst>
          </p:cNvPr>
          <p:cNvSpPr>
            <a:spLocks noGrp="1"/>
          </p:cNvSpPr>
          <p:nvPr>
            <p:ph type="ftr" sz="quarter" idx="10"/>
          </p:nvPr>
        </p:nvSpPr>
        <p:spPr/>
        <p:txBody>
          <a:bodyPr/>
          <a:lstStyle/>
          <a:p>
            <a:pPr>
              <a:defRPr/>
            </a:pPr>
            <a:r>
              <a:rPr lang="nb-NO"/>
              <a:t>Røstad Sep 22 </a:t>
            </a:r>
            <a:endParaRPr lang="nb-NO" dirty="0"/>
          </a:p>
        </p:txBody>
      </p:sp>
      <p:sp>
        <p:nvSpPr>
          <p:cNvPr id="7" name="TekstSylinder 6">
            <a:extLst>
              <a:ext uri="{FF2B5EF4-FFF2-40B4-BE49-F238E27FC236}">
                <a16:creationId xmlns:a16="http://schemas.microsoft.com/office/drawing/2014/main" id="{B80DAA0D-C02E-A845-8B3C-14281784C430}"/>
              </a:ext>
            </a:extLst>
          </p:cNvPr>
          <p:cNvSpPr txBox="1"/>
          <p:nvPr/>
        </p:nvSpPr>
        <p:spPr>
          <a:xfrm>
            <a:off x="3030072" y="5741894"/>
            <a:ext cx="184731" cy="369332"/>
          </a:xfrm>
          <a:prstGeom prst="rect">
            <a:avLst/>
          </a:prstGeom>
          <a:noFill/>
        </p:spPr>
        <p:txBody>
          <a:bodyPr wrap="none" rtlCol="0">
            <a:spAutoFit/>
          </a:bodyPr>
          <a:lstStyle/>
          <a:p>
            <a:endParaRPr lang="nb-NO" dirty="0"/>
          </a:p>
        </p:txBody>
      </p:sp>
      <p:sp>
        <p:nvSpPr>
          <p:cNvPr id="6" name="Plassholder for innhold 5">
            <a:extLst>
              <a:ext uri="{FF2B5EF4-FFF2-40B4-BE49-F238E27FC236}">
                <a16:creationId xmlns:a16="http://schemas.microsoft.com/office/drawing/2014/main" id="{A50FB09D-7BF1-49CD-7F2E-6D24E655DD49}"/>
              </a:ext>
            </a:extLst>
          </p:cNvPr>
          <p:cNvSpPr>
            <a:spLocks noGrp="1"/>
          </p:cNvSpPr>
          <p:nvPr>
            <p:ph idx="1"/>
          </p:nvPr>
        </p:nvSpPr>
        <p:spPr/>
        <p:txBody>
          <a:bodyPr/>
          <a:lstStyle/>
          <a:p>
            <a:pPr>
              <a:buAutoNum type="alphaLcParenR"/>
            </a:pPr>
            <a:r>
              <a:rPr lang="nb-NO" sz="1800" u="sng" dirty="0">
                <a:solidFill>
                  <a:schemeClr val="tx1"/>
                </a:solidFill>
                <a:highlight>
                  <a:srgbClr val="FFFF00"/>
                </a:highlight>
              </a:rPr>
              <a:t>Fartøysjefen skal ha ansvar for:</a:t>
            </a:r>
          </a:p>
          <a:p>
            <a:pPr marL="0" indent="0">
              <a:buNone/>
            </a:pPr>
            <a:r>
              <a:rPr lang="nb-NO" sz="1800" dirty="0"/>
              <a:t>1)  luftfartøyets sikkerhet, samt sikkerheten til alle personer og last som er om bord når luftfartøyet er i drift,</a:t>
            </a:r>
          </a:p>
          <a:p>
            <a:pPr marL="0" indent="0">
              <a:buNone/>
            </a:pPr>
            <a:r>
              <a:rPr lang="nb-NO" sz="1800" dirty="0"/>
              <a:t>2)  å innlede, fortsette, avslutte eller omdirigere en flyging av hensyn til sikkerheten,</a:t>
            </a:r>
          </a:p>
          <a:p>
            <a:pPr marL="0" indent="0">
              <a:buNone/>
            </a:pPr>
            <a:r>
              <a:rPr lang="nb-NO" sz="1800" dirty="0"/>
              <a:t>3)  å sikre at alle driftsprosedyrer og sjekklister blir fulgt som nevnt i punkt </a:t>
            </a:r>
            <a:r>
              <a:rPr lang="nb-NO" sz="1800" dirty="0" err="1"/>
              <a:t>1.b</a:t>
            </a:r>
            <a:r>
              <a:rPr lang="nb-NO" sz="1800" dirty="0"/>
              <a:t> i vedlegg IV til forordning (EF) nr. 216/2008, og</a:t>
            </a:r>
          </a:p>
          <a:p>
            <a:pPr marL="0" indent="0">
              <a:buNone/>
            </a:pPr>
            <a:r>
              <a:rPr lang="nb-NO" sz="1800" b="1" dirty="0">
                <a:solidFill>
                  <a:schemeClr val="tx1"/>
                </a:solidFill>
                <a:highlight>
                  <a:srgbClr val="FFFF00"/>
                </a:highlight>
              </a:rPr>
              <a:t>4) å begynne en flyging først når han/hun har forsikret seg om at alle driftsmessige begrensninger som nevnt i punkt </a:t>
            </a:r>
            <a:r>
              <a:rPr lang="nb-NO" sz="1800" b="1" dirty="0" err="1">
                <a:solidFill>
                  <a:schemeClr val="tx1"/>
                </a:solidFill>
                <a:highlight>
                  <a:srgbClr val="FFFF00"/>
                </a:highlight>
              </a:rPr>
              <a:t>2.a.3</a:t>
            </a:r>
            <a:r>
              <a:rPr lang="nb-NO" sz="1800" b="1" dirty="0">
                <a:solidFill>
                  <a:schemeClr val="tx1"/>
                </a:solidFill>
                <a:highlight>
                  <a:srgbClr val="FFFF00"/>
                </a:highlight>
              </a:rPr>
              <a:t> i vedlegg IV til forordning (EF) nr. 216/2008 er overholdt, slik at</a:t>
            </a:r>
          </a:p>
          <a:p>
            <a:pPr marL="400050" lvl="1" indent="0">
              <a:buNone/>
            </a:pPr>
            <a:r>
              <a:rPr lang="nb-NO" sz="1800" b="1" dirty="0">
                <a:solidFill>
                  <a:schemeClr val="tx1"/>
                </a:solidFill>
                <a:highlight>
                  <a:srgbClr val="FFFF00"/>
                </a:highlight>
              </a:rPr>
              <a:t>i.  luftfartøyet er luftdyktig,</a:t>
            </a:r>
          </a:p>
          <a:p>
            <a:pPr marL="400050" lvl="1" indent="0">
              <a:buNone/>
            </a:pPr>
            <a:r>
              <a:rPr lang="nb-NO" sz="1800" b="1" dirty="0">
                <a:solidFill>
                  <a:schemeClr val="tx1"/>
                </a:solidFill>
                <a:highlight>
                  <a:srgbClr val="FFFF00"/>
                </a:highlight>
              </a:rPr>
              <a:t>ii.  luftfartøyet er behørig registrert,</a:t>
            </a:r>
          </a:p>
          <a:p>
            <a:pPr marL="400050" lvl="1" indent="0">
              <a:buNone/>
            </a:pPr>
            <a:r>
              <a:rPr lang="nb-NO" sz="1800" b="1" dirty="0">
                <a:solidFill>
                  <a:schemeClr val="tx1"/>
                </a:solidFill>
                <a:highlight>
                  <a:srgbClr val="FFFF00"/>
                </a:highlight>
              </a:rPr>
              <a:t>iii.  de instrumenter og det utstyr som kreves for å kunne gjennomføre flygingen er installert i luftfartøyet og er operativt,</a:t>
            </a:r>
            <a:endParaRPr lang="en-US" sz="1800" b="1" dirty="0">
              <a:solidFill>
                <a:schemeClr val="tx1"/>
              </a:solidFill>
              <a:highlight>
                <a:srgbClr val="FFFF00"/>
              </a:highlight>
            </a:endParaRPr>
          </a:p>
        </p:txBody>
      </p:sp>
    </p:spTree>
    <p:extLst>
      <p:ext uri="{BB962C8B-B14F-4D97-AF65-F5344CB8AC3E}">
        <p14:creationId xmlns:p14="http://schemas.microsoft.com/office/powerpoint/2010/main" val="70402764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bunntekst 3">
            <a:extLst>
              <a:ext uri="{FF2B5EF4-FFF2-40B4-BE49-F238E27FC236}">
                <a16:creationId xmlns:a16="http://schemas.microsoft.com/office/drawing/2014/main" id="{6BA4925B-D2B5-364B-B0F7-096B355EFECB}"/>
              </a:ext>
            </a:extLst>
          </p:cNvPr>
          <p:cNvSpPr>
            <a:spLocks noGrp="1"/>
          </p:cNvSpPr>
          <p:nvPr>
            <p:ph type="ftr" sz="quarter" idx="10"/>
          </p:nvPr>
        </p:nvSpPr>
        <p:spPr/>
        <p:txBody>
          <a:bodyPr/>
          <a:lstStyle/>
          <a:p>
            <a:pPr>
              <a:defRPr/>
            </a:pPr>
            <a:r>
              <a:rPr lang="nb-NO"/>
              <a:t>Røstad Sep 22 </a:t>
            </a:r>
          </a:p>
        </p:txBody>
      </p:sp>
      <p:sp>
        <p:nvSpPr>
          <p:cNvPr id="5" name="Plassholder for lysbildenummer 4">
            <a:extLst>
              <a:ext uri="{FF2B5EF4-FFF2-40B4-BE49-F238E27FC236}">
                <a16:creationId xmlns:a16="http://schemas.microsoft.com/office/drawing/2014/main" id="{04383A0B-5F50-CF4E-B1E7-E38D3F7DC189}"/>
              </a:ext>
            </a:extLst>
          </p:cNvPr>
          <p:cNvSpPr>
            <a:spLocks noGrp="1"/>
          </p:cNvSpPr>
          <p:nvPr>
            <p:ph type="sldNum" sz="quarter" idx="4294967295"/>
          </p:nvPr>
        </p:nvSpPr>
        <p:spPr>
          <a:xfrm>
            <a:off x="10704512" y="6335366"/>
            <a:ext cx="1080120" cy="215888"/>
          </a:xfrm>
          <a:prstGeom prst="rect">
            <a:avLst/>
          </a:prstGeom>
        </p:spPr>
        <p:txBody>
          <a:bodyPr/>
          <a:lstStyle/>
          <a:p>
            <a:pPr>
              <a:defRPr/>
            </a:pPr>
            <a:fld id="{BE00DEF2-E263-F544-B585-57C90084A3BE}" type="slidenum">
              <a:rPr lang="nb-NO" altLang="nb-NO" smtClean="0"/>
              <a:pPr>
                <a:defRPr/>
              </a:pPr>
              <a:t>40</a:t>
            </a:fld>
            <a:endParaRPr lang="nb-NO" altLang="nb-NO"/>
          </a:p>
        </p:txBody>
      </p:sp>
      <p:sp>
        <p:nvSpPr>
          <p:cNvPr id="7" name="Tittel 6">
            <a:extLst>
              <a:ext uri="{FF2B5EF4-FFF2-40B4-BE49-F238E27FC236}">
                <a16:creationId xmlns:a16="http://schemas.microsoft.com/office/drawing/2014/main" id="{43381065-12B6-D645-BF0B-2AF0491CD85A}"/>
              </a:ext>
            </a:extLst>
          </p:cNvPr>
          <p:cNvSpPr>
            <a:spLocks noGrp="1"/>
          </p:cNvSpPr>
          <p:nvPr>
            <p:ph type="title"/>
          </p:nvPr>
        </p:nvSpPr>
        <p:spPr>
          <a:xfrm>
            <a:off x="1981200" y="152934"/>
            <a:ext cx="8229600" cy="936104"/>
          </a:xfrm>
        </p:spPr>
        <p:txBody>
          <a:bodyPr/>
          <a:lstStyle/>
          <a:p>
            <a:br>
              <a:rPr lang="nb-NO" sz="3200" dirty="0"/>
            </a:br>
            <a:r>
              <a:rPr lang="nb-NO" sz="3200" dirty="0"/>
              <a:t>Andre operative bestemmelser</a:t>
            </a:r>
            <a:br>
              <a:rPr lang="nb-NO" sz="3200" dirty="0"/>
            </a:br>
            <a:endParaRPr lang="nb-NO" sz="3200" dirty="0"/>
          </a:p>
        </p:txBody>
      </p:sp>
      <p:sp>
        <p:nvSpPr>
          <p:cNvPr id="2" name="Plassholder for innhold 1">
            <a:extLst>
              <a:ext uri="{FF2B5EF4-FFF2-40B4-BE49-F238E27FC236}">
                <a16:creationId xmlns:a16="http://schemas.microsoft.com/office/drawing/2014/main" id="{7DCBD49E-9672-6942-9874-067DF1DFCBB4}"/>
              </a:ext>
            </a:extLst>
          </p:cNvPr>
          <p:cNvSpPr>
            <a:spLocks noGrp="1"/>
          </p:cNvSpPr>
          <p:nvPr>
            <p:ph idx="1"/>
          </p:nvPr>
        </p:nvSpPr>
        <p:spPr>
          <a:xfrm>
            <a:off x="1878360" y="1412529"/>
            <a:ext cx="8435280" cy="3753956"/>
          </a:xfrm>
        </p:spPr>
        <p:txBody>
          <a:bodyPr/>
          <a:lstStyle/>
          <a:p>
            <a:pPr marL="57150" indent="0">
              <a:buNone/>
            </a:pPr>
            <a:r>
              <a:rPr lang="nb-NO" sz="2000" b="1" dirty="0">
                <a:solidFill>
                  <a:srgbClr val="FF0000"/>
                </a:solidFill>
              </a:rPr>
              <a:t>3.6.4 Naboforhold</a:t>
            </a:r>
          </a:p>
          <a:p>
            <a:pPr marL="57150" indent="0">
              <a:buNone/>
            </a:pPr>
            <a:r>
              <a:rPr lang="nb-NO" sz="2000" b="1" dirty="0">
                <a:solidFill>
                  <a:srgbClr val="FF0000"/>
                </a:solidFill>
              </a:rPr>
              <a:t>3.6.5 Grunneierforhold</a:t>
            </a:r>
          </a:p>
          <a:p>
            <a:pPr marL="57150" indent="0">
              <a:buNone/>
            </a:pPr>
            <a:r>
              <a:rPr lang="nb-NO" sz="2000" b="1" dirty="0">
                <a:solidFill>
                  <a:srgbClr val="FF0000"/>
                </a:solidFill>
              </a:rPr>
              <a:t>3.6.6 Utstyr på landingsplassen </a:t>
            </a:r>
          </a:p>
          <a:p>
            <a:pPr marL="57150" indent="0">
              <a:buNone/>
            </a:pPr>
            <a:r>
              <a:rPr lang="nb-NO" sz="2000" b="1" dirty="0">
                <a:solidFill>
                  <a:srgbClr val="FF0000"/>
                </a:solidFill>
              </a:rPr>
              <a:t>3.6.7 Hangarforhold</a:t>
            </a:r>
          </a:p>
          <a:p>
            <a:pPr marL="57150" indent="0">
              <a:buNone/>
            </a:pPr>
            <a:r>
              <a:rPr lang="nb-NO" sz="2000" dirty="0"/>
              <a:t>Omhandler blant annet brennbart avfall og drivstoff.</a:t>
            </a:r>
            <a:endParaRPr lang="nb-NO" sz="2000" b="1" dirty="0">
              <a:solidFill>
                <a:srgbClr val="FF0000"/>
              </a:solidFill>
            </a:endParaRPr>
          </a:p>
          <a:p>
            <a:pPr marL="57150" indent="0">
              <a:buNone/>
            </a:pPr>
            <a:endParaRPr lang="nb-NO" sz="1800" dirty="0"/>
          </a:p>
          <a:p>
            <a:pPr marL="57150" indent="0">
              <a:buNone/>
            </a:pPr>
            <a:r>
              <a:rPr lang="nb-NO" sz="1800" b="1" dirty="0">
                <a:solidFill>
                  <a:schemeClr val="tx1"/>
                </a:solidFill>
                <a:highlight>
                  <a:srgbClr val="FFFF00"/>
                </a:highlight>
              </a:rPr>
              <a:t>SE FLERE DETALJER I </a:t>
            </a:r>
            <a:r>
              <a:rPr lang="nb-NO" sz="1800" b="1" dirty="0" err="1">
                <a:solidFill>
                  <a:schemeClr val="tx1"/>
                </a:solidFill>
                <a:highlight>
                  <a:srgbClr val="FFFF00"/>
                </a:highlight>
              </a:rPr>
              <a:t>SFHB</a:t>
            </a:r>
            <a:endParaRPr lang="nb-NO" sz="1800" b="1" dirty="0">
              <a:solidFill>
                <a:schemeClr val="tx1"/>
              </a:solidFill>
              <a:highlight>
                <a:srgbClr val="FFFF00"/>
              </a:highlight>
            </a:endParaRPr>
          </a:p>
          <a:p>
            <a:pPr marL="57150" indent="0">
              <a:buNone/>
            </a:pPr>
            <a:br>
              <a:rPr lang="nb-NO" sz="2000" b="1" dirty="0">
                <a:solidFill>
                  <a:srgbClr val="FF0000"/>
                </a:solidFill>
              </a:rPr>
            </a:br>
            <a:endParaRPr lang="nb-NO" sz="1600" b="1" dirty="0">
              <a:solidFill>
                <a:srgbClr val="FF0000"/>
              </a:solidFill>
            </a:endParaRPr>
          </a:p>
        </p:txBody>
      </p:sp>
      <p:sp>
        <p:nvSpPr>
          <p:cNvPr id="8" name="TekstSylinder 7">
            <a:extLst>
              <a:ext uri="{FF2B5EF4-FFF2-40B4-BE49-F238E27FC236}">
                <a16:creationId xmlns:a16="http://schemas.microsoft.com/office/drawing/2014/main" id="{DD1339CA-C21B-D14A-A508-99BAB9132F12}"/>
              </a:ext>
            </a:extLst>
          </p:cNvPr>
          <p:cNvSpPr txBox="1"/>
          <p:nvPr/>
        </p:nvSpPr>
        <p:spPr>
          <a:xfrm>
            <a:off x="5916614" y="4797152"/>
            <a:ext cx="2699667" cy="369332"/>
          </a:xfrm>
          <a:prstGeom prst="rect">
            <a:avLst/>
          </a:prstGeom>
          <a:noFill/>
          <a:effectLst/>
        </p:spPr>
        <p:txBody>
          <a:bodyPr wrap="square" rtlCol="0">
            <a:spAutoFit/>
          </a:bodyPr>
          <a:lstStyle/>
          <a:p>
            <a:r>
              <a:rPr lang="nb-NO" dirty="0"/>
              <a:t>,</a:t>
            </a:r>
          </a:p>
        </p:txBody>
      </p:sp>
    </p:spTree>
    <p:extLst>
      <p:ext uri="{BB962C8B-B14F-4D97-AF65-F5344CB8AC3E}">
        <p14:creationId xmlns:p14="http://schemas.microsoft.com/office/powerpoint/2010/main" val="257287688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bunntekst 3">
            <a:extLst>
              <a:ext uri="{FF2B5EF4-FFF2-40B4-BE49-F238E27FC236}">
                <a16:creationId xmlns:a16="http://schemas.microsoft.com/office/drawing/2014/main" id="{6BA4925B-D2B5-364B-B0F7-096B355EFECB}"/>
              </a:ext>
            </a:extLst>
          </p:cNvPr>
          <p:cNvSpPr>
            <a:spLocks noGrp="1"/>
          </p:cNvSpPr>
          <p:nvPr>
            <p:ph type="ftr" sz="quarter" idx="10"/>
          </p:nvPr>
        </p:nvSpPr>
        <p:spPr/>
        <p:txBody>
          <a:bodyPr/>
          <a:lstStyle/>
          <a:p>
            <a:pPr>
              <a:defRPr/>
            </a:pPr>
            <a:r>
              <a:rPr lang="nb-NO"/>
              <a:t>Røstad Sep 22 </a:t>
            </a:r>
          </a:p>
        </p:txBody>
      </p:sp>
      <p:sp>
        <p:nvSpPr>
          <p:cNvPr id="5" name="Plassholder for lysbildenummer 4">
            <a:extLst>
              <a:ext uri="{FF2B5EF4-FFF2-40B4-BE49-F238E27FC236}">
                <a16:creationId xmlns:a16="http://schemas.microsoft.com/office/drawing/2014/main" id="{04383A0B-5F50-CF4E-B1E7-E38D3F7DC189}"/>
              </a:ext>
            </a:extLst>
          </p:cNvPr>
          <p:cNvSpPr>
            <a:spLocks noGrp="1"/>
          </p:cNvSpPr>
          <p:nvPr>
            <p:ph type="sldNum" sz="quarter" idx="4294967295"/>
          </p:nvPr>
        </p:nvSpPr>
        <p:spPr>
          <a:xfrm>
            <a:off x="10704512" y="6335366"/>
            <a:ext cx="1080120" cy="215888"/>
          </a:xfrm>
          <a:prstGeom prst="rect">
            <a:avLst/>
          </a:prstGeom>
        </p:spPr>
        <p:txBody>
          <a:bodyPr/>
          <a:lstStyle/>
          <a:p>
            <a:pPr>
              <a:defRPr/>
            </a:pPr>
            <a:fld id="{BE00DEF2-E263-F544-B585-57C90084A3BE}" type="slidenum">
              <a:rPr lang="nb-NO" altLang="nb-NO" smtClean="0"/>
              <a:pPr>
                <a:defRPr/>
              </a:pPr>
              <a:t>41</a:t>
            </a:fld>
            <a:endParaRPr lang="nb-NO" altLang="nb-NO"/>
          </a:p>
        </p:txBody>
      </p:sp>
      <p:sp>
        <p:nvSpPr>
          <p:cNvPr id="7" name="Tittel 6">
            <a:extLst>
              <a:ext uri="{FF2B5EF4-FFF2-40B4-BE49-F238E27FC236}">
                <a16:creationId xmlns:a16="http://schemas.microsoft.com/office/drawing/2014/main" id="{43381065-12B6-D645-BF0B-2AF0491CD85A}"/>
              </a:ext>
            </a:extLst>
          </p:cNvPr>
          <p:cNvSpPr>
            <a:spLocks noGrp="1"/>
          </p:cNvSpPr>
          <p:nvPr>
            <p:ph type="title"/>
          </p:nvPr>
        </p:nvSpPr>
        <p:spPr>
          <a:xfrm>
            <a:off x="1981200" y="152934"/>
            <a:ext cx="8229600" cy="936104"/>
          </a:xfrm>
        </p:spPr>
        <p:txBody>
          <a:bodyPr/>
          <a:lstStyle/>
          <a:p>
            <a:br>
              <a:rPr lang="nb-NO" sz="3200" dirty="0"/>
            </a:br>
            <a:r>
              <a:rPr lang="nb-NO" sz="3200" dirty="0"/>
              <a:t>Andre operative bestemmelser</a:t>
            </a:r>
            <a:br>
              <a:rPr lang="nb-NO" sz="3200" dirty="0"/>
            </a:br>
            <a:endParaRPr lang="nb-NO" sz="3200" dirty="0"/>
          </a:p>
        </p:txBody>
      </p:sp>
      <p:sp>
        <p:nvSpPr>
          <p:cNvPr id="2" name="Plassholder for innhold 1">
            <a:extLst>
              <a:ext uri="{FF2B5EF4-FFF2-40B4-BE49-F238E27FC236}">
                <a16:creationId xmlns:a16="http://schemas.microsoft.com/office/drawing/2014/main" id="{7DCBD49E-9672-6942-9874-067DF1DFCBB4}"/>
              </a:ext>
            </a:extLst>
          </p:cNvPr>
          <p:cNvSpPr>
            <a:spLocks noGrp="1"/>
          </p:cNvSpPr>
          <p:nvPr>
            <p:ph idx="1"/>
          </p:nvPr>
        </p:nvSpPr>
        <p:spPr>
          <a:xfrm>
            <a:off x="1878360" y="1224801"/>
            <a:ext cx="8435280" cy="3595246"/>
          </a:xfrm>
        </p:spPr>
        <p:txBody>
          <a:bodyPr/>
          <a:lstStyle/>
          <a:p>
            <a:pPr marL="57150" indent="0">
              <a:buNone/>
            </a:pPr>
            <a:r>
              <a:rPr lang="nb-NO" sz="2000" b="1" dirty="0">
                <a:solidFill>
                  <a:srgbClr val="FF0000"/>
                </a:solidFill>
              </a:rPr>
              <a:t>3.7 Grensepassering</a:t>
            </a:r>
          </a:p>
          <a:p>
            <a:pPr marL="57150" indent="0">
              <a:buNone/>
            </a:pPr>
            <a:r>
              <a:rPr lang="nb-NO" sz="2000" b="1" dirty="0">
                <a:solidFill>
                  <a:srgbClr val="FF0000"/>
                </a:solidFill>
              </a:rPr>
              <a:t>3.7.1 Reiseplan</a:t>
            </a:r>
          </a:p>
          <a:p>
            <a:pPr marL="57150" indent="0">
              <a:buNone/>
            </a:pPr>
            <a:r>
              <a:rPr lang="nb-NO" sz="1800" b="1" dirty="0">
                <a:solidFill>
                  <a:schemeClr val="tx1"/>
                </a:solidFill>
                <a:highlight>
                  <a:srgbClr val="FFFF00"/>
                </a:highlight>
              </a:rPr>
              <a:t>Melding om lufttrafikk i form av fullstendig utfylt reiseplan sendes til vedkommende enhet av lufttrafikktjenesten innen én time før grensepassering, jf. </a:t>
            </a:r>
            <a:r>
              <a:rPr lang="nb-NO" sz="1800" b="1" dirty="0" err="1">
                <a:solidFill>
                  <a:schemeClr val="tx1"/>
                </a:solidFill>
                <a:highlight>
                  <a:srgbClr val="FFFF00"/>
                </a:highlight>
              </a:rPr>
              <a:t>SERA.4001</a:t>
            </a:r>
            <a:r>
              <a:rPr lang="nb-NO" sz="1800" b="1" dirty="0">
                <a:solidFill>
                  <a:schemeClr val="tx1"/>
                </a:solidFill>
                <a:highlight>
                  <a:srgbClr val="FFFF00"/>
                </a:highlight>
              </a:rPr>
              <a:t> (5) </a:t>
            </a:r>
            <a:r>
              <a:rPr lang="nb-NO" sz="1800" b="1" dirty="0" err="1">
                <a:solidFill>
                  <a:schemeClr val="tx1"/>
                </a:solidFill>
                <a:highlight>
                  <a:srgbClr val="FFFF00"/>
                </a:highlight>
              </a:rPr>
              <a:t>Submission</a:t>
            </a:r>
            <a:r>
              <a:rPr lang="nb-NO" sz="1800" b="1" dirty="0">
                <a:solidFill>
                  <a:schemeClr val="tx1"/>
                </a:solidFill>
                <a:highlight>
                  <a:srgbClr val="FFFF00"/>
                </a:highlight>
              </a:rPr>
              <a:t> </a:t>
            </a:r>
            <a:r>
              <a:rPr lang="nb-NO" sz="1800" b="1" dirty="0" err="1">
                <a:solidFill>
                  <a:schemeClr val="tx1"/>
                </a:solidFill>
                <a:highlight>
                  <a:srgbClr val="FFFF00"/>
                </a:highlight>
              </a:rPr>
              <a:t>of</a:t>
            </a:r>
            <a:r>
              <a:rPr lang="nb-NO" sz="1800" b="1" dirty="0">
                <a:solidFill>
                  <a:schemeClr val="tx1"/>
                </a:solidFill>
                <a:highlight>
                  <a:srgbClr val="FFFF00"/>
                </a:highlight>
              </a:rPr>
              <a:t> a </a:t>
            </a:r>
            <a:r>
              <a:rPr lang="nb-NO" sz="1800" b="1" dirty="0" err="1">
                <a:solidFill>
                  <a:schemeClr val="tx1"/>
                </a:solidFill>
                <a:highlight>
                  <a:srgbClr val="FFFF00"/>
                </a:highlight>
              </a:rPr>
              <a:t>flight</a:t>
            </a:r>
            <a:r>
              <a:rPr lang="nb-NO" sz="1800" b="1" dirty="0">
                <a:solidFill>
                  <a:schemeClr val="tx1"/>
                </a:solidFill>
                <a:highlight>
                  <a:srgbClr val="FFFF00"/>
                </a:highlight>
              </a:rPr>
              <a:t> plan.</a:t>
            </a:r>
          </a:p>
          <a:p>
            <a:pPr marL="57150" indent="0">
              <a:buNone/>
            </a:pPr>
            <a:r>
              <a:rPr lang="nb-NO" sz="1800" dirty="0"/>
              <a:t>En reiseplan skal bestå av alle elementene beskrevet i </a:t>
            </a:r>
            <a:r>
              <a:rPr lang="nb-NO" sz="1800" dirty="0" err="1"/>
              <a:t>SERA.4005</a:t>
            </a:r>
            <a:r>
              <a:rPr lang="nb-NO" sz="1800" dirty="0"/>
              <a:t>(a). </a:t>
            </a:r>
          </a:p>
          <a:p>
            <a:pPr marL="57150" indent="0">
              <a:buNone/>
            </a:pPr>
            <a:r>
              <a:rPr lang="nb-NO" sz="1800" dirty="0"/>
              <a:t>Reiseplan skal benyttes ved enhver grensepassering, også innenfor Schengen-området og internt i EUs tollområde. Kravet gjelder også der en grensepassering skjer på flygning som begynner og slutter i samme land/stat.</a:t>
            </a:r>
            <a:br>
              <a:rPr lang="nb-NO" sz="2000" b="1" dirty="0">
                <a:solidFill>
                  <a:srgbClr val="FF0000"/>
                </a:solidFill>
              </a:rPr>
            </a:br>
            <a:endParaRPr lang="nb-NO" sz="1600" b="1" dirty="0">
              <a:solidFill>
                <a:srgbClr val="FF0000"/>
              </a:solidFill>
            </a:endParaRPr>
          </a:p>
        </p:txBody>
      </p:sp>
      <p:sp>
        <p:nvSpPr>
          <p:cNvPr id="8" name="TekstSylinder 7">
            <a:extLst>
              <a:ext uri="{FF2B5EF4-FFF2-40B4-BE49-F238E27FC236}">
                <a16:creationId xmlns:a16="http://schemas.microsoft.com/office/drawing/2014/main" id="{DD1339CA-C21B-D14A-A508-99BAB9132F12}"/>
              </a:ext>
            </a:extLst>
          </p:cNvPr>
          <p:cNvSpPr txBox="1"/>
          <p:nvPr/>
        </p:nvSpPr>
        <p:spPr>
          <a:xfrm>
            <a:off x="5916614" y="4797152"/>
            <a:ext cx="2699667" cy="369332"/>
          </a:xfrm>
          <a:prstGeom prst="rect">
            <a:avLst/>
          </a:prstGeom>
          <a:noFill/>
          <a:effectLst/>
        </p:spPr>
        <p:txBody>
          <a:bodyPr wrap="square" rtlCol="0">
            <a:spAutoFit/>
          </a:bodyPr>
          <a:lstStyle/>
          <a:p>
            <a:r>
              <a:rPr lang="nb-NO" dirty="0"/>
              <a:t>,</a:t>
            </a:r>
          </a:p>
        </p:txBody>
      </p:sp>
    </p:spTree>
    <p:extLst>
      <p:ext uri="{BB962C8B-B14F-4D97-AF65-F5344CB8AC3E}">
        <p14:creationId xmlns:p14="http://schemas.microsoft.com/office/powerpoint/2010/main" val="171462601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bunntekst 3">
            <a:extLst>
              <a:ext uri="{FF2B5EF4-FFF2-40B4-BE49-F238E27FC236}">
                <a16:creationId xmlns:a16="http://schemas.microsoft.com/office/drawing/2014/main" id="{6BA4925B-D2B5-364B-B0F7-096B355EFECB}"/>
              </a:ext>
            </a:extLst>
          </p:cNvPr>
          <p:cNvSpPr>
            <a:spLocks noGrp="1"/>
          </p:cNvSpPr>
          <p:nvPr>
            <p:ph type="ftr" sz="quarter" idx="10"/>
          </p:nvPr>
        </p:nvSpPr>
        <p:spPr/>
        <p:txBody>
          <a:bodyPr/>
          <a:lstStyle/>
          <a:p>
            <a:pPr>
              <a:defRPr/>
            </a:pPr>
            <a:r>
              <a:rPr lang="nb-NO"/>
              <a:t>Røstad Sep 22 </a:t>
            </a:r>
          </a:p>
        </p:txBody>
      </p:sp>
      <p:sp>
        <p:nvSpPr>
          <p:cNvPr id="5" name="Plassholder for lysbildenummer 4">
            <a:extLst>
              <a:ext uri="{FF2B5EF4-FFF2-40B4-BE49-F238E27FC236}">
                <a16:creationId xmlns:a16="http://schemas.microsoft.com/office/drawing/2014/main" id="{04383A0B-5F50-CF4E-B1E7-E38D3F7DC189}"/>
              </a:ext>
            </a:extLst>
          </p:cNvPr>
          <p:cNvSpPr>
            <a:spLocks noGrp="1"/>
          </p:cNvSpPr>
          <p:nvPr>
            <p:ph type="sldNum" sz="quarter" idx="4294967295"/>
          </p:nvPr>
        </p:nvSpPr>
        <p:spPr>
          <a:xfrm>
            <a:off x="10704512" y="6335366"/>
            <a:ext cx="1080120" cy="215888"/>
          </a:xfrm>
          <a:prstGeom prst="rect">
            <a:avLst/>
          </a:prstGeom>
        </p:spPr>
        <p:txBody>
          <a:bodyPr/>
          <a:lstStyle/>
          <a:p>
            <a:pPr>
              <a:defRPr/>
            </a:pPr>
            <a:fld id="{BE00DEF2-E263-F544-B585-57C90084A3BE}" type="slidenum">
              <a:rPr lang="nb-NO" altLang="nb-NO" smtClean="0"/>
              <a:pPr>
                <a:defRPr/>
              </a:pPr>
              <a:t>42</a:t>
            </a:fld>
            <a:endParaRPr lang="nb-NO" altLang="nb-NO"/>
          </a:p>
        </p:txBody>
      </p:sp>
      <p:sp>
        <p:nvSpPr>
          <p:cNvPr id="7" name="Tittel 6">
            <a:extLst>
              <a:ext uri="{FF2B5EF4-FFF2-40B4-BE49-F238E27FC236}">
                <a16:creationId xmlns:a16="http://schemas.microsoft.com/office/drawing/2014/main" id="{43381065-12B6-D645-BF0B-2AF0491CD85A}"/>
              </a:ext>
            </a:extLst>
          </p:cNvPr>
          <p:cNvSpPr>
            <a:spLocks noGrp="1"/>
          </p:cNvSpPr>
          <p:nvPr>
            <p:ph type="title"/>
          </p:nvPr>
        </p:nvSpPr>
        <p:spPr>
          <a:xfrm>
            <a:off x="1981200" y="152934"/>
            <a:ext cx="8229600" cy="936104"/>
          </a:xfrm>
        </p:spPr>
        <p:txBody>
          <a:bodyPr/>
          <a:lstStyle/>
          <a:p>
            <a:br>
              <a:rPr lang="nb-NO" sz="3200" dirty="0"/>
            </a:br>
            <a:r>
              <a:rPr lang="nb-NO" sz="3200" dirty="0"/>
              <a:t>Andre operative bestemmelser</a:t>
            </a:r>
            <a:br>
              <a:rPr lang="nb-NO" sz="3200" dirty="0"/>
            </a:br>
            <a:endParaRPr lang="nb-NO" sz="3200" dirty="0"/>
          </a:p>
        </p:txBody>
      </p:sp>
      <p:sp>
        <p:nvSpPr>
          <p:cNvPr id="2" name="Plassholder for innhold 1">
            <a:extLst>
              <a:ext uri="{FF2B5EF4-FFF2-40B4-BE49-F238E27FC236}">
                <a16:creationId xmlns:a16="http://schemas.microsoft.com/office/drawing/2014/main" id="{7DCBD49E-9672-6942-9874-067DF1DFCBB4}"/>
              </a:ext>
            </a:extLst>
          </p:cNvPr>
          <p:cNvSpPr>
            <a:spLocks noGrp="1"/>
          </p:cNvSpPr>
          <p:nvPr>
            <p:ph idx="1"/>
          </p:nvPr>
        </p:nvSpPr>
        <p:spPr>
          <a:xfrm>
            <a:off x="1878360" y="913875"/>
            <a:ext cx="8435280" cy="5107413"/>
          </a:xfrm>
        </p:spPr>
        <p:txBody>
          <a:bodyPr/>
          <a:lstStyle/>
          <a:p>
            <a:pPr marL="57150" indent="0">
              <a:buNone/>
            </a:pPr>
            <a:r>
              <a:rPr lang="nb-NO" sz="2000" b="1" dirty="0">
                <a:solidFill>
                  <a:srgbClr val="FF0000"/>
                </a:solidFill>
              </a:rPr>
              <a:t>3.7.2 Toll- og avgiftsbestemmelser </a:t>
            </a:r>
          </a:p>
          <a:p>
            <a:pPr marL="57150" indent="0">
              <a:buNone/>
            </a:pPr>
            <a:r>
              <a:rPr lang="nb-NO" sz="1800" dirty="0"/>
              <a:t>For flygninger inn og ut av Norge skal siste avgangssted i Norge ved utreise og første landings- sted i Norge ved innreise være flyplass med tollkontor («lufthavn med internasjonal status»), alternativt en av småflyplassene i vedlegg 3 til tollforskriften «Landingsplasser for luftfartøy».</a:t>
            </a:r>
          </a:p>
          <a:p>
            <a:pPr marL="57150" indent="0">
              <a:buNone/>
            </a:pPr>
            <a:endParaRPr lang="nb-NO" sz="1800" dirty="0"/>
          </a:p>
          <a:p>
            <a:pPr marL="57150" indent="0">
              <a:buNone/>
            </a:pPr>
            <a:r>
              <a:rPr lang="nb-NO" sz="1800" b="1" dirty="0">
                <a:solidFill>
                  <a:schemeClr val="tx1"/>
                </a:solidFill>
                <a:highlight>
                  <a:srgbClr val="FFFF00"/>
                </a:highlight>
              </a:rPr>
              <a:t>Dersom en småflyplass som nevnt over skal benyttes, skal reiseplan sendes på e-post til desken@toll.no (alternativt meldes telefonisk på tlf. 22 17 18 17) minst fire timer før ankomst/avgang fra/til Norge</a:t>
            </a:r>
            <a:r>
              <a:rPr lang="nb-NO" sz="1800" dirty="0">
                <a:solidFill>
                  <a:schemeClr val="tx1"/>
                </a:solidFill>
                <a:highlight>
                  <a:srgbClr val="FFFF00"/>
                </a:highlight>
              </a:rPr>
              <a:t>, </a:t>
            </a:r>
            <a:r>
              <a:rPr lang="nb-NO" sz="1800" dirty="0"/>
              <a:t>jf. tollforskriften §§ 3-2-2 andre ledd og 3-7-1 sjette ledd.</a:t>
            </a:r>
          </a:p>
          <a:p>
            <a:pPr marL="57150" indent="0">
              <a:buNone/>
            </a:pPr>
            <a:r>
              <a:rPr lang="nb-NO" sz="1800" dirty="0"/>
              <a:t>Anledning til å bruke mindre flyplasser uten tollbetjening gjelder ikke når luftfartøyet eller gods om bord skal </a:t>
            </a:r>
            <a:r>
              <a:rPr lang="nb-NO" sz="1800" dirty="0" err="1"/>
              <a:t>innfortolles</a:t>
            </a:r>
            <a:r>
              <a:rPr lang="nb-NO" sz="1800" dirty="0"/>
              <a:t>, med mindre dette er avtalt med Toll- og avgiftsdirektoratet på forhånd, jf. tollforskriften § 3-2-2 tredje ledd.</a:t>
            </a:r>
            <a:br>
              <a:rPr lang="nb-NO" sz="2000" b="1" dirty="0">
                <a:solidFill>
                  <a:srgbClr val="FF0000"/>
                </a:solidFill>
              </a:rPr>
            </a:br>
            <a:endParaRPr lang="nb-NO" sz="1600" b="1" dirty="0">
              <a:solidFill>
                <a:srgbClr val="FF0000"/>
              </a:solidFill>
            </a:endParaRPr>
          </a:p>
        </p:txBody>
      </p:sp>
      <p:sp>
        <p:nvSpPr>
          <p:cNvPr id="8" name="TekstSylinder 7">
            <a:extLst>
              <a:ext uri="{FF2B5EF4-FFF2-40B4-BE49-F238E27FC236}">
                <a16:creationId xmlns:a16="http://schemas.microsoft.com/office/drawing/2014/main" id="{DD1339CA-C21B-D14A-A508-99BAB9132F12}"/>
              </a:ext>
            </a:extLst>
          </p:cNvPr>
          <p:cNvSpPr txBox="1"/>
          <p:nvPr/>
        </p:nvSpPr>
        <p:spPr>
          <a:xfrm>
            <a:off x="5916614" y="4797152"/>
            <a:ext cx="2699667" cy="369332"/>
          </a:xfrm>
          <a:prstGeom prst="rect">
            <a:avLst/>
          </a:prstGeom>
          <a:noFill/>
          <a:effectLst/>
        </p:spPr>
        <p:txBody>
          <a:bodyPr wrap="square" rtlCol="0">
            <a:spAutoFit/>
          </a:bodyPr>
          <a:lstStyle/>
          <a:p>
            <a:r>
              <a:rPr lang="nb-NO" dirty="0"/>
              <a:t>,</a:t>
            </a:r>
          </a:p>
        </p:txBody>
      </p:sp>
    </p:spTree>
    <p:extLst>
      <p:ext uri="{BB962C8B-B14F-4D97-AF65-F5344CB8AC3E}">
        <p14:creationId xmlns:p14="http://schemas.microsoft.com/office/powerpoint/2010/main" val="14420803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bunntekst 3">
            <a:extLst>
              <a:ext uri="{FF2B5EF4-FFF2-40B4-BE49-F238E27FC236}">
                <a16:creationId xmlns:a16="http://schemas.microsoft.com/office/drawing/2014/main" id="{6BA4925B-D2B5-364B-B0F7-096B355EFECB}"/>
              </a:ext>
            </a:extLst>
          </p:cNvPr>
          <p:cNvSpPr>
            <a:spLocks noGrp="1"/>
          </p:cNvSpPr>
          <p:nvPr>
            <p:ph type="ftr" sz="quarter" idx="10"/>
          </p:nvPr>
        </p:nvSpPr>
        <p:spPr/>
        <p:txBody>
          <a:bodyPr/>
          <a:lstStyle/>
          <a:p>
            <a:pPr>
              <a:defRPr/>
            </a:pPr>
            <a:r>
              <a:rPr lang="nb-NO"/>
              <a:t>Røstad Sep 22 </a:t>
            </a:r>
          </a:p>
        </p:txBody>
      </p:sp>
      <p:sp>
        <p:nvSpPr>
          <p:cNvPr id="5" name="Plassholder for lysbildenummer 4">
            <a:extLst>
              <a:ext uri="{FF2B5EF4-FFF2-40B4-BE49-F238E27FC236}">
                <a16:creationId xmlns:a16="http://schemas.microsoft.com/office/drawing/2014/main" id="{04383A0B-5F50-CF4E-B1E7-E38D3F7DC189}"/>
              </a:ext>
            </a:extLst>
          </p:cNvPr>
          <p:cNvSpPr>
            <a:spLocks noGrp="1"/>
          </p:cNvSpPr>
          <p:nvPr>
            <p:ph type="sldNum" sz="quarter" idx="4294967295"/>
          </p:nvPr>
        </p:nvSpPr>
        <p:spPr>
          <a:xfrm>
            <a:off x="10704512" y="6335366"/>
            <a:ext cx="1080120" cy="215888"/>
          </a:xfrm>
          <a:prstGeom prst="rect">
            <a:avLst/>
          </a:prstGeom>
        </p:spPr>
        <p:txBody>
          <a:bodyPr/>
          <a:lstStyle/>
          <a:p>
            <a:pPr>
              <a:defRPr/>
            </a:pPr>
            <a:fld id="{BE00DEF2-E263-F544-B585-57C90084A3BE}" type="slidenum">
              <a:rPr lang="nb-NO" altLang="nb-NO" smtClean="0"/>
              <a:pPr>
                <a:defRPr/>
              </a:pPr>
              <a:t>43</a:t>
            </a:fld>
            <a:endParaRPr lang="nb-NO" altLang="nb-NO"/>
          </a:p>
        </p:txBody>
      </p:sp>
      <p:sp>
        <p:nvSpPr>
          <p:cNvPr id="7" name="Tittel 6">
            <a:extLst>
              <a:ext uri="{FF2B5EF4-FFF2-40B4-BE49-F238E27FC236}">
                <a16:creationId xmlns:a16="http://schemas.microsoft.com/office/drawing/2014/main" id="{43381065-12B6-D645-BF0B-2AF0491CD85A}"/>
              </a:ext>
            </a:extLst>
          </p:cNvPr>
          <p:cNvSpPr>
            <a:spLocks noGrp="1"/>
          </p:cNvSpPr>
          <p:nvPr>
            <p:ph type="title"/>
          </p:nvPr>
        </p:nvSpPr>
        <p:spPr>
          <a:xfrm>
            <a:off x="1981200" y="152934"/>
            <a:ext cx="8229600" cy="936104"/>
          </a:xfrm>
        </p:spPr>
        <p:txBody>
          <a:bodyPr/>
          <a:lstStyle/>
          <a:p>
            <a:br>
              <a:rPr lang="nb-NO" sz="3200" dirty="0"/>
            </a:br>
            <a:r>
              <a:rPr lang="nb-NO" sz="3200" dirty="0"/>
              <a:t>Andre operative bestemmelser</a:t>
            </a:r>
            <a:br>
              <a:rPr lang="nb-NO" sz="3200" dirty="0"/>
            </a:br>
            <a:endParaRPr lang="nb-NO" sz="3200" dirty="0"/>
          </a:p>
        </p:txBody>
      </p:sp>
      <p:sp>
        <p:nvSpPr>
          <p:cNvPr id="2" name="Plassholder for innhold 1">
            <a:extLst>
              <a:ext uri="{FF2B5EF4-FFF2-40B4-BE49-F238E27FC236}">
                <a16:creationId xmlns:a16="http://schemas.microsoft.com/office/drawing/2014/main" id="{7DCBD49E-9672-6942-9874-067DF1DFCBB4}"/>
              </a:ext>
            </a:extLst>
          </p:cNvPr>
          <p:cNvSpPr>
            <a:spLocks noGrp="1"/>
          </p:cNvSpPr>
          <p:nvPr>
            <p:ph idx="1"/>
          </p:nvPr>
        </p:nvSpPr>
        <p:spPr>
          <a:xfrm>
            <a:off x="1878360" y="913875"/>
            <a:ext cx="8435280" cy="5107413"/>
          </a:xfrm>
        </p:spPr>
        <p:txBody>
          <a:bodyPr/>
          <a:lstStyle/>
          <a:p>
            <a:pPr marL="57150" indent="0">
              <a:buNone/>
            </a:pPr>
            <a:r>
              <a:rPr lang="nb-NO" sz="2000" b="1" dirty="0">
                <a:solidFill>
                  <a:srgbClr val="FF0000"/>
                </a:solidFill>
              </a:rPr>
              <a:t>3.7.3 Krav til utstyr og kvalifikasjoner </a:t>
            </a:r>
          </a:p>
          <a:p>
            <a:pPr marL="57150" indent="0">
              <a:buNone/>
            </a:pPr>
            <a:r>
              <a:rPr lang="nb-NO" sz="1800" dirty="0">
                <a:solidFill>
                  <a:schemeClr val="tx1"/>
                </a:solidFill>
                <a:highlight>
                  <a:srgbClr val="FFFF00"/>
                </a:highlight>
              </a:rPr>
              <a:t>Det kreves radiokommunikasjonsutstyr og </a:t>
            </a:r>
            <a:r>
              <a:rPr lang="nb-NO" sz="1800" dirty="0" err="1">
                <a:solidFill>
                  <a:schemeClr val="tx1"/>
                </a:solidFill>
                <a:highlight>
                  <a:srgbClr val="FFFF00"/>
                </a:highlight>
              </a:rPr>
              <a:t>flytelefonistsertifikat</a:t>
            </a:r>
            <a:r>
              <a:rPr lang="nb-NO" sz="1800" dirty="0">
                <a:solidFill>
                  <a:schemeClr val="tx1"/>
                </a:solidFill>
                <a:highlight>
                  <a:srgbClr val="FFFF00"/>
                </a:highlight>
              </a:rPr>
              <a:t> uten begrensninger hvis du skal krysse en landegrense med luftfartøy eller føre et luftfartøy i utlandet. </a:t>
            </a:r>
          </a:p>
          <a:p>
            <a:pPr marL="57150" indent="0">
              <a:buNone/>
            </a:pPr>
            <a:r>
              <a:rPr lang="nb-NO" sz="1800" dirty="0"/>
              <a:t>Det kreves radartransponder Mode A og C i Skandinavia. Kravene ellers i Europa varierer, men forvent at radartransponder Mode S kan være obligatorisk, særlig i kontrollert luftrom samt i </a:t>
            </a:r>
            <a:r>
              <a:rPr lang="nb-NO" sz="1800" dirty="0" err="1"/>
              <a:t>TMZ</a:t>
            </a:r>
            <a:r>
              <a:rPr lang="nb-NO" sz="1800" dirty="0"/>
              <a:t> (transponderpåbudsone) og i høyder over 5000 fot MSL eller 3500 fot </a:t>
            </a:r>
            <a:r>
              <a:rPr lang="nb-NO" sz="1800" dirty="0" err="1"/>
              <a:t>AGL</a:t>
            </a:r>
            <a:r>
              <a:rPr lang="nb-NO" sz="1800" dirty="0"/>
              <a:t> (eksempel fra tyske transponderbestemmelser).</a:t>
            </a:r>
          </a:p>
          <a:p>
            <a:pPr marL="57150" indent="0">
              <a:buNone/>
            </a:pPr>
            <a:r>
              <a:rPr lang="nb-NO" sz="1800" dirty="0">
                <a:solidFill>
                  <a:schemeClr val="tx1"/>
                </a:solidFill>
                <a:highlight>
                  <a:srgbClr val="FFFF00"/>
                </a:highlight>
              </a:rPr>
              <a:t>Flygere som skal benytte radio i luftrom der det er krav til toveis radiokommunikasjon må ha avlagt gyldig språkprøve. </a:t>
            </a:r>
            <a:r>
              <a:rPr lang="nb-NO" sz="1800" dirty="0"/>
              <a:t>ICAO </a:t>
            </a:r>
            <a:r>
              <a:rPr lang="nb-NO" sz="1800" dirty="0" err="1"/>
              <a:t>Annex</a:t>
            </a:r>
            <a:r>
              <a:rPr lang="nb-NO" sz="1800" dirty="0"/>
              <a:t> 1 har et krav om dokumenterte språkferdigheter i engelsk på nivå 4, 5 eller 6 for alle flygere som flyr internasjonalt.</a:t>
            </a:r>
          </a:p>
          <a:p>
            <a:pPr marL="57150" indent="0">
              <a:buNone/>
            </a:pPr>
            <a:r>
              <a:rPr lang="nb-NO" sz="1800" dirty="0"/>
              <a:t>I Norge gjelder ikke kravet til språkprøve i luftrom hvor det ikke er krav til toveis radiokommunikasjon. For blindsendinger eller kommunikasjon med andre enheter hvor det ikke er krav til toveis radiokommunikasjon. For blindsendinger eller kommunikasjon med andre enheter hvor det ikke er krav til toveis kommunikasjon, for eksempel FIS, er det tilstrekkelig med </a:t>
            </a:r>
            <a:r>
              <a:rPr lang="nb-NO" sz="1800" dirty="0" err="1"/>
              <a:t>flytelefonistsertifikat</a:t>
            </a:r>
            <a:r>
              <a:rPr lang="nb-NO" sz="1800" dirty="0"/>
              <a:t>.</a:t>
            </a:r>
          </a:p>
          <a:p>
            <a:pPr marL="57150" indent="0">
              <a:buNone/>
            </a:pPr>
            <a:r>
              <a:rPr lang="nb-NO" sz="1800" dirty="0">
                <a:solidFill>
                  <a:schemeClr val="tx1"/>
                </a:solidFill>
                <a:highlight>
                  <a:srgbClr val="FFFF00"/>
                </a:highlight>
              </a:rPr>
              <a:t>Hvert enkelt land har spesielle regler for mikro/UL/sportsfly som det er helt nødvendig å sette seg inn i før en eventuell reise gjennomføres.</a:t>
            </a:r>
            <a:endParaRPr lang="nb-NO" sz="1600" b="1" dirty="0">
              <a:solidFill>
                <a:schemeClr val="tx1"/>
              </a:solidFill>
              <a:highlight>
                <a:srgbClr val="FFFF00"/>
              </a:highlight>
            </a:endParaRPr>
          </a:p>
        </p:txBody>
      </p:sp>
      <p:sp>
        <p:nvSpPr>
          <p:cNvPr id="8" name="TekstSylinder 7">
            <a:extLst>
              <a:ext uri="{FF2B5EF4-FFF2-40B4-BE49-F238E27FC236}">
                <a16:creationId xmlns:a16="http://schemas.microsoft.com/office/drawing/2014/main" id="{DD1339CA-C21B-D14A-A508-99BAB9132F12}"/>
              </a:ext>
            </a:extLst>
          </p:cNvPr>
          <p:cNvSpPr txBox="1"/>
          <p:nvPr/>
        </p:nvSpPr>
        <p:spPr>
          <a:xfrm>
            <a:off x="5916614" y="4797152"/>
            <a:ext cx="2699667" cy="369332"/>
          </a:xfrm>
          <a:prstGeom prst="rect">
            <a:avLst/>
          </a:prstGeom>
          <a:noFill/>
          <a:effectLst/>
        </p:spPr>
        <p:txBody>
          <a:bodyPr wrap="square" rtlCol="0">
            <a:spAutoFit/>
          </a:bodyPr>
          <a:lstStyle/>
          <a:p>
            <a:r>
              <a:rPr lang="nb-NO" dirty="0"/>
              <a:t>,</a:t>
            </a:r>
          </a:p>
        </p:txBody>
      </p:sp>
    </p:spTree>
    <p:extLst>
      <p:ext uri="{BB962C8B-B14F-4D97-AF65-F5344CB8AC3E}">
        <p14:creationId xmlns:p14="http://schemas.microsoft.com/office/powerpoint/2010/main" val="6820516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bunntekst 3">
            <a:extLst>
              <a:ext uri="{FF2B5EF4-FFF2-40B4-BE49-F238E27FC236}">
                <a16:creationId xmlns:a16="http://schemas.microsoft.com/office/drawing/2014/main" id="{6BA4925B-D2B5-364B-B0F7-096B355EFECB}"/>
              </a:ext>
            </a:extLst>
          </p:cNvPr>
          <p:cNvSpPr>
            <a:spLocks noGrp="1"/>
          </p:cNvSpPr>
          <p:nvPr>
            <p:ph type="ftr" sz="quarter" idx="10"/>
          </p:nvPr>
        </p:nvSpPr>
        <p:spPr/>
        <p:txBody>
          <a:bodyPr/>
          <a:lstStyle/>
          <a:p>
            <a:pPr>
              <a:defRPr/>
            </a:pPr>
            <a:r>
              <a:rPr lang="nb-NO"/>
              <a:t>Røstad Sep 22 </a:t>
            </a:r>
          </a:p>
        </p:txBody>
      </p:sp>
      <p:sp>
        <p:nvSpPr>
          <p:cNvPr id="5" name="Plassholder for lysbildenummer 4">
            <a:extLst>
              <a:ext uri="{FF2B5EF4-FFF2-40B4-BE49-F238E27FC236}">
                <a16:creationId xmlns:a16="http://schemas.microsoft.com/office/drawing/2014/main" id="{04383A0B-5F50-CF4E-B1E7-E38D3F7DC189}"/>
              </a:ext>
            </a:extLst>
          </p:cNvPr>
          <p:cNvSpPr>
            <a:spLocks noGrp="1"/>
          </p:cNvSpPr>
          <p:nvPr>
            <p:ph type="sldNum" sz="quarter" idx="4294967295"/>
          </p:nvPr>
        </p:nvSpPr>
        <p:spPr>
          <a:xfrm>
            <a:off x="10704512" y="6335366"/>
            <a:ext cx="1080120" cy="215888"/>
          </a:xfrm>
          <a:prstGeom prst="rect">
            <a:avLst/>
          </a:prstGeom>
        </p:spPr>
        <p:txBody>
          <a:bodyPr/>
          <a:lstStyle/>
          <a:p>
            <a:pPr>
              <a:defRPr/>
            </a:pPr>
            <a:fld id="{BE00DEF2-E263-F544-B585-57C90084A3BE}" type="slidenum">
              <a:rPr lang="nb-NO" altLang="nb-NO" smtClean="0"/>
              <a:pPr>
                <a:defRPr/>
              </a:pPr>
              <a:t>44</a:t>
            </a:fld>
            <a:endParaRPr lang="nb-NO" altLang="nb-NO"/>
          </a:p>
        </p:txBody>
      </p:sp>
      <p:sp>
        <p:nvSpPr>
          <p:cNvPr id="7" name="Tittel 6">
            <a:extLst>
              <a:ext uri="{FF2B5EF4-FFF2-40B4-BE49-F238E27FC236}">
                <a16:creationId xmlns:a16="http://schemas.microsoft.com/office/drawing/2014/main" id="{43381065-12B6-D645-BF0B-2AF0491CD85A}"/>
              </a:ext>
            </a:extLst>
          </p:cNvPr>
          <p:cNvSpPr>
            <a:spLocks noGrp="1"/>
          </p:cNvSpPr>
          <p:nvPr>
            <p:ph type="title"/>
          </p:nvPr>
        </p:nvSpPr>
        <p:spPr>
          <a:xfrm>
            <a:off x="1981200" y="152934"/>
            <a:ext cx="8229600" cy="936104"/>
          </a:xfrm>
        </p:spPr>
        <p:txBody>
          <a:bodyPr/>
          <a:lstStyle/>
          <a:p>
            <a:br>
              <a:rPr lang="nb-NO" sz="3200" dirty="0"/>
            </a:br>
            <a:r>
              <a:rPr lang="nb-NO" sz="3200" dirty="0"/>
              <a:t>Andre operative bestemmelser</a:t>
            </a:r>
            <a:br>
              <a:rPr lang="nb-NO" sz="3200" dirty="0"/>
            </a:br>
            <a:endParaRPr lang="nb-NO" sz="3200" dirty="0"/>
          </a:p>
        </p:txBody>
      </p:sp>
      <p:sp>
        <p:nvSpPr>
          <p:cNvPr id="2" name="Plassholder for innhold 1">
            <a:extLst>
              <a:ext uri="{FF2B5EF4-FFF2-40B4-BE49-F238E27FC236}">
                <a16:creationId xmlns:a16="http://schemas.microsoft.com/office/drawing/2014/main" id="{7DCBD49E-9672-6942-9874-067DF1DFCBB4}"/>
              </a:ext>
            </a:extLst>
          </p:cNvPr>
          <p:cNvSpPr>
            <a:spLocks noGrp="1"/>
          </p:cNvSpPr>
          <p:nvPr>
            <p:ph idx="1"/>
          </p:nvPr>
        </p:nvSpPr>
        <p:spPr>
          <a:xfrm>
            <a:off x="1878360" y="913875"/>
            <a:ext cx="8435280" cy="5107413"/>
          </a:xfrm>
        </p:spPr>
        <p:txBody>
          <a:bodyPr/>
          <a:lstStyle/>
          <a:p>
            <a:pPr marL="57150" indent="0">
              <a:buNone/>
            </a:pPr>
            <a:r>
              <a:rPr lang="nn-NO" sz="2000" b="1" dirty="0">
                <a:solidFill>
                  <a:srgbClr val="FF0000"/>
                </a:solidFill>
              </a:rPr>
              <a:t>3.7.4 Særskilte krav for flyging til andre land</a:t>
            </a:r>
          </a:p>
          <a:p>
            <a:pPr marL="57150" indent="0">
              <a:buNone/>
            </a:pPr>
            <a:r>
              <a:rPr lang="nb-NO" sz="1800" dirty="0"/>
              <a:t>Driftsbestemmelsene og øvrige bestemmelser i sikkerhetssystemet gjelder innenfor norsk land- og sjøterritorium og ellers bare så langt det er forenlig med fremmed rett. Hvorvidt norske sportsfly/mikrofly har adgang i fremmede stater, hvorvidt norske </a:t>
            </a:r>
            <a:r>
              <a:rPr lang="nb-NO" sz="1800" dirty="0" err="1"/>
              <a:t>flygebevis</a:t>
            </a:r>
            <a:r>
              <a:rPr lang="nb-NO" sz="1800" dirty="0"/>
              <a:t> anerkjennes og hvorvidt særskilte driftsbestemmelser gjelder, må undersøkes av fartøysjefen gjennom offisielle publikasjoner før flyging finner sted. Regler om flyging med utenlandske sportsfly/mikrofly vil normalt framkomme av statens AIP. </a:t>
            </a:r>
          </a:p>
          <a:p>
            <a:pPr marL="57150" indent="0">
              <a:buNone/>
            </a:pPr>
            <a:r>
              <a:rPr lang="nb-NO" sz="1800" b="1" dirty="0">
                <a:solidFill>
                  <a:schemeClr val="tx1"/>
                </a:solidFill>
                <a:highlight>
                  <a:srgbClr val="FFFF00"/>
                </a:highlight>
              </a:rPr>
              <a:t>Det kreves spesiell tillatelse for flyging med norske sportsfly/mikrofly til mange land, deriblant </a:t>
            </a:r>
            <a:r>
              <a:rPr lang="nb-NO" sz="1800" b="1" dirty="0" err="1">
                <a:solidFill>
                  <a:schemeClr val="tx1"/>
                </a:solidFill>
                <a:highlight>
                  <a:srgbClr val="FFFF00"/>
                </a:highlight>
              </a:rPr>
              <a:t>Danmark.2</a:t>
            </a:r>
            <a:br>
              <a:rPr lang="nb-NO" sz="2000" b="1" dirty="0">
                <a:solidFill>
                  <a:schemeClr val="tx1"/>
                </a:solidFill>
                <a:highlight>
                  <a:srgbClr val="FFFF00"/>
                </a:highlight>
              </a:rPr>
            </a:br>
            <a:endParaRPr lang="nb-NO" sz="2000" b="1" dirty="0">
              <a:solidFill>
                <a:schemeClr val="tx1"/>
              </a:solidFill>
              <a:highlight>
                <a:srgbClr val="FFFF00"/>
              </a:highlight>
            </a:endParaRPr>
          </a:p>
          <a:p>
            <a:pPr marL="57150" indent="0">
              <a:buNone/>
            </a:pPr>
            <a:r>
              <a:rPr lang="nb-NO" sz="2000" b="1" dirty="0">
                <a:solidFill>
                  <a:srgbClr val="FF0000"/>
                </a:solidFill>
              </a:rPr>
              <a:t>3.7.5 Flyging med utenlandsk </a:t>
            </a:r>
            <a:r>
              <a:rPr lang="nb-NO" sz="2000" b="1" dirty="0" err="1">
                <a:solidFill>
                  <a:srgbClr val="FF0000"/>
                </a:solidFill>
              </a:rPr>
              <a:t>reg</a:t>
            </a:r>
            <a:r>
              <a:rPr lang="nb-NO" sz="2000" b="1" dirty="0">
                <a:solidFill>
                  <a:srgbClr val="FF0000"/>
                </a:solidFill>
              </a:rPr>
              <a:t>. luftfartøy i Norge</a:t>
            </a:r>
          </a:p>
          <a:p>
            <a:pPr marL="457200" lvl="1" indent="0">
              <a:buNone/>
            </a:pPr>
            <a:r>
              <a:rPr lang="nb-NO" sz="1800" b="1" dirty="0">
                <a:solidFill>
                  <a:srgbClr val="FF0000"/>
                </a:solidFill>
              </a:rPr>
              <a:t>3.7.5.1 For personer bosatt i Norge</a:t>
            </a:r>
          </a:p>
          <a:p>
            <a:pPr marL="457200" lvl="1" indent="0">
              <a:buNone/>
            </a:pPr>
            <a:r>
              <a:rPr lang="nb-NO" sz="1800" b="1" dirty="0">
                <a:solidFill>
                  <a:srgbClr val="FF0000"/>
                </a:solidFill>
              </a:rPr>
              <a:t>3.7.5.2 For personer bosatt i utlandet</a:t>
            </a:r>
          </a:p>
          <a:p>
            <a:pPr marL="457200" lvl="1" indent="0">
              <a:buNone/>
            </a:pPr>
            <a:r>
              <a:rPr lang="nb-NO" sz="1800" b="1" dirty="0">
                <a:solidFill>
                  <a:srgbClr val="FF0000"/>
                </a:solidFill>
              </a:rPr>
              <a:t>3.7.6 Flyging med utenlandsk </a:t>
            </a:r>
            <a:r>
              <a:rPr lang="nb-NO" sz="1800" b="1" dirty="0" err="1">
                <a:solidFill>
                  <a:srgbClr val="FF0000"/>
                </a:solidFill>
              </a:rPr>
              <a:t>reg</a:t>
            </a:r>
            <a:r>
              <a:rPr lang="nb-NO" sz="1800" b="1" dirty="0">
                <a:solidFill>
                  <a:srgbClr val="FF0000"/>
                </a:solidFill>
              </a:rPr>
              <a:t>. luftfartøy i utlande</a:t>
            </a:r>
            <a:r>
              <a:rPr lang="nb-NO" sz="1600" b="1" dirty="0">
                <a:solidFill>
                  <a:srgbClr val="FF0000"/>
                </a:solidFill>
              </a:rPr>
              <a:t>t </a:t>
            </a:r>
          </a:p>
          <a:p>
            <a:pPr marL="57150" indent="0">
              <a:buNone/>
            </a:pPr>
            <a:r>
              <a:rPr lang="nb-NO" sz="2000" b="1" dirty="0">
                <a:solidFill>
                  <a:srgbClr val="FF0000"/>
                </a:solidFill>
              </a:rPr>
              <a:t>3.7.7 Skoling med utenlandsk </a:t>
            </a:r>
            <a:r>
              <a:rPr lang="nb-NO" sz="2000" b="1" dirty="0" err="1">
                <a:solidFill>
                  <a:srgbClr val="FF0000"/>
                </a:solidFill>
              </a:rPr>
              <a:t>reg</a:t>
            </a:r>
            <a:r>
              <a:rPr lang="nb-NO" sz="2000" b="1" dirty="0">
                <a:solidFill>
                  <a:srgbClr val="FF0000"/>
                </a:solidFill>
              </a:rPr>
              <a:t>. luftfartøy i utlandet</a:t>
            </a:r>
          </a:p>
          <a:p>
            <a:pPr marL="57150" indent="0">
              <a:buNone/>
            </a:pPr>
            <a:r>
              <a:rPr lang="nb-NO" sz="1600" b="1" dirty="0">
                <a:solidFill>
                  <a:schemeClr val="tx1"/>
                </a:solidFill>
                <a:highlight>
                  <a:srgbClr val="FFFF00"/>
                </a:highlight>
              </a:rPr>
              <a:t>SE DETALJER I </a:t>
            </a:r>
            <a:r>
              <a:rPr lang="nb-NO" sz="1600" b="1" dirty="0" err="1">
                <a:solidFill>
                  <a:schemeClr val="tx1"/>
                </a:solidFill>
                <a:highlight>
                  <a:srgbClr val="FFFF00"/>
                </a:highlight>
              </a:rPr>
              <a:t>SFHB</a:t>
            </a:r>
            <a:endParaRPr lang="nb-NO" sz="1600" b="1" dirty="0">
              <a:solidFill>
                <a:schemeClr val="tx1"/>
              </a:solidFill>
              <a:highlight>
                <a:srgbClr val="FFFF00"/>
              </a:highlight>
            </a:endParaRPr>
          </a:p>
        </p:txBody>
      </p:sp>
      <p:sp>
        <p:nvSpPr>
          <p:cNvPr id="8" name="TekstSylinder 7">
            <a:extLst>
              <a:ext uri="{FF2B5EF4-FFF2-40B4-BE49-F238E27FC236}">
                <a16:creationId xmlns:a16="http://schemas.microsoft.com/office/drawing/2014/main" id="{DD1339CA-C21B-D14A-A508-99BAB9132F12}"/>
              </a:ext>
            </a:extLst>
          </p:cNvPr>
          <p:cNvSpPr txBox="1"/>
          <p:nvPr/>
        </p:nvSpPr>
        <p:spPr>
          <a:xfrm>
            <a:off x="5916614" y="4797152"/>
            <a:ext cx="2699667" cy="369332"/>
          </a:xfrm>
          <a:prstGeom prst="rect">
            <a:avLst/>
          </a:prstGeom>
          <a:noFill/>
          <a:effectLst/>
        </p:spPr>
        <p:txBody>
          <a:bodyPr wrap="square" rtlCol="0">
            <a:spAutoFit/>
          </a:bodyPr>
          <a:lstStyle/>
          <a:p>
            <a:r>
              <a:rPr lang="nb-NO" dirty="0"/>
              <a:t>,</a:t>
            </a:r>
          </a:p>
        </p:txBody>
      </p:sp>
    </p:spTree>
    <p:extLst>
      <p:ext uri="{BB962C8B-B14F-4D97-AF65-F5344CB8AC3E}">
        <p14:creationId xmlns:p14="http://schemas.microsoft.com/office/powerpoint/2010/main" val="255796366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bunntekst 3">
            <a:extLst>
              <a:ext uri="{FF2B5EF4-FFF2-40B4-BE49-F238E27FC236}">
                <a16:creationId xmlns:a16="http://schemas.microsoft.com/office/drawing/2014/main" id="{6BA4925B-D2B5-364B-B0F7-096B355EFECB}"/>
              </a:ext>
            </a:extLst>
          </p:cNvPr>
          <p:cNvSpPr>
            <a:spLocks noGrp="1"/>
          </p:cNvSpPr>
          <p:nvPr>
            <p:ph type="ftr" sz="quarter" idx="10"/>
          </p:nvPr>
        </p:nvSpPr>
        <p:spPr/>
        <p:txBody>
          <a:bodyPr/>
          <a:lstStyle/>
          <a:p>
            <a:pPr>
              <a:defRPr/>
            </a:pPr>
            <a:r>
              <a:rPr lang="nb-NO"/>
              <a:t>Røstad Sep 22 </a:t>
            </a:r>
          </a:p>
        </p:txBody>
      </p:sp>
      <p:sp>
        <p:nvSpPr>
          <p:cNvPr id="5" name="Plassholder for lysbildenummer 4">
            <a:extLst>
              <a:ext uri="{FF2B5EF4-FFF2-40B4-BE49-F238E27FC236}">
                <a16:creationId xmlns:a16="http://schemas.microsoft.com/office/drawing/2014/main" id="{04383A0B-5F50-CF4E-B1E7-E38D3F7DC189}"/>
              </a:ext>
            </a:extLst>
          </p:cNvPr>
          <p:cNvSpPr>
            <a:spLocks noGrp="1"/>
          </p:cNvSpPr>
          <p:nvPr>
            <p:ph type="sldNum" sz="quarter" idx="4294967295"/>
          </p:nvPr>
        </p:nvSpPr>
        <p:spPr>
          <a:xfrm>
            <a:off x="10704512" y="6335366"/>
            <a:ext cx="1080120" cy="215888"/>
          </a:xfrm>
          <a:prstGeom prst="rect">
            <a:avLst/>
          </a:prstGeom>
        </p:spPr>
        <p:txBody>
          <a:bodyPr/>
          <a:lstStyle/>
          <a:p>
            <a:pPr>
              <a:defRPr/>
            </a:pPr>
            <a:fld id="{BE00DEF2-E263-F544-B585-57C90084A3BE}" type="slidenum">
              <a:rPr lang="nb-NO" altLang="nb-NO" smtClean="0"/>
              <a:pPr>
                <a:defRPr/>
              </a:pPr>
              <a:t>45</a:t>
            </a:fld>
            <a:endParaRPr lang="nb-NO" altLang="nb-NO"/>
          </a:p>
        </p:txBody>
      </p:sp>
      <p:sp>
        <p:nvSpPr>
          <p:cNvPr id="7" name="Tittel 6">
            <a:extLst>
              <a:ext uri="{FF2B5EF4-FFF2-40B4-BE49-F238E27FC236}">
                <a16:creationId xmlns:a16="http://schemas.microsoft.com/office/drawing/2014/main" id="{43381065-12B6-D645-BF0B-2AF0491CD85A}"/>
              </a:ext>
            </a:extLst>
          </p:cNvPr>
          <p:cNvSpPr>
            <a:spLocks noGrp="1"/>
          </p:cNvSpPr>
          <p:nvPr>
            <p:ph type="title"/>
          </p:nvPr>
        </p:nvSpPr>
        <p:spPr>
          <a:xfrm>
            <a:off x="1981200" y="152934"/>
            <a:ext cx="8229600" cy="936104"/>
          </a:xfrm>
        </p:spPr>
        <p:txBody>
          <a:bodyPr/>
          <a:lstStyle/>
          <a:p>
            <a:br>
              <a:rPr lang="nb-NO" sz="3200" dirty="0"/>
            </a:br>
            <a:r>
              <a:rPr lang="nb-NO" sz="3200" dirty="0"/>
              <a:t>Andre operative bestemmelser</a:t>
            </a:r>
            <a:br>
              <a:rPr lang="nb-NO" sz="3200" dirty="0"/>
            </a:br>
            <a:endParaRPr lang="nb-NO" sz="3200" dirty="0"/>
          </a:p>
        </p:txBody>
      </p:sp>
      <p:sp>
        <p:nvSpPr>
          <p:cNvPr id="2" name="Plassholder for innhold 1">
            <a:extLst>
              <a:ext uri="{FF2B5EF4-FFF2-40B4-BE49-F238E27FC236}">
                <a16:creationId xmlns:a16="http://schemas.microsoft.com/office/drawing/2014/main" id="{7DCBD49E-9672-6942-9874-067DF1DFCBB4}"/>
              </a:ext>
            </a:extLst>
          </p:cNvPr>
          <p:cNvSpPr>
            <a:spLocks noGrp="1"/>
          </p:cNvSpPr>
          <p:nvPr>
            <p:ph idx="1"/>
          </p:nvPr>
        </p:nvSpPr>
        <p:spPr>
          <a:xfrm>
            <a:off x="1878360" y="913875"/>
            <a:ext cx="8435280" cy="4531350"/>
          </a:xfrm>
        </p:spPr>
        <p:txBody>
          <a:bodyPr/>
          <a:lstStyle/>
          <a:p>
            <a:pPr marL="57150" indent="0">
              <a:buNone/>
            </a:pPr>
            <a:r>
              <a:rPr lang="nb-NO" sz="2000" b="1" dirty="0">
                <a:solidFill>
                  <a:srgbClr val="FF0000"/>
                </a:solidFill>
              </a:rPr>
              <a:t>3.8 Lufttrafikkregler</a:t>
            </a:r>
          </a:p>
          <a:p>
            <a:pPr marL="57150" indent="0">
              <a:buNone/>
            </a:pPr>
            <a:r>
              <a:rPr lang="nb-NO" sz="2000" b="1" dirty="0">
                <a:solidFill>
                  <a:srgbClr val="FF0000"/>
                </a:solidFill>
              </a:rPr>
              <a:t>3.8.1 Lufttrafikkregler og operative prosedyrer </a:t>
            </a:r>
          </a:p>
          <a:p>
            <a:pPr marL="57150" indent="0">
              <a:buNone/>
            </a:pPr>
            <a:r>
              <a:rPr lang="nb-NO" sz="1800" dirty="0"/>
              <a:t>Fly som benyttes av mer enn ett </a:t>
            </a:r>
            <a:r>
              <a:rPr lang="nb-NO" sz="1800" dirty="0" err="1"/>
              <a:t>flygebesetningsmedlem</a:t>
            </a:r>
            <a:r>
              <a:rPr lang="nb-NO" sz="1800" dirty="0"/>
              <a:t> skal være utstyrt med et Lufttrafikkregler og operative prosedyrer reguleres av vedlegg til forordning (EU) nr. 923/2012 (SERA) og gjelder også for sportsfly med de felles nasjonale tilpasningene som framkommer av forskrift 14. desember 2016 nr. 1578 om lufttrafikkregler og operative prosedyrer (</a:t>
            </a:r>
            <a:r>
              <a:rPr lang="nb-NO" sz="1800" dirty="0" err="1"/>
              <a:t>BSL</a:t>
            </a:r>
            <a:r>
              <a:rPr lang="nb-NO" sz="1800" dirty="0"/>
              <a:t> F 1-1).</a:t>
            </a:r>
            <a:br>
              <a:rPr lang="nb-NO" sz="2000" b="1" dirty="0">
                <a:solidFill>
                  <a:srgbClr val="FF0000"/>
                </a:solidFill>
              </a:rPr>
            </a:br>
            <a:endParaRPr lang="nb-NO" sz="2000" b="1" dirty="0">
              <a:solidFill>
                <a:srgbClr val="FF0000"/>
              </a:solidFill>
            </a:endParaRPr>
          </a:p>
          <a:p>
            <a:pPr marL="57150" indent="0">
              <a:buNone/>
            </a:pPr>
            <a:r>
              <a:rPr lang="nb-NO" sz="2000" b="1" dirty="0">
                <a:solidFill>
                  <a:srgbClr val="FF0000"/>
                </a:solidFill>
              </a:rPr>
              <a:t>3.8.2 Særbestemmelser for sportsfly </a:t>
            </a:r>
          </a:p>
          <a:p>
            <a:pPr marL="57150" indent="0">
              <a:buNone/>
            </a:pPr>
            <a:r>
              <a:rPr lang="nb-NO" sz="1800" b="1" dirty="0">
                <a:solidFill>
                  <a:schemeClr val="tx1"/>
                </a:solidFill>
                <a:highlight>
                  <a:srgbClr val="FFFF00"/>
                </a:highlight>
              </a:rPr>
              <a:t>Flyging med sportsfly skal foregå med følgende særbestemmelser:</a:t>
            </a:r>
          </a:p>
          <a:p>
            <a:pPr marL="57150" indent="0">
              <a:buNone/>
            </a:pPr>
            <a:r>
              <a:rPr lang="nb-NO" sz="1800" b="1" dirty="0">
                <a:solidFill>
                  <a:schemeClr val="tx1"/>
                </a:solidFill>
                <a:highlight>
                  <a:srgbClr val="FFFF00"/>
                </a:highlight>
              </a:rPr>
              <a:t>a)  flyging skal kun foregå i dagslys og i samsvar med de visuelle flygeregler (</a:t>
            </a:r>
            <a:r>
              <a:rPr lang="nb-NO" sz="1800" b="1" dirty="0" err="1">
                <a:solidFill>
                  <a:schemeClr val="tx1"/>
                </a:solidFill>
                <a:highlight>
                  <a:srgbClr val="FFFF00"/>
                </a:highlight>
              </a:rPr>
              <a:t>VFR</a:t>
            </a:r>
            <a:r>
              <a:rPr lang="nb-NO" sz="1800" b="1" dirty="0">
                <a:solidFill>
                  <a:schemeClr val="tx1"/>
                </a:solidFill>
                <a:highlight>
                  <a:srgbClr val="FFFF00"/>
                </a:highlight>
              </a:rPr>
              <a:t>), og</a:t>
            </a:r>
          </a:p>
          <a:p>
            <a:pPr marL="400050">
              <a:buAutoNum type="alphaLcParenR" startAt="2"/>
            </a:pPr>
            <a:r>
              <a:rPr lang="nb-NO" sz="1800" b="1" dirty="0">
                <a:solidFill>
                  <a:schemeClr val="tx1"/>
                </a:solidFill>
                <a:highlight>
                  <a:srgbClr val="FFFF00"/>
                </a:highlight>
              </a:rPr>
              <a:t>flyging over skyer («</a:t>
            </a:r>
            <a:r>
              <a:rPr lang="nb-NO" sz="1800" b="1" dirty="0" err="1">
                <a:solidFill>
                  <a:schemeClr val="tx1"/>
                </a:solidFill>
                <a:highlight>
                  <a:srgbClr val="FFFF00"/>
                </a:highlight>
              </a:rPr>
              <a:t>on</a:t>
            </a:r>
            <a:r>
              <a:rPr lang="nb-NO" sz="1800" b="1" dirty="0">
                <a:solidFill>
                  <a:schemeClr val="tx1"/>
                </a:solidFill>
                <a:highlight>
                  <a:srgbClr val="FFFF00"/>
                </a:highlight>
              </a:rPr>
              <a:t> </a:t>
            </a:r>
            <a:r>
              <a:rPr lang="nb-NO" sz="1800" b="1" dirty="0" err="1">
                <a:solidFill>
                  <a:schemeClr val="tx1"/>
                </a:solidFill>
                <a:highlight>
                  <a:srgbClr val="FFFF00"/>
                </a:highlight>
              </a:rPr>
              <a:t>top</a:t>
            </a:r>
            <a:r>
              <a:rPr lang="nb-NO" sz="1800" b="1" dirty="0">
                <a:solidFill>
                  <a:schemeClr val="tx1"/>
                </a:solidFill>
                <a:highlight>
                  <a:srgbClr val="FFFF00"/>
                </a:highlight>
              </a:rPr>
              <a:t>») er ikke tillatt </a:t>
            </a:r>
          </a:p>
          <a:p>
            <a:pPr marL="57150" indent="0">
              <a:buNone/>
            </a:pPr>
            <a:br>
              <a:rPr lang="nb-NO" sz="2000" b="1" dirty="0">
                <a:solidFill>
                  <a:srgbClr val="FF0000"/>
                </a:solidFill>
              </a:rPr>
            </a:br>
            <a:endParaRPr lang="nb-NO" sz="1600" b="1" dirty="0">
              <a:solidFill>
                <a:srgbClr val="FF0000"/>
              </a:solidFill>
            </a:endParaRPr>
          </a:p>
        </p:txBody>
      </p:sp>
      <p:sp>
        <p:nvSpPr>
          <p:cNvPr id="8" name="TekstSylinder 7">
            <a:extLst>
              <a:ext uri="{FF2B5EF4-FFF2-40B4-BE49-F238E27FC236}">
                <a16:creationId xmlns:a16="http://schemas.microsoft.com/office/drawing/2014/main" id="{DD1339CA-C21B-D14A-A508-99BAB9132F12}"/>
              </a:ext>
            </a:extLst>
          </p:cNvPr>
          <p:cNvSpPr txBox="1"/>
          <p:nvPr/>
        </p:nvSpPr>
        <p:spPr>
          <a:xfrm>
            <a:off x="5916614" y="4797152"/>
            <a:ext cx="2699667" cy="369332"/>
          </a:xfrm>
          <a:prstGeom prst="rect">
            <a:avLst/>
          </a:prstGeom>
          <a:noFill/>
          <a:effectLst/>
        </p:spPr>
        <p:txBody>
          <a:bodyPr wrap="square" rtlCol="0">
            <a:spAutoFit/>
          </a:bodyPr>
          <a:lstStyle/>
          <a:p>
            <a:r>
              <a:rPr lang="nb-NO" dirty="0"/>
              <a:t>,</a:t>
            </a:r>
          </a:p>
        </p:txBody>
      </p:sp>
    </p:spTree>
    <p:extLst>
      <p:ext uri="{BB962C8B-B14F-4D97-AF65-F5344CB8AC3E}">
        <p14:creationId xmlns:p14="http://schemas.microsoft.com/office/powerpoint/2010/main" val="388914778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bunntekst 3">
            <a:extLst>
              <a:ext uri="{FF2B5EF4-FFF2-40B4-BE49-F238E27FC236}">
                <a16:creationId xmlns:a16="http://schemas.microsoft.com/office/drawing/2014/main" id="{6BA4925B-D2B5-364B-B0F7-096B355EFECB}"/>
              </a:ext>
            </a:extLst>
          </p:cNvPr>
          <p:cNvSpPr>
            <a:spLocks noGrp="1"/>
          </p:cNvSpPr>
          <p:nvPr>
            <p:ph type="ftr" sz="quarter" idx="10"/>
          </p:nvPr>
        </p:nvSpPr>
        <p:spPr/>
        <p:txBody>
          <a:bodyPr/>
          <a:lstStyle/>
          <a:p>
            <a:pPr>
              <a:defRPr/>
            </a:pPr>
            <a:r>
              <a:rPr lang="nb-NO"/>
              <a:t>Røstad Sep 22 </a:t>
            </a:r>
          </a:p>
        </p:txBody>
      </p:sp>
      <p:sp>
        <p:nvSpPr>
          <p:cNvPr id="5" name="Plassholder for lysbildenummer 4">
            <a:extLst>
              <a:ext uri="{FF2B5EF4-FFF2-40B4-BE49-F238E27FC236}">
                <a16:creationId xmlns:a16="http://schemas.microsoft.com/office/drawing/2014/main" id="{04383A0B-5F50-CF4E-B1E7-E38D3F7DC189}"/>
              </a:ext>
            </a:extLst>
          </p:cNvPr>
          <p:cNvSpPr>
            <a:spLocks noGrp="1"/>
          </p:cNvSpPr>
          <p:nvPr>
            <p:ph type="sldNum" sz="quarter" idx="4294967295"/>
          </p:nvPr>
        </p:nvSpPr>
        <p:spPr>
          <a:xfrm>
            <a:off x="10704512" y="6335366"/>
            <a:ext cx="1080120" cy="215888"/>
          </a:xfrm>
          <a:prstGeom prst="rect">
            <a:avLst/>
          </a:prstGeom>
        </p:spPr>
        <p:txBody>
          <a:bodyPr/>
          <a:lstStyle/>
          <a:p>
            <a:pPr>
              <a:defRPr/>
            </a:pPr>
            <a:fld id="{BE00DEF2-E263-F544-B585-57C90084A3BE}" type="slidenum">
              <a:rPr lang="nb-NO" altLang="nb-NO" smtClean="0"/>
              <a:pPr>
                <a:defRPr/>
              </a:pPr>
              <a:t>46</a:t>
            </a:fld>
            <a:endParaRPr lang="nb-NO" altLang="nb-NO"/>
          </a:p>
        </p:txBody>
      </p:sp>
      <p:sp>
        <p:nvSpPr>
          <p:cNvPr id="7" name="Tittel 6">
            <a:extLst>
              <a:ext uri="{FF2B5EF4-FFF2-40B4-BE49-F238E27FC236}">
                <a16:creationId xmlns:a16="http://schemas.microsoft.com/office/drawing/2014/main" id="{43381065-12B6-D645-BF0B-2AF0491CD85A}"/>
              </a:ext>
            </a:extLst>
          </p:cNvPr>
          <p:cNvSpPr>
            <a:spLocks noGrp="1"/>
          </p:cNvSpPr>
          <p:nvPr>
            <p:ph type="title"/>
          </p:nvPr>
        </p:nvSpPr>
        <p:spPr>
          <a:xfrm>
            <a:off x="1981200" y="152934"/>
            <a:ext cx="8229600" cy="936104"/>
          </a:xfrm>
        </p:spPr>
        <p:txBody>
          <a:bodyPr/>
          <a:lstStyle/>
          <a:p>
            <a:br>
              <a:rPr lang="nb-NO" sz="3200" dirty="0"/>
            </a:br>
            <a:r>
              <a:rPr lang="nb-NO" sz="3200" dirty="0"/>
              <a:t>Andre operative bestemmelser</a:t>
            </a:r>
            <a:br>
              <a:rPr lang="nb-NO" sz="3200" dirty="0"/>
            </a:br>
            <a:endParaRPr lang="nb-NO" sz="3200" dirty="0"/>
          </a:p>
        </p:txBody>
      </p:sp>
      <p:sp>
        <p:nvSpPr>
          <p:cNvPr id="2" name="Plassholder for innhold 1">
            <a:extLst>
              <a:ext uri="{FF2B5EF4-FFF2-40B4-BE49-F238E27FC236}">
                <a16:creationId xmlns:a16="http://schemas.microsoft.com/office/drawing/2014/main" id="{7DCBD49E-9672-6942-9874-067DF1DFCBB4}"/>
              </a:ext>
            </a:extLst>
          </p:cNvPr>
          <p:cNvSpPr>
            <a:spLocks noGrp="1"/>
          </p:cNvSpPr>
          <p:nvPr>
            <p:ph idx="1"/>
          </p:nvPr>
        </p:nvSpPr>
        <p:spPr>
          <a:xfrm>
            <a:off x="1878360" y="913875"/>
            <a:ext cx="8435280" cy="4531350"/>
          </a:xfrm>
        </p:spPr>
        <p:txBody>
          <a:bodyPr/>
          <a:lstStyle/>
          <a:p>
            <a:pPr marL="57150" indent="0">
              <a:buNone/>
            </a:pPr>
            <a:r>
              <a:rPr lang="nb-NO" sz="2000" b="1" dirty="0">
                <a:solidFill>
                  <a:srgbClr val="FF0000"/>
                </a:solidFill>
              </a:rPr>
              <a:t>3.9 </a:t>
            </a:r>
            <a:r>
              <a:rPr lang="nb-NO" sz="2000" b="1" dirty="0" err="1">
                <a:solidFill>
                  <a:srgbClr val="FF0000"/>
                </a:solidFill>
              </a:rPr>
              <a:t>Flygeoppvisning</a:t>
            </a:r>
            <a:r>
              <a:rPr lang="nb-NO" sz="2000" b="1" dirty="0">
                <a:solidFill>
                  <a:srgbClr val="FF0000"/>
                </a:solidFill>
              </a:rPr>
              <a:t> </a:t>
            </a:r>
          </a:p>
          <a:p>
            <a:pPr marL="57150" indent="0">
              <a:buNone/>
            </a:pPr>
            <a:r>
              <a:rPr lang="nb-NO" sz="2000" b="1" dirty="0">
                <a:solidFill>
                  <a:srgbClr val="FF0000"/>
                </a:solidFill>
              </a:rPr>
              <a:t>3.9.1 Tillatelse til </a:t>
            </a:r>
            <a:r>
              <a:rPr lang="nb-NO" sz="2000" b="1" dirty="0" err="1">
                <a:solidFill>
                  <a:srgbClr val="FF0000"/>
                </a:solidFill>
              </a:rPr>
              <a:t>flygeoppvisning</a:t>
            </a:r>
            <a:endParaRPr lang="nb-NO" sz="2000" b="1" dirty="0">
              <a:solidFill>
                <a:srgbClr val="FF0000"/>
              </a:solidFill>
            </a:endParaRPr>
          </a:p>
          <a:p>
            <a:pPr marL="57150" indent="0">
              <a:buNone/>
            </a:pPr>
            <a:r>
              <a:rPr lang="nb-NO" sz="1800" b="1" dirty="0">
                <a:solidFill>
                  <a:schemeClr val="tx1"/>
                </a:solidFill>
                <a:highlight>
                  <a:srgbClr val="FFFF00"/>
                </a:highlight>
              </a:rPr>
              <a:t>Forskrift 23. april 2015 nr. 424 (</a:t>
            </a:r>
            <a:r>
              <a:rPr lang="nb-NO" sz="1800" b="1" dirty="0" err="1">
                <a:solidFill>
                  <a:schemeClr val="tx1"/>
                </a:solidFill>
                <a:highlight>
                  <a:srgbClr val="FFFF00"/>
                </a:highlight>
              </a:rPr>
              <a:t>BSL</a:t>
            </a:r>
            <a:r>
              <a:rPr lang="nb-NO" sz="1800" b="1" dirty="0">
                <a:solidFill>
                  <a:schemeClr val="tx1"/>
                </a:solidFill>
                <a:highlight>
                  <a:srgbClr val="FFFF00"/>
                </a:highlight>
              </a:rPr>
              <a:t> D 4-3) inneholder myndighetskrav for å søke om tillatelse til å gjennomføre en </a:t>
            </a:r>
            <a:r>
              <a:rPr lang="nb-NO" sz="1800" b="1" dirty="0" err="1">
                <a:solidFill>
                  <a:schemeClr val="tx1"/>
                </a:solidFill>
                <a:highlight>
                  <a:srgbClr val="FFFF00"/>
                </a:highlight>
              </a:rPr>
              <a:t>flygeoppvisning</a:t>
            </a:r>
            <a:r>
              <a:rPr lang="nb-NO" sz="1800" b="1" dirty="0">
                <a:solidFill>
                  <a:schemeClr val="tx1"/>
                </a:solidFill>
                <a:highlight>
                  <a:srgbClr val="FFFF00"/>
                </a:highlight>
              </a:rPr>
              <a:t> samt en veiledning. Kravene for å få utstedt oppvisningstillatelse framkommer av kapittel 3 i forskriften.</a:t>
            </a:r>
          </a:p>
          <a:p>
            <a:pPr marL="57150" indent="0">
              <a:buNone/>
            </a:pPr>
            <a:r>
              <a:rPr lang="nb-NO" sz="1800" dirty="0"/>
              <a:t>En </a:t>
            </a:r>
            <a:r>
              <a:rPr lang="nb-NO" sz="1800" dirty="0" err="1"/>
              <a:t>sportsflyklubb</a:t>
            </a:r>
            <a:r>
              <a:rPr lang="nb-NO" sz="1800" dirty="0"/>
              <a:t> eller en person kan arrangere </a:t>
            </a:r>
            <a:r>
              <a:rPr lang="nb-NO" sz="1800" dirty="0" err="1"/>
              <a:t>flygeoppvisning</a:t>
            </a:r>
            <a:r>
              <a:rPr lang="nb-NO" sz="1800" dirty="0"/>
              <a:t>. Det kan arrangeres enkeltstående </a:t>
            </a:r>
            <a:r>
              <a:rPr lang="nb-NO" sz="1800" dirty="0" err="1"/>
              <a:t>flygeoppvisning</a:t>
            </a:r>
            <a:r>
              <a:rPr lang="nb-NO" sz="1800" dirty="0"/>
              <a:t> med ett luftfartøy, med andre luftfartøy enn sportsfly, og det behøver heller ikke å være i tilknytning til en flyplass eller flystripe. Hvis en oppvisningsflyger skal gjøre noe annet enn vanlig flyging eller vil fly under minstehøydene må man ha en oppvisningstillatelse. Der det ikke kreves søknad skal det i henhold til § 3 sendes et skriftlig varsel til Luftfartstilsynet minimum 3 virkedager før planlagt flyging. Se hjemmesiden til Luftfartstilsynet om «Arrangere </a:t>
            </a:r>
            <a:r>
              <a:rPr lang="nb-NO" sz="1800" dirty="0" err="1"/>
              <a:t>flygeoppvisning</a:t>
            </a:r>
            <a:r>
              <a:rPr lang="nb-NO" sz="1800" dirty="0"/>
              <a:t>» under «Privatflyging og Luftsport».</a:t>
            </a:r>
            <a:br>
              <a:rPr lang="nb-NO" sz="2000" b="1" dirty="0">
                <a:solidFill>
                  <a:srgbClr val="FF0000"/>
                </a:solidFill>
              </a:rPr>
            </a:br>
            <a:endParaRPr lang="nb-NO" sz="2000" b="1" dirty="0">
              <a:solidFill>
                <a:srgbClr val="FF0000"/>
              </a:solidFill>
            </a:endParaRPr>
          </a:p>
        </p:txBody>
      </p:sp>
      <p:sp>
        <p:nvSpPr>
          <p:cNvPr id="8" name="TekstSylinder 7">
            <a:extLst>
              <a:ext uri="{FF2B5EF4-FFF2-40B4-BE49-F238E27FC236}">
                <a16:creationId xmlns:a16="http://schemas.microsoft.com/office/drawing/2014/main" id="{DD1339CA-C21B-D14A-A508-99BAB9132F12}"/>
              </a:ext>
            </a:extLst>
          </p:cNvPr>
          <p:cNvSpPr txBox="1"/>
          <p:nvPr/>
        </p:nvSpPr>
        <p:spPr>
          <a:xfrm>
            <a:off x="5916614" y="4797152"/>
            <a:ext cx="2699667" cy="369332"/>
          </a:xfrm>
          <a:prstGeom prst="rect">
            <a:avLst/>
          </a:prstGeom>
          <a:noFill/>
          <a:effectLst/>
        </p:spPr>
        <p:txBody>
          <a:bodyPr wrap="square" rtlCol="0">
            <a:spAutoFit/>
          </a:bodyPr>
          <a:lstStyle/>
          <a:p>
            <a:r>
              <a:rPr lang="nb-NO" dirty="0"/>
              <a:t>,</a:t>
            </a:r>
          </a:p>
        </p:txBody>
      </p:sp>
    </p:spTree>
    <p:extLst>
      <p:ext uri="{BB962C8B-B14F-4D97-AF65-F5344CB8AC3E}">
        <p14:creationId xmlns:p14="http://schemas.microsoft.com/office/powerpoint/2010/main" val="181711883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bunntekst 3">
            <a:extLst>
              <a:ext uri="{FF2B5EF4-FFF2-40B4-BE49-F238E27FC236}">
                <a16:creationId xmlns:a16="http://schemas.microsoft.com/office/drawing/2014/main" id="{6BA4925B-D2B5-364B-B0F7-096B355EFECB}"/>
              </a:ext>
            </a:extLst>
          </p:cNvPr>
          <p:cNvSpPr>
            <a:spLocks noGrp="1"/>
          </p:cNvSpPr>
          <p:nvPr>
            <p:ph type="ftr" sz="quarter" idx="10"/>
          </p:nvPr>
        </p:nvSpPr>
        <p:spPr/>
        <p:txBody>
          <a:bodyPr/>
          <a:lstStyle/>
          <a:p>
            <a:pPr>
              <a:defRPr/>
            </a:pPr>
            <a:r>
              <a:rPr lang="nb-NO"/>
              <a:t>Røstad Sep 22 </a:t>
            </a:r>
          </a:p>
        </p:txBody>
      </p:sp>
      <p:sp>
        <p:nvSpPr>
          <p:cNvPr id="5" name="Plassholder for lysbildenummer 4">
            <a:extLst>
              <a:ext uri="{FF2B5EF4-FFF2-40B4-BE49-F238E27FC236}">
                <a16:creationId xmlns:a16="http://schemas.microsoft.com/office/drawing/2014/main" id="{04383A0B-5F50-CF4E-B1E7-E38D3F7DC189}"/>
              </a:ext>
            </a:extLst>
          </p:cNvPr>
          <p:cNvSpPr>
            <a:spLocks noGrp="1"/>
          </p:cNvSpPr>
          <p:nvPr>
            <p:ph type="sldNum" sz="quarter" idx="4294967295"/>
          </p:nvPr>
        </p:nvSpPr>
        <p:spPr>
          <a:xfrm>
            <a:off x="10704512" y="6335366"/>
            <a:ext cx="1080120" cy="215888"/>
          </a:xfrm>
          <a:prstGeom prst="rect">
            <a:avLst/>
          </a:prstGeom>
        </p:spPr>
        <p:txBody>
          <a:bodyPr/>
          <a:lstStyle/>
          <a:p>
            <a:pPr>
              <a:defRPr/>
            </a:pPr>
            <a:fld id="{BE00DEF2-E263-F544-B585-57C90084A3BE}" type="slidenum">
              <a:rPr lang="nb-NO" altLang="nb-NO" smtClean="0"/>
              <a:pPr>
                <a:defRPr/>
              </a:pPr>
              <a:t>47</a:t>
            </a:fld>
            <a:endParaRPr lang="nb-NO" altLang="nb-NO"/>
          </a:p>
        </p:txBody>
      </p:sp>
      <p:sp>
        <p:nvSpPr>
          <p:cNvPr id="7" name="Tittel 6">
            <a:extLst>
              <a:ext uri="{FF2B5EF4-FFF2-40B4-BE49-F238E27FC236}">
                <a16:creationId xmlns:a16="http://schemas.microsoft.com/office/drawing/2014/main" id="{43381065-12B6-D645-BF0B-2AF0491CD85A}"/>
              </a:ext>
            </a:extLst>
          </p:cNvPr>
          <p:cNvSpPr>
            <a:spLocks noGrp="1"/>
          </p:cNvSpPr>
          <p:nvPr>
            <p:ph type="title"/>
          </p:nvPr>
        </p:nvSpPr>
        <p:spPr>
          <a:xfrm>
            <a:off x="1981200" y="152934"/>
            <a:ext cx="8229600" cy="936104"/>
          </a:xfrm>
        </p:spPr>
        <p:txBody>
          <a:bodyPr/>
          <a:lstStyle/>
          <a:p>
            <a:br>
              <a:rPr lang="nb-NO" sz="3200" dirty="0"/>
            </a:br>
            <a:r>
              <a:rPr lang="nb-NO" sz="3200" dirty="0"/>
              <a:t>Andre operative bestemmelser</a:t>
            </a:r>
            <a:br>
              <a:rPr lang="nb-NO" sz="3200" dirty="0"/>
            </a:br>
            <a:endParaRPr lang="nb-NO" sz="3200" dirty="0"/>
          </a:p>
        </p:txBody>
      </p:sp>
      <p:sp>
        <p:nvSpPr>
          <p:cNvPr id="2" name="Plassholder for innhold 1">
            <a:extLst>
              <a:ext uri="{FF2B5EF4-FFF2-40B4-BE49-F238E27FC236}">
                <a16:creationId xmlns:a16="http://schemas.microsoft.com/office/drawing/2014/main" id="{7DCBD49E-9672-6942-9874-067DF1DFCBB4}"/>
              </a:ext>
            </a:extLst>
          </p:cNvPr>
          <p:cNvSpPr>
            <a:spLocks noGrp="1"/>
          </p:cNvSpPr>
          <p:nvPr>
            <p:ph idx="1"/>
          </p:nvPr>
        </p:nvSpPr>
        <p:spPr>
          <a:xfrm>
            <a:off x="1878360" y="913875"/>
            <a:ext cx="8435280" cy="4963397"/>
          </a:xfrm>
        </p:spPr>
        <p:txBody>
          <a:bodyPr/>
          <a:lstStyle/>
          <a:p>
            <a:pPr marL="57150" indent="0">
              <a:buNone/>
            </a:pPr>
            <a:r>
              <a:rPr lang="nb-NO" sz="2000" b="1" dirty="0">
                <a:solidFill>
                  <a:srgbClr val="FF0000"/>
                </a:solidFill>
              </a:rPr>
              <a:t>3.10 Konsekvensregime</a:t>
            </a:r>
          </a:p>
          <a:p>
            <a:pPr marL="57150" indent="0">
              <a:buNone/>
            </a:pPr>
            <a:r>
              <a:rPr lang="nb-NO" sz="1800" b="1" dirty="0">
                <a:solidFill>
                  <a:srgbClr val="FF0000"/>
                </a:solidFill>
              </a:rPr>
              <a:t>3.10.1 Brudd på luftfartsbestemmelser mv. </a:t>
            </a:r>
          </a:p>
          <a:p>
            <a:pPr marL="57150" indent="0">
              <a:buNone/>
            </a:pPr>
            <a:r>
              <a:rPr lang="nb-NO" sz="1800" b="1" dirty="0">
                <a:solidFill>
                  <a:srgbClr val="FF0000"/>
                </a:solidFill>
              </a:rPr>
              <a:t>3.10.1.1 Om konsekvenstiltak</a:t>
            </a:r>
          </a:p>
          <a:p>
            <a:pPr marL="57150" indent="0">
              <a:buNone/>
            </a:pPr>
            <a:r>
              <a:rPr lang="nb-NO" sz="1800" dirty="0"/>
              <a:t>Dersom Norges Luftsportforbund finner at det er sannsynlighetsovervekt for at en luftsportsutøver har brutt bestemmelser gitt i luftfartsloven, forskrift gitt med hjemmel i luftfartsloven eller Norges Luftsportforbunds sikkerhetssystem for luftsportsaktiviteter, kan Norges Luftsportforbund iverksette ett eller flere av følgende konsekvenstiltak: </a:t>
            </a:r>
          </a:p>
          <a:p>
            <a:pPr marL="457200" lvl="1" indent="0">
              <a:buNone/>
            </a:pPr>
            <a:r>
              <a:rPr lang="nb-NO" sz="1600" dirty="0"/>
              <a:t>a)  Pålegg om sikkerhetssamtale med klubbens operative leder</a:t>
            </a:r>
          </a:p>
          <a:p>
            <a:pPr marL="457200" lvl="1" indent="0">
              <a:buNone/>
            </a:pPr>
            <a:r>
              <a:rPr lang="nb-NO" sz="1600" dirty="0"/>
              <a:t>b)  Pålegg om sikkerhetssamtale med fagkontakt eller andre i Norges Luftsportforbunds ledelse</a:t>
            </a:r>
          </a:p>
          <a:p>
            <a:pPr marL="457200" lvl="1" indent="0">
              <a:buNone/>
            </a:pPr>
            <a:r>
              <a:rPr lang="nb-NO" sz="1600" dirty="0"/>
              <a:t>c)  Skriftlig advarsel</a:t>
            </a:r>
          </a:p>
          <a:p>
            <a:pPr marL="457200" lvl="1" indent="0">
              <a:buNone/>
            </a:pPr>
            <a:r>
              <a:rPr lang="nb-NO" sz="1600" dirty="0"/>
              <a:t>d)  Oversendelse av avviksmelding til berørt lufthavn-/flyplassoperatør eller anleggseier som vil kunne vurdere kontraktsrettslige misligholdsbeføyelser</a:t>
            </a:r>
          </a:p>
          <a:p>
            <a:pPr marL="457200" lvl="1" indent="0">
              <a:buNone/>
            </a:pPr>
            <a:r>
              <a:rPr lang="nb-NO" sz="1600" dirty="0"/>
              <a:t>e)  Oversendelse av avviksmelding til luftfartsmyndigheten som vil kunne vurdere overtredelsesgebyr eller andre reaksjonsformer</a:t>
            </a:r>
          </a:p>
          <a:p>
            <a:pPr marL="457200" lvl="1" indent="0">
              <a:buNone/>
            </a:pPr>
            <a:r>
              <a:rPr lang="nb-NO" sz="1600" dirty="0"/>
              <a:t>f)   Politianmeldelse.</a:t>
            </a:r>
            <a:br>
              <a:rPr lang="nb-NO" sz="1600" b="1" dirty="0">
                <a:solidFill>
                  <a:srgbClr val="FF0000"/>
                </a:solidFill>
              </a:rPr>
            </a:br>
            <a:endParaRPr lang="nb-NO" sz="1600" b="1" dirty="0">
              <a:solidFill>
                <a:srgbClr val="FF0000"/>
              </a:solidFill>
            </a:endParaRPr>
          </a:p>
        </p:txBody>
      </p:sp>
      <p:sp>
        <p:nvSpPr>
          <p:cNvPr id="8" name="TekstSylinder 7">
            <a:extLst>
              <a:ext uri="{FF2B5EF4-FFF2-40B4-BE49-F238E27FC236}">
                <a16:creationId xmlns:a16="http://schemas.microsoft.com/office/drawing/2014/main" id="{DD1339CA-C21B-D14A-A508-99BAB9132F12}"/>
              </a:ext>
            </a:extLst>
          </p:cNvPr>
          <p:cNvSpPr txBox="1"/>
          <p:nvPr/>
        </p:nvSpPr>
        <p:spPr>
          <a:xfrm>
            <a:off x="5916614" y="4797152"/>
            <a:ext cx="2699667" cy="369332"/>
          </a:xfrm>
          <a:prstGeom prst="rect">
            <a:avLst/>
          </a:prstGeom>
          <a:noFill/>
          <a:effectLst/>
        </p:spPr>
        <p:txBody>
          <a:bodyPr wrap="square" rtlCol="0">
            <a:spAutoFit/>
          </a:bodyPr>
          <a:lstStyle/>
          <a:p>
            <a:r>
              <a:rPr lang="nb-NO" dirty="0"/>
              <a:t>,</a:t>
            </a:r>
          </a:p>
        </p:txBody>
      </p:sp>
    </p:spTree>
    <p:extLst>
      <p:ext uri="{BB962C8B-B14F-4D97-AF65-F5344CB8AC3E}">
        <p14:creationId xmlns:p14="http://schemas.microsoft.com/office/powerpoint/2010/main" val="87125723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bunntekst 3">
            <a:extLst>
              <a:ext uri="{FF2B5EF4-FFF2-40B4-BE49-F238E27FC236}">
                <a16:creationId xmlns:a16="http://schemas.microsoft.com/office/drawing/2014/main" id="{6BA4925B-D2B5-364B-B0F7-096B355EFECB}"/>
              </a:ext>
            </a:extLst>
          </p:cNvPr>
          <p:cNvSpPr>
            <a:spLocks noGrp="1"/>
          </p:cNvSpPr>
          <p:nvPr>
            <p:ph type="ftr" sz="quarter" idx="10"/>
          </p:nvPr>
        </p:nvSpPr>
        <p:spPr/>
        <p:txBody>
          <a:bodyPr/>
          <a:lstStyle/>
          <a:p>
            <a:pPr>
              <a:defRPr/>
            </a:pPr>
            <a:r>
              <a:rPr lang="nb-NO"/>
              <a:t>Røstad Sep 22 </a:t>
            </a:r>
          </a:p>
        </p:txBody>
      </p:sp>
      <p:sp>
        <p:nvSpPr>
          <p:cNvPr id="5" name="Plassholder for lysbildenummer 4">
            <a:extLst>
              <a:ext uri="{FF2B5EF4-FFF2-40B4-BE49-F238E27FC236}">
                <a16:creationId xmlns:a16="http://schemas.microsoft.com/office/drawing/2014/main" id="{04383A0B-5F50-CF4E-B1E7-E38D3F7DC189}"/>
              </a:ext>
            </a:extLst>
          </p:cNvPr>
          <p:cNvSpPr>
            <a:spLocks noGrp="1"/>
          </p:cNvSpPr>
          <p:nvPr>
            <p:ph type="sldNum" sz="quarter" idx="4294967295"/>
          </p:nvPr>
        </p:nvSpPr>
        <p:spPr>
          <a:xfrm>
            <a:off x="10704512" y="6335366"/>
            <a:ext cx="1080120" cy="215888"/>
          </a:xfrm>
          <a:prstGeom prst="rect">
            <a:avLst/>
          </a:prstGeom>
        </p:spPr>
        <p:txBody>
          <a:bodyPr/>
          <a:lstStyle/>
          <a:p>
            <a:pPr>
              <a:defRPr/>
            </a:pPr>
            <a:fld id="{BE00DEF2-E263-F544-B585-57C90084A3BE}" type="slidenum">
              <a:rPr lang="nb-NO" altLang="nb-NO" smtClean="0"/>
              <a:pPr>
                <a:defRPr/>
              </a:pPr>
              <a:t>48</a:t>
            </a:fld>
            <a:endParaRPr lang="nb-NO" altLang="nb-NO"/>
          </a:p>
        </p:txBody>
      </p:sp>
      <p:sp>
        <p:nvSpPr>
          <p:cNvPr id="7" name="Tittel 6">
            <a:extLst>
              <a:ext uri="{FF2B5EF4-FFF2-40B4-BE49-F238E27FC236}">
                <a16:creationId xmlns:a16="http://schemas.microsoft.com/office/drawing/2014/main" id="{43381065-12B6-D645-BF0B-2AF0491CD85A}"/>
              </a:ext>
            </a:extLst>
          </p:cNvPr>
          <p:cNvSpPr>
            <a:spLocks noGrp="1"/>
          </p:cNvSpPr>
          <p:nvPr>
            <p:ph type="title"/>
          </p:nvPr>
        </p:nvSpPr>
        <p:spPr>
          <a:xfrm>
            <a:off x="1981200" y="152934"/>
            <a:ext cx="8229600" cy="936104"/>
          </a:xfrm>
        </p:spPr>
        <p:txBody>
          <a:bodyPr/>
          <a:lstStyle/>
          <a:p>
            <a:br>
              <a:rPr lang="nb-NO" sz="3200" dirty="0"/>
            </a:br>
            <a:r>
              <a:rPr lang="nb-NO" sz="3200" dirty="0"/>
              <a:t>Andre operative bestemmelser</a:t>
            </a:r>
            <a:br>
              <a:rPr lang="nb-NO" sz="3200" dirty="0"/>
            </a:br>
            <a:endParaRPr lang="nb-NO" sz="3200" dirty="0"/>
          </a:p>
        </p:txBody>
      </p:sp>
      <p:sp>
        <p:nvSpPr>
          <p:cNvPr id="2" name="Plassholder for innhold 1">
            <a:extLst>
              <a:ext uri="{FF2B5EF4-FFF2-40B4-BE49-F238E27FC236}">
                <a16:creationId xmlns:a16="http://schemas.microsoft.com/office/drawing/2014/main" id="{7DCBD49E-9672-6942-9874-067DF1DFCBB4}"/>
              </a:ext>
            </a:extLst>
          </p:cNvPr>
          <p:cNvSpPr>
            <a:spLocks noGrp="1"/>
          </p:cNvSpPr>
          <p:nvPr>
            <p:ph idx="1"/>
          </p:nvPr>
        </p:nvSpPr>
        <p:spPr>
          <a:xfrm>
            <a:off x="1878360" y="913875"/>
            <a:ext cx="8435280" cy="4531350"/>
          </a:xfrm>
        </p:spPr>
        <p:txBody>
          <a:bodyPr/>
          <a:lstStyle/>
          <a:p>
            <a:pPr marL="57150" indent="0">
              <a:buNone/>
            </a:pPr>
            <a:r>
              <a:rPr lang="nb-NO" sz="2000" b="1" dirty="0">
                <a:solidFill>
                  <a:srgbClr val="FF0000"/>
                </a:solidFill>
              </a:rPr>
              <a:t>3.10.1.1 Om konsekvenstiltak forts.</a:t>
            </a:r>
          </a:p>
          <a:p>
            <a:pPr marL="57150" indent="0">
              <a:buNone/>
            </a:pPr>
            <a:r>
              <a:rPr lang="nb-NO" sz="1800" dirty="0"/>
              <a:t>I valg av konsekvenstiltak, skal Norges Luftsportforbund legge vekt på følgende forhold:</a:t>
            </a:r>
          </a:p>
          <a:p>
            <a:pPr marL="457200" lvl="1" indent="0">
              <a:buNone/>
            </a:pPr>
            <a:r>
              <a:rPr lang="nb-NO" sz="1600" dirty="0"/>
              <a:t>a)  Bruddets faktiske eller mulige konsekvens for andre enn utøveren selv, der ulempe/skade på tredjeperson eller tredjepersons eiendom vil tillegges særlig vekt,</a:t>
            </a:r>
          </a:p>
          <a:p>
            <a:pPr marL="457200" lvl="1" indent="0">
              <a:buNone/>
            </a:pPr>
            <a:r>
              <a:rPr lang="nb-NO" sz="1600" dirty="0"/>
              <a:t>b)  hvorvidt bruddet helt eller delvis kan tilskrives organisatoriske forhold eller systematiske svakheter,</a:t>
            </a:r>
          </a:p>
          <a:p>
            <a:pPr marL="457200" lvl="1" indent="0">
              <a:buNone/>
            </a:pPr>
            <a:r>
              <a:rPr lang="nb-NO" sz="1600" dirty="0"/>
              <a:t>c)  hvor lang tid det har gått siden bruddet fant sted,</a:t>
            </a:r>
          </a:p>
          <a:p>
            <a:pPr marL="457200" lvl="1" indent="0">
              <a:buNone/>
            </a:pPr>
            <a:r>
              <a:rPr lang="nb-NO" sz="1600" dirty="0"/>
              <a:t>d)  om det handler om et gjentatt brudd,</a:t>
            </a:r>
          </a:p>
          <a:p>
            <a:pPr marL="457200" lvl="1" indent="0">
              <a:buNone/>
            </a:pPr>
            <a:r>
              <a:rPr lang="nb-NO" sz="1600" dirty="0"/>
              <a:t>e)  om bruddet framstår uaktsomt, grovt uaktsomt eller forsettlig, og</a:t>
            </a:r>
          </a:p>
          <a:p>
            <a:pPr marL="457200" lvl="1" indent="0">
              <a:buNone/>
            </a:pPr>
            <a:r>
              <a:rPr lang="nb-NO" sz="1600" dirty="0"/>
              <a:t>f)   utøverens vilje til å samarbeide med Norges Luftsportforbund for å belyse saken. </a:t>
            </a:r>
          </a:p>
          <a:p>
            <a:pPr marL="457200" lvl="1" indent="0">
              <a:buNone/>
            </a:pPr>
            <a:r>
              <a:rPr lang="nb-NO" sz="1600" dirty="0"/>
              <a:t>Dersom regelverksbruddet eller utøverens adferd for øvrig tilsier det, skal Norges Luftsportforbund uavhengig av valgt konsekvenstiltak i tillegg vurdere tilbakekallelse av kompetansebevis, rettigheter eller privilegier etter reglene i punkt 3.10.1.2. </a:t>
            </a:r>
          </a:p>
          <a:p>
            <a:pPr marL="457200" lvl="1" indent="0">
              <a:buNone/>
            </a:pPr>
            <a:r>
              <a:rPr lang="nb-NO" sz="1600" dirty="0"/>
              <a:t>Luftfartstilsynet kan ilegge overtredelsesgebyr etter luftfartsloven § </a:t>
            </a:r>
            <a:r>
              <a:rPr lang="nb-NO" sz="1600" dirty="0" err="1"/>
              <a:t>13a</a:t>
            </a:r>
            <a:r>
              <a:rPr lang="nb-NO" sz="1600" dirty="0"/>
              <a:t>-5 for brudd på operative bestemmelser. Brudd på luftfartsbestemmelser mv. kan dessuten medføre strafferettslig ansvar, jf. luftfartsloven kapittel </a:t>
            </a:r>
            <a:r>
              <a:rPr lang="nb-NO" sz="1600" dirty="0" err="1"/>
              <a:t>XIV</a:t>
            </a:r>
            <a:r>
              <a:rPr lang="nb-NO" sz="1600" dirty="0"/>
              <a:t>, samt sivilrettslig ansvar, herunder erstatningsansvar. </a:t>
            </a:r>
            <a:br>
              <a:rPr lang="nb-NO" sz="1600" b="1" dirty="0">
                <a:solidFill>
                  <a:srgbClr val="FF0000"/>
                </a:solidFill>
              </a:rPr>
            </a:br>
            <a:endParaRPr lang="nb-NO" sz="1600" b="1" dirty="0">
              <a:solidFill>
                <a:srgbClr val="FF0000"/>
              </a:solidFill>
            </a:endParaRPr>
          </a:p>
        </p:txBody>
      </p:sp>
      <p:sp>
        <p:nvSpPr>
          <p:cNvPr id="8" name="TekstSylinder 7">
            <a:extLst>
              <a:ext uri="{FF2B5EF4-FFF2-40B4-BE49-F238E27FC236}">
                <a16:creationId xmlns:a16="http://schemas.microsoft.com/office/drawing/2014/main" id="{DD1339CA-C21B-D14A-A508-99BAB9132F12}"/>
              </a:ext>
            </a:extLst>
          </p:cNvPr>
          <p:cNvSpPr txBox="1"/>
          <p:nvPr/>
        </p:nvSpPr>
        <p:spPr>
          <a:xfrm>
            <a:off x="5916614" y="4797152"/>
            <a:ext cx="2699667" cy="369332"/>
          </a:xfrm>
          <a:prstGeom prst="rect">
            <a:avLst/>
          </a:prstGeom>
          <a:noFill/>
          <a:effectLst/>
        </p:spPr>
        <p:txBody>
          <a:bodyPr wrap="square" rtlCol="0">
            <a:spAutoFit/>
          </a:bodyPr>
          <a:lstStyle/>
          <a:p>
            <a:r>
              <a:rPr lang="nb-NO" dirty="0"/>
              <a:t>,</a:t>
            </a:r>
          </a:p>
        </p:txBody>
      </p:sp>
    </p:spTree>
    <p:extLst>
      <p:ext uri="{BB962C8B-B14F-4D97-AF65-F5344CB8AC3E}">
        <p14:creationId xmlns:p14="http://schemas.microsoft.com/office/powerpoint/2010/main" val="274558945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bunntekst 3">
            <a:extLst>
              <a:ext uri="{FF2B5EF4-FFF2-40B4-BE49-F238E27FC236}">
                <a16:creationId xmlns:a16="http://schemas.microsoft.com/office/drawing/2014/main" id="{6BA4925B-D2B5-364B-B0F7-096B355EFECB}"/>
              </a:ext>
            </a:extLst>
          </p:cNvPr>
          <p:cNvSpPr>
            <a:spLocks noGrp="1"/>
          </p:cNvSpPr>
          <p:nvPr>
            <p:ph type="ftr" sz="quarter" idx="10"/>
          </p:nvPr>
        </p:nvSpPr>
        <p:spPr/>
        <p:txBody>
          <a:bodyPr/>
          <a:lstStyle/>
          <a:p>
            <a:pPr>
              <a:defRPr/>
            </a:pPr>
            <a:r>
              <a:rPr lang="nb-NO"/>
              <a:t>Røstad Sep 22 </a:t>
            </a:r>
          </a:p>
        </p:txBody>
      </p:sp>
      <p:sp>
        <p:nvSpPr>
          <p:cNvPr id="5" name="Plassholder for lysbildenummer 4">
            <a:extLst>
              <a:ext uri="{FF2B5EF4-FFF2-40B4-BE49-F238E27FC236}">
                <a16:creationId xmlns:a16="http://schemas.microsoft.com/office/drawing/2014/main" id="{04383A0B-5F50-CF4E-B1E7-E38D3F7DC189}"/>
              </a:ext>
            </a:extLst>
          </p:cNvPr>
          <p:cNvSpPr>
            <a:spLocks noGrp="1"/>
          </p:cNvSpPr>
          <p:nvPr>
            <p:ph type="sldNum" sz="quarter" idx="4294967295"/>
          </p:nvPr>
        </p:nvSpPr>
        <p:spPr>
          <a:xfrm>
            <a:off x="10704512" y="6335366"/>
            <a:ext cx="1080120" cy="215888"/>
          </a:xfrm>
          <a:prstGeom prst="rect">
            <a:avLst/>
          </a:prstGeom>
        </p:spPr>
        <p:txBody>
          <a:bodyPr/>
          <a:lstStyle/>
          <a:p>
            <a:pPr>
              <a:defRPr/>
            </a:pPr>
            <a:fld id="{BE00DEF2-E263-F544-B585-57C90084A3BE}" type="slidenum">
              <a:rPr lang="nb-NO" altLang="nb-NO" smtClean="0"/>
              <a:pPr>
                <a:defRPr/>
              </a:pPr>
              <a:t>49</a:t>
            </a:fld>
            <a:endParaRPr lang="nb-NO" altLang="nb-NO"/>
          </a:p>
        </p:txBody>
      </p:sp>
      <p:sp>
        <p:nvSpPr>
          <p:cNvPr id="7" name="Tittel 6">
            <a:extLst>
              <a:ext uri="{FF2B5EF4-FFF2-40B4-BE49-F238E27FC236}">
                <a16:creationId xmlns:a16="http://schemas.microsoft.com/office/drawing/2014/main" id="{43381065-12B6-D645-BF0B-2AF0491CD85A}"/>
              </a:ext>
            </a:extLst>
          </p:cNvPr>
          <p:cNvSpPr>
            <a:spLocks noGrp="1"/>
          </p:cNvSpPr>
          <p:nvPr>
            <p:ph type="title"/>
          </p:nvPr>
        </p:nvSpPr>
        <p:spPr>
          <a:xfrm>
            <a:off x="1981200" y="152934"/>
            <a:ext cx="8229600" cy="936104"/>
          </a:xfrm>
        </p:spPr>
        <p:txBody>
          <a:bodyPr/>
          <a:lstStyle/>
          <a:p>
            <a:br>
              <a:rPr lang="nb-NO" sz="3200" dirty="0"/>
            </a:br>
            <a:r>
              <a:rPr lang="nb-NO" sz="3200" dirty="0"/>
              <a:t>Andre operative bestemmelser</a:t>
            </a:r>
            <a:br>
              <a:rPr lang="nb-NO" sz="3200" dirty="0"/>
            </a:br>
            <a:endParaRPr lang="nb-NO" sz="3200" dirty="0"/>
          </a:p>
        </p:txBody>
      </p:sp>
      <p:sp>
        <p:nvSpPr>
          <p:cNvPr id="2" name="Plassholder for innhold 1">
            <a:extLst>
              <a:ext uri="{FF2B5EF4-FFF2-40B4-BE49-F238E27FC236}">
                <a16:creationId xmlns:a16="http://schemas.microsoft.com/office/drawing/2014/main" id="{7DCBD49E-9672-6942-9874-067DF1DFCBB4}"/>
              </a:ext>
            </a:extLst>
          </p:cNvPr>
          <p:cNvSpPr>
            <a:spLocks noGrp="1"/>
          </p:cNvSpPr>
          <p:nvPr>
            <p:ph idx="1"/>
          </p:nvPr>
        </p:nvSpPr>
        <p:spPr>
          <a:xfrm>
            <a:off x="1878360" y="1559369"/>
            <a:ext cx="8435280" cy="3739262"/>
          </a:xfrm>
        </p:spPr>
        <p:txBody>
          <a:bodyPr/>
          <a:lstStyle/>
          <a:p>
            <a:pPr marL="57150" indent="0">
              <a:buNone/>
            </a:pPr>
            <a:r>
              <a:rPr lang="nb-NO" sz="2000" b="1" dirty="0">
                <a:solidFill>
                  <a:srgbClr val="FF0000"/>
                </a:solidFill>
              </a:rPr>
              <a:t>3.10.1.2 Tilbakekall av rettigheter eller privilegier mv.</a:t>
            </a:r>
          </a:p>
          <a:p>
            <a:pPr marL="57150" indent="0">
              <a:buNone/>
            </a:pPr>
            <a:r>
              <a:rPr lang="nb-NO" sz="1700" dirty="0"/>
              <a:t>Når et bevis, en rettighet eller et privilegium er tilbakekalt eller satt ut av kraft, plikter innehaveren straks å levere eventuelt fysisk bevis til Norges Luftsportforbund. </a:t>
            </a:r>
          </a:p>
          <a:p>
            <a:pPr marL="57150" indent="0">
              <a:buNone/>
            </a:pPr>
            <a:r>
              <a:rPr lang="nb-NO" sz="1700" dirty="0"/>
              <a:t>Når et bevis, en rettighet eller et privilegium er tilbakekalt etter første ledd eller er utløpt, kan Norges Luftsportforbund stille individuelle vilkår om tilleggsutdanning eller praktiske og teoretiske tilleggsprøver dersom den tidligere innehaveren på nytt søker om rettigheter eller privilegier, men hvor det er berettiget tvil om søkeren fyller vilkårene for å utføre den aktuelle tjenesten.</a:t>
            </a:r>
          </a:p>
          <a:p>
            <a:pPr marL="57150" indent="0">
              <a:buNone/>
            </a:pPr>
            <a:endParaRPr lang="nb-NO" sz="1800" b="1" dirty="0">
              <a:solidFill>
                <a:schemeClr val="tx1"/>
              </a:solidFill>
              <a:highlight>
                <a:srgbClr val="FFFF00"/>
              </a:highlight>
            </a:endParaRPr>
          </a:p>
          <a:p>
            <a:pPr marL="57150" indent="0">
              <a:buNone/>
            </a:pPr>
            <a:r>
              <a:rPr lang="nb-NO" sz="1800" b="1" dirty="0">
                <a:solidFill>
                  <a:schemeClr val="tx1"/>
                </a:solidFill>
                <a:highlight>
                  <a:srgbClr val="FFFF00"/>
                </a:highlight>
              </a:rPr>
              <a:t>SE FLERE DETALJER I </a:t>
            </a:r>
            <a:r>
              <a:rPr lang="nb-NO" sz="1800" b="1" dirty="0" err="1">
                <a:solidFill>
                  <a:schemeClr val="tx1"/>
                </a:solidFill>
                <a:highlight>
                  <a:srgbClr val="FFFF00"/>
                </a:highlight>
              </a:rPr>
              <a:t>SFHB</a:t>
            </a:r>
            <a:br>
              <a:rPr lang="nb-NO" sz="2000" b="1" dirty="0">
                <a:solidFill>
                  <a:srgbClr val="FF0000"/>
                </a:solidFill>
              </a:rPr>
            </a:br>
            <a:br>
              <a:rPr lang="nb-NO" sz="2000" b="1" dirty="0">
                <a:solidFill>
                  <a:srgbClr val="FF0000"/>
                </a:solidFill>
              </a:rPr>
            </a:br>
            <a:endParaRPr lang="nb-NO" sz="1600" b="1" dirty="0">
              <a:solidFill>
                <a:srgbClr val="FF0000"/>
              </a:solidFill>
            </a:endParaRPr>
          </a:p>
        </p:txBody>
      </p:sp>
    </p:spTree>
    <p:extLst>
      <p:ext uri="{BB962C8B-B14F-4D97-AF65-F5344CB8AC3E}">
        <p14:creationId xmlns:p14="http://schemas.microsoft.com/office/powerpoint/2010/main" val="1182809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bunntekst 3">
            <a:extLst>
              <a:ext uri="{FF2B5EF4-FFF2-40B4-BE49-F238E27FC236}">
                <a16:creationId xmlns:a16="http://schemas.microsoft.com/office/drawing/2014/main" id="{6BA4925B-D2B5-364B-B0F7-096B355EFECB}"/>
              </a:ext>
            </a:extLst>
          </p:cNvPr>
          <p:cNvSpPr>
            <a:spLocks noGrp="1"/>
          </p:cNvSpPr>
          <p:nvPr>
            <p:ph type="ftr" sz="quarter" idx="10"/>
          </p:nvPr>
        </p:nvSpPr>
        <p:spPr/>
        <p:txBody>
          <a:bodyPr/>
          <a:lstStyle/>
          <a:p>
            <a:pPr>
              <a:defRPr/>
            </a:pPr>
            <a:r>
              <a:rPr lang="nb-NO"/>
              <a:t>Røstad Sep 22 </a:t>
            </a:r>
          </a:p>
        </p:txBody>
      </p:sp>
      <p:sp>
        <p:nvSpPr>
          <p:cNvPr id="7" name="Tittel 6">
            <a:extLst>
              <a:ext uri="{FF2B5EF4-FFF2-40B4-BE49-F238E27FC236}">
                <a16:creationId xmlns:a16="http://schemas.microsoft.com/office/drawing/2014/main" id="{43381065-12B6-D645-BF0B-2AF0491CD85A}"/>
              </a:ext>
            </a:extLst>
          </p:cNvPr>
          <p:cNvSpPr>
            <a:spLocks noGrp="1"/>
          </p:cNvSpPr>
          <p:nvPr>
            <p:ph type="title"/>
          </p:nvPr>
        </p:nvSpPr>
        <p:spPr>
          <a:xfrm>
            <a:off x="1981200" y="116632"/>
            <a:ext cx="8229600" cy="576064"/>
          </a:xfrm>
        </p:spPr>
        <p:txBody>
          <a:bodyPr/>
          <a:lstStyle/>
          <a:p>
            <a:br>
              <a:rPr lang="nb-NO" sz="3200" dirty="0"/>
            </a:br>
            <a:r>
              <a:rPr lang="nb-NO" sz="3200" dirty="0"/>
              <a:t>3.1.4 Fartøysjefens ansvar og myndighet</a:t>
            </a:r>
            <a:br>
              <a:rPr lang="nb-NO" sz="3200" dirty="0"/>
            </a:br>
            <a:endParaRPr lang="nb-NO" sz="3200" dirty="0"/>
          </a:p>
        </p:txBody>
      </p:sp>
      <p:sp>
        <p:nvSpPr>
          <p:cNvPr id="2" name="Plassholder for innhold 1">
            <a:extLst>
              <a:ext uri="{FF2B5EF4-FFF2-40B4-BE49-F238E27FC236}">
                <a16:creationId xmlns:a16="http://schemas.microsoft.com/office/drawing/2014/main" id="{7DCBD49E-9672-6942-9874-067DF1DFCBB4}"/>
              </a:ext>
            </a:extLst>
          </p:cNvPr>
          <p:cNvSpPr>
            <a:spLocks noGrp="1"/>
          </p:cNvSpPr>
          <p:nvPr>
            <p:ph idx="1"/>
          </p:nvPr>
        </p:nvSpPr>
        <p:spPr>
          <a:xfrm>
            <a:off x="2438400" y="664896"/>
            <a:ext cx="7258000" cy="5428401"/>
          </a:xfrm>
        </p:spPr>
        <p:txBody>
          <a:bodyPr/>
          <a:lstStyle/>
          <a:p>
            <a:pPr marL="457200" lvl="1" indent="0">
              <a:buNone/>
            </a:pPr>
            <a:r>
              <a:rPr lang="nb-NO" sz="1800" b="1" dirty="0">
                <a:solidFill>
                  <a:schemeClr val="tx1"/>
                </a:solidFill>
                <a:highlight>
                  <a:srgbClr val="FFFF00"/>
                </a:highlight>
              </a:rPr>
              <a:t>iv.  luftfartøyets masse og tyngdepunkt er slik at flygingen kan utføres innenfor de grenser som er fastsatt i regelverk og </a:t>
            </a:r>
            <a:r>
              <a:rPr lang="nb-NO" sz="1800" b="1" dirty="0" err="1">
                <a:solidFill>
                  <a:schemeClr val="tx1"/>
                </a:solidFill>
                <a:highlight>
                  <a:srgbClr val="FFFF00"/>
                </a:highlight>
              </a:rPr>
              <a:t>flygehåndboken</a:t>
            </a:r>
            <a:r>
              <a:rPr lang="nb-NO" sz="1800" b="1" dirty="0">
                <a:solidFill>
                  <a:schemeClr val="tx1"/>
                </a:solidFill>
                <a:highlight>
                  <a:srgbClr val="FFFF00"/>
                </a:highlight>
              </a:rPr>
              <a:t>,</a:t>
            </a:r>
          </a:p>
          <a:p>
            <a:pPr marL="457200" lvl="1" indent="0">
              <a:buNone/>
            </a:pPr>
            <a:r>
              <a:rPr lang="nb-NO" sz="1800" b="1" dirty="0">
                <a:solidFill>
                  <a:schemeClr val="tx1"/>
                </a:solidFill>
                <a:highlight>
                  <a:srgbClr val="FFFF00"/>
                </a:highlight>
              </a:rPr>
              <a:t>v.  alt utstyr, all bagasje og all last er korrekt lastet og sikret, at en nødevakuering fortsatt er mulig, og</a:t>
            </a:r>
          </a:p>
          <a:p>
            <a:pPr marL="457200" lvl="1" indent="0">
              <a:buNone/>
            </a:pPr>
            <a:r>
              <a:rPr lang="nb-NO" sz="1800" b="1" dirty="0">
                <a:solidFill>
                  <a:schemeClr val="tx1"/>
                </a:solidFill>
                <a:highlight>
                  <a:srgbClr val="FFFF00"/>
                </a:highlight>
              </a:rPr>
              <a:t>vi.  luftfartøyets driftsmessige begrensninger som angitt i luftfartøyets </a:t>
            </a:r>
            <a:r>
              <a:rPr lang="nb-NO" sz="1800" b="1" dirty="0" err="1">
                <a:solidFill>
                  <a:schemeClr val="tx1"/>
                </a:solidFill>
                <a:highlight>
                  <a:srgbClr val="FFFF00"/>
                </a:highlight>
              </a:rPr>
              <a:t>flygehåndbok</a:t>
            </a:r>
            <a:r>
              <a:rPr lang="nb-NO" sz="1800" b="1" dirty="0">
                <a:solidFill>
                  <a:schemeClr val="tx1"/>
                </a:solidFill>
                <a:highlight>
                  <a:srgbClr val="FFFF00"/>
                </a:highlight>
              </a:rPr>
              <a:t> ikke </a:t>
            </a:r>
            <a:r>
              <a:rPr lang="nb-NO" sz="1800" b="1" dirty="0" err="1">
                <a:solidFill>
                  <a:schemeClr val="tx1"/>
                </a:solidFill>
                <a:highlight>
                  <a:srgbClr val="FFFF00"/>
                </a:highlight>
              </a:rPr>
              <a:t>overskrides</a:t>
            </a:r>
            <a:r>
              <a:rPr lang="nb-NO" sz="1800" b="1" dirty="0">
                <a:solidFill>
                  <a:schemeClr val="tx1"/>
                </a:solidFill>
                <a:highlight>
                  <a:srgbClr val="FFFF00"/>
                </a:highlight>
              </a:rPr>
              <a:t> på noe tidspunkt under flygingen.</a:t>
            </a:r>
          </a:p>
          <a:p>
            <a:pPr marL="57150" indent="0">
              <a:buNone/>
            </a:pPr>
            <a:r>
              <a:rPr lang="nb-NO" sz="1800" dirty="0"/>
              <a:t>5)  ikke å begynne en flying dersom han/hun er ute av stand til å utføre sine oppgaver, for eksempel på grunn av skade, sykdom, tretthet eller virkninger av et psykotropt stoff,</a:t>
            </a:r>
          </a:p>
          <a:p>
            <a:pPr marL="57150" indent="0">
              <a:buNone/>
            </a:pPr>
            <a:r>
              <a:rPr lang="nb-NO" sz="1800" dirty="0"/>
              <a:t>6) ikke å fortsette flygingen forbi nærmeste flyplass eller driftssted med værforhold som tillater landing, når han/hun har vesentlig redusert evne til å utføre sine oppgaver, for eksempel på grunn av tretthet, sykdom eller oksygenmangel,</a:t>
            </a:r>
          </a:p>
          <a:p>
            <a:pPr marL="57150" indent="0">
              <a:buNone/>
            </a:pPr>
            <a:r>
              <a:rPr lang="nb-NO" sz="1800" dirty="0"/>
              <a:t>7)  å treffe avgjørelser om å godta flyet med funksjonsfeil i samsvar med </a:t>
            </a:r>
            <a:r>
              <a:rPr lang="nb-NO" sz="1800" dirty="0" err="1"/>
              <a:t>flygehåndbok</a:t>
            </a:r>
            <a:r>
              <a:rPr lang="nb-NO" sz="1800" dirty="0"/>
              <a:t>, og</a:t>
            </a:r>
          </a:p>
          <a:p>
            <a:pPr marL="57150" indent="0">
              <a:buNone/>
            </a:pPr>
            <a:r>
              <a:rPr lang="nb-NO" sz="1800" dirty="0"/>
              <a:t>8)  å registrere bruksdata og alle kjente eller antatte feil i luftfartøyet når en flyging eller en serie flyinger er avsluttet, i luftfartøyets tekniske loggbok.</a:t>
            </a:r>
          </a:p>
          <a:p>
            <a:pPr lvl="1"/>
            <a:endParaRPr lang="nb-NO" dirty="0"/>
          </a:p>
          <a:p>
            <a:endParaRPr lang="nb-NO" dirty="0"/>
          </a:p>
        </p:txBody>
      </p:sp>
      <p:sp>
        <p:nvSpPr>
          <p:cNvPr id="8" name="TekstSylinder 7">
            <a:extLst>
              <a:ext uri="{FF2B5EF4-FFF2-40B4-BE49-F238E27FC236}">
                <a16:creationId xmlns:a16="http://schemas.microsoft.com/office/drawing/2014/main" id="{DD1339CA-C21B-D14A-A508-99BAB9132F12}"/>
              </a:ext>
            </a:extLst>
          </p:cNvPr>
          <p:cNvSpPr txBox="1"/>
          <p:nvPr/>
        </p:nvSpPr>
        <p:spPr>
          <a:xfrm>
            <a:off x="5916614" y="4797152"/>
            <a:ext cx="2699667" cy="369332"/>
          </a:xfrm>
          <a:prstGeom prst="rect">
            <a:avLst/>
          </a:prstGeom>
          <a:noFill/>
          <a:effectLst/>
        </p:spPr>
        <p:txBody>
          <a:bodyPr wrap="square" rtlCol="0">
            <a:spAutoFit/>
          </a:bodyPr>
          <a:lstStyle/>
          <a:p>
            <a:r>
              <a:rPr lang="nb-NO" dirty="0"/>
              <a:t>,</a:t>
            </a:r>
          </a:p>
        </p:txBody>
      </p:sp>
    </p:spTree>
    <p:extLst>
      <p:ext uri="{BB962C8B-B14F-4D97-AF65-F5344CB8AC3E}">
        <p14:creationId xmlns:p14="http://schemas.microsoft.com/office/powerpoint/2010/main" val="194965715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bunntekst 3">
            <a:extLst>
              <a:ext uri="{FF2B5EF4-FFF2-40B4-BE49-F238E27FC236}">
                <a16:creationId xmlns:a16="http://schemas.microsoft.com/office/drawing/2014/main" id="{6BA4925B-D2B5-364B-B0F7-096B355EFECB}"/>
              </a:ext>
            </a:extLst>
          </p:cNvPr>
          <p:cNvSpPr>
            <a:spLocks noGrp="1"/>
          </p:cNvSpPr>
          <p:nvPr>
            <p:ph type="ftr" sz="quarter" idx="10"/>
          </p:nvPr>
        </p:nvSpPr>
        <p:spPr/>
        <p:txBody>
          <a:bodyPr/>
          <a:lstStyle/>
          <a:p>
            <a:pPr>
              <a:defRPr/>
            </a:pPr>
            <a:r>
              <a:rPr lang="nb-NO"/>
              <a:t>Røstad Sep 22 </a:t>
            </a:r>
          </a:p>
        </p:txBody>
      </p:sp>
      <p:sp>
        <p:nvSpPr>
          <p:cNvPr id="5" name="Plassholder for lysbildenummer 4">
            <a:extLst>
              <a:ext uri="{FF2B5EF4-FFF2-40B4-BE49-F238E27FC236}">
                <a16:creationId xmlns:a16="http://schemas.microsoft.com/office/drawing/2014/main" id="{04383A0B-5F50-CF4E-B1E7-E38D3F7DC189}"/>
              </a:ext>
            </a:extLst>
          </p:cNvPr>
          <p:cNvSpPr>
            <a:spLocks noGrp="1"/>
          </p:cNvSpPr>
          <p:nvPr>
            <p:ph type="sldNum" sz="quarter" idx="4294967295"/>
          </p:nvPr>
        </p:nvSpPr>
        <p:spPr>
          <a:xfrm>
            <a:off x="10704512" y="6335366"/>
            <a:ext cx="1080120" cy="215888"/>
          </a:xfrm>
          <a:prstGeom prst="rect">
            <a:avLst/>
          </a:prstGeom>
        </p:spPr>
        <p:txBody>
          <a:bodyPr/>
          <a:lstStyle/>
          <a:p>
            <a:pPr>
              <a:defRPr/>
            </a:pPr>
            <a:fld id="{BE00DEF2-E263-F544-B585-57C90084A3BE}" type="slidenum">
              <a:rPr lang="nb-NO" altLang="nb-NO" smtClean="0"/>
              <a:pPr>
                <a:defRPr/>
              </a:pPr>
              <a:t>50</a:t>
            </a:fld>
            <a:endParaRPr lang="nb-NO" altLang="nb-NO"/>
          </a:p>
        </p:txBody>
      </p:sp>
      <p:sp>
        <p:nvSpPr>
          <p:cNvPr id="7" name="Tittel 6">
            <a:extLst>
              <a:ext uri="{FF2B5EF4-FFF2-40B4-BE49-F238E27FC236}">
                <a16:creationId xmlns:a16="http://schemas.microsoft.com/office/drawing/2014/main" id="{43381065-12B6-D645-BF0B-2AF0491CD85A}"/>
              </a:ext>
            </a:extLst>
          </p:cNvPr>
          <p:cNvSpPr>
            <a:spLocks noGrp="1"/>
          </p:cNvSpPr>
          <p:nvPr>
            <p:ph type="title"/>
          </p:nvPr>
        </p:nvSpPr>
        <p:spPr>
          <a:xfrm>
            <a:off x="1981200" y="152934"/>
            <a:ext cx="8229600" cy="936104"/>
          </a:xfrm>
        </p:spPr>
        <p:txBody>
          <a:bodyPr/>
          <a:lstStyle/>
          <a:p>
            <a:br>
              <a:rPr lang="nb-NO" sz="3200" dirty="0"/>
            </a:br>
            <a:r>
              <a:rPr lang="nb-NO" sz="3200" dirty="0"/>
              <a:t>Andre operative bestemmelser</a:t>
            </a:r>
            <a:br>
              <a:rPr lang="nb-NO" sz="3200" dirty="0"/>
            </a:br>
            <a:endParaRPr lang="nb-NO" sz="3200" dirty="0"/>
          </a:p>
        </p:txBody>
      </p:sp>
      <p:sp>
        <p:nvSpPr>
          <p:cNvPr id="2" name="Plassholder for innhold 1">
            <a:extLst>
              <a:ext uri="{FF2B5EF4-FFF2-40B4-BE49-F238E27FC236}">
                <a16:creationId xmlns:a16="http://schemas.microsoft.com/office/drawing/2014/main" id="{7DCBD49E-9672-6942-9874-067DF1DFCBB4}"/>
              </a:ext>
            </a:extLst>
          </p:cNvPr>
          <p:cNvSpPr>
            <a:spLocks noGrp="1"/>
          </p:cNvSpPr>
          <p:nvPr>
            <p:ph idx="1"/>
          </p:nvPr>
        </p:nvSpPr>
        <p:spPr>
          <a:xfrm>
            <a:off x="1878360" y="913875"/>
            <a:ext cx="8435280" cy="5107413"/>
          </a:xfrm>
        </p:spPr>
        <p:txBody>
          <a:bodyPr/>
          <a:lstStyle/>
          <a:p>
            <a:pPr marL="57150" indent="0">
              <a:buNone/>
            </a:pPr>
            <a:r>
              <a:rPr lang="nb-NO" sz="2000" b="1" dirty="0">
                <a:solidFill>
                  <a:srgbClr val="FF0000"/>
                </a:solidFill>
              </a:rPr>
              <a:t>3.10.1.3 Beskyttelse mot tilbakekall av kompetansebevis mv. i forbindelse </a:t>
            </a:r>
          </a:p>
          <a:p>
            <a:pPr marL="57150" indent="0">
              <a:buNone/>
            </a:pPr>
            <a:r>
              <a:rPr lang="nb-NO" sz="2000" b="1" dirty="0">
                <a:solidFill>
                  <a:srgbClr val="FF0000"/>
                </a:solidFill>
              </a:rPr>
              <a:t>med egen rapportering</a:t>
            </a:r>
          </a:p>
          <a:p>
            <a:pPr marL="57150" indent="0">
              <a:buNone/>
            </a:pPr>
            <a:r>
              <a:rPr lang="nb-NO" sz="1800" b="1" dirty="0">
                <a:solidFill>
                  <a:schemeClr val="tx1"/>
                </a:solidFill>
                <a:highlight>
                  <a:srgbClr val="FFFF00"/>
                </a:highlight>
              </a:rPr>
              <a:t>Opplysninger som Norges Luftsportforbund mottar i medhold av rapporteringsforordningen eller NLFs interne observasjonsregistreringssystemer, kan ikke brukes som grunnlag for tilbakekall av kompetansebevis, rettigheter eller privilegier. På samme måte kan opplysningene heller ikke brukes som grunnlag for beslutning om konsekvenstiltak etter kapittel 30.10.1.1, idrettslige disiplinærforføyninger etter kapittel 3.10.2.1 eller idrettslig straff etter kapittel 3.10.2.2.</a:t>
            </a:r>
          </a:p>
          <a:p>
            <a:pPr marL="57150" indent="0">
              <a:buNone/>
            </a:pPr>
            <a:r>
              <a:rPr lang="nb-NO" sz="1800" dirty="0"/>
              <a:t>Beskyttelsen i første ledd gjelder ikke dersom en person nevnes i en rapport og vedkommende selv har plikt til å rapportere det samme tilfellet, men med hensikt ikke gjør det av eget tiltak. </a:t>
            </a:r>
            <a:endParaRPr lang="nb-NO" sz="1800" b="1" dirty="0">
              <a:solidFill>
                <a:srgbClr val="FF0000"/>
              </a:solidFill>
            </a:endParaRPr>
          </a:p>
          <a:p>
            <a:pPr marL="57150" indent="0">
              <a:buNone/>
            </a:pPr>
            <a:br>
              <a:rPr lang="nb-NO" sz="2000" b="1" dirty="0">
                <a:solidFill>
                  <a:srgbClr val="FF0000"/>
                </a:solidFill>
              </a:rPr>
            </a:br>
            <a:br>
              <a:rPr lang="nb-NO" sz="2000" b="1" dirty="0">
                <a:solidFill>
                  <a:srgbClr val="FF0000"/>
                </a:solidFill>
              </a:rPr>
            </a:br>
            <a:r>
              <a:rPr lang="nb-NO" sz="2000" b="1" dirty="0">
                <a:solidFill>
                  <a:schemeClr val="tx1"/>
                </a:solidFill>
                <a:highlight>
                  <a:srgbClr val="FFFF00"/>
                </a:highlight>
              </a:rPr>
              <a:t>SE ELLERS DETALJER I </a:t>
            </a:r>
            <a:r>
              <a:rPr lang="nb-NO" sz="2000" b="1" dirty="0" err="1">
                <a:solidFill>
                  <a:schemeClr val="tx1"/>
                </a:solidFill>
                <a:highlight>
                  <a:srgbClr val="FFFF00"/>
                </a:highlight>
              </a:rPr>
              <a:t>SFHB</a:t>
            </a:r>
            <a:endParaRPr lang="nb-NO" sz="2000" b="1" dirty="0">
              <a:solidFill>
                <a:schemeClr val="tx1"/>
              </a:solidFill>
              <a:highlight>
                <a:srgbClr val="FFFF00"/>
              </a:highlight>
            </a:endParaRPr>
          </a:p>
          <a:p>
            <a:pPr marL="57150" indent="0">
              <a:buNone/>
            </a:pPr>
            <a:endParaRPr lang="nb-NO" sz="2000" b="1" dirty="0">
              <a:solidFill>
                <a:srgbClr val="FF0000"/>
              </a:solidFill>
            </a:endParaRPr>
          </a:p>
          <a:p>
            <a:pPr marL="57150" indent="0">
              <a:buNone/>
            </a:pPr>
            <a:endParaRPr lang="nb-NO" sz="1600" b="1" dirty="0">
              <a:solidFill>
                <a:srgbClr val="FF0000"/>
              </a:solidFill>
            </a:endParaRPr>
          </a:p>
        </p:txBody>
      </p:sp>
    </p:spTree>
    <p:extLst>
      <p:ext uri="{BB962C8B-B14F-4D97-AF65-F5344CB8AC3E}">
        <p14:creationId xmlns:p14="http://schemas.microsoft.com/office/powerpoint/2010/main" val="137837152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bunntekst 3">
            <a:extLst>
              <a:ext uri="{FF2B5EF4-FFF2-40B4-BE49-F238E27FC236}">
                <a16:creationId xmlns:a16="http://schemas.microsoft.com/office/drawing/2014/main" id="{6BA4925B-D2B5-364B-B0F7-096B355EFECB}"/>
              </a:ext>
            </a:extLst>
          </p:cNvPr>
          <p:cNvSpPr>
            <a:spLocks noGrp="1"/>
          </p:cNvSpPr>
          <p:nvPr>
            <p:ph type="ftr" sz="quarter" idx="10"/>
          </p:nvPr>
        </p:nvSpPr>
        <p:spPr/>
        <p:txBody>
          <a:bodyPr/>
          <a:lstStyle/>
          <a:p>
            <a:pPr>
              <a:defRPr/>
            </a:pPr>
            <a:r>
              <a:rPr lang="nb-NO"/>
              <a:t>Røstad Sep 22 </a:t>
            </a:r>
          </a:p>
        </p:txBody>
      </p:sp>
      <p:sp>
        <p:nvSpPr>
          <p:cNvPr id="5" name="Plassholder for lysbildenummer 4">
            <a:extLst>
              <a:ext uri="{FF2B5EF4-FFF2-40B4-BE49-F238E27FC236}">
                <a16:creationId xmlns:a16="http://schemas.microsoft.com/office/drawing/2014/main" id="{04383A0B-5F50-CF4E-B1E7-E38D3F7DC189}"/>
              </a:ext>
            </a:extLst>
          </p:cNvPr>
          <p:cNvSpPr>
            <a:spLocks noGrp="1"/>
          </p:cNvSpPr>
          <p:nvPr>
            <p:ph type="sldNum" sz="quarter" idx="4294967295"/>
          </p:nvPr>
        </p:nvSpPr>
        <p:spPr>
          <a:xfrm>
            <a:off x="10704512" y="6335366"/>
            <a:ext cx="1080120" cy="215888"/>
          </a:xfrm>
          <a:prstGeom prst="rect">
            <a:avLst/>
          </a:prstGeom>
        </p:spPr>
        <p:txBody>
          <a:bodyPr/>
          <a:lstStyle/>
          <a:p>
            <a:pPr>
              <a:defRPr/>
            </a:pPr>
            <a:fld id="{BE00DEF2-E263-F544-B585-57C90084A3BE}" type="slidenum">
              <a:rPr lang="nb-NO" altLang="nb-NO" smtClean="0"/>
              <a:pPr>
                <a:defRPr/>
              </a:pPr>
              <a:t>51</a:t>
            </a:fld>
            <a:endParaRPr lang="nb-NO" altLang="nb-NO"/>
          </a:p>
        </p:txBody>
      </p:sp>
      <p:sp>
        <p:nvSpPr>
          <p:cNvPr id="7" name="Tittel 6">
            <a:extLst>
              <a:ext uri="{FF2B5EF4-FFF2-40B4-BE49-F238E27FC236}">
                <a16:creationId xmlns:a16="http://schemas.microsoft.com/office/drawing/2014/main" id="{43381065-12B6-D645-BF0B-2AF0491CD85A}"/>
              </a:ext>
            </a:extLst>
          </p:cNvPr>
          <p:cNvSpPr>
            <a:spLocks noGrp="1"/>
          </p:cNvSpPr>
          <p:nvPr>
            <p:ph type="title"/>
          </p:nvPr>
        </p:nvSpPr>
        <p:spPr>
          <a:xfrm>
            <a:off x="1981200" y="152934"/>
            <a:ext cx="8229600" cy="936104"/>
          </a:xfrm>
        </p:spPr>
        <p:txBody>
          <a:bodyPr/>
          <a:lstStyle/>
          <a:p>
            <a:br>
              <a:rPr lang="nb-NO" sz="3200" dirty="0"/>
            </a:br>
            <a:r>
              <a:rPr lang="nb-NO" sz="3200" dirty="0"/>
              <a:t>Andre operative bestemmelser</a:t>
            </a:r>
            <a:br>
              <a:rPr lang="nb-NO" sz="3200" dirty="0"/>
            </a:br>
            <a:endParaRPr lang="nb-NO" sz="3200" dirty="0"/>
          </a:p>
        </p:txBody>
      </p:sp>
      <p:sp>
        <p:nvSpPr>
          <p:cNvPr id="2" name="Plassholder for innhold 1">
            <a:extLst>
              <a:ext uri="{FF2B5EF4-FFF2-40B4-BE49-F238E27FC236}">
                <a16:creationId xmlns:a16="http://schemas.microsoft.com/office/drawing/2014/main" id="{7DCBD49E-9672-6942-9874-067DF1DFCBB4}"/>
              </a:ext>
            </a:extLst>
          </p:cNvPr>
          <p:cNvSpPr>
            <a:spLocks noGrp="1"/>
          </p:cNvSpPr>
          <p:nvPr>
            <p:ph idx="1"/>
          </p:nvPr>
        </p:nvSpPr>
        <p:spPr>
          <a:xfrm>
            <a:off x="1878360" y="913875"/>
            <a:ext cx="8435280" cy="5107413"/>
          </a:xfrm>
        </p:spPr>
        <p:txBody>
          <a:bodyPr/>
          <a:lstStyle/>
          <a:p>
            <a:pPr marL="57150" indent="0">
              <a:buNone/>
            </a:pPr>
            <a:r>
              <a:rPr lang="nb-NO" sz="2000" b="1" dirty="0">
                <a:solidFill>
                  <a:srgbClr val="FF0000"/>
                </a:solidFill>
              </a:rPr>
              <a:t>3.10.1.4 Klageadgang</a:t>
            </a:r>
          </a:p>
          <a:p>
            <a:pPr marL="57150" indent="0">
              <a:buNone/>
            </a:pPr>
            <a:r>
              <a:rPr lang="nb-NO" sz="1800" dirty="0"/>
              <a:t>Vedtak om tilbakekall av kompetansebevis eller rettigheter tilknyttet beviset kan påklages etter Norges Luftsportforbunds bestemmelser om saksbehandling og klagebehandling av faglige vedtak innen tre (3) uker fra det tidspunkt underretning om vedtak er kommet frem til den vedtaket gjelder. </a:t>
            </a:r>
          </a:p>
          <a:p>
            <a:pPr marL="57150" indent="0">
              <a:buNone/>
            </a:pPr>
            <a:endParaRPr lang="nb-NO" sz="1800" dirty="0"/>
          </a:p>
          <a:p>
            <a:pPr marL="57150" indent="0">
              <a:buNone/>
            </a:pPr>
            <a:r>
              <a:rPr lang="nb-NO" sz="1800" dirty="0"/>
              <a:t>Klageinstans for vedtak fattet av Norges Luftsportforbunds ankeutvalg er Luftfartstilsynet. </a:t>
            </a:r>
            <a:br>
              <a:rPr lang="nb-NO" sz="2000" b="1" dirty="0">
                <a:solidFill>
                  <a:srgbClr val="FF0000"/>
                </a:solidFill>
              </a:rPr>
            </a:br>
            <a:br>
              <a:rPr lang="nb-NO" sz="2000" b="1" dirty="0">
                <a:solidFill>
                  <a:srgbClr val="FF0000"/>
                </a:solidFill>
              </a:rPr>
            </a:br>
            <a:r>
              <a:rPr lang="nb-NO" sz="2000" b="1" dirty="0">
                <a:solidFill>
                  <a:srgbClr val="FF0000"/>
                </a:solidFill>
              </a:rPr>
              <a:t>3.10.2 Brudd på idrettslig regelverk mv. </a:t>
            </a:r>
          </a:p>
          <a:p>
            <a:pPr marL="57150" indent="0">
              <a:buNone/>
            </a:pPr>
            <a:r>
              <a:rPr lang="nb-NO" sz="1800" b="1" dirty="0">
                <a:solidFill>
                  <a:srgbClr val="FF0000"/>
                </a:solidFill>
              </a:rPr>
              <a:t>3.10.2.1 Disiplinærforføyninger</a:t>
            </a:r>
          </a:p>
          <a:p>
            <a:pPr marL="57150" indent="0">
              <a:buNone/>
            </a:pPr>
            <a:r>
              <a:rPr lang="nb-NO" sz="1800" b="1" dirty="0">
                <a:solidFill>
                  <a:schemeClr val="tx1"/>
                </a:solidFill>
                <a:highlight>
                  <a:srgbClr val="FFFF00"/>
                </a:highlight>
              </a:rPr>
              <a:t>SE ELLERS DETALJER I </a:t>
            </a:r>
            <a:r>
              <a:rPr lang="nb-NO" sz="1800" b="1" dirty="0" err="1">
                <a:solidFill>
                  <a:schemeClr val="tx1"/>
                </a:solidFill>
                <a:highlight>
                  <a:srgbClr val="FFFF00"/>
                </a:highlight>
              </a:rPr>
              <a:t>SFHB</a:t>
            </a:r>
            <a:endParaRPr lang="nb-NO" sz="1800" b="1" dirty="0">
              <a:solidFill>
                <a:schemeClr val="tx1"/>
              </a:solidFill>
              <a:highlight>
                <a:srgbClr val="FFFF00"/>
              </a:highlight>
            </a:endParaRPr>
          </a:p>
          <a:p>
            <a:pPr marL="57150" indent="0">
              <a:buNone/>
            </a:pPr>
            <a:endParaRPr lang="nb-NO" sz="1800" b="1" dirty="0">
              <a:solidFill>
                <a:srgbClr val="FF0000"/>
              </a:solidFill>
            </a:endParaRPr>
          </a:p>
          <a:p>
            <a:pPr marL="57150" indent="0">
              <a:buNone/>
            </a:pPr>
            <a:r>
              <a:rPr lang="nb-NO" sz="1800" b="1" dirty="0">
                <a:solidFill>
                  <a:srgbClr val="FF0000"/>
                </a:solidFill>
              </a:rPr>
              <a:t>3.10.2.2 Straff </a:t>
            </a:r>
          </a:p>
          <a:p>
            <a:pPr marL="57150" indent="0">
              <a:buNone/>
            </a:pPr>
            <a:r>
              <a:rPr lang="nb-NO" sz="1800" dirty="0"/>
              <a:t>For overtredelser omfattet av Norges Idrettsforbunds lov § 11-4 første ledd gjelder straffebestemmelsene i lovens kapittel 11 del II.</a:t>
            </a:r>
            <a:endParaRPr lang="nb-NO" sz="1800" b="1" dirty="0">
              <a:solidFill>
                <a:srgbClr val="FF0000"/>
              </a:solidFill>
            </a:endParaRPr>
          </a:p>
        </p:txBody>
      </p:sp>
    </p:spTree>
    <p:extLst>
      <p:ext uri="{BB962C8B-B14F-4D97-AF65-F5344CB8AC3E}">
        <p14:creationId xmlns:p14="http://schemas.microsoft.com/office/powerpoint/2010/main" val="182547418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bunntekst 3">
            <a:extLst>
              <a:ext uri="{FF2B5EF4-FFF2-40B4-BE49-F238E27FC236}">
                <a16:creationId xmlns:a16="http://schemas.microsoft.com/office/drawing/2014/main" id="{6BA4925B-D2B5-364B-B0F7-096B355EFECB}"/>
              </a:ext>
            </a:extLst>
          </p:cNvPr>
          <p:cNvSpPr>
            <a:spLocks noGrp="1"/>
          </p:cNvSpPr>
          <p:nvPr>
            <p:ph type="ftr" sz="quarter" idx="10"/>
          </p:nvPr>
        </p:nvSpPr>
        <p:spPr/>
        <p:txBody>
          <a:bodyPr/>
          <a:lstStyle/>
          <a:p>
            <a:pPr>
              <a:defRPr/>
            </a:pPr>
            <a:r>
              <a:rPr lang="nb-NO"/>
              <a:t>Røstad Sep 22 </a:t>
            </a:r>
          </a:p>
        </p:txBody>
      </p:sp>
      <p:sp>
        <p:nvSpPr>
          <p:cNvPr id="5" name="Plassholder for lysbildenummer 4">
            <a:extLst>
              <a:ext uri="{FF2B5EF4-FFF2-40B4-BE49-F238E27FC236}">
                <a16:creationId xmlns:a16="http://schemas.microsoft.com/office/drawing/2014/main" id="{04383A0B-5F50-CF4E-B1E7-E38D3F7DC189}"/>
              </a:ext>
            </a:extLst>
          </p:cNvPr>
          <p:cNvSpPr>
            <a:spLocks noGrp="1"/>
          </p:cNvSpPr>
          <p:nvPr>
            <p:ph type="sldNum" sz="quarter" idx="4294967295"/>
          </p:nvPr>
        </p:nvSpPr>
        <p:spPr>
          <a:xfrm>
            <a:off x="10704512" y="6335366"/>
            <a:ext cx="1080120" cy="215888"/>
          </a:xfrm>
          <a:prstGeom prst="rect">
            <a:avLst/>
          </a:prstGeom>
        </p:spPr>
        <p:txBody>
          <a:bodyPr/>
          <a:lstStyle/>
          <a:p>
            <a:pPr>
              <a:defRPr/>
            </a:pPr>
            <a:fld id="{BE00DEF2-E263-F544-B585-57C90084A3BE}" type="slidenum">
              <a:rPr lang="nb-NO" altLang="nb-NO" smtClean="0"/>
              <a:pPr>
                <a:defRPr/>
              </a:pPr>
              <a:t>52</a:t>
            </a:fld>
            <a:endParaRPr lang="nb-NO" altLang="nb-NO" dirty="0"/>
          </a:p>
        </p:txBody>
      </p:sp>
      <p:sp>
        <p:nvSpPr>
          <p:cNvPr id="7" name="Tittel 6">
            <a:extLst>
              <a:ext uri="{FF2B5EF4-FFF2-40B4-BE49-F238E27FC236}">
                <a16:creationId xmlns:a16="http://schemas.microsoft.com/office/drawing/2014/main" id="{43381065-12B6-D645-BF0B-2AF0491CD85A}"/>
              </a:ext>
            </a:extLst>
          </p:cNvPr>
          <p:cNvSpPr>
            <a:spLocks noGrp="1"/>
          </p:cNvSpPr>
          <p:nvPr>
            <p:ph type="title"/>
          </p:nvPr>
        </p:nvSpPr>
        <p:spPr>
          <a:xfrm>
            <a:off x="1981200" y="116632"/>
            <a:ext cx="8229600" cy="576064"/>
          </a:xfrm>
        </p:spPr>
        <p:txBody>
          <a:bodyPr/>
          <a:lstStyle/>
          <a:p>
            <a:br>
              <a:rPr lang="nb-NO" dirty="0"/>
            </a:br>
            <a:br>
              <a:rPr lang="nb-NO" dirty="0"/>
            </a:br>
            <a:endParaRPr lang="nb-NO" dirty="0"/>
          </a:p>
        </p:txBody>
      </p:sp>
      <p:sp>
        <p:nvSpPr>
          <p:cNvPr id="2" name="Plassholder for innhold 1">
            <a:extLst>
              <a:ext uri="{FF2B5EF4-FFF2-40B4-BE49-F238E27FC236}">
                <a16:creationId xmlns:a16="http://schemas.microsoft.com/office/drawing/2014/main" id="{7DCBD49E-9672-6942-9874-067DF1DFCBB4}"/>
              </a:ext>
            </a:extLst>
          </p:cNvPr>
          <p:cNvSpPr>
            <a:spLocks noGrp="1"/>
          </p:cNvSpPr>
          <p:nvPr>
            <p:ph idx="1"/>
          </p:nvPr>
        </p:nvSpPr>
        <p:spPr>
          <a:xfrm>
            <a:off x="4687305" y="2101287"/>
            <a:ext cx="2458616" cy="2088232"/>
          </a:xfrm>
        </p:spPr>
        <p:txBody>
          <a:bodyPr/>
          <a:lstStyle/>
          <a:p>
            <a:pPr marL="0" indent="0">
              <a:buNone/>
            </a:pPr>
            <a:endParaRPr lang="nb-NO" dirty="0"/>
          </a:p>
          <a:p>
            <a:pPr marL="0" indent="0">
              <a:buNone/>
            </a:pPr>
            <a:r>
              <a:rPr lang="nb-NO" sz="6000" b="1" dirty="0">
                <a:solidFill>
                  <a:schemeClr val="tx1"/>
                </a:solidFill>
                <a:highlight>
                  <a:srgbClr val="FFFF00"/>
                </a:highlight>
              </a:rPr>
              <a:t>..</a:t>
            </a:r>
            <a:r>
              <a:rPr lang="nb-NO" sz="6000" b="1" dirty="0" err="1">
                <a:solidFill>
                  <a:schemeClr val="tx1"/>
                </a:solidFill>
                <a:highlight>
                  <a:srgbClr val="FFFF00"/>
                </a:highlight>
              </a:rPr>
              <a:t>finito</a:t>
            </a:r>
            <a:r>
              <a:rPr lang="nb-NO" sz="6000" b="1" dirty="0">
                <a:solidFill>
                  <a:schemeClr val="tx1"/>
                </a:solidFill>
                <a:highlight>
                  <a:srgbClr val="FFFF00"/>
                </a:highlight>
              </a:rPr>
              <a:t> </a:t>
            </a:r>
          </a:p>
        </p:txBody>
      </p:sp>
      <p:sp>
        <p:nvSpPr>
          <p:cNvPr id="8" name="TekstSylinder 7">
            <a:extLst>
              <a:ext uri="{FF2B5EF4-FFF2-40B4-BE49-F238E27FC236}">
                <a16:creationId xmlns:a16="http://schemas.microsoft.com/office/drawing/2014/main" id="{DD1339CA-C21B-D14A-A508-99BAB9132F12}"/>
              </a:ext>
            </a:extLst>
          </p:cNvPr>
          <p:cNvSpPr txBox="1"/>
          <p:nvPr/>
        </p:nvSpPr>
        <p:spPr>
          <a:xfrm>
            <a:off x="5916614" y="4797152"/>
            <a:ext cx="2699667" cy="369332"/>
          </a:xfrm>
          <a:prstGeom prst="rect">
            <a:avLst/>
          </a:prstGeom>
          <a:noFill/>
          <a:effectLst/>
        </p:spPr>
        <p:txBody>
          <a:bodyPr wrap="square" rtlCol="0">
            <a:spAutoFit/>
          </a:bodyPr>
          <a:lstStyle/>
          <a:p>
            <a:r>
              <a:rPr lang="nb-NO" dirty="0"/>
              <a:t>,</a:t>
            </a:r>
          </a:p>
        </p:txBody>
      </p:sp>
    </p:spTree>
    <p:extLst>
      <p:ext uri="{BB962C8B-B14F-4D97-AF65-F5344CB8AC3E}">
        <p14:creationId xmlns:p14="http://schemas.microsoft.com/office/powerpoint/2010/main" val="11296801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bunntekst 3">
            <a:extLst>
              <a:ext uri="{FF2B5EF4-FFF2-40B4-BE49-F238E27FC236}">
                <a16:creationId xmlns:a16="http://schemas.microsoft.com/office/drawing/2014/main" id="{6BA4925B-D2B5-364B-B0F7-096B355EFECB}"/>
              </a:ext>
            </a:extLst>
          </p:cNvPr>
          <p:cNvSpPr>
            <a:spLocks noGrp="1"/>
          </p:cNvSpPr>
          <p:nvPr>
            <p:ph type="ftr" sz="quarter" idx="10"/>
          </p:nvPr>
        </p:nvSpPr>
        <p:spPr/>
        <p:txBody>
          <a:bodyPr/>
          <a:lstStyle/>
          <a:p>
            <a:pPr>
              <a:defRPr/>
            </a:pPr>
            <a:r>
              <a:rPr lang="nb-NO"/>
              <a:t>Røstad Sep 22 </a:t>
            </a:r>
          </a:p>
        </p:txBody>
      </p:sp>
      <p:sp>
        <p:nvSpPr>
          <p:cNvPr id="5" name="Plassholder for lysbildenummer 4">
            <a:extLst>
              <a:ext uri="{FF2B5EF4-FFF2-40B4-BE49-F238E27FC236}">
                <a16:creationId xmlns:a16="http://schemas.microsoft.com/office/drawing/2014/main" id="{04383A0B-5F50-CF4E-B1E7-E38D3F7DC189}"/>
              </a:ext>
            </a:extLst>
          </p:cNvPr>
          <p:cNvSpPr>
            <a:spLocks noGrp="1"/>
          </p:cNvSpPr>
          <p:nvPr>
            <p:ph type="sldNum" sz="quarter" idx="4294967295"/>
          </p:nvPr>
        </p:nvSpPr>
        <p:spPr>
          <a:xfrm>
            <a:off x="10704512" y="6335366"/>
            <a:ext cx="1080120" cy="215888"/>
          </a:xfrm>
          <a:prstGeom prst="rect">
            <a:avLst/>
          </a:prstGeom>
        </p:spPr>
        <p:txBody>
          <a:bodyPr/>
          <a:lstStyle/>
          <a:p>
            <a:pPr>
              <a:defRPr/>
            </a:pPr>
            <a:fld id="{BE00DEF2-E263-F544-B585-57C90084A3BE}" type="slidenum">
              <a:rPr lang="nb-NO" altLang="nb-NO" smtClean="0"/>
              <a:pPr>
                <a:defRPr/>
              </a:pPr>
              <a:t>6</a:t>
            </a:fld>
            <a:endParaRPr lang="nb-NO" altLang="nb-NO"/>
          </a:p>
        </p:txBody>
      </p:sp>
      <p:sp>
        <p:nvSpPr>
          <p:cNvPr id="7" name="Tittel 6">
            <a:extLst>
              <a:ext uri="{FF2B5EF4-FFF2-40B4-BE49-F238E27FC236}">
                <a16:creationId xmlns:a16="http://schemas.microsoft.com/office/drawing/2014/main" id="{43381065-12B6-D645-BF0B-2AF0491CD85A}"/>
              </a:ext>
            </a:extLst>
          </p:cNvPr>
          <p:cNvSpPr>
            <a:spLocks noGrp="1"/>
          </p:cNvSpPr>
          <p:nvPr>
            <p:ph type="title"/>
          </p:nvPr>
        </p:nvSpPr>
        <p:spPr>
          <a:xfrm>
            <a:off x="1981200" y="116632"/>
            <a:ext cx="8229600" cy="576064"/>
          </a:xfrm>
        </p:spPr>
        <p:txBody>
          <a:bodyPr/>
          <a:lstStyle/>
          <a:p>
            <a:br>
              <a:rPr lang="nb-NO" sz="3200" dirty="0"/>
            </a:br>
            <a:r>
              <a:rPr lang="nb-NO" sz="3200" dirty="0"/>
              <a:t>3.1.4 Fartøysjefens ansvar og myndighet</a:t>
            </a:r>
            <a:br>
              <a:rPr lang="nb-NO" sz="3200" dirty="0"/>
            </a:br>
            <a:endParaRPr lang="nb-NO" sz="3200" dirty="0"/>
          </a:p>
        </p:txBody>
      </p:sp>
      <p:sp>
        <p:nvSpPr>
          <p:cNvPr id="2" name="Plassholder for innhold 1">
            <a:extLst>
              <a:ext uri="{FF2B5EF4-FFF2-40B4-BE49-F238E27FC236}">
                <a16:creationId xmlns:a16="http://schemas.microsoft.com/office/drawing/2014/main" id="{7DCBD49E-9672-6942-9874-067DF1DFCBB4}"/>
              </a:ext>
            </a:extLst>
          </p:cNvPr>
          <p:cNvSpPr>
            <a:spLocks noGrp="1"/>
          </p:cNvSpPr>
          <p:nvPr>
            <p:ph idx="1"/>
          </p:nvPr>
        </p:nvSpPr>
        <p:spPr>
          <a:xfrm>
            <a:off x="2467000" y="1002832"/>
            <a:ext cx="7258000" cy="4852337"/>
          </a:xfrm>
        </p:spPr>
        <p:txBody>
          <a:bodyPr/>
          <a:lstStyle/>
          <a:p>
            <a:pPr marL="57150" indent="0">
              <a:buNone/>
            </a:pPr>
            <a:r>
              <a:rPr lang="nb-NO" sz="1800" b="1" dirty="0">
                <a:solidFill>
                  <a:schemeClr val="tx1"/>
                </a:solidFill>
                <a:highlight>
                  <a:srgbClr val="FFFF00"/>
                </a:highlight>
              </a:rPr>
              <a:t>b) Fartøysjefen skal påse at personer ombord under de kritiske fasene av en flyging, eller når det anses nødvendig av hensyn til sikkerheten, sitter fastspent på sin plass og ikke gjør annet enn det som kreves av hensyn til luftfartøyets driftssikkerhet.</a:t>
            </a:r>
          </a:p>
          <a:p>
            <a:pPr marL="57150" indent="0">
              <a:buNone/>
            </a:pPr>
            <a:r>
              <a:rPr lang="nb-NO" sz="1800" dirty="0"/>
              <a:t>c)  Fartøysjefen skal ha myndighet til å nekte å ta med, eller til å sette av, enhver person, bagasje eller last som kan utgjøre en mulig sikkerhetsrisiko for luftfartøyet eller for de som er om bord.</a:t>
            </a:r>
          </a:p>
          <a:p>
            <a:pPr marL="57150" indent="0">
              <a:buNone/>
            </a:pPr>
            <a:r>
              <a:rPr lang="nb-NO" sz="1800" dirty="0"/>
              <a:t>d)  Fartøysjefen skal snarest mulig rapportere til den relevante enheten for lufttrafikktjenester (ATS) om farlige vær- eller </a:t>
            </a:r>
            <a:r>
              <a:rPr lang="nb-NO" sz="1800" dirty="0" err="1"/>
              <a:t>flygeforhold</a:t>
            </a:r>
            <a:r>
              <a:rPr lang="nb-NO" sz="1800" dirty="0"/>
              <a:t> som kan sette andre luftfartøys sikkerhet i fare.</a:t>
            </a:r>
          </a:p>
          <a:p>
            <a:pPr marL="57150" indent="0">
              <a:buNone/>
            </a:pPr>
            <a:r>
              <a:rPr lang="nb-NO" sz="1800" b="1" dirty="0">
                <a:solidFill>
                  <a:schemeClr val="tx1"/>
                </a:solidFill>
                <a:highlight>
                  <a:srgbClr val="FFFF00"/>
                </a:highlight>
              </a:rPr>
              <a:t>e)  Fartøysjefen skal i, en nødsituasjon som krever umiddelbar beslutning og handling, treffe alle tiltak han/hun mener er nødvendig, forholdene tatt i betraktning, i samsvar med punkt </a:t>
            </a:r>
            <a:r>
              <a:rPr lang="nb-NO" sz="1800" b="1" dirty="0" err="1">
                <a:solidFill>
                  <a:schemeClr val="tx1"/>
                </a:solidFill>
                <a:highlight>
                  <a:srgbClr val="FFFF00"/>
                </a:highlight>
              </a:rPr>
              <a:t>7.d</a:t>
            </a:r>
            <a:r>
              <a:rPr lang="nb-NO" sz="1800" b="1" dirty="0">
                <a:solidFill>
                  <a:schemeClr val="tx1"/>
                </a:solidFill>
                <a:highlight>
                  <a:srgbClr val="FFFF00"/>
                </a:highlight>
              </a:rPr>
              <a:t> i vedlegg IV til forordning (EF) nr. 216/2008. I slike tilfeller kan han/hun avvike fra regler, driftsprosedyrer og metoder av hensyn til sikkerheten.</a:t>
            </a:r>
          </a:p>
          <a:p>
            <a:endParaRPr lang="nb-NO" dirty="0"/>
          </a:p>
        </p:txBody>
      </p:sp>
      <p:sp>
        <p:nvSpPr>
          <p:cNvPr id="8" name="TekstSylinder 7">
            <a:extLst>
              <a:ext uri="{FF2B5EF4-FFF2-40B4-BE49-F238E27FC236}">
                <a16:creationId xmlns:a16="http://schemas.microsoft.com/office/drawing/2014/main" id="{DD1339CA-C21B-D14A-A508-99BAB9132F12}"/>
              </a:ext>
            </a:extLst>
          </p:cNvPr>
          <p:cNvSpPr txBox="1"/>
          <p:nvPr/>
        </p:nvSpPr>
        <p:spPr>
          <a:xfrm>
            <a:off x="5916614" y="4797152"/>
            <a:ext cx="2699667" cy="369332"/>
          </a:xfrm>
          <a:prstGeom prst="rect">
            <a:avLst/>
          </a:prstGeom>
          <a:noFill/>
          <a:effectLst/>
        </p:spPr>
        <p:txBody>
          <a:bodyPr wrap="square" rtlCol="0">
            <a:spAutoFit/>
          </a:bodyPr>
          <a:lstStyle/>
          <a:p>
            <a:r>
              <a:rPr lang="nb-NO" dirty="0"/>
              <a:t>,</a:t>
            </a:r>
          </a:p>
        </p:txBody>
      </p:sp>
    </p:spTree>
    <p:extLst>
      <p:ext uri="{BB962C8B-B14F-4D97-AF65-F5344CB8AC3E}">
        <p14:creationId xmlns:p14="http://schemas.microsoft.com/office/powerpoint/2010/main" val="4191705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bunntekst 3">
            <a:extLst>
              <a:ext uri="{FF2B5EF4-FFF2-40B4-BE49-F238E27FC236}">
                <a16:creationId xmlns:a16="http://schemas.microsoft.com/office/drawing/2014/main" id="{6BA4925B-D2B5-364B-B0F7-096B355EFECB}"/>
              </a:ext>
            </a:extLst>
          </p:cNvPr>
          <p:cNvSpPr>
            <a:spLocks noGrp="1"/>
          </p:cNvSpPr>
          <p:nvPr>
            <p:ph type="ftr" sz="quarter" idx="10"/>
          </p:nvPr>
        </p:nvSpPr>
        <p:spPr/>
        <p:txBody>
          <a:bodyPr/>
          <a:lstStyle/>
          <a:p>
            <a:pPr>
              <a:defRPr/>
            </a:pPr>
            <a:r>
              <a:rPr lang="nb-NO" dirty="0"/>
              <a:t>Røstad </a:t>
            </a:r>
            <a:r>
              <a:rPr lang="nb-NO" dirty="0" err="1"/>
              <a:t>Sep</a:t>
            </a:r>
            <a:r>
              <a:rPr lang="nb-NO" dirty="0"/>
              <a:t> 22 </a:t>
            </a:r>
          </a:p>
        </p:txBody>
      </p:sp>
      <p:sp>
        <p:nvSpPr>
          <p:cNvPr id="5" name="Plassholder for lysbildenummer 4">
            <a:extLst>
              <a:ext uri="{FF2B5EF4-FFF2-40B4-BE49-F238E27FC236}">
                <a16:creationId xmlns:a16="http://schemas.microsoft.com/office/drawing/2014/main" id="{04383A0B-5F50-CF4E-B1E7-E38D3F7DC189}"/>
              </a:ext>
            </a:extLst>
          </p:cNvPr>
          <p:cNvSpPr>
            <a:spLocks noGrp="1"/>
          </p:cNvSpPr>
          <p:nvPr>
            <p:ph type="sldNum" sz="quarter" idx="4294967295"/>
          </p:nvPr>
        </p:nvSpPr>
        <p:spPr>
          <a:xfrm>
            <a:off x="10704512" y="6335366"/>
            <a:ext cx="1080120" cy="215888"/>
          </a:xfrm>
          <a:prstGeom prst="rect">
            <a:avLst/>
          </a:prstGeom>
        </p:spPr>
        <p:txBody>
          <a:bodyPr/>
          <a:lstStyle/>
          <a:p>
            <a:pPr>
              <a:defRPr/>
            </a:pPr>
            <a:fld id="{BE00DEF2-E263-F544-B585-57C90084A3BE}" type="slidenum">
              <a:rPr lang="nb-NO" altLang="nb-NO" smtClean="0"/>
              <a:pPr>
                <a:defRPr/>
              </a:pPr>
              <a:t>7</a:t>
            </a:fld>
            <a:endParaRPr lang="nb-NO" altLang="nb-NO"/>
          </a:p>
        </p:txBody>
      </p:sp>
      <p:sp>
        <p:nvSpPr>
          <p:cNvPr id="2" name="Plassholder for innhold 1">
            <a:extLst>
              <a:ext uri="{FF2B5EF4-FFF2-40B4-BE49-F238E27FC236}">
                <a16:creationId xmlns:a16="http://schemas.microsoft.com/office/drawing/2014/main" id="{7DCBD49E-9672-6942-9874-067DF1DFCBB4}"/>
              </a:ext>
            </a:extLst>
          </p:cNvPr>
          <p:cNvSpPr>
            <a:spLocks noGrp="1"/>
          </p:cNvSpPr>
          <p:nvPr>
            <p:ph idx="1"/>
          </p:nvPr>
        </p:nvSpPr>
        <p:spPr>
          <a:xfrm>
            <a:off x="2467000" y="1179570"/>
            <a:ext cx="7258000" cy="5202181"/>
          </a:xfrm>
        </p:spPr>
        <p:txBody>
          <a:bodyPr/>
          <a:lstStyle/>
          <a:p>
            <a:pPr marL="57150" indent="0">
              <a:buNone/>
            </a:pPr>
            <a:r>
              <a:rPr lang="nb-NO" sz="1800" u="sng" dirty="0"/>
              <a:t>f)   Under flyging skal fartøysjefen:</a:t>
            </a:r>
          </a:p>
          <a:p>
            <a:pPr marL="457200" lvl="1" indent="0">
              <a:buNone/>
            </a:pPr>
            <a:r>
              <a:rPr lang="nb-NO" sz="1600" dirty="0"/>
              <a:t>a)  ha sikkerhetsbelte fastspent når han/hun sitter på sin plass, og</a:t>
            </a:r>
          </a:p>
          <a:p>
            <a:pPr marL="457200" lvl="1" indent="0">
              <a:buNone/>
            </a:pPr>
            <a:r>
              <a:rPr lang="nb-NO" sz="1600" dirty="0"/>
              <a:t>b)  forbli ved luftfartøyets betjeningsinnretning til enhver tid, med mindre en annen flyger overtar betjeningsinnretningen.</a:t>
            </a:r>
          </a:p>
          <a:p>
            <a:pPr marL="57150" indent="0">
              <a:buNone/>
            </a:pPr>
            <a:r>
              <a:rPr lang="nb-NO" sz="1800" dirty="0"/>
              <a:t>g)  Fartøysjefen skal umiddelbart rapportere en ulovlig handling til vedkommende myndighet, og underrette den utpekte lokale myndigheten.</a:t>
            </a:r>
          </a:p>
          <a:p>
            <a:pPr marL="57150" indent="0">
              <a:buNone/>
            </a:pPr>
            <a:r>
              <a:rPr lang="nb-NO" sz="1800" b="1" dirty="0">
                <a:solidFill>
                  <a:schemeClr val="tx1"/>
                </a:solidFill>
                <a:highlight>
                  <a:srgbClr val="FFFF00"/>
                </a:highlight>
              </a:rPr>
              <a:t>h)  Fartøysjefen skal snarest mulig gi nærmeste relevante myndighet melding om en ulykke der luftfartøyet er involvert, og som fører til alvorlig personskade eller dødsfall, eller til betydelig skade på luftfartøyet eller eiendom.</a:t>
            </a:r>
          </a:p>
        </p:txBody>
      </p:sp>
      <p:sp>
        <p:nvSpPr>
          <p:cNvPr id="8" name="TekstSylinder 7">
            <a:extLst>
              <a:ext uri="{FF2B5EF4-FFF2-40B4-BE49-F238E27FC236}">
                <a16:creationId xmlns:a16="http://schemas.microsoft.com/office/drawing/2014/main" id="{DD1339CA-C21B-D14A-A508-99BAB9132F12}"/>
              </a:ext>
            </a:extLst>
          </p:cNvPr>
          <p:cNvSpPr txBox="1"/>
          <p:nvPr/>
        </p:nvSpPr>
        <p:spPr>
          <a:xfrm>
            <a:off x="5916614" y="4797152"/>
            <a:ext cx="2699667" cy="369332"/>
          </a:xfrm>
          <a:prstGeom prst="rect">
            <a:avLst/>
          </a:prstGeom>
          <a:noFill/>
          <a:effectLst/>
        </p:spPr>
        <p:txBody>
          <a:bodyPr wrap="square" rtlCol="0">
            <a:spAutoFit/>
          </a:bodyPr>
          <a:lstStyle/>
          <a:p>
            <a:r>
              <a:rPr lang="nb-NO" dirty="0"/>
              <a:t>,</a:t>
            </a:r>
          </a:p>
        </p:txBody>
      </p:sp>
      <p:sp>
        <p:nvSpPr>
          <p:cNvPr id="3" name="Tittel 6">
            <a:extLst>
              <a:ext uri="{FF2B5EF4-FFF2-40B4-BE49-F238E27FC236}">
                <a16:creationId xmlns:a16="http://schemas.microsoft.com/office/drawing/2014/main" id="{B9EE4592-3E4B-B1D3-1BEB-D992336F0AF1}"/>
              </a:ext>
            </a:extLst>
          </p:cNvPr>
          <p:cNvSpPr txBox="1">
            <a:spLocks/>
          </p:cNvSpPr>
          <p:nvPr/>
        </p:nvSpPr>
        <p:spPr bwMode="auto">
          <a:xfrm>
            <a:off x="2154323" y="315051"/>
            <a:ext cx="8229600" cy="576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600" b="1" kern="1200">
                <a:solidFill>
                  <a:srgbClr val="FF0000"/>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br>
              <a:rPr lang="nb-NO" sz="3200" dirty="0"/>
            </a:br>
            <a:r>
              <a:rPr lang="nb-NO" sz="3200" dirty="0"/>
              <a:t>3.1.4 Fartøysjefens ansvar og myndighet</a:t>
            </a:r>
            <a:br>
              <a:rPr lang="nb-NO" sz="3200" dirty="0"/>
            </a:br>
            <a:endParaRPr lang="nb-NO" sz="3200" dirty="0"/>
          </a:p>
        </p:txBody>
      </p:sp>
    </p:spTree>
    <p:extLst>
      <p:ext uri="{BB962C8B-B14F-4D97-AF65-F5344CB8AC3E}">
        <p14:creationId xmlns:p14="http://schemas.microsoft.com/office/powerpoint/2010/main" val="24538542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bunntekst 3">
            <a:extLst>
              <a:ext uri="{FF2B5EF4-FFF2-40B4-BE49-F238E27FC236}">
                <a16:creationId xmlns:a16="http://schemas.microsoft.com/office/drawing/2014/main" id="{6BA4925B-D2B5-364B-B0F7-096B355EFECB}"/>
              </a:ext>
            </a:extLst>
          </p:cNvPr>
          <p:cNvSpPr>
            <a:spLocks noGrp="1"/>
          </p:cNvSpPr>
          <p:nvPr>
            <p:ph type="ftr" sz="quarter" idx="10"/>
          </p:nvPr>
        </p:nvSpPr>
        <p:spPr/>
        <p:txBody>
          <a:bodyPr/>
          <a:lstStyle/>
          <a:p>
            <a:pPr>
              <a:defRPr/>
            </a:pPr>
            <a:r>
              <a:rPr lang="nb-NO"/>
              <a:t>Røstad Sep 22 </a:t>
            </a:r>
          </a:p>
        </p:txBody>
      </p:sp>
      <p:sp>
        <p:nvSpPr>
          <p:cNvPr id="5" name="Plassholder for lysbildenummer 4">
            <a:extLst>
              <a:ext uri="{FF2B5EF4-FFF2-40B4-BE49-F238E27FC236}">
                <a16:creationId xmlns:a16="http://schemas.microsoft.com/office/drawing/2014/main" id="{04383A0B-5F50-CF4E-B1E7-E38D3F7DC189}"/>
              </a:ext>
            </a:extLst>
          </p:cNvPr>
          <p:cNvSpPr>
            <a:spLocks noGrp="1"/>
          </p:cNvSpPr>
          <p:nvPr>
            <p:ph type="sldNum" sz="quarter" idx="4294967295"/>
          </p:nvPr>
        </p:nvSpPr>
        <p:spPr>
          <a:xfrm>
            <a:off x="10704512" y="6335366"/>
            <a:ext cx="1080120" cy="215888"/>
          </a:xfrm>
          <a:prstGeom prst="rect">
            <a:avLst/>
          </a:prstGeom>
        </p:spPr>
        <p:txBody>
          <a:bodyPr/>
          <a:lstStyle/>
          <a:p>
            <a:pPr>
              <a:defRPr/>
            </a:pPr>
            <a:fld id="{BE00DEF2-E263-F544-B585-57C90084A3BE}" type="slidenum">
              <a:rPr lang="nb-NO" altLang="nb-NO" smtClean="0"/>
              <a:pPr>
                <a:defRPr/>
              </a:pPr>
              <a:t>8</a:t>
            </a:fld>
            <a:endParaRPr lang="nb-NO" altLang="nb-NO"/>
          </a:p>
        </p:txBody>
      </p:sp>
      <p:sp>
        <p:nvSpPr>
          <p:cNvPr id="7" name="Tittel 6">
            <a:extLst>
              <a:ext uri="{FF2B5EF4-FFF2-40B4-BE49-F238E27FC236}">
                <a16:creationId xmlns:a16="http://schemas.microsoft.com/office/drawing/2014/main" id="{43381065-12B6-D645-BF0B-2AF0491CD85A}"/>
              </a:ext>
            </a:extLst>
          </p:cNvPr>
          <p:cNvSpPr>
            <a:spLocks noGrp="1"/>
          </p:cNvSpPr>
          <p:nvPr>
            <p:ph type="title"/>
          </p:nvPr>
        </p:nvSpPr>
        <p:spPr>
          <a:xfrm>
            <a:off x="2258888" y="116632"/>
            <a:ext cx="8229600" cy="1224136"/>
          </a:xfrm>
        </p:spPr>
        <p:txBody>
          <a:bodyPr/>
          <a:lstStyle/>
          <a:p>
            <a:br>
              <a:rPr lang="nb-NO" sz="2800" dirty="0"/>
            </a:br>
            <a:r>
              <a:rPr lang="nb-NO" sz="2800" dirty="0"/>
              <a:t>3.1.5 Etterlevelse av lover, forskrifter og prosedyrer</a:t>
            </a:r>
            <a:br>
              <a:rPr lang="nb-NO" sz="2800" dirty="0"/>
            </a:br>
            <a:endParaRPr lang="nb-NO" sz="2800" dirty="0"/>
          </a:p>
        </p:txBody>
      </p:sp>
      <p:sp>
        <p:nvSpPr>
          <p:cNvPr id="2" name="Plassholder for innhold 1">
            <a:extLst>
              <a:ext uri="{FF2B5EF4-FFF2-40B4-BE49-F238E27FC236}">
                <a16:creationId xmlns:a16="http://schemas.microsoft.com/office/drawing/2014/main" id="{7DCBD49E-9672-6942-9874-067DF1DFCBB4}"/>
              </a:ext>
            </a:extLst>
          </p:cNvPr>
          <p:cNvSpPr>
            <a:spLocks noGrp="1"/>
          </p:cNvSpPr>
          <p:nvPr>
            <p:ph idx="1"/>
          </p:nvPr>
        </p:nvSpPr>
        <p:spPr>
          <a:xfrm>
            <a:off x="1996578" y="1464792"/>
            <a:ext cx="8229600" cy="5040560"/>
          </a:xfrm>
        </p:spPr>
        <p:txBody>
          <a:bodyPr/>
          <a:lstStyle/>
          <a:p>
            <a:pPr marL="0" indent="0">
              <a:buNone/>
            </a:pPr>
            <a:r>
              <a:rPr lang="nb-NO" sz="1800" dirty="0"/>
              <a:t>a)  Fartøysjefen skal etterleve lover, forskrifter og prosedyrer i staten der virksomheten driftes.</a:t>
            </a:r>
          </a:p>
          <a:p>
            <a:pPr marL="0" indent="0">
              <a:buNone/>
            </a:pPr>
            <a:r>
              <a:rPr lang="nb-NO" sz="1800" dirty="0"/>
              <a:t>b)  Fartøysjefen skal være kjent med de lover, forskrifter og prosedyrer som er relevant for hans/hennes oppgave og gjelder for områdene som skal overflys, flyplassene eller driftsstedene som skal benyttes og de tilhørende flysikringsanleggene.</a:t>
            </a:r>
          </a:p>
          <a:p>
            <a:pPr marL="0" indent="0">
              <a:buNone/>
            </a:pPr>
            <a:r>
              <a:rPr lang="nb-NO" sz="1800" dirty="0"/>
              <a:t>c)  Transport av farlig gods er ikke tillatt med sportsfly.</a:t>
            </a:r>
          </a:p>
          <a:p>
            <a:pPr marL="0" indent="0">
              <a:buNone/>
            </a:pPr>
            <a:r>
              <a:rPr lang="nb-NO" sz="1800" dirty="0"/>
              <a:t>d)  Eier og bruker skal sikre at luftdyktighetspåbud fastsatt av Luftfartstilsynet eller Norges Luftsportforbund etterleves.</a:t>
            </a:r>
          </a:p>
          <a:p>
            <a:pPr marL="0" indent="0">
              <a:buNone/>
            </a:pPr>
            <a:r>
              <a:rPr lang="nb-NO" sz="1800" dirty="0"/>
              <a:t>e)  Fartøysjefen skal etterleve bestemmelsene i luftfartsloven om forbud mot å gjøre tjeneste i alkoholpåvirket tilstand mv, jf. §§ 6-11, 6-12 og 6-13</a:t>
            </a:r>
            <a:endParaRPr lang="nb-NO" dirty="0"/>
          </a:p>
          <a:p>
            <a:pPr lvl="1"/>
            <a:endParaRPr lang="nb-NO" dirty="0"/>
          </a:p>
        </p:txBody>
      </p:sp>
      <p:sp>
        <p:nvSpPr>
          <p:cNvPr id="8" name="TekstSylinder 7">
            <a:extLst>
              <a:ext uri="{FF2B5EF4-FFF2-40B4-BE49-F238E27FC236}">
                <a16:creationId xmlns:a16="http://schemas.microsoft.com/office/drawing/2014/main" id="{DD1339CA-C21B-D14A-A508-99BAB9132F12}"/>
              </a:ext>
            </a:extLst>
          </p:cNvPr>
          <p:cNvSpPr txBox="1"/>
          <p:nvPr/>
        </p:nvSpPr>
        <p:spPr>
          <a:xfrm>
            <a:off x="5916614" y="4797152"/>
            <a:ext cx="2699667" cy="369332"/>
          </a:xfrm>
          <a:prstGeom prst="rect">
            <a:avLst/>
          </a:prstGeom>
          <a:noFill/>
          <a:effectLst/>
        </p:spPr>
        <p:txBody>
          <a:bodyPr wrap="square" rtlCol="0">
            <a:spAutoFit/>
          </a:bodyPr>
          <a:lstStyle/>
          <a:p>
            <a:r>
              <a:rPr lang="nb-NO" dirty="0"/>
              <a:t>,</a:t>
            </a:r>
          </a:p>
        </p:txBody>
      </p:sp>
    </p:spTree>
    <p:extLst>
      <p:ext uri="{BB962C8B-B14F-4D97-AF65-F5344CB8AC3E}">
        <p14:creationId xmlns:p14="http://schemas.microsoft.com/office/powerpoint/2010/main" val="37605158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bunntekst 3">
            <a:extLst>
              <a:ext uri="{FF2B5EF4-FFF2-40B4-BE49-F238E27FC236}">
                <a16:creationId xmlns:a16="http://schemas.microsoft.com/office/drawing/2014/main" id="{6BA4925B-D2B5-364B-B0F7-096B355EFECB}"/>
              </a:ext>
            </a:extLst>
          </p:cNvPr>
          <p:cNvSpPr>
            <a:spLocks noGrp="1"/>
          </p:cNvSpPr>
          <p:nvPr>
            <p:ph type="ftr" sz="quarter" idx="10"/>
          </p:nvPr>
        </p:nvSpPr>
        <p:spPr/>
        <p:txBody>
          <a:bodyPr/>
          <a:lstStyle/>
          <a:p>
            <a:pPr>
              <a:defRPr/>
            </a:pPr>
            <a:r>
              <a:rPr lang="nb-NO"/>
              <a:t>Røstad Sep 22 </a:t>
            </a:r>
          </a:p>
        </p:txBody>
      </p:sp>
      <p:sp>
        <p:nvSpPr>
          <p:cNvPr id="5" name="Plassholder for lysbildenummer 4">
            <a:extLst>
              <a:ext uri="{FF2B5EF4-FFF2-40B4-BE49-F238E27FC236}">
                <a16:creationId xmlns:a16="http://schemas.microsoft.com/office/drawing/2014/main" id="{04383A0B-5F50-CF4E-B1E7-E38D3F7DC189}"/>
              </a:ext>
            </a:extLst>
          </p:cNvPr>
          <p:cNvSpPr>
            <a:spLocks noGrp="1"/>
          </p:cNvSpPr>
          <p:nvPr>
            <p:ph type="sldNum" sz="quarter" idx="4294967295"/>
          </p:nvPr>
        </p:nvSpPr>
        <p:spPr>
          <a:xfrm>
            <a:off x="10704512" y="6335366"/>
            <a:ext cx="1080120" cy="215888"/>
          </a:xfrm>
          <a:prstGeom prst="rect">
            <a:avLst/>
          </a:prstGeom>
        </p:spPr>
        <p:txBody>
          <a:bodyPr/>
          <a:lstStyle/>
          <a:p>
            <a:pPr>
              <a:defRPr/>
            </a:pPr>
            <a:fld id="{BE00DEF2-E263-F544-B585-57C90084A3BE}" type="slidenum">
              <a:rPr lang="nb-NO" altLang="nb-NO" smtClean="0"/>
              <a:pPr>
                <a:defRPr/>
              </a:pPr>
              <a:t>9</a:t>
            </a:fld>
            <a:endParaRPr lang="nb-NO" altLang="nb-NO" dirty="0"/>
          </a:p>
        </p:txBody>
      </p:sp>
      <p:sp>
        <p:nvSpPr>
          <p:cNvPr id="7" name="Tittel 6">
            <a:extLst>
              <a:ext uri="{FF2B5EF4-FFF2-40B4-BE49-F238E27FC236}">
                <a16:creationId xmlns:a16="http://schemas.microsoft.com/office/drawing/2014/main" id="{43381065-12B6-D645-BF0B-2AF0491CD85A}"/>
              </a:ext>
            </a:extLst>
          </p:cNvPr>
          <p:cNvSpPr>
            <a:spLocks noGrp="1"/>
          </p:cNvSpPr>
          <p:nvPr>
            <p:ph type="title"/>
          </p:nvPr>
        </p:nvSpPr>
        <p:spPr>
          <a:xfrm>
            <a:off x="2279576" y="128092"/>
            <a:ext cx="8229600" cy="1152128"/>
          </a:xfrm>
        </p:spPr>
        <p:txBody>
          <a:bodyPr/>
          <a:lstStyle/>
          <a:p>
            <a:br>
              <a:rPr lang="nb-NO" sz="2800" dirty="0"/>
            </a:br>
            <a:r>
              <a:rPr lang="nb-NO" sz="2800" dirty="0"/>
              <a:t>3.1.6 Dokumenter, håndbøker og informasjons som skal finnes om bord </a:t>
            </a:r>
            <a:br>
              <a:rPr lang="nb-NO" sz="2800" dirty="0"/>
            </a:br>
            <a:endParaRPr lang="nb-NO" sz="2800" dirty="0"/>
          </a:p>
        </p:txBody>
      </p:sp>
      <p:sp>
        <p:nvSpPr>
          <p:cNvPr id="2" name="Plassholder for innhold 1">
            <a:extLst>
              <a:ext uri="{FF2B5EF4-FFF2-40B4-BE49-F238E27FC236}">
                <a16:creationId xmlns:a16="http://schemas.microsoft.com/office/drawing/2014/main" id="{7DCBD49E-9672-6942-9874-067DF1DFCBB4}"/>
              </a:ext>
            </a:extLst>
          </p:cNvPr>
          <p:cNvSpPr>
            <a:spLocks noGrp="1"/>
          </p:cNvSpPr>
          <p:nvPr>
            <p:ph idx="1"/>
          </p:nvPr>
        </p:nvSpPr>
        <p:spPr>
          <a:xfrm>
            <a:off x="2135560" y="1268760"/>
            <a:ext cx="7776864" cy="4824536"/>
          </a:xfrm>
        </p:spPr>
        <p:txBody>
          <a:bodyPr/>
          <a:lstStyle/>
          <a:p>
            <a:pPr marL="57150" indent="0">
              <a:buNone/>
            </a:pPr>
            <a:r>
              <a:rPr lang="nb-NO" sz="1800" b="1" dirty="0">
                <a:solidFill>
                  <a:schemeClr val="tx1"/>
                </a:solidFill>
                <a:highlight>
                  <a:srgbClr val="FFFF00"/>
                </a:highlight>
              </a:rPr>
              <a:t>a)  Følgende dokumenter, håndbøker og informasjon skal finnes om bord på hver flyging, i original eller som kopi, med mindre det er angitt noe annet:</a:t>
            </a:r>
          </a:p>
          <a:p>
            <a:pPr marL="457200" lvl="1" indent="0">
              <a:lnSpc>
                <a:spcPct val="150000"/>
              </a:lnSpc>
              <a:buNone/>
            </a:pPr>
            <a:r>
              <a:rPr lang="nb-NO" sz="1600" b="1" dirty="0">
                <a:solidFill>
                  <a:schemeClr val="tx1"/>
                </a:solidFill>
                <a:highlight>
                  <a:srgbClr val="FFFF00"/>
                </a:highlight>
              </a:rPr>
              <a:t>1)  </a:t>
            </a:r>
            <a:r>
              <a:rPr lang="nb-NO" sz="1600" b="1" dirty="0" err="1">
                <a:solidFill>
                  <a:schemeClr val="tx1"/>
                </a:solidFill>
                <a:highlight>
                  <a:srgbClr val="FFFF00"/>
                </a:highlight>
              </a:rPr>
              <a:t>flygehåndbok</a:t>
            </a:r>
            <a:r>
              <a:rPr lang="nb-NO" sz="1600" b="1" dirty="0">
                <a:solidFill>
                  <a:schemeClr val="tx1"/>
                </a:solidFill>
                <a:highlight>
                  <a:srgbClr val="FFFF00"/>
                </a:highlight>
              </a:rPr>
              <a:t> eller tilsvarende dokument(er),</a:t>
            </a:r>
          </a:p>
          <a:p>
            <a:pPr marL="457200" lvl="1" indent="0">
              <a:lnSpc>
                <a:spcPct val="150000"/>
              </a:lnSpc>
              <a:buNone/>
            </a:pPr>
            <a:r>
              <a:rPr lang="nb-NO" sz="1600" b="1" dirty="0">
                <a:solidFill>
                  <a:schemeClr val="tx1"/>
                </a:solidFill>
                <a:highlight>
                  <a:srgbClr val="FFFF00"/>
                </a:highlight>
              </a:rPr>
              <a:t>2)  flygetillatelse i original,</a:t>
            </a:r>
          </a:p>
          <a:p>
            <a:pPr marL="457200" lvl="1" indent="0">
              <a:lnSpc>
                <a:spcPct val="150000"/>
              </a:lnSpc>
              <a:buNone/>
            </a:pPr>
            <a:r>
              <a:rPr lang="nb-NO" sz="1600" b="1" dirty="0">
                <a:solidFill>
                  <a:schemeClr val="tx1"/>
                </a:solidFill>
                <a:highlight>
                  <a:srgbClr val="FFFF00"/>
                </a:highlight>
              </a:rPr>
              <a:t>3)  forsikringsbevis i original,</a:t>
            </a:r>
          </a:p>
          <a:p>
            <a:pPr marL="457200" lvl="1" indent="0">
              <a:lnSpc>
                <a:spcPct val="150000"/>
              </a:lnSpc>
              <a:buNone/>
            </a:pPr>
            <a:r>
              <a:rPr lang="nb-NO" sz="1600" b="1" dirty="0">
                <a:solidFill>
                  <a:schemeClr val="tx1"/>
                </a:solidFill>
                <a:highlight>
                  <a:srgbClr val="FFFF00"/>
                </a:highlight>
              </a:rPr>
              <a:t>4)  tillatelse til bruk av radioutstyr hvis installert,</a:t>
            </a:r>
          </a:p>
          <a:p>
            <a:pPr marL="457200" lvl="1" indent="0">
              <a:lnSpc>
                <a:spcPct val="150000"/>
              </a:lnSpc>
              <a:buNone/>
            </a:pPr>
            <a:r>
              <a:rPr lang="nb-NO" sz="1600" b="1" dirty="0">
                <a:solidFill>
                  <a:schemeClr val="tx1"/>
                </a:solidFill>
                <a:highlight>
                  <a:srgbClr val="FFFF00"/>
                </a:highlight>
              </a:rPr>
              <a:t>5)  teknisk loggbok,</a:t>
            </a:r>
          </a:p>
          <a:p>
            <a:pPr marL="457200" lvl="1" indent="0">
              <a:lnSpc>
                <a:spcPct val="150000"/>
              </a:lnSpc>
              <a:buNone/>
            </a:pPr>
            <a:r>
              <a:rPr lang="nb-NO" sz="1600" b="1" dirty="0">
                <a:solidFill>
                  <a:schemeClr val="tx1"/>
                </a:solidFill>
                <a:highlight>
                  <a:srgbClr val="FFFF00"/>
                </a:highlight>
              </a:rPr>
              <a:t>6)  detaljer om eventuell ATC-reiseplan,</a:t>
            </a:r>
          </a:p>
          <a:p>
            <a:pPr marL="457200" lvl="1" indent="0">
              <a:lnSpc>
                <a:spcPct val="150000"/>
              </a:lnSpc>
              <a:buNone/>
            </a:pPr>
            <a:r>
              <a:rPr lang="nb-NO" sz="1600" b="1" dirty="0">
                <a:solidFill>
                  <a:schemeClr val="tx1"/>
                </a:solidFill>
                <a:highlight>
                  <a:srgbClr val="FFFF00"/>
                </a:highlight>
              </a:rPr>
              <a:t>7)  oppdaterte og egnede luftfartskart for den foreslåtte </a:t>
            </a:r>
            <a:r>
              <a:rPr lang="nb-NO" sz="1600" b="1" dirty="0" err="1">
                <a:solidFill>
                  <a:schemeClr val="tx1"/>
                </a:solidFill>
                <a:highlight>
                  <a:srgbClr val="FFFF00"/>
                </a:highlight>
              </a:rPr>
              <a:t>flygeruten</a:t>
            </a:r>
            <a:r>
              <a:rPr lang="nb-NO" sz="1600" b="1" dirty="0">
                <a:solidFill>
                  <a:schemeClr val="tx1"/>
                </a:solidFill>
                <a:highlight>
                  <a:srgbClr val="FFFF00"/>
                </a:highlight>
              </a:rPr>
              <a:t> og alle ruter det er rimelig å forvente at flygingen kan omdirigeres til, og</a:t>
            </a:r>
          </a:p>
          <a:p>
            <a:pPr marL="457200" lvl="1" indent="0">
              <a:lnSpc>
                <a:spcPct val="150000"/>
              </a:lnSpc>
              <a:buNone/>
            </a:pPr>
            <a:r>
              <a:rPr lang="nb-NO" sz="1600" b="1" dirty="0">
                <a:solidFill>
                  <a:schemeClr val="tx1"/>
                </a:solidFill>
                <a:highlight>
                  <a:srgbClr val="FFFF00"/>
                </a:highlight>
              </a:rPr>
              <a:t>8)  avskjæringskort i henhold til </a:t>
            </a:r>
            <a:r>
              <a:rPr lang="nb-NO" sz="1600" b="1" dirty="0" err="1">
                <a:solidFill>
                  <a:schemeClr val="tx1"/>
                </a:solidFill>
                <a:highlight>
                  <a:srgbClr val="FFFF00"/>
                </a:highlight>
              </a:rPr>
              <a:t>SERA.11015</a:t>
            </a:r>
            <a:r>
              <a:rPr lang="nb-NO" sz="1600" b="1" dirty="0">
                <a:solidFill>
                  <a:schemeClr val="tx1"/>
                </a:solidFill>
                <a:highlight>
                  <a:srgbClr val="FFFF00"/>
                </a:highlight>
              </a:rPr>
              <a:t>.</a:t>
            </a:r>
          </a:p>
          <a:p>
            <a:pPr lvl="1"/>
            <a:endParaRPr lang="nb-NO" dirty="0"/>
          </a:p>
          <a:p>
            <a:endParaRPr lang="nb-NO" dirty="0"/>
          </a:p>
        </p:txBody>
      </p:sp>
      <p:sp>
        <p:nvSpPr>
          <p:cNvPr id="8" name="TekstSylinder 7">
            <a:extLst>
              <a:ext uri="{FF2B5EF4-FFF2-40B4-BE49-F238E27FC236}">
                <a16:creationId xmlns:a16="http://schemas.microsoft.com/office/drawing/2014/main" id="{DD1339CA-C21B-D14A-A508-99BAB9132F12}"/>
              </a:ext>
            </a:extLst>
          </p:cNvPr>
          <p:cNvSpPr txBox="1"/>
          <p:nvPr/>
        </p:nvSpPr>
        <p:spPr>
          <a:xfrm>
            <a:off x="5916614" y="4797152"/>
            <a:ext cx="2699667" cy="369332"/>
          </a:xfrm>
          <a:prstGeom prst="rect">
            <a:avLst/>
          </a:prstGeom>
          <a:noFill/>
          <a:effectLst/>
        </p:spPr>
        <p:txBody>
          <a:bodyPr wrap="square" rtlCol="0">
            <a:spAutoFit/>
          </a:bodyPr>
          <a:lstStyle/>
          <a:p>
            <a:r>
              <a:rPr lang="nb-NO" dirty="0"/>
              <a:t>,</a:t>
            </a:r>
          </a:p>
        </p:txBody>
      </p:sp>
    </p:spTree>
    <p:extLst>
      <p:ext uri="{BB962C8B-B14F-4D97-AF65-F5344CB8AC3E}">
        <p14:creationId xmlns:p14="http://schemas.microsoft.com/office/powerpoint/2010/main" val="31032063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18273</TotalTime>
  <Words>6278</Words>
  <Application>Microsoft Office PowerPoint</Application>
  <PresentationFormat>Widescreen</PresentationFormat>
  <Paragraphs>600</Paragraphs>
  <Slides>52</Slides>
  <Notes>1</Notes>
  <HiddenSlides>0</HiddenSlides>
  <MMClips>0</MMClips>
  <ScaleCrop>false</ScaleCrop>
  <HeadingPairs>
    <vt:vector size="6" baseType="variant">
      <vt:variant>
        <vt:lpstr>Brukte skrifter</vt:lpstr>
      </vt:variant>
      <vt:variant>
        <vt:i4>2</vt:i4>
      </vt:variant>
      <vt:variant>
        <vt:lpstr>Tema</vt:lpstr>
      </vt:variant>
      <vt:variant>
        <vt:i4>1</vt:i4>
      </vt:variant>
      <vt:variant>
        <vt:lpstr>Lysbildetitler</vt:lpstr>
      </vt:variant>
      <vt:variant>
        <vt:i4>52</vt:i4>
      </vt:variant>
    </vt:vector>
  </HeadingPairs>
  <TitlesOfParts>
    <vt:vector size="55" baseType="lpstr">
      <vt:lpstr>Arial</vt:lpstr>
      <vt:lpstr>Calibri</vt:lpstr>
      <vt:lpstr>Office Theme</vt:lpstr>
      <vt:lpstr>PowerPoint-presentasjon</vt:lpstr>
      <vt:lpstr> Innledning </vt:lpstr>
      <vt:lpstr> 3.1.2 Operasjonstillatelse og lokale bestemmelser </vt:lpstr>
      <vt:lpstr>3.1.4 Fartøysjefens ansvar og myndighet</vt:lpstr>
      <vt:lpstr> 3.1.4 Fartøysjefens ansvar og myndighet </vt:lpstr>
      <vt:lpstr> 3.1.4 Fartøysjefens ansvar og myndighet </vt:lpstr>
      <vt:lpstr>PowerPoint-presentasjon</vt:lpstr>
      <vt:lpstr> 3.1.5 Etterlevelse av lover, forskrifter og prosedyrer </vt:lpstr>
      <vt:lpstr> 3.1.6 Dokumenter, håndbøker og informasjons som skal finnes om bord  </vt:lpstr>
      <vt:lpstr> 3.1.6 Dokumenter, håndbøker og informasjons som skal finnes om bord </vt:lpstr>
      <vt:lpstr> 3.1.7 Teknisk loggbok for sportsfly </vt:lpstr>
      <vt:lpstr> 3.1.8 Flyging med passasjer </vt:lpstr>
      <vt:lpstr> 3.1.8.1 Informasjon til passasjer </vt:lpstr>
      <vt:lpstr> 3.1.9 Flyging mot betaling </vt:lpstr>
      <vt:lpstr> 3.3 Driftsprosedyrer 3.3.1 Forberedelser til flyging </vt:lpstr>
      <vt:lpstr> Forberedelser til flyging  </vt:lpstr>
      <vt:lpstr> Forberedelser til flyging  </vt:lpstr>
      <vt:lpstr> Forberedelser til flyging </vt:lpstr>
      <vt:lpstr> Forberedelser til flyging </vt:lpstr>
      <vt:lpstr> Andre operative bestemmelser </vt:lpstr>
      <vt:lpstr>Andre operative bestemmelser </vt:lpstr>
      <vt:lpstr> Andre operative bestemmelser </vt:lpstr>
      <vt:lpstr> Andre operative bestemmelser </vt:lpstr>
      <vt:lpstr> Andre operative bestemmelser </vt:lpstr>
      <vt:lpstr> Andre operative bestemmelser </vt:lpstr>
      <vt:lpstr> Andre operative bestemmelser </vt:lpstr>
      <vt:lpstr> Andre operative bestemmelser </vt:lpstr>
      <vt:lpstr> Andre operative bestemmelser </vt:lpstr>
      <vt:lpstr> Andre operative bestemmelser </vt:lpstr>
      <vt:lpstr> Andre operative bestemmelser </vt:lpstr>
      <vt:lpstr> Andre operative bestemmelser </vt:lpstr>
      <vt:lpstr> Andre operative bestemmelser </vt:lpstr>
      <vt:lpstr> Andre operative bestemmelser </vt:lpstr>
      <vt:lpstr> Andre operative bestemmelser </vt:lpstr>
      <vt:lpstr> Andre operative bestemmelser </vt:lpstr>
      <vt:lpstr> Andre operative bestemmelser </vt:lpstr>
      <vt:lpstr> Andre operative bestemmelser </vt:lpstr>
      <vt:lpstr> Andre operative bestemmelser </vt:lpstr>
      <vt:lpstr> Andre operative bestemmelser </vt:lpstr>
      <vt:lpstr> Andre operative bestemmelser </vt:lpstr>
      <vt:lpstr> Andre operative bestemmelser </vt:lpstr>
      <vt:lpstr> Andre operative bestemmelser </vt:lpstr>
      <vt:lpstr> Andre operative bestemmelser </vt:lpstr>
      <vt:lpstr> Andre operative bestemmelser </vt:lpstr>
      <vt:lpstr> Andre operative bestemmelser </vt:lpstr>
      <vt:lpstr> Andre operative bestemmelser </vt:lpstr>
      <vt:lpstr> Andre operative bestemmelser </vt:lpstr>
      <vt:lpstr> Andre operative bestemmelser </vt:lpstr>
      <vt:lpstr> Andre operative bestemmelser </vt:lpstr>
      <vt:lpstr> Andre operative bestemmelser </vt:lpstr>
      <vt:lpstr> Andre operative bestemmelser </vt:lpstr>
      <vt:lpstr>  </vt:lpstr>
    </vt:vector>
  </TitlesOfParts>
  <Company>SAS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34965</dc:creator>
  <cp:lastModifiedBy>Roger Holm</cp:lastModifiedBy>
  <cp:revision>219</cp:revision>
  <cp:lastPrinted>2018-02-15T14:11:43Z</cp:lastPrinted>
  <dcterms:created xsi:type="dcterms:W3CDTF">2011-12-09T09:54:58Z</dcterms:created>
  <dcterms:modified xsi:type="dcterms:W3CDTF">2022-10-28T14:20:37Z</dcterms:modified>
</cp:coreProperties>
</file>