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4"/>
  </p:sldMasterIdLst>
  <p:notesMasterIdLst>
    <p:notesMasterId r:id="rId22"/>
  </p:notesMasterIdLst>
  <p:sldIdLst>
    <p:sldId id="286" r:id="rId5"/>
    <p:sldId id="258" r:id="rId6"/>
    <p:sldId id="257" r:id="rId7"/>
    <p:sldId id="287" r:id="rId8"/>
    <p:sldId id="301" r:id="rId9"/>
    <p:sldId id="300" r:id="rId10"/>
    <p:sldId id="298" r:id="rId11"/>
    <p:sldId id="299" r:id="rId12"/>
    <p:sldId id="305" r:id="rId13"/>
    <p:sldId id="306" r:id="rId14"/>
    <p:sldId id="303" r:id="rId15"/>
    <p:sldId id="307" r:id="rId16"/>
    <p:sldId id="297" r:id="rId17"/>
    <p:sldId id="292" r:id="rId18"/>
    <p:sldId id="308" r:id="rId19"/>
    <p:sldId id="304" r:id="rId20"/>
    <p:sldId id="289" r:id="rId21"/>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9CA7"/>
    <a:srgbClr val="8CACB5"/>
    <a:srgbClr val="A56940"/>
    <a:srgbClr val="C393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9333AC-456F-4B3D-97B7-C3319C4B35F7}" v="2" dt="2024-01-19T14:49:32.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685" autoAdjust="0"/>
  </p:normalViewPr>
  <p:slideViewPr>
    <p:cSldViewPr snapToGrid="0">
      <p:cViewPr varScale="1">
        <p:scale>
          <a:sx n="77" d="100"/>
          <a:sy n="77" d="100"/>
        </p:scale>
        <p:origin x="18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mod Sandtorv" userId="S::tormod_live.no#ext#@idrettsforbundet.onmicrosoft.com::2b3fadd9-6935-4f75-8273-d025537f6814" providerId="AD" clId="Web-{45961877-51FB-4780-8A57-7983DAB39BCE}"/>
    <pc:docChg chg="modSld">
      <pc:chgData name="Tormod Sandtorv" userId="S::tormod_live.no#ext#@idrettsforbundet.onmicrosoft.com::2b3fadd9-6935-4f75-8273-d025537f6814" providerId="AD" clId="Web-{45961877-51FB-4780-8A57-7983DAB39BCE}" dt="2022-05-23T21:00:18.444" v="4" actId="20577"/>
      <pc:docMkLst>
        <pc:docMk/>
      </pc:docMkLst>
      <pc:sldChg chg="modSp">
        <pc:chgData name="Tormod Sandtorv" userId="S::tormod_live.no#ext#@idrettsforbundet.onmicrosoft.com::2b3fadd9-6935-4f75-8273-d025537f6814" providerId="AD" clId="Web-{45961877-51FB-4780-8A57-7983DAB39BCE}" dt="2022-05-23T21:00:18.444" v="4" actId="20577"/>
        <pc:sldMkLst>
          <pc:docMk/>
          <pc:sldMk cId="258903222" sldId="304"/>
        </pc:sldMkLst>
        <pc:spChg chg="mod">
          <ac:chgData name="Tormod Sandtorv" userId="S::tormod_live.no#ext#@idrettsforbundet.onmicrosoft.com::2b3fadd9-6935-4f75-8273-d025537f6814" providerId="AD" clId="Web-{45961877-51FB-4780-8A57-7983DAB39BCE}" dt="2022-05-23T21:00:18.444" v="4" actId="20577"/>
          <ac:spMkLst>
            <pc:docMk/>
            <pc:sldMk cId="258903222" sldId="304"/>
            <ac:spMk id="3" creationId="{A04A675F-CE84-CC49-932D-FA998D94A467}"/>
          </ac:spMkLst>
        </pc:spChg>
      </pc:sldChg>
    </pc:docChg>
  </pc:docChgLst>
  <pc:docChgLst>
    <pc:chgData name="Tormod Sandtorv" userId="S::tormod_live.no#ext#@idrettsforbundet.onmicrosoft.com::2b3fadd9-6935-4f75-8273-d025537f6814" providerId="AD" clId="Web-{E62CAAB2-81B1-41B8-BCB5-C50AA1978C77}"/>
    <pc:docChg chg="modSld">
      <pc:chgData name="Tormod Sandtorv" userId="S::tormod_live.no#ext#@idrettsforbundet.onmicrosoft.com::2b3fadd9-6935-4f75-8273-d025537f6814" providerId="AD" clId="Web-{E62CAAB2-81B1-41B8-BCB5-C50AA1978C77}" dt="2022-05-13T19:39:11.228" v="1" actId="20577"/>
      <pc:docMkLst>
        <pc:docMk/>
      </pc:docMkLst>
      <pc:sldChg chg="modSp">
        <pc:chgData name="Tormod Sandtorv" userId="S::tormod_live.no#ext#@idrettsforbundet.onmicrosoft.com::2b3fadd9-6935-4f75-8273-d025537f6814" providerId="AD" clId="Web-{E62CAAB2-81B1-41B8-BCB5-C50AA1978C77}" dt="2022-05-13T19:39:11.228" v="1" actId="20577"/>
        <pc:sldMkLst>
          <pc:docMk/>
          <pc:sldMk cId="1080802038" sldId="292"/>
        </pc:sldMkLst>
        <pc:spChg chg="mod">
          <ac:chgData name="Tormod Sandtorv" userId="S::tormod_live.no#ext#@idrettsforbundet.onmicrosoft.com::2b3fadd9-6935-4f75-8273-d025537f6814" providerId="AD" clId="Web-{E62CAAB2-81B1-41B8-BCB5-C50AA1978C77}" dt="2022-05-13T19:39:11.228" v="1" actId="20577"/>
          <ac:spMkLst>
            <pc:docMk/>
            <pc:sldMk cId="1080802038" sldId="292"/>
            <ac:spMk id="3" creationId="{09D92AC9-1206-4A85-7F98-0000B0B4DC3F}"/>
          </ac:spMkLst>
        </pc:spChg>
      </pc:sldChg>
    </pc:docChg>
  </pc:docChgLst>
  <pc:docChgLst>
    <pc:chgData name="Tormod Sandtorv" userId="S::tormod_live.no#ext#@idrettsforbundet.onmicrosoft.com::2b3fadd9-6935-4f75-8273-d025537f6814" providerId="AD" clId="Web-{AB019158-7B41-419A-BF42-A24EFD353AA6}"/>
    <pc:docChg chg="modSld">
      <pc:chgData name="Tormod Sandtorv" userId="S::tormod_live.no#ext#@idrettsforbundet.onmicrosoft.com::2b3fadd9-6935-4f75-8273-d025537f6814" providerId="AD" clId="Web-{AB019158-7B41-419A-BF42-A24EFD353AA6}" dt="2022-05-11T22:53:05.178" v="113" actId="20577"/>
      <pc:docMkLst>
        <pc:docMk/>
      </pc:docMkLst>
      <pc:sldChg chg="modSp">
        <pc:chgData name="Tormod Sandtorv" userId="S::tormod_live.no#ext#@idrettsforbundet.onmicrosoft.com::2b3fadd9-6935-4f75-8273-d025537f6814" providerId="AD" clId="Web-{AB019158-7B41-419A-BF42-A24EFD353AA6}" dt="2022-05-11T22:42:54.017" v="0" actId="20577"/>
        <pc:sldMkLst>
          <pc:docMk/>
          <pc:sldMk cId="3360124047" sldId="287"/>
        </pc:sldMkLst>
        <pc:spChg chg="mod">
          <ac:chgData name="Tormod Sandtorv" userId="S::tormod_live.no#ext#@idrettsforbundet.onmicrosoft.com::2b3fadd9-6935-4f75-8273-d025537f6814" providerId="AD" clId="Web-{AB019158-7B41-419A-BF42-A24EFD353AA6}" dt="2022-05-11T22:42:54.017" v="0" actId="20577"/>
          <ac:spMkLst>
            <pc:docMk/>
            <pc:sldMk cId="3360124047" sldId="287"/>
            <ac:spMk id="3" creationId="{855A3976-679C-9647-BD37-600B83F6BCCA}"/>
          </ac:spMkLst>
        </pc:spChg>
      </pc:sldChg>
      <pc:sldChg chg="modSp">
        <pc:chgData name="Tormod Sandtorv" userId="S::tormod_live.no#ext#@idrettsforbundet.onmicrosoft.com::2b3fadd9-6935-4f75-8273-d025537f6814" providerId="AD" clId="Web-{AB019158-7B41-419A-BF42-A24EFD353AA6}" dt="2022-05-11T22:51:58.645" v="107" actId="20577"/>
        <pc:sldMkLst>
          <pc:docMk/>
          <pc:sldMk cId="1080802038" sldId="292"/>
        </pc:sldMkLst>
        <pc:spChg chg="mod">
          <ac:chgData name="Tormod Sandtorv" userId="S::tormod_live.no#ext#@idrettsforbundet.onmicrosoft.com::2b3fadd9-6935-4f75-8273-d025537f6814" providerId="AD" clId="Web-{AB019158-7B41-419A-BF42-A24EFD353AA6}" dt="2022-05-11T22:51:58.645" v="107" actId="20577"/>
          <ac:spMkLst>
            <pc:docMk/>
            <pc:sldMk cId="1080802038" sldId="292"/>
            <ac:spMk id="3" creationId="{09D92AC9-1206-4A85-7F98-0000B0B4DC3F}"/>
          </ac:spMkLst>
        </pc:spChg>
      </pc:sldChg>
      <pc:sldChg chg="modSp">
        <pc:chgData name="Tormod Sandtorv" userId="S::tormod_live.no#ext#@idrettsforbundet.onmicrosoft.com::2b3fadd9-6935-4f75-8273-d025537f6814" providerId="AD" clId="Web-{AB019158-7B41-419A-BF42-A24EFD353AA6}" dt="2022-05-11T22:43:47.534" v="15" actId="20577"/>
        <pc:sldMkLst>
          <pc:docMk/>
          <pc:sldMk cId="2890726948" sldId="301"/>
        </pc:sldMkLst>
        <pc:spChg chg="mod">
          <ac:chgData name="Tormod Sandtorv" userId="S::tormod_live.no#ext#@idrettsforbundet.onmicrosoft.com::2b3fadd9-6935-4f75-8273-d025537f6814" providerId="AD" clId="Web-{AB019158-7B41-419A-BF42-A24EFD353AA6}" dt="2022-05-11T22:43:47.534" v="15" actId="20577"/>
          <ac:spMkLst>
            <pc:docMk/>
            <pc:sldMk cId="2890726948" sldId="301"/>
            <ac:spMk id="3" creationId="{6FB7A944-FD93-A54E-8C4A-3E2C5DBC25CD}"/>
          </ac:spMkLst>
        </pc:spChg>
      </pc:sldChg>
      <pc:sldChg chg="modSp">
        <pc:chgData name="Tormod Sandtorv" userId="S::tormod_live.no#ext#@idrettsforbundet.onmicrosoft.com::2b3fadd9-6935-4f75-8273-d025537f6814" providerId="AD" clId="Web-{AB019158-7B41-419A-BF42-A24EFD353AA6}" dt="2022-05-11T22:53:05.178" v="113" actId="20577"/>
        <pc:sldMkLst>
          <pc:docMk/>
          <pc:sldMk cId="1831799531" sldId="308"/>
        </pc:sldMkLst>
        <pc:spChg chg="mod">
          <ac:chgData name="Tormod Sandtorv" userId="S::tormod_live.no#ext#@idrettsforbundet.onmicrosoft.com::2b3fadd9-6935-4f75-8273-d025537f6814" providerId="AD" clId="Web-{AB019158-7B41-419A-BF42-A24EFD353AA6}" dt="2022-05-11T22:53:05.178" v="113" actId="20577"/>
          <ac:spMkLst>
            <pc:docMk/>
            <pc:sldMk cId="1831799531" sldId="308"/>
            <ac:spMk id="3" creationId="{15907035-8E16-AB87-30CB-C401B6BB096B}"/>
          </ac:spMkLst>
        </pc:spChg>
      </pc:sldChg>
    </pc:docChg>
  </pc:docChgLst>
  <pc:docChgLst>
    <pc:chgData name="Tormod Sandtorv" userId="S::tormod_live.no#ext#@idrettsforbundet.onmicrosoft.com::2b3fadd9-6935-4f75-8273-d025537f6814" providerId="AD" clId="Web-{9141DA6F-BB92-47A9-B6BF-07B14718A851}"/>
    <pc:docChg chg="modSld">
      <pc:chgData name="Tormod Sandtorv" userId="S::tormod_live.no#ext#@idrettsforbundet.onmicrosoft.com::2b3fadd9-6935-4f75-8273-d025537f6814" providerId="AD" clId="Web-{9141DA6F-BB92-47A9-B6BF-07B14718A851}" dt="2022-05-13T23:03:48.702" v="3"/>
      <pc:docMkLst>
        <pc:docMk/>
      </pc:docMkLst>
      <pc:sldChg chg="modNotes">
        <pc:chgData name="Tormod Sandtorv" userId="S::tormod_live.no#ext#@idrettsforbundet.onmicrosoft.com::2b3fadd9-6935-4f75-8273-d025537f6814" providerId="AD" clId="Web-{9141DA6F-BB92-47A9-B6BF-07B14718A851}" dt="2022-05-13T23:03:48.702" v="3"/>
        <pc:sldMkLst>
          <pc:docMk/>
          <pc:sldMk cId="380037931" sldId="305"/>
        </pc:sldMkLst>
      </pc:sldChg>
    </pc:docChg>
  </pc:docChgLst>
  <pc:docChgLst>
    <pc:chgData name="Nilsen, Trond" userId="4bdc31f0-6004-4140-b18f-027a1fab1d44" providerId="ADAL" clId="{819333AC-456F-4B3D-97B7-C3319C4B35F7}"/>
    <pc:docChg chg="modSld">
      <pc:chgData name="Nilsen, Trond" userId="4bdc31f0-6004-4140-b18f-027a1fab1d44" providerId="ADAL" clId="{819333AC-456F-4B3D-97B7-C3319C4B35F7}" dt="2024-01-19T15:20:15.256" v="8"/>
      <pc:docMkLst>
        <pc:docMk/>
      </pc:docMkLst>
      <pc:sldChg chg="modSp mod">
        <pc:chgData name="Nilsen, Trond" userId="4bdc31f0-6004-4140-b18f-027a1fab1d44" providerId="ADAL" clId="{819333AC-456F-4B3D-97B7-C3319C4B35F7}" dt="2024-01-19T15:18:33.014" v="4" actId="20577"/>
        <pc:sldMkLst>
          <pc:docMk/>
          <pc:sldMk cId="6696891" sldId="297"/>
        </pc:sldMkLst>
        <pc:spChg chg="mod">
          <ac:chgData name="Nilsen, Trond" userId="4bdc31f0-6004-4140-b18f-027a1fab1d44" providerId="ADAL" clId="{819333AC-456F-4B3D-97B7-C3319C4B35F7}" dt="2024-01-19T15:18:33.014" v="4" actId="20577"/>
          <ac:spMkLst>
            <pc:docMk/>
            <pc:sldMk cId="6696891" sldId="297"/>
            <ac:spMk id="3" creationId="{547C42A8-0F42-3F4C-B2ED-A53BD6DF1EA9}"/>
          </ac:spMkLst>
        </pc:spChg>
      </pc:sldChg>
      <pc:sldChg chg="modSp mod">
        <pc:chgData name="Nilsen, Trond" userId="4bdc31f0-6004-4140-b18f-027a1fab1d44" providerId="ADAL" clId="{819333AC-456F-4B3D-97B7-C3319C4B35F7}" dt="2024-01-19T15:20:15.256" v="8"/>
        <pc:sldMkLst>
          <pc:docMk/>
          <pc:sldMk cId="258903222" sldId="304"/>
        </pc:sldMkLst>
        <pc:spChg chg="mod">
          <ac:chgData name="Nilsen, Trond" userId="4bdc31f0-6004-4140-b18f-027a1fab1d44" providerId="ADAL" clId="{819333AC-456F-4B3D-97B7-C3319C4B35F7}" dt="2024-01-19T15:20:15.256" v="8"/>
          <ac:spMkLst>
            <pc:docMk/>
            <pc:sldMk cId="258903222" sldId="304"/>
            <ac:spMk id="3" creationId="{A04A675F-CE84-CC49-932D-FA998D94A467}"/>
          </ac:spMkLst>
        </pc:spChg>
      </pc:sldChg>
    </pc:docChg>
  </pc:docChgLst>
  <pc:docChgLst>
    <pc:chgData name="Nilsen, Trond" userId="4bdc31f0-6004-4140-b18f-027a1fab1d44" providerId="ADAL" clId="{051135CB-C65E-4C07-9721-AE120557D6F9}"/>
    <pc:docChg chg="custSel modSld">
      <pc:chgData name="Nilsen, Trond" userId="4bdc31f0-6004-4140-b18f-027a1fab1d44" providerId="ADAL" clId="{051135CB-C65E-4C07-9721-AE120557D6F9}" dt="2023-05-04T11:42:34.364" v="1321" actId="20577"/>
      <pc:docMkLst>
        <pc:docMk/>
      </pc:docMkLst>
      <pc:sldChg chg="modNotesTx">
        <pc:chgData name="Nilsen, Trond" userId="4bdc31f0-6004-4140-b18f-027a1fab1d44" providerId="ADAL" clId="{051135CB-C65E-4C07-9721-AE120557D6F9}" dt="2023-05-04T11:05:48.896" v="256" actId="20577"/>
        <pc:sldMkLst>
          <pc:docMk/>
          <pc:sldMk cId="3360124047" sldId="287"/>
        </pc:sldMkLst>
      </pc:sldChg>
      <pc:sldChg chg="modSp mod modNotesTx">
        <pc:chgData name="Nilsen, Trond" userId="4bdc31f0-6004-4140-b18f-027a1fab1d44" providerId="ADAL" clId="{051135CB-C65E-4C07-9721-AE120557D6F9}" dt="2023-05-04T11:38:50.692" v="960" actId="20577"/>
        <pc:sldMkLst>
          <pc:docMk/>
          <pc:sldMk cId="1080802038" sldId="292"/>
        </pc:sldMkLst>
        <pc:spChg chg="mod">
          <ac:chgData name="Nilsen, Trond" userId="4bdc31f0-6004-4140-b18f-027a1fab1d44" providerId="ADAL" clId="{051135CB-C65E-4C07-9721-AE120557D6F9}" dt="2023-05-04T11:02:21.001" v="11" actId="313"/>
          <ac:spMkLst>
            <pc:docMk/>
            <pc:sldMk cId="1080802038" sldId="292"/>
            <ac:spMk id="3" creationId="{09D92AC9-1206-4A85-7F98-0000B0B4DC3F}"/>
          </ac:spMkLst>
        </pc:spChg>
      </pc:sldChg>
      <pc:sldChg chg="modSp mod modNotesTx">
        <pc:chgData name="Nilsen, Trond" userId="4bdc31f0-6004-4140-b18f-027a1fab1d44" providerId="ADAL" clId="{051135CB-C65E-4C07-9721-AE120557D6F9}" dt="2023-05-04T11:36:28.869" v="802" actId="20577"/>
        <pc:sldMkLst>
          <pc:docMk/>
          <pc:sldMk cId="6696891" sldId="297"/>
        </pc:sldMkLst>
        <pc:spChg chg="mod">
          <ac:chgData name="Nilsen, Trond" userId="4bdc31f0-6004-4140-b18f-027a1fab1d44" providerId="ADAL" clId="{051135CB-C65E-4C07-9721-AE120557D6F9}" dt="2023-05-04T11:03:04.484" v="18" actId="313"/>
          <ac:spMkLst>
            <pc:docMk/>
            <pc:sldMk cId="6696891" sldId="297"/>
            <ac:spMk id="3" creationId="{547C42A8-0F42-3F4C-B2ED-A53BD6DF1EA9}"/>
          </ac:spMkLst>
        </pc:spChg>
      </pc:sldChg>
      <pc:sldChg chg="modNotesTx">
        <pc:chgData name="Nilsen, Trond" userId="4bdc31f0-6004-4140-b18f-027a1fab1d44" providerId="ADAL" clId="{051135CB-C65E-4C07-9721-AE120557D6F9}" dt="2023-05-04T11:14:11.410" v="264" actId="6549"/>
        <pc:sldMkLst>
          <pc:docMk/>
          <pc:sldMk cId="542831924" sldId="298"/>
        </pc:sldMkLst>
      </pc:sldChg>
      <pc:sldChg chg="modNotesTx">
        <pc:chgData name="Nilsen, Trond" userId="4bdc31f0-6004-4140-b18f-027a1fab1d44" providerId="ADAL" clId="{051135CB-C65E-4C07-9721-AE120557D6F9}" dt="2023-05-04T11:14:39.283" v="269" actId="6549"/>
        <pc:sldMkLst>
          <pc:docMk/>
          <pc:sldMk cId="895811097" sldId="299"/>
        </pc:sldMkLst>
      </pc:sldChg>
      <pc:sldChg chg="modNotesTx">
        <pc:chgData name="Nilsen, Trond" userId="4bdc31f0-6004-4140-b18f-027a1fab1d44" providerId="ADAL" clId="{051135CB-C65E-4C07-9721-AE120557D6F9}" dt="2023-05-04T11:13:13.996" v="261" actId="20577"/>
        <pc:sldMkLst>
          <pc:docMk/>
          <pc:sldMk cId="1126229120" sldId="300"/>
        </pc:sldMkLst>
      </pc:sldChg>
      <pc:sldChg chg="modSp mod modNotesTx">
        <pc:chgData name="Nilsen, Trond" userId="4bdc31f0-6004-4140-b18f-027a1fab1d44" providerId="ADAL" clId="{051135CB-C65E-4C07-9721-AE120557D6F9}" dt="2023-05-04T11:03:02.537" v="17" actId="313"/>
        <pc:sldMkLst>
          <pc:docMk/>
          <pc:sldMk cId="2890726948" sldId="301"/>
        </pc:sldMkLst>
        <pc:spChg chg="mod">
          <ac:chgData name="Nilsen, Trond" userId="4bdc31f0-6004-4140-b18f-027a1fab1d44" providerId="ADAL" clId="{051135CB-C65E-4C07-9721-AE120557D6F9}" dt="2023-05-04T11:01:34.847" v="3" actId="313"/>
          <ac:spMkLst>
            <pc:docMk/>
            <pc:sldMk cId="2890726948" sldId="301"/>
            <ac:spMk id="3" creationId="{6FB7A944-FD93-A54E-8C4A-3E2C5DBC25CD}"/>
          </ac:spMkLst>
        </pc:spChg>
      </pc:sldChg>
      <pc:sldChg chg="modSp mod">
        <pc:chgData name="Nilsen, Trond" userId="4bdc31f0-6004-4140-b18f-027a1fab1d44" providerId="ADAL" clId="{051135CB-C65E-4C07-9721-AE120557D6F9}" dt="2023-05-04T11:42:34.364" v="1321" actId="20577"/>
        <pc:sldMkLst>
          <pc:docMk/>
          <pc:sldMk cId="258903222" sldId="304"/>
        </pc:sldMkLst>
        <pc:spChg chg="mod">
          <ac:chgData name="Nilsen, Trond" userId="4bdc31f0-6004-4140-b18f-027a1fab1d44" providerId="ADAL" clId="{051135CB-C65E-4C07-9721-AE120557D6F9}" dt="2023-05-04T11:42:34.364" v="1321" actId="20577"/>
          <ac:spMkLst>
            <pc:docMk/>
            <pc:sldMk cId="258903222" sldId="304"/>
            <ac:spMk id="3" creationId="{A04A675F-CE84-CC49-932D-FA998D94A467}"/>
          </ac:spMkLst>
        </pc:spChg>
      </pc:sldChg>
      <pc:sldChg chg="modSp mod modNotesTx">
        <pc:chgData name="Nilsen, Trond" userId="4bdc31f0-6004-4140-b18f-027a1fab1d44" providerId="ADAL" clId="{051135CB-C65E-4C07-9721-AE120557D6F9}" dt="2023-05-04T11:26:11.693" v="486" actId="20577"/>
        <pc:sldMkLst>
          <pc:docMk/>
          <pc:sldMk cId="3133726853" sldId="306"/>
        </pc:sldMkLst>
        <pc:spChg chg="mod">
          <ac:chgData name="Nilsen, Trond" userId="4bdc31f0-6004-4140-b18f-027a1fab1d44" providerId="ADAL" clId="{051135CB-C65E-4C07-9721-AE120557D6F9}" dt="2023-05-04T11:26:11.693" v="486" actId="20577"/>
          <ac:spMkLst>
            <pc:docMk/>
            <pc:sldMk cId="3133726853" sldId="306"/>
            <ac:spMk id="3" creationId="{54BCF4B7-C11E-EA4A-91AE-1094DBE8D1BB}"/>
          </ac:spMkLst>
        </pc:spChg>
      </pc:sldChg>
      <pc:sldChg chg="modSp mod modNotesTx">
        <pc:chgData name="Nilsen, Trond" userId="4bdc31f0-6004-4140-b18f-027a1fab1d44" providerId="ADAL" clId="{051135CB-C65E-4C07-9721-AE120557D6F9}" dt="2023-05-04T11:35:39.419" v="720" actId="20577"/>
        <pc:sldMkLst>
          <pc:docMk/>
          <pc:sldMk cId="1846163271" sldId="307"/>
        </pc:sldMkLst>
        <pc:spChg chg="mod">
          <ac:chgData name="Nilsen, Trond" userId="4bdc31f0-6004-4140-b18f-027a1fab1d44" providerId="ADAL" clId="{051135CB-C65E-4C07-9721-AE120557D6F9}" dt="2023-05-04T11:34:41.720" v="606" actId="20577"/>
          <ac:spMkLst>
            <pc:docMk/>
            <pc:sldMk cId="1846163271" sldId="307"/>
            <ac:spMk id="3" creationId="{54BCF4B7-C11E-EA4A-91AE-1094DBE8D1BB}"/>
          </ac:spMkLst>
        </pc:spChg>
      </pc:sldChg>
      <pc:sldChg chg="modSp mod modNotesTx">
        <pc:chgData name="Nilsen, Trond" userId="4bdc31f0-6004-4140-b18f-027a1fab1d44" providerId="ADAL" clId="{051135CB-C65E-4C07-9721-AE120557D6F9}" dt="2023-05-04T11:42:15.834" v="1312" actId="20577"/>
        <pc:sldMkLst>
          <pc:docMk/>
          <pc:sldMk cId="1831799531" sldId="308"/>
        </pc:sldMkLst>
        <pc:spChg chg="mod">
          <ac:chgData name="Nilsen, Trond" userId="4bdc31f0-6004-4140-b18f-027a1fab1d44" providerId="ADAL" clId="{051135CB-C65E-4C07-9721-AE120557D6F9}" dt="2023-05-04T11:40:51.088" v="1040" actId="20577"/>
          <ac:spMkLst>
            <pc:docMk/>
            <pc:sldMk cId="1831799531" sldId="308"/>
            <ac:spMk id="3" creationId="{15907035-8E16-AB87-30CB-C401B6BB096B}"/>
          </ac:spMkLst>
        </pc:spChg>
      </pc:sldChg>
    </pc:docChg>
  </pc:docChgLst>
  <pc:docChgLst>
    <pc:chgData name="Tormod Sandtorv" userId="S::tormod_live.no#ext#@idrettsforbundet.onmicrosoft.com::2b3fadd9-6935-4f75-8273-d025537f6814" providerId="AD" clId="Web-{254753DC-41E0-4D5D-962B-E1866F51CDA9}"/>
    <pc:docChg chg="modSld">
      <pc:chgData name="Tormod Sandtorv" userId="S::tormod_live.no#ext#@idrettsforbundet.onmicrosoft.com::2b3fadd9-6935-4f75-8273-d025537f6814" providerId="AD" clId="Web-{254753DC-41E0-4D5D-962B-E1866F51CDA9}" dt="2022-08-07T17:47:36.535" v="0" actId="20577"/>
      <pc:docMkLst>
        <pc:docMk/>
      </pc:docMkLst>
      <pc:sldChg chg="modSp">
        <pc:chgData name="Tormod Sandtorv" userId="S::tormod_live.no#ext#@idrettsforbundet.onmicrosoft.com::2b3fadd9-6935-4f75-8273-d025537f6814" providerId="AD" clId="Web-{254753DC-41E0-4D5D-962B-E1866F51CDA9}" dt="2022-08-07T17:47:36.535" v="0" actId="20577"/>
        <pc:sldMkLst>
          <pc:docMk/>
          <pc:sldMk cId="1846163271" sldId="307"/>
        </pc:sldMkLst>
        <pc:spChg chg="mod">
          <ac:chgData name="Tormod Sandtorv" userId="S::tormod_live.no#ext#@idrettsforbundet.onmicrosoft.com::2b3fadd9-6935-4f75-8273-d025537f6814" providerId="AD" clId="Web-{254753DC-41E0-4D5D-962B-E1866F51CDA9}" dt="2022-08-07T17:47:36.535" v="0" actId="20577"/>
          <ac:spMkLst>
            <pc:docMk/>
            <pc:sldMk cId="1846163271" sldId="307"/>
            <ac:spMk id="3" creationId="{54BCF4B7-C11E-EA4A-91AE-1094DBE8D1BB}"/>
          </ac:spMkLst>
        </pc:spChg>
      </pc:sldChg>
    </pc:docChg>
  </pc:docChgLst>
  <pc:docChgLst>
    <pc:chgData name="Tormod Sandtorv" userId="S::tormod_live.no#ext#@idrettsforbundet.onmicrosoft.com::2b3fadd9-6935-4f75-8273-d025537f6814" providerId="AD" clId="Web-{82E7DF29-B719-4096-92C6-C664D7AA11C3}"/>
    <pc:docChg chg="modSld">
      <pc:chgData name="Tormod Sandtorv" userId="S::tormod_live.no#ext#@idrettsforbundet.onmicrosoft.com::2b3fadd9-6935-4f75-8273-d025537f6814" providerId="AD" clId="Web-{82E7DF29-B719-4096-92C6-C664D7AA11C3}" dt="2022-05-12T22:13:09.433" v="40" actId="20577"/>
      <pc:docMkLst>
        <pc:docMk/>
      </pc:docMkLst>
      <pc:sldChg chg="modSp">
        <pc:chgData name="Tormod Sandtorv" userId="S::tormod_live.no#ext#@idrettsforbundet.onmicrosoft.com::2b3fadd9-6935-4f75-8273-d025537f6814" providerId="AD" clId="Web-{82E7DF29-B719-4096-92C6-C664D7AA11C3}" dt="2022-05-12T22:13:09.433" v="40" actId="20577"/>
        <pc:sldMkLst>
          <pc:docMk/>
          <pc:sldMk cId="1080802038" sldId="292"/>
        </pc:sldMkLst>
        <pc:spChg chg="mod">
          <ac:chgData name="Tormod Sandtorv" userId="S::tormod_live.no#ext#@idrettsforbundet.onmicrosoft.com::2b3fadd9-6935-4f75-8273-d025537f6814" providerId="AD" clId="Web-{82E7DF29-B719-4096-92C6-C664D7AA11C3}" dt="2022-05-12T22:13:09.433" v="40" actId="20577"/>
          <ac:spMkLst>
            <pc:docMk/>
            <pc:sldMk cId="1080802038" sldId="292"/>
            <ac:spMk id="3" creationId="{09D92AC9-1206-4A85-7F98-0000B0B4DC3F}"/>
          </ac:spMkLst>
        </pc:spChg>
      </pc:sldChg>
      <pc:sldChg chg="modSp">
        <pc:chgData name="Tormod Sandtorv" userId="S::tormod_live.no#ext#@idrettsforbundet.onmicrosoft.com::2b3fadd9-6935-4f75-8273-d025537f6814" providerId="AD" clId="Web-{82E7DF29-B719-4096-92C6-C664D7AA11C3}" dt="2022-05-12T22:12:36.339" v="39" actId="20577"/>
        <pc:sldMkLst>
          <pc:docMk/>
          <pc:sldMk cId="1831799531" sldId="308"/>
        </pc:sldMkLst>
        <pc:spChg chg="mod">
          <ac:chgData name="Tormod Sandtorv" userId="S::tormod_live.no#ext#@idrettsforbundet.onmicrosoft.com::2b3fadd9-6935-4f75-8273-d025537f6814" providerId="AD" clId="Web-{82E7DF29-B719-4096-92C6-C664D7AA11C3}" dt="2022-05-12T22:12:36.339" v="39" actId="20577"/>
          <ac:spMkLst>
            <pc:docMk/>
            <pc:sldMk cId="1831799531" sldId="308"/>
            <ac:spMk id="3" creationId="{15907035-8E16-AB87-30CB-C401B6BB09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057C8-C334-0246-9FF2-AA8A1AFCE2DB}" type="datetimeFigureOut">
              <a:rPr lang="en-NO" smtClean="0"/>
              <a:t>01/19/2024</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844C4-2405-AA4B-82D2-AB4783783E39}" type="slidenum">
              <a:rPr lang="en-NO" smtClean="0"/>
              <a:t>‹#›</a:t>
            </a:fld>
            <a:endParaRPr lang="en-NO"/>
          </a:p>
        </p:txBody>
      </p:sp>
    </p:spTree>
    <p:extLst>
      <p:ext uri="{BB962C8B-B14F-4D97-AF65-F5344CB8AC3E}">
        <p14:creationId xmlns:p14="http://schemas.microsoft.com/office/powerpoint/2010/main" val="408309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ml.snl.no/h%c3%b8yenergiska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mspeider.no/ressurser/trykkbandasje-article2493-3902.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noProof="0" dirty="0"/>
              <a:t>Forklar typiske ting som kan skje på start:</a:t>
            </a:r>
          </a:p>
          <a:p>
            <a:pPr marL="628650" lvl="1" indent="-171450">
              <a:buFontTx/>
              <a:buChar char="-"/>
            </a:pPr>
            <a:r>
              <a:rPr lang="nb-NO" noProof="0" dirty="0"/>
              <a:t>Vinden kan plukke deg opp fra bakken, og du kan ble slengt i bakken igjen. F.eks. ved at man trekker glideren for fort opp i vindvinduet (kraftsonen).</a:t>
            </a:r>
          </a:p>
          <a:p>
            <a:pPr marL="628650" lvl="1" indent="-171450">
              <a:buFontTx/>
              <a:buChar char="-"/>
            </a:pPr>
            <a:r>
              <a:rPr lang="nb-NO" noProof="0" dirty="0"/>
              <a:t>Man kan bli slept på start (“</a:t>
            </a:r>
            <a:r>
              <a:rPr lang="nb-NO" noProof="0" dirty="0" err="1"/>
              <a:t>dragget</a:t>
            </a:r>
            <a:r>
              <a:rPr lang="nb-NO" noProof="0" dirty="0"/>
              <a:t>”) om vinden tar tak i glideren.</a:t>
            </a:r>
          </a:p>
          <a:p>
            <a:pPr marL="628650" lvl="1" indent="-171450">
              <a:buFontTx/>
              <a:buChar char="-"/>
            </a:pPr>
            <a:r>
              <a:rPr lang="nb-NO" noProof="0" dirty="0"/>
              <a:t>Kan avbryte en start for seint slik at man havner i buskene / steinrøysa ved siden av starten. Relater til viktigheten av å kunne avbryte en start i tide.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noProof="0" dirty="0"/>
              <a:t>Forklar viktigheten av å ha nok fart på start slik at man ikke ender opp med å bli slept eller faller (ikke løpe skikkelig).</a:t>
            </a:r>
          </a:p>
          <a:p>
            <a:pPr marL="171450" indent="-171450">
              <a:buFontTx/>
              <a:buChar char="-"/>
            </a:pPr>
            <a:r>
              <a:rPr lang="nb-NO" noProof="0" dirty="0"/>
              <a:t>Bruke </a:t>
            </a:r>
            <a:r>
              <a:rPr lang="nb-NO" b="1" noProof="0" dirty="0"/>
              <a:t>hjelm</a:t>
            </a:r>
            <a:r>
              <a:rPr lang="nb-NO" b="0" noProof="0" dirty="0"/>
              <a:t> på start, og hva som kan skje dersom vi ikke gjør det.</a:t>
            </a:r>
          </a:p>
          <a:p>
            <a:pPr marL="628650" lvl="1" indent="-171450">
              <a:buFontTx/>
              <a:buChar char="-"/>
            </a:pPr>
            <a:r>
              <a:rPr lang="nb-NO" b="0" noProof="0" dirty="0"/>
              <a:t>Relater dette til viktigheten av å alltid ha hjelmen på når vi er festet I seletøyet.</a:t>
            </a:r>
          </a:p>
          <a:p>
            <a:pPr marL="171450" lvl="0" indent="-171450">
              <a:buFontTx/>
              <a:buChar char="-"/>
            </a:pPr>
            <a:r>
              <a:rPr lang="nb-NO" b="0" noProof="0" dirty="0"/>
              <a:t>Forklar typiske ting som kan skje på landing:</a:t>
            </a:r>
          </a:p>
          <a:p>
            <a:pPr marL="628650" lvl="1" indent="-171450">
              <a:buFontTx/>
              <a:buChar char="-"/>
            </a:pPr>
            <a:r>
              <a:rPr lang="nb-NO" b="0" noProof="0" dirty="0"/>
              <a:t>Overtråkk.</a:t>
            </a:r>
          </a:p>
          <a:p>
            <a:pPr marL="628650" lvl="1" indent="-171450">
              <a:buFontTx/>
              <a:buChar char="-"/>
            </a:pPr>
            <a:r>
              <a:rPr lang="nb-NO" b="0" noProof="0" dirty="0"/>
              <a:t>Uventet synk over landing så du treffer bakken hardt.</a:t>
            </a:r>
          </a:p>
          <a:p>
            <a:pPr marL="1085850" lvl="2" indent="-171450">
              <a:buFontTx/>
              <a:buChar char="-"/>
            </a:pPr>
            <a:r>
              <a:rPr lang="nb-NO" b="0" noProof="0" dirty="0"/>
              <a:t>Her kan vi også nevne </a:t>
            </a:r>
            <a:r>
              <a:rPr lang="nb-NO" b="1" noProof="0" dirty="0"/>
              <a:t>fallskjermrulle.</a:t>
            </a:r>
            <a:endParaRPr lang="nb-NO" b="0" noProof="0" dirty="0"/>
          </a:p>
          <a:p>
            <a:pPr marL="171450" lvl="0" indent="-171450">
              <a:buFontTx/>
              <a:buChar char="-"/>
            </a:pPr>
            <a:r>
              <a:rPr lang="nb-NO" b="0" noProof="0" dirty="0"/>
              <a:t>Ryggskader:</a:t>
            </a:r>
          </a:p>
          <a:p>
            <a:pPr marL="628650" lvl="1" indent="-171450">
              <a:buFontTx/>
              <a:buChar char="-"/>
            </a:pPr>
            <a:r>
              <a:rPr lang="nb-NO" b="0" noProof="0" dirty="0"/>
              <a:t>Forklar viktigheten av å </a:t>
            </a:r>
            <a:r>
              <a:rPr lang="nb-NO" b="1" noProof="0" dirty="0"/>
              <a:t>ikke “trekke til seg beina”</a:t>
            </a:r>
            <a:r>
              <a:rPr lang="nb-NO" b="0" noProof="0" dirty="0"/>
              <a:t> når vi går hardt I bakken eller bare prøver å komme “over en hindring”. Både på start og landing.</a:t>
            </a:r>
          </a:p>
          <a:p>
            <a:pPr marL="628650" lvl="1" indent="-171450">
              <a:buFontTx/>
              <a:buChar char="-"/>
            </a:pPr>
            <a:r>
              <a:rPr lang="nb-NO" b="0" noProof="0" dirty="0"/>
              <a:t>Forklar viktigheten av å “fortsette å løpe” helt til man god klar bakken med god margin.</a:t>
            </a:r>
            <a:endParaRPr lang="nb-NO" noProof="0" dirty="0"/>
          </a:p>
        </p:txBody>
      </p:sp>
      <p:sp>
        <p:nvSpPr>
          <p:cNvPr id="4" name="Slide Number Placeholder 3"/>
          <p:cNvSpPr>
            <a:spLocks noGrp="1"/>
          </p:cNvSpPr>
          <p:nvPr>
            <p:ph type="sldNum" sz="quarter" idx="5"/>
          </p:nvPr>
        </p:nvSpPr>
        <p:spPr/>
        <p:txBody>
          <a:bodyPr/>
          <a:lstStyle/>
          <a:p>
            <a:fld id="{677844C4-2405-AA4B-82D2-AB4783783E39}" type="slidenum">
              <a:rPr lang="en-NO" smtClean="0"/>
              <a:t>3</a:t>
            </a:fld>
            <a:endParaRPr lang="en-NO"/>
          </a:p>
        </p:txBody>
      </p:sp>
    </p:spTree>
    <p:extLst>
      <p:ext uri="{BB962C8B-B14F-4D97-AF65-F5344CB8AC3E}">
        <p14:creationId xmlns:p14="http://schemas.microsoft.com/office/powerpoint/2010/main" val="223376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nb-NO" b="0" noProof="0" dirty="0"/>
              <a:t>Det kan være knyttet </a:t>
            </a:r>
            <a:r>
              <a:rPr lang="nb-NO" b="1" noProof="0" dirty="0"/>
              <a:t>fare for nakke- og hodeskader med å fjerne hjelm</a:t>
            </a:r>
            <a:r>
              <a:rPr lang="nb-NO" b="0" noProof="0" dirty="0"/>
              <a:t>. Vær derfor svært forsiktig med dette.</a:t>
            </a:r>
            <a:br>
              <a:rPr lang="nb-NO" b="0" noProof="0" dirty="0"/>
            </a:br>
            <a:r>
              <a:rPr lang="nb-NO" b="0" noProof="0" dirty="0"/>
              <a:t>- Fjerning av hjelm på bevisstløse personer er kun for å sikre frie luftveier. Uten frie luftveier vil ikke den skadede personen leve lenge, og derfor veier frie luftveier tyngre enn faren for nakkeskader.</a:t>
            </a:r>
          </a:p>
          <a:p>
            <a:pPr marL="171450" lvl="0" indent="-171450">
              <a:buFontTx/>
              <a:buChar char="-"/>
            </a:pPr>
            <a:r>
              <a:rPr lang="nb-NO" b="0" noProof="0" dirty="0"/>
              <a:t>Situasjonen må også vurderes utfra hvilken type hjelm den skadede personen har, e.g. helhjelm, halvhjelm, etc. Enkelte halvhjelmer er det mulig å sørge for frie luftveier uten å ta av hjelmen. I slike situasjoner er det spesielt viktig å forsikre seg om at den skadde puster normalt.</a:t>
            </a:r>
          </a:p>
          <a:p>
            <a:pPr marL="171450" lvl="0" indent="-171450">
              <a:buFontTx/>
              <a:buChar char="-"/>
            </a:pPr>
            <a:endParaRPr lang="nb-NO" b="0" noProof="0" dirty="0"/>
          </a:p>
          <a:p>
            <a:pPr marL="171450" lvl="0" indent="-171450">
              <a:buFontTx/>
              <a:buChar char="-"/>
            </a:pPr>
            <a:r>
              <a:rPr lang="nb-NO" b="0" noProof="0" dirty="0"/>
              <a:t>Hos en pasient med smerter i nakken, må det også forventes en hjernerystelse, en bieffekt er kvalme og oppkast</a:t>
            </a:r>
          </a:p>
          <a:p>
            <a:pPr marL="171450" lvl="0" indent="-171450">
              <a:buFontTx/>
              <a:buChar char="-"/>
            </a:pPr>
            <a:r>
              <a:rPr lang="nb-NO" b="0" noProof="0" dirty="0"/>
              <a:t>Ved å vente til det er oppkast i hjelmen, får man det travelt med å få av hjelmen og da skjer det på en lite skånsom måte. Det vil i denne sammenheng være viktigere å ha fjernet en helhjelm før pasienten kaster opp, enn en halvhjelm.</a:t>
            </a:r>
          </a:p>
          <a:p>
            <a:pPr marL="171450" lvl="0" indent="-171450">
              <a:buFontTx/>
              <a:buChar char="-"/>
            </a:pPr>
            <a:r>
              <a:rPr lang="nb-NO" b="0" noProof="0" dirty="0"/>
              <a:t>Økt belastning på nakke ved forflytning</a:t>
            </a:r>
          </a:p>
        </p:txBody>
      </p:sp>
      <p:sp>
        <p:nvSpPr>
          <p:cNvPr id="4" name="Slide Number Placeholder 3"/>
          <p:cNvSpPr>
            <a:spLocks noGrp="1"/>
          </p:cNvSpPr>
          <p:nvPr>
            <p:ph type="sldNum" sz="quarter" idx="5"/>
          </p:nvPr>
        </p:nvSpPr>
        <p:spPr/>
        <p:txBody>
          <a:bodyPr/>
          <a:lstStyle/>
          <a:p>
            <a:fld id="{677844C4-2405-AA4B-82D2-AB4783783E39}" type="slidenum">
              <a:rPr lang="en-NO" smtClean="0"/>
              <a:t>12</a:t>
            </a:fld>
            <a:endParaRPr lang="en-NO"/>
          </a:p>
        </p:txBody>
      </p:sp>
    </p:spTree>
    <p:extLst>
      <p:ext uri="{BB962C8B-B14F-4D97-AF65-F5344CB8AC3E}">
        <p14:creationId xmlns:p14="http://schemas.microsoft.com/office/powerpoint/2010/main" val="2641786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dirty="0" err="1"/>
              <a:t>Trelandinger</a:t>
            </a:r>
            <a:r>
              <a:rPr lang="nb-NO" dirty="0"/>
              <a:t> går som regel bra og </a:t>
            </a:r>
            <a:r>
              <a:rPr lang="nb-NO" i="1" dirty="0"/>
              <a:t>kan</a:t>
            </a:r>
            <a:r>
              <a:rPr lang="nb-NO" i="0" dirty="0"/>
              <a:t> være udramatisk.</a:t>
            </a:r>
            <a:endParaRPr lang="nb-NO" dirty="0"/>
          </a:p>
          <a:p>
            <a:pPr marL="171450" indent="-171450">
              <a:buFontTx/>
              <a:buChar char="-"/>
            </a:pPr>
            <a:r>
              <a:rPr lang="nb-NO" b="1" dirty="0"/>
              <a:t>Ikke steil</a:t>
            </a:r>
            <a:r>
              <a:rPr lang="nb-NO" b="0" dirty="0"/>
              <a:t> vingen i forkant av sammentreffet. Vingen må ha litt fart slik at den bretter seg rundt og fester seg godt til treet (for å unngå å falle ned).</a:t>
            </a:r>
          </a:p>
          <a:p>
            <a:pPr marL="171450" indent="-171450">
              <a:buFontTx/>
              <a:buChar char="-"/>
            </a:pPr>
            <a:r>
              <a:rPr lang="nb-NO" b="0" dirty="0"/>
              <a:t>Det farligste er </a:t>
            </a:r>
            <a:r>
              <a:rPr lang="nb-NO" b="1" dirty="0"/>
              <a:t>som oftest å klatre ned fra treet.</a:t>
            </a:r>
            <a:endParaRPr lang="nb-NO" b="0" dirty="0"/>
          </a:p>
          <a:p>
            <a:pPr marL="628650" lvl="1" indent="-171450">
              <a:buFontTx/>
              <a:buChar char="-"/>
            </a:pPr>
            <a:r>
              <a:rPr lang="nb-NO" b="0" dirty="0"/>
              <a:t>Skader skjer som oftest av at man detter ned, ikke henger fast / kolliderer med treet.</a:t>
            </a:r>
          </a:p>
          <a:p>
            <a:pPr marL="171450" lvl="0" indent="-171450">
              <a:buFontTx/>
              <a:buChar char="-"/>
            </a:pPr>
            <a:r>
              <a:rPr lang="nb-NO" b="0" dirty="0"/>
              <a:t>Dersom det </a:t>
            </a:r>
            <a:r>
              <a:rPr lang="nb-NO" b="0" i="1" dirty="0"/>
              <a:t>ikke</a:t>
            </a:r>
            <a:r>
              <a:rPr lang="nb-NO" b="0" dirty="0"/>
              <a:t> trengs medisinsk nødhjelp eller annen form for redningsaksjon, </a:t>
            </a:r>
            <a:r>
              <a:rPr lang="nb-NO" b="1" dirty="0"/>
              <a:t>ring politiet</a:t>
            </a:r>
            <a:r>
              <a:rPr lang="nb-NO" b="0" dirty="0"/>
              <a:t> for å få stoppet eventuelle utrykninger som kan settes i gang av andre tilskuere. (men er de varslet av andre eller er alt på vei, så vil de komme uansett)</a:t>
            </a:r>
          </a:p>
          <a:p>
            <a:pPr marL="171450" lvl="0" indent="-171450">
              <a:buFontTx/>
              <a:buChar char="-"/>
            </a:pPr>
            <a:r>
              <a:rPr lang="nb-NO" b="0" dirty="0"/>
              <a:t>Tenk </a:t>
            </a:r>
            <a:r>
              <a:rPr lang="nb-NO" b="1" dirty="0"/>
              <a:t>egensikkerhet.</a:t>
            </a:r>
            <a:r>
              <a:rPr lang="nb-NO" b="0" dirty="0"/>
              <a:t> Sitter flygeren fast på et slikt sted at det er farlig å hjelpe til for andre? Ring i så fall redningstjenesten istedenfor å utsette deg selv for fare.</a:t>
            </a:r>
          </a:p>
          <a:p>
            <a:pPr marL="628650" lvl="1" indent="-171450">
              <a:buFontTx/>
              <a:buChar char="-"/>
            </a:pPr>
            <a:r>
              <a:rPr lang="nb-NO" b="0" dirty="0"/>
              <a:t>Kan også nevne at dette er grunnen til at vi ikke fortsetter å fly etter en flyger havner i et tre på kurs. Vi vil unngå at enda flere havner i trær, og dermed ha flere ulykker samtidig.</a:t>
            </a:r>
          </a:p>
          <a:p>
            <a:pPr marL="628650" lvl="1" indent="-171450">
              <a:buFontTx/>
              <a:buChar char="-"/>
            </a:pPr>
            <a:endParaRPr lang="nb-NO" b="0" dirty="0"/>
          </a:p>
          <a:p>
            <a:pPr marL="0" lvl="0" indent="0">
              <a:buFontTx/>
              <a:buNone/>
            </a:pPr>
            <a:r>
              <a:rPr lang="nb-NO" b="1" dirty="0"/>
              <a:t>Viktig!</a:t>
            </a:r>
          </a:p>
          <a:p>
            <a:pPr marL="0" lvl="0" indent="0">
              <a:buFontTx/>
              <a:buNone/>
            </a:pPr>
            <a:r>
              <a:rPr lang="nb-NO" b="0" dirty="0"/>
              <a:t>PP2 skal alltid kunne se landing fra start, og denne skal kunne nås med god margin. Dermed skal man aldri havne i slike situasjoner med å ikke nå frem til landing.</a:t>
            </a:r>
          </a:p>
          <a:p>
            <a:pPr marL="171450" lvl="0" indent="-171450">
              <a:buFontTx/>
              <a:buChar char="-"/>
            </a:pPr>
            <a:endParaRPr lang="nb-NO" b="0" dirty="0"/>
          </a:p>
          <a:p>
            <a:endParaRPr lang="nb-NO" dirty="0"/>
          </a:p>
          <a:p>
            <a:pPr marL="171450" indent="-171450">
              <a:buFontTx/>
              <a:buChar char="-"/>
            </a:pPr>
            <a:endParaRPr lang="nb-NO" dirty="0"/>
          </a:p>
        </p:txBody>
      </p:sp>
      <p:sp>
        <p:nvSpPr>
          <p:cNvPr id="4" name="Slide Number Placeholder 3"/>
          <p:cNvSpPr>
            <a:spLocks noGrp="1"/>
          </p:cNvSpPr>
          <p:nvPr>
            <p:ph type="sldNum" sz="quarter" idx="5"/>
          </p:nvPr>
        </p:nvSpPr>
        <p:spPr/>
        <p:txBody>
          <a:bodyPr/>
          <a:lstStyle/>
          <a:p>
            <a:fld id="{4E467AAE-8C56-1C47-94FA-F60CD2168938}" type="slidenum">
              <a:rPr lang="en-NO" smtClean="0"/>
              <a:t>13</a:t>
            </a:fld>
            <a:endParaRPr lang="en-NO"/>
          </a:p>
        </p:txBody>
      </p:sp>
    </p:spTree>
    <p:extLst>
      <p:ext uri="{BB962C8B-B14F-4D97-AF65-F5344CB8AC3E}">
        <p14:creationId xmlns:p14="http://schemas.microsoft.com/office/powerpoint/2010/main" val="4234609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Ved landing i </a:t>
            </a:r>
            <a:r>
              <a:rPr lang="en-NO" b="1" dirty="0"/>
              <a:t>stille vann:</a:t>
            </a:r>
            <a:endParaRPr lang="en-NO" b="0" dirty="0"/>
          </a:p>
          <a:p>
            <a:pPr marL="171450" indent="-171450">
              <a:buFontTx/>
              <a:buChar char="-"/>
            </a:pPr>
            <a:r>
              <a:rPr lang="en-NO" b="0" dirty="0"/>
              <a:t>Vanskelig å bedømme høyde (hoppe ut av seletøyet for tidlig dersom man løsner stropper) – løsne seletøyet før landing er frarådet.</a:t>
            </a:r>
          </a:p>
          <a:p>
            <a:pPr marL="171450" indent="-171450">
              <a:buFontTx/>
              <a:buChar char="-"/>
            </a:pPr>
            <a:r>
              <a:rPr lang="en-NO" b="0" dirty="0"/>
              <a:t>Ikke bremse vingen, la den overfly så mye som mulig med stramme liner (for å unngå å vikle seg inn i liner / duk).</a:t>
            </a:r>
          </a:p>
          <a:p>
            <a:pPr marL="171450" indent="-171450">
              <a:buFontTx/>
              <a:buChar char="-"/>
            </a:pPr>
            <a:r>
              <a:rPr lang="en-NO" b="0" dirty="0"/>
              <a:t>Ha klar en </a:t>
            </a:r>
            <a:r>
              <a:rPr lang="en-NO" b="1" dirty="0"/>
              <a:t>linekutter</a:t>
            </a:r>
            <a:r>
              <a:rPr lang="en-NO" b="0" dirty="0"/>
              <a:t> dersom du har det tilgjengelig.</a:t>
            </a:r>
          </a:p>
          <a:p>
            <a:pPr marL="171450" indent="-171450">
              <a:buFontTx/>
              <a:buChar char="-"/>
            </a:pPr>
            <a:r>
              <a:rPr lang="en-NO" b="0" dirty="0"/>
              <a:t>Ikke prøv å få med deg utstyret til land. Vingen blir veldig tung og er tilnærmet umulig å flytte på.</a:t>
            </a:r>
          </a:p>
          <a:p>
            <a:pPr marL="171450" indent="-171450">
              <a:buFontTx/>
              <a:buChar char="-"/>
            </a:pPr>
            <a:endParaRPr lang="en-NO" b="0" dirty="0"/>
          </a:p>
          <a:p>
            <a:pPr marL="0" indent="0">
              <a:buFontTx/>
              <a:buNone/>
            </a:pPr>
            <a:r>
              <a:rPr lang="en-NO" b="0" dirty="0"/>
              <a:t>Landing i </a:t>
            </a:r>
            <a:r>
              <a:rPr lang="en-NO" b="1" dirty="0"/>
              <a:t>vann i bevegelse:</a:t>
            </a:r>
          </a:p>
          <a:p>
            <a:pPr marL="171450" indent="-171450">
              <a:buFontTx/>
              <a:buChar char="-"/>
            </a:pPr>
            <a:r>
              <a:rPr lang="en-NO" b="1" dirty="0"/>
              <a:t>Ekstrem livsfare</a:t>
            </a:r>
            <a:r>
              <a:rPr lang="en-NO" b="0" dirty="0"/>
              <a:t> og karakteriseres som kritisk nødsituasjon.</a:t>
            </a:r>
          </a:p>
          <a:p>
            <a:pPr marL="171450" indent="-171450">
              <a:buFontTx/>
              <a:buChar char="-"/>
            </a:pPr>
            <a:r>
              <a:rPr lang="en-NO" b="0" dirty="0"/>
              <a:t>Prøv så godt det lar seg gjøre å unngå å lande i </a:t>
            </a:r>
            <a:r>
              <a:rPr lang="nb-NO" b="0" dirty="0" err="1"/>
              <a:t>brenni</a:t>
            </a:r>
            <a:r>
              <a:rPr lang="en-NO" b="0" dirty="0"/>
              <a:t>nger eller elv. Dersom mulig er det langt bedre med kræsjlanding på land, eventuel</a:t>
            </a:r>
            <a:r>
              <a:rPr lang="nb-NO" b="0" dirty="0"/>
              <a:t>t</a:t>
            </a:r>
            <a:r>
              <a:rPr lang="en-NO" b="0" dirty="0"/>
              <a:t> fly lenger ut over åpent hav.</a:t>
            </a:r>
          </a:p>
          <a:p>
            <a:pPr marL="171450" indent="-171450">
              <a:buFontTx/>
              <a:buChar char="-"/>
            </a:pPr>
            <a:r>
              <a:rPr lang="en-NO" b="0" dirty="0"/>
              <a:t>I en slik situasjon kan det være fornuftig å løsne</a:t>
            </a:r>
            <a:r>
              <a:rPr lang="nb-NO" b="0" dirty="0"/>
              <a:t> noen</a:t>
            </a:r>
            <a:r>
              <a:rPr lang="en-NO" b="0" dirty="0"/>
              <a:t> stropper før landing, da det er ekstremt viktig å få seg ut av seletøy fort.</a:t>
            </a:r>
          </a:p>
          <a:p>
            <a:pPr marL="171450" indent="-171450">
              <a:buFontTx/>
              <a:buChar char="-"/>
            </a:pPr>
            <a:r>
              <a:rPr lang="en-NO" b="0" dirty="0"/>
              <a:t>Ha </a:t>
            </a:r>
            <a:r>
              <a:rPr lang="en-NO" b="1" dirty="0"/>
              <a:t>linekutter </a:t>
            </a:r>
            <a:r>
              <a:rPr lang="en-NO" b="0" dirty="0"/>
              <a:t>klar dersom du har det tilgjengelig.</a:t>
            </a:r>
          </a:p>
          <a:p>
            <a:pPr marL="171450" indent="-171450">
              <a:buFontTx/>
              <a:buChar char="-"/>
            </a:pPr>
            <a:r>
              <a:rPr lang="en-NO" b="0" dirty="0"/>
              <a:t>Kom deg så raskt bort fra vingen som mulig.</a:t>
            </a:r>
          </a:p>
          <a:p>
            <a:pPr marL="171450" indent="-171450">
              <a:buFontTx/>
              <a:buChar char="-"/>
            </a:pPr>
            <a:endParaRPr lang="en-NO" b="0" dirty="0"/>
          </a:p>
          <a:p>
            <a:pPr marL="0" indent="0">
              <a:buFontTx/>
              <a:buNone/>
            </a:pPr>
            <a:r>
              <a:rPr lang="en-NO" b="0" dirty="0"/>
              <a:t>Som </a:t>
            </a:r>
            <a:r>
              <a:rPr lang="en-NO" b="1" dirty="0"/>
              <a:t>tilskuer:</a:t>
            </a:r>
            <a:endParaRPr lang="en-NO" b="0" dirty="0"/>
          </a:p>
          <a:p>
            <a:pPr marL="171450" indent="-171450">
              <a:buFontTx/>
              <a:buChar char="-"/>
            </a:pPr>
            <a:r>
              <a:rPr lang="en-NO" b="0" dirty="0"/>
              <a:t>Vær obs på at en person i vannet med panikk fort kan dra deg under vann dersom du forsøker å hjelpe. Analyser situasjonen.</a:t>
            </a:r>
          </a:p>
          <a:p>
            <a:pPr marL="171450" indent="-171450">
              <a:buFontTx/>
              <a:buChar char="-"/>
            </a:pPr>
            <a:r>
              <a:rPr lang="en-NO" b="0" dirty="0"/>
              <a:t>Dersom man hjelper til vær obs på å ikke bli fanger i liner.</a:t>
            </a:r>
          </a:p>
          <a:p>
            <a:pPr marL="171450" indent="-171450">
              <a:buFontTx/>
              <a:buChar char="-"/>
            </a:pPr>
            <a:r>
              <a:rPr lang="en-NO" b="0" dirty="0"/>
              <a:t>Ser du noen </a:t>
            </a:r>
            <a:r>
              <a:rPr lang="en-NO" b="1" dirty="0"/>
              <a:t>lande i </a:t>
            </a:r>
            <a:r>
              <a:rPr lang="nb-NO" b="1" dirty="0"/>
              <a:t>brenn</a:t>
            </a:r>
            <a:r>
              <a:rPr lang="en-NO" b="1" dirty="0"/>
              <a:t>inger eller elv</a:t>
            </a:r>
            <a:r>
              <a:rPr lang="en-NO" b="0" dirty="0"/>
              <a:t> bør du lande så fort som mulig og tilkalle nødetatene.</a:t>
            </a:r>
            <a:r>
              <a:rPr lang="nb-NO" b="0" dirty="0"/>
              <a:t> Hjelp først med å frigjøre flygeren fra seletøyet, vurder deretter om dette kan berges.</a:t>
            </a:r>
            <a:br>
              <a:rPr lang="nb-NO" b="0" dirty="0"/>
            </a:br>
            <a:r>
              <a:rPr lang="nb-NO" b="0" dirty="0"/>
              <a:t>(Ta tak i vingetuppen, ikke dra i linene)</a:t>
            </a:r>
            <a:endParaRPr lang="en-NO" b="0" dirty="0"/>
          </a:p>
          <a:p>
            <a:pPr marL="171450" indent="-171450">
              <a:buFontTx/>
              <a:buChar char="-"/>
            </a:pPr>
            <a:endParaRPr lang="en-NO" b="0" dirty="0"/>
          </a:p>
          <a:p>
            <a:pPr marL="0" indent="0">
              <a:buFontTx/>
              <a:buNone/>
            </a:pPr>
            <a:r>
              <a:rPr lang="en-NO" b="1" dirty="0"/>
              <a:t>Ved flyging på kysthang:</a:t>
            </a:r>
          </a:p>
          <a:p>
            <a:pPr marL="171450" indent="-171450">
              <a:buFontTx/>
              <a:buChar char="-"/>
            </a:pPr>
            <a:r>
              <a:rPr lang="en-NO" b="0" dirty="0"/>
              <a:t>Svært viktig å alltid ha en landingsmulighet på en strand, el.l. </a:t>
            </a:r>
          </a:p>
          <a:p>
            <a:pPr marL="171450" indent="-171450">
              <a:buFontTx/>
              <a:buChar char="-"/>
            </a:pPr>
            <a:r>
              <a:rPr lang="en-NO" b="0" dirty="0"/>
              <a:t>Ikke fly langs hanget dersom det ikke er mulig å lande (hva skjer dersom vinden avtar og du må lande?).</a:t>
            </a:r>
          </a:p>
          <a:p>
            <a:pPr marL="171450" indent="-171450">
              <a:buFontTx/>
              <a:buChar char="-"/>
            </a:pPr>
            <a:endParaRPr lang="en-NO" b="0" dirty="0"/>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677844C4-2405-AA4B-82D2-AB4783783E39}" type="slidenum">
              <a:rPr lang="en-NO" smtClean="0"/>
              <a:t>14</a:t>
            </a:fld>
            <a:endParaRPr lang="en-NO"/>
          </a:p>
        </p:txBody>
      </p:sp>
    </p:spTree>
    <p:extLst>
      <p:ext uri="{BB962C8B-B14F-4D97-AF65-F5344CB8AC3E}">
        <p14:creationId xmlns:p14="http://schemas.microsoft.com/office/powerpoint/2010/main" val="3595983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Bildet til høyre: Starten på </a:t>
            </a:r>
            <a:r>
              <a:rPr lang="en-NO" b="1" dirty="0"/>
              <a:t>Ulriken</a:t>
            </a:r>
            <a:r>
              <a:rPr lang="en-NO" b="0" dirty="0"/>
              <a:t> i Bergen. Her må </a:t>
            </a:r>
            <a:r>
              <a:rPr lang="nb-NO" b="0" dirty="0"/>
              <a:t>flygere</a:t>
            </a:r>
            <a:r>
              <a:rPr lang="en-NO" b="0" dirty="0"/>
              <a:t> svinge rett venstre etter take-off for å unngå gondol kabler. Legg merke til hvor </a:t>
            </a:r>
            <a:r>
              <a:rPr lang="en-NO" b="1" dirty="0"/>
              <a:t>usynlig kablene er</a:t>
            </a:r>
            <a:r>
              <a:rPr lang="en-NO" b="0" dirty="0"/>
              <a:t> mot bakgrunnen.</a:t>
            </a:r>
            <a:br>
              <a:rPr lang="nb-NO" b="0" dirty="0"/>
            </a:br>
            <a:br>
              <a:rPr lang="nb-NO" b="0" dirty="0"/>
            </a:br>
            <a:r>
              <a:rPr lang="nb-NO" b="0" dirty="0"/>
              <a:t>Er du i tvil om det er en strømførende ledning eller f.eks. telefon, så gå ut i fra at den er strømførende.</a:t>
            </a:r>
            <a:br>
              <a:rPr lang="nb-NO" b="0" dirty="0"/>
            </a:br>
            <a:br>
              <a:rPr lang="nb-NO" b="0" dirty="0"/>
            </a:br>
            <a:r>
              <a:rPr lang="nb-NO" b="0" dirty="0"/>
              <a:t>Risiko oppstår når du og eventuelt den som henger i ledningen skaper forbindelse mellom ledning og noe på bakken. (Stolpene eller bakken i seg selv)</a:t>
            </a:r>
            <a:endParaRPr lang="en-NO" dirty="0"/>
          </a:p>
        </p:txBody>
      </p:sp>
      <p:sp>
        <p:nvSpPr>
          <p:cNvPr id="4" name="Slide Number Placeholder 3"/>
          <p:cNvSpPr>
            <a:spLocks noGrp="1"/>
          </p:cNvSpPr>
          <p:nvPr>
            <p:ph type="sldNum" sz="quarter" idx="5"/>
          </p:nvPr>
        </p:nvSpPr>
        <p:spPr/>
        <p:txBody>
          <a:bodyPr/>
          <a:lstStyle/>
          <a:p>
            <a:fld id="{677844C4-2405-AA4B-82D2-AB4783783E39}" type="slidenum">
              <a:rPr lang="en-NO" smtClean="0"/>
              <a:t>15</a:t>
            </a:fld>
            <a:endParaRPr lang="en-NO"/>
          </a:p>
        </p:txBody>
      </p:sp>
    </p:spTree>
    <p:extLst>
      <p:ext uri="{BB962C8B-B14F-4D97-AF65-F5344CB8AC3E}">
        <p14:creationId xmlns:p14="http://schemas.microsoft.com/office/powerpoint/2010/main" val="2452132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noProof="0"/>
              <a:t>Kan være lurt å </a:t>
            </a:r>
            <a:r>
              <a:rPr lang="nb-NO" b="1" noProof="0"/>
              <a:t>lagre lokalt nummer til politi  - 02800 -</a:t>
            </a:r>
            <a:r>
              <a:rPr lang="nb-NO" b="0" noProof="0"/>
              <a:t> på mobilen i istedenfor å ringe nødnummer </a:t>
            </a:r>
            <a:r>
              <a:rPr lang="nb-NO" b="1" noProof="0"/>
              <a:t>1-1-2,</a:t>
            </a:r>
            <a:r>
              <a:rPr lang="nb-NO" b="0" noProof="0"/>
              <a:t> med mindre det er en nødsituasjon.</a:t>
            </a:r>
          </a:p>
        </p:txBody>
      </p:sp>
      <p:sp>
        <p:nvSpPr>
          <p:cNvPr id="4" name="Slide Number Placeholder 3"/>
          <p:cNvSpPr>
            <a:spLocks noGrp="1"/>
          </p:cNvSpPr>
          <p:nvPr>
            <p:ph type="sldNum" sz="quarter" idx="5"/>
          </p:nvPr>
        </p:nvSpPr>
        <p:spPr/>
        <p:txBody>
          <a:bodyPr/>
          <a:lstStyle/>
          <a:p>
            <a:fld id="{677844C4-2405-AA4B-82D2-AB4783783E39}" type="slidenum">
              <a:rPr lang="en-NO" smtClean="0"/>
              <a:t>16</a:t>
            </a:fld>
            <a:endParaRPr lang="en-NO"/>
          </a:p>
        </p:txBody>
      </p:sp>
    </p:spTree>
    <p:extLst>
      <p:ext uri="{BB962C8B-B14F-4D97-AF65-F5344CB8AC3E}">
        <p14:creationId xmlns:p14="http://schemas.microsoft.com/office/powerpoint/2010/main" val="236594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677844C4-2405-AA4B-82D2-AB4783783E39}" type="slidenum">
              <a:rPr lang="en-NO" smtClean="0"/>
              <a:t>17</a:t>
            </a:fld>
            <a:endParaRPr lang="en-NO"/>
          </a:p>
        </p:txBody>
      </p:sp>
    </p:spTree>
    <p:extLst>
      <p:ext uri="{BB962C8B-B14F-4D97-AF65-F5344CB8AC3E}">
        <p14:creationId xmlns:p14="http://schemas.microsoft.com/office/powerpoint/2010/main" val="3721272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I tillegg til nevnte punkt</a:t>
            </a:r>
            <a:r>
              <a:rPr lang="nb-NO" dirty="0"/>
              <a:t>er</a:t>
            </a:r>
            <a:r>
              <a:rPr lang="en-NO" dirty="0"/>
              <a:t> kan </a:t>
            </a:r>
            <a:r>
              <a:rPr lang="nb-NO" dirty="0"/>
              <a:t>uventede ting </a:t>
            </a:r>
            <a:r>
              <a:rPr lang="en-NO" dirty="0"/>
              <a:t>skje</a:t>
            </a:r>
            <a:r>
              <a:rPr lang="nb-NO" dirty="0"/>
              <a:t>,</a:t>
            </a:r>
            <a:r>
              <a:rPr lang="en-NO" dirty="0"/>
              <a:t> f.eks. uventet synk over landing</a:t>
            </a:r>
            <a:r>
              <a:rPr lang="nb-NO" dirty="0"/>
              <a:t> – derfor legger vi inn sikkerhetsmarginer for dette </a:t>
            </a:r>
            <a:br>
              <a:rPr lang="nb-NO" dirty="0"/>
            </a:br>
            <a:r>
              <a:rPr lang="nb-NO" dirty="0"/>
              <a:t>(Anbefaler å ikke bruke ordet ‘uflaks’ – ‘uflaks’ er en unnskyldning for dårlig planlegging eller manglende sikkerhetsmargin)</a:t>
            </a:r>
          </a:p>
          <a:p>
            <a:pPr marL="171450" indent="-171450">
              <a:buFontTx/>
              <a:buChar char="-"/>
            </a:pPr>
            <a:endParaRPr lang="en-NO" dirty="0"/>
          </a:p>
          <a:p>
            <a:pPr marL="171450" indent="-171450">
              <a:buFontTx/>
              <a:buChar char="-"/>
            </a:pPr>
            <a:r>
              <a:rPr lang="en-NO" dirty="0"/>
              <a:t>Relater til bakgrunnen for den trinnvise inndelingen av Para</a:t>
            </a:r>
            <a:r>
              <a:rPr lang="nb-NO" dirty="0"/>
              <a:t> </a:t>
            </a:r>
            <a:r>
              <a:rPr lang="en-NO" dirty="0"/>
              <a:t>Pro systemet: Hindre for rask progresjon og trene på grunnleggende teknikker for det nivået man er på.</a:t>
            </a:r>
          </a:p>
          <a:p>
            <a:pPr marL="171450" indent="-171450">
              <a:buFontTx/>
              <a:buChar char="-"/>
            </a:pPr>
            <a:r>
              <a:rPr lang="en-NO" dirty="0"/>
              <a:t>Endringer </a:t>
            </a:r>
            <a:r>
              <a:rPr lang="en-GB" dirty="0"/>
              <a:t>i</a:t>
            </a:r>
            <a:r>
              <a:rPr lang="en-NO" dirty="0"/>
              <a:t> vær- og vindforhold kan skje </a:t>
            </a:r>
            <a:r>
              <a:rPr lang="en-NO" b="1" dirty="0"/>
              <a:t>mens du er </a:t>
            </a:r>
            <a:r>
              <a:rPr lang="en-GB" b="1" dirty="0"/>
              <a:t>i</a:t>
            </a:r>
            <a:r>
              <a:rPr lang="en-NO" b="1" dirty="0"/>
              <a:t> lufta</a:t>
            </a:r>
            <a:r>
              <a:rPr lang="en-NO" b="0" dirty="0"/>
              <a:t>, slik at landingsforholdene kan være an</a:t>
            </a:r>
            <a:r>
              <a:rPr lang="nb-NO" b="0" dirty="0"/>
              <a:t>d</a:t>
            </a:r>
            <a:r>
              <a:rPr lang="en-NO" b="0" dirty="0"/>
              <a:t>erledes enn da du tok av. F.eks kan vinden ha snudd eller blitt mye kraftigere.</a:t>
            </a:r>
            <a:endParaRPr lang="en-NO" dirty="0"/>
          </a:p>
          <a:p>
            <a:pPr marL="171450" indent="-171450">
              <a:buFontTx/>
              <a:buChar char="-"/>
            </a:pPr>
            <a:r>
              <a:rPr lang="nb-NO" b="1" dirty="0"/>
              <a:t>For fokusert på «plan A»: </a:t>
            </a:r>
            <a:r>
              <a:rPr lang="nb-NO" b="0" dirty="0"/>
              <a:t>Typisk er dette et låst fokus på landingsmanøver, og ender opp med å gjøre krappe og farlige manøvrer, når man kan lande på f.eks. nabojordet eller alternativer, for de landingene som har dette. Dersom alternativer er tilgjengelig, ha dette i bakhodet og benytt de før det er for seint, og unngå farlige manøvrer nær bakken. Dette er like viktig uansett flydag, selv om været er perfekt og rolig, så hender det at flygere overflyr og havner i en slik situasjon selv med perfekte forhold.</a:t>
            </a:r>
          </a:p>
        </p:txBody>
      </p:sp>
      <p:sp>
        <p:nvSpPr>
          <p:cNvPr id="4" name="Slide Number Placeholder 3"/>
          <p:cNvSpPr>
            <a:spLocks noGrp="1"/>
          </p:cNvSpPr>
          <p:nvPr>
            <p:ph type="sldNum" sz="quarter" idx="5"/>
          </p:nvPr>
        </p:nvSpPr>
        <p:spPr/>
        <p:txBody>
          <a:bodyPr/>
          <a:lstStyle/>
          <a:p>
            <a:fld id="{677844C4-2405-AA4B-82D2-AB4783783E39}" type="slidenum">
              <a:rPr lang="en-NO" smtClean="0"/>
              <a:t>4</a:t>
            </a:fld>
            <a:endParaRPr lang="en-NO"/>
          </a:p>
        </p:txBody>
      </p:sp>
    </p:spTree>
    <p:extLst>
      <p:ext uri="{BB962C8B-B14F-4D97-AF65-F5344CB8AC3E}">
        <p14:creationId xmlns:p14="http://schemas.microsoft.com/office/powerpoint/2010/main" val="3494102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noProof="0" dirty="0"/>
              <a:t>Egensikkerhet</a:t>
            </a:r>
            <a:r>
              <a:rPr lang="nb-NO" noProof="0" dirty="0"/>
              <a:t>:</a:t>
            </a:r>
          </a:p>
          <a:p>
            <a:pPr marL="171450" indent="-171450">
              <a:buFontTx/>
              <a:buChar char="-"/>
            </a:pPr>
            <a:r>
              <a:rPr lang="nb-NO" noProof="0" dirty="0"/>
              <a:t>Henger flygeren fast i et tre, er det farlig å klatre opp i treet for å hjelpe? Kan du dette ned selv?</a:t>
            </a:r>
          </a:p>
          <a:p>
            <a:pPr marL="171450" indent="-171450">
              <a:buFontTx/>
              <a:buChar char="-"/>
            </a:pPr>
            <a:r>
              <a:rPr lang="nb-NO" noProof="0" dirty="0"/>
              <a:t>Henger flygeren i høyspent er det strømfare ved å hjelpe. Trenger brannvesenet å skru av strømmen først?</a:t>
            </a:r>
          </a:p>
          <a:p>
            <a:pPr marL="171450" indent="-171450">
              <a:buFontTx/>
              <a:buChar char="-"/>
            </a:pPr>
            <a:r>
              <a:rPr lang="nb-NO" noProof="0" dirty="0"/>
              <a:t>Er flygeren i vann, er det fare for å vikle seg inn i glider / liner ved å hjelpe?</a:t>
            </a:r>
          </a:p>
          <a:p>
            <a:pPr marL="171450" indent="-171450">
              <a:buFontTx/>
              <a:buChar char="-"/>
            </a:pPr>
            <a:r>
              <a:rPr lang="nb-NO" noProof="0" dirty="0"/>
              <a:t>Ligger flygeren i ulendt terreng, er det fare ved tilkomst til skadested (fall, etc.).</a:t>
            </a:r>
          </a:p>
          <a:p>
            <a:pPr marL="0" indent="0">
              <a:buFontTx/>
              <a:buNone/>
            </a:pPr>
            <a:endParaRPr lang="nb-NO" noProof="0" dirty="0"/>
          </a:p>
          <a:p>
            <a:pPr marL="0" indent="0">
              <a:buFontTx/>
              <a:buNone/>
            </a:pPr>
            <a:r>
              <a:rPr lang="nb-NO" b="1" noProof="0" dirty="0"/>
              <a:t>Landing ved ulykke</a:t>
            </a:r>
          </a:p>
          <a:p>
            <a:pPr marL="0" indent="0">
              <a:buFontTx/>
              <a:buNone/>
            </a:pPr>
            <a:r>
              <a:rPr lang="nb-NO" noProof="0" dirty="0"/>
              <a:t>- Redningshelikopter kommer ofte fort til stedet, og er flygere i lufta får ikke helikopter utført jobben sin. Det tar tid å lande med en paraglider, så gjør dette så fort man gjenkjenner situasjonen.</a:t>
            </a:r>
          </a:p>
          <a:p>
            <a:pPr marL="0" indent="0">
              <a:buFontTx/>
              <a:buNone/>
            </a:pPr>
            <a:endParaRPr lang="nb-NO" noProof="0" dirty="0"/>
          </a:p>
          <a:p>
            <a:pPr marL="0" indent="0">
              <a:buFontTx/>
              <a:buNone/>
            </a:pPr>
            <a:r>
              <a:rPr lang="nb-NO" b="1" noProof="0" dirty="0"/>
              <a:t>Paraglider</a:t>
            </a:r>
          </a:p>
          <a:p>
            <a:pPr marL="171450" indent="-171450">
              <a:buFontTx/>
              <a:buChar char="-"/>
            </a:pPr>
            <a:r>
              <a:rPr lang="nb-NO" noProof="0" dirty="0"/>
              <a:t>En paraglider kan fort bevege på seg og gjøre stor skade på både forulykket flyger og andre, dersom den blir tatt av rotor under et helikopter, eller det er vind på ulykkesstedet.</a:t>
            </a:r>
          </a:p>
          <a:p>
            <a:pPr marL="171450" indent="-171450">
              <a:buFontTx/>
              <a:buChar char="-"/>
            </a:pPr>
            <a:endParaRPr lang="nb-NO" noProof="0" dirty="0"/>
          </a:p>
          <a:p>
            <a:pPr marL="0" indent="0">
              <a:buFontTx/>
              <a:buNone/>
            </a:pPr>
            <a:r>
              <a:rPr lang="nb-NO" b="1" noProof="0" dirty="0"/>
              <a:t>“Åpen” paraglider på landing.</a:t>
            </a:r>
          </a:p>
          <a:p>
            <a:pPr marL="171450" indent="-171450">
              <a:buFontTx/>
              <a:buChar char="-"/>
            </a:pPr>
            <a:r>
              <a:rPr lang="nb-NO" noProof="0" dirty="0"/>
              <a:t>Vi samler alltid sammen paraglideren etter landing, for å indikere at alt er OK. Dersom paraglideren blir liggende åpen på landing uten å bevege seg må man anta at flyger kan være ute av stand til å bevege seg / være forulykket.</a:t>
            </a:r>
          </a:p>
        </p:txBody>
      </p:sp>
      <p:sp>
        <p:nvSpPr>
          <p:cNvPr id="4" name="Slide Number Placeholder 3"/>
          <p:cNvSpPr>
            <a:spLocks noGrp="1"/>
          </p:cNvSpPr>
          <p:nvPr>
            <p:ph type="sldNum" sz="quarter" idx="5"/>
          </p:nvPr>
        </p:nvSpPr>
        <p:spPr/>
        <p:txBody>
          <a:bodyPr/>
          <a:lstStyle/>
          <a:p>
            <a:fld id="{677844C4-2405-AA4B-82D2-AB4783783E39}" type="slidenum">
              <a:rPr lang="en-NO" smtClean="0"/>
              <a:t>5</a:t>
            </a:fld>
            <a:endParaRPr lang="en-NO"/>
          </a:p>
        </p:txBody>
      </p:sp>
    </p:spTree>
    <p:extLst>
      <p:ext uri="{BB962C8B-B14F-4D97-AF65-F5344CB8AC3E}">
        <p14:creationId xmlns:p14="http://schemas.microsoft.com/office/powerpoint/2010/main" val="1974817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nb-NO" b="0" dirty="0"/>
              <a:t>Tenk </a:t>
            </a:r>
            <a:r>
              <a:rPr lang="nb-NO" b="1" dirty="0"/>
              <a:t>egensikkerhet.</a:t>
            </a:r>
            <a:r>
              <a:rPr lang="nb-NO" b="0" dirty="0"/>
              <a:t> Sitter flygeren fast på et slikt sted at det er farlig å hjelpe til for andre (henger høyt i et tre, ligger i ulendt terreng)? Ring i så fall redningstjenesten istedenfor å utsette deg selv for fare.</a:t>
            </a:r>
          </a:p>
          <a:p>
            <a:pPr marL="171450" lvl="0" indent="-171450">
              <a:buFontTx/>
              <a:buChar char="-"/>
            </a:pPr>
            <a:endParaRPr lang="nb-NO" b="0" dirty="0"/>
          </a:p>
          <a:p>
            <a:pPr marL="0" lvl="0" indent="0">
              <a:buFontTx/>
              <a:buNone/>
            </a:pPr>
            <a:r>
              <a:rPr lang="nb-NO" b="1" dirty="0"/>
              <a:t>Hva er høyenergiskade? (</a:t>
            </a:r>
            <a:r>
              <a:rPr lang="nb-NO" dirty="0">
                <a:hlinkClick r:id="rId3"/>
              </a:rPr>
              <a:t>høyenergiskade – Store medisinske leksikon (snl.no)</a:t>
            </a:r>
            <a:endParaRPr lang="nb-NO" sz="1200" b="1" i="0" u="none" strike="noStrike" kern="1200" dirty="0">
              <a:solidFill>
                <a:schemeClr val="tx1"/>
              </a:solidFill>
              <a:effectLst/>
              <a:latin typeface="+mn-lt"/>
              <a:ea typeface="+mn-ea"/>
              <a:cs typeface="+mn-cs"/>
            </a:endParaRPr>
          </a:p>
          <a:p>
            <a:pPr marL="0" lvl="0" indent="0">
              <a:buFontTx/>
              <a:buNone/>
            </a:pPr>
            <a:r>
              <a:rPr lang="nb-NO" sz="1200" b="0" i="0" u="none" strike="noStrike" kern="1200" noProof="0" dirty="0">
                <a:solidFill>
                  <a:schemeClr val="tx1"/>
                </a:solidFill>
                <a:effectLst/>
                <a:latin typeface="+mn-lt"/>
                <a:ea typeface="+mn-ea"/>
                <a:cs typeface="+mn-cs"/>
              </a:rPr>
              <a:t>Høyenergiskade er en betegnelse på skader som oppstår når kroppen brått bremses ned fra høye hastigheter. Typisk kan skader som følger av dette være:</a:t>
            </a:r>
          </a:p>
          <a:p>
            <a:pPr marL="171450" lvl="0" indent="-171450">
              <a:buFontTx/>
              <a:buChar char="-"/>
            </a:pPr>
            <a:r>
              <a:rPr lang="nb-NO" sz="1200" b="0" i="0" u="none" strike="noStrike" kern="1200" noProof="0" dirty="0">
                <a:solidFill>
                  <a:schemeClr val="tx1"/>
                </a:solidFill>
                <a:effectLst/>
                <a:latin typeface="+mn-lt"/>
                <a:ea typeface="+mn-ea"/>
                <a:cs typeface="+mn-cs"/>
              </a:rPr>
              <a:t>Hodeskader.</a:t>
            </a:r>
          </a:p>
          <a:p>
            <a:pPr marL="171450" lvl="0" indent="-171450">
              <a:buFontTx/>
              <a:buChar char="-"/>
            </a:pPr>
            <a:r>
              <a:rPr lang="nb-NO" sz="1200" b="0" i="0" u="none" strike="noStrike" kern="1200" noProof="0" dirty="0">
                <a:solidFill>
                  <a:schemeClr val="tx1"/>
                </a:solidFill>
                <a:effectLst/>
                <a:latin typeface="+mn-lt"/>
                <a:ea typeface="+mn-ea"/>
                <a:cs typeface="+mn-cs"/>
              </a:rPr>
              <a:t>Beinbrudd er veldig vanlig.</a:t>
            </a:r>
          </a:p>
          <a:p>
            <a:pPr marL="171450" lvl="0" indent="-171450">
              <a:buFontTx/>
              <a:buChar char="-"/>
            </a:pPr>
            <a:r>
              <a:rPr lang="nb-NO" sz="1200" b="0" i="0" u="none" strike="noStrike" kern="1200" noProof="0" dirty="0">
                <a:solidFill>
                  <a:schemeClr val="tx1"/>
                </a:solidFill>
                <a:effectLst/>
                <a:latin typeface="+mn-lt"/>
                <a:ea typeface="+mn-ea"/>
                <a:cs typeface="+mn-cs"/>
              </a:rPr>
              <a:t>Indre blødninger.</a:t>
            </a:r>
          </a:p>
          <a:p>
            <a:pPr marL="171450" lvl="0" indent="-171450">
              <a:buFontTx/>
              <a:buChar char="-"/>
            </a:pPr>
            <a:endParaRPr lang="nb-NO" sz="1200" b="0" i="0" u="none" strike="noStrike" kern="1200" noProof="0" dirty="0">
              <a:solidFill>
                <a:schemeClr val="tx1"/>
              </a:solidFill>
              <a:effectLst/>
              <a:latin typeface="+mn-lt"/>
              <a:ea typeface="+mn-ea"/>
              <a:cs typeface="+mn-cs"/>
            </a:endParaRPr>
          </a:p>
          <a:p>
            <a:pPr marL="0" lvl="0" indent="0">
              <a:buFontTx/>
              <a:buNone/>
            </a:pPr>
            <a:r>
              <a:rPr lang="nb-NO" sz="1200" b="0" i="0" u="none" strike="noStrike" kern="1200" noProof="0" dirty="0">
                <a:solidFill>
                  <a:schemeClr val="tx1"/>
                </a:solidFill>
                <a:effectLst/>
                <a:latin typeface="+mn-lt"/>
                <a:ea typeface="+mn-ea"/>
                <a:cs typeface="+mn-cs"/>
              </a:rPr>
              <a:t>Denne typen skader er ikke nødvendigvis synlig med det blotte øye.</a:t>
            </a:r>
          </a:p>
          <a:p>
            <a:pPr marL="0" lvl="0" indent="0">
              <a:buFontTx/>
              <a:buNone/>
            </a:pPr>
            <a:endParaRPr lang="nb-NO" sz="1200" b="0" i="0" u="none" strike="noStrike" kern="1200" noProof="0" dirty="0">
              <a:solidFill>
                <a:schemeClr val="tx1"/>
              </a:solidFill>
              <a:effectLst/>
              <a:latin typeface="+mn-lt"/>
              <a:ea typeface="+mn-ea"/>
              <a:cs typeface="+mn-cs"/>
            </a:endParaRPr>
          </a:p>
          <a:p>
            <a:pPr marL="0" lvl="0" indent="0">
              <a:buFontTx/>
              <a:buNone/>
            </a:pPr>
            <a:r>
              <a:rPr lang="nb-NO" sz="1200" b="0" i="0" u="none" strike="noStrike" kern="1200" noProof="0" dirty="0">
                <a:solidFill>
                  <a:schemeClr val="tx1"/>
                </a:solidFill>
                <a:effectLst/>
                <a:latin typeface="+mn-lt"/>
                <a:ea typeface="+mn-ea"/>
                <a:cs typeface="+mn-cs"/>
              </a:rPr>
              <a:t>Grunnen til å opplyse 1-1-3 om </a:t>
            </a:r>
            <a:r>
              <a:rPr lang="nb-NO" sz="1200" b="1" i="0" u="none" strike="noStrike" kern="1200" noProof="0" dirty="0">
                <a:solidFill>
                  <a:schemeClr val="tx1"/>
                </a:solidFill>
                <a:effectLst/>
                <a:latin typeface="+mn-lt"/>
                <a:ea typeface="+mn-ea"/>
                <a:cs typeface="+mn-cs"/>
              </a:rPr>
              <a:t>høyenergiskade</a:t>
            </a:r>
            <a:r>
              <a:rPr lang="nb-NO" sz="1200" b="0" i="0" u="none" strike="noStrike" kern="1200" noProof="0" dirty="0">
                <a:solidFill>
                  <a:schemeClr val="tx1"/>
                </a:solidFill>
                <a:effectLst/>
                <a:latin typeface="+mn-lt"/>
                <a:ea typeface="+mn-ea"/>
                <a:cs typeface="+mn-cs"/>
              </a:rPr>
              <a:t> er at nødetatene da er forberedt på å behandle og håndtere denne typer skader, som typisk krever spesifikke aksjoner og tiltak.</a:t>
            </a:r>
            <a:endParaRPr lang="nb-NO" b="0" noProof="0" dirty="0"/>
          </a:p>
        </p:txBody>
      </p:sp>
      <p:sp>
        <p:nvSpPr>
          <p:cNvPr id="4" name="Slide Number Placeholder 3"/>
          <p:cNvSpPr>
            <a:spLocks noGrp="1"/>
          </p:cNvSpPr>
          <p:nvPr>
            <p:ph type="sldNum" sz="quarter" idx="5"/>
          </p:nvPr>
        </p:nvSpPr>
        <p:spPr/>
        <p:txBody>
          <a:bodyPr/>
          <a:lstStyle/>
          <a:p>
            <a:fld id="{677844C4-2405-AA4B-82D2-AB4783783E39}" type="slidenum">
              <a:rPr lang="en-NO" smtClean="0"/>
              <a:t>6</a:t>
            </a:fld>
            <a:endParaRPr lang="en-NO"/>
          </a:p>
        </p:txBody>
      </p:sp>
    </p:spTree>
    <p:extLst>
      <p:ext uri="{BB962C8B-B14F-4D97-AF65-F5344CB8AC3E}">
        <p14:creationId xmlns:p14="http://schemas.microsoft.com/office/powerpoint/2010/main" val="270735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b-NO" b="1" noProof="0" dirty="0"/>
              <a:t>Frie luftveier</a:t>
            </a:r>
            <a:r>
              <a:rPr lang="nb-NO" noProof="0" dirty="0"/>
              <a:t>: </a:t>
            </a:r>
          </a:p>
          <a:p>
            <a:pPr marL="171450" lvl="0" indent="-171450">
              <a:buFontTx/>
              <a:buChar char="-"/>
            </a:pPr>
            <a:r>
              <a:rPr lang="nb-NO" noProof="0" dirty="0"/>
              <a:t>Uten frie luftveier vil pasienten har pustevansker.</a:t>
            </a:r>
          </a:p>
          <a:p>
            <a:pPr marL="171450" lvl="0" indent="-171450">
              <a:buFontTx/>
              <a:buChar char="-"/>
            </a:pPr>
            <a:endParaRPr lang="nb-NO" noProof="0" dirty="0"/>
          </a:p>
          <a:p>
            <a:pPr marL="0" lvl="0" indent="0">
              <a:buFontTx/>
              <a:buNone/>
            </a:pPr>
            <a:r>
              <a:rPr lang="nb-NO" b="1" noProof="0" dirty="0"/>
              <a:t>Spørsmål</a:t>
            </a:r>
            <a:r>
              <a:rPr lang="nb-NO" noProof="0" dirty="0"/>
              <a:t>: Hvordan sørger vi for frie luftveier?</a:t>
            </a:r>
          </a:p>
          <a:p>
            <a:pPr marL="171450" lvl="0" indent="-171450">
              <a:buFontTx/>
              <a:buChar char="-"/>
            </a:pPr>
            <a:r>
              <a:rPr lang="nb-NO" noProof="0" dirty="0"/>
              <a:t>Ta tak i kjeven og bøy hodet bakover.</a:t>
            </a:r>
          </a:p>
          <a:p>
            <a:pPr marL="171450" lvl="0" indent="-171450">
              <a:buFontTx/>
              <a:buChar char="-"/>
            </a:pPr>
            <a:r>
              <a:rPr lang="nb-NO" noProof="0" dirty="0"/>
              <a:t>Tungen er festet i kjeven, og vil derfor ikke blokkere luftveiene om kjeven bøyes bakover (også feilaktig referert til som «svelge tungen» - noe som faktisk ikke er mulig). Ligger pasienten med hodet i uheldig stilling vil tungen kunne blokkere for luftveiene.</a:t>
            </a:r>
          </a:p>
          <a:p>
            <a:pPr marL="0" lvl="0" indent="0">
              <a:buFontTx/>
              <a:buNone/>
            </a:pPr>
            <a:endParaRPr lang="nb-NO" b="0" noProof="0" dirty="0"/>
          </a:p>
          <a:p>
            <a:r>
              <a:rPr lang="nb-NO" b="1" noProof="0" dirty="0"/>
              <a:t>Spørsmål 2: </a:t>
            </a:r>
            <a:r>
              <a:rPr lang="nb-NO" b="0" noProof="0" dirty="0"/>
              <a:t>Hva er grunnen til at vi starter HLR når personen ikke puster?</a:t>
            </a:r>
          </a:p>
          <a:p>
            <a:pPr marL="171450" indent="-171450">
              <a:buFontTx/>
              <a:buChar char="-"/>
            </a:pPr>
            <a:r>
              <a:rPr lang="nb-NO" b="0" noProof="0" dirty="0"/>
              <a:t>Dersom en person ikke puster, må man anta at hjertet har stoppet. Dersom hjertet slår, vil en person automatisk puste. I motsatt fall, dersom en person puster så vet vi at hjertet slår, og dermed utføres ikke HLR.</a:t>
            </a:r>
          </a:p>
          <a:p>
            <a:pPr marL="171450" indent="-171450">
              <a:buFontTx/>
              <a:buChar char="-"/>
            </a:pPr>
            <a:r>
              <a:rPr lang="nb-NO" b="0" noProof="0" dirty="0"/>
              <a:t>For å kunne sjekke pust korrekt er det derfor viktig å sørge for frie luftveier først.</a:t>
            </a:r>
          </a:p>
          <a:p>
            <a:pPr marL="171450" indent="-171450">
              <a:buFontTx/>
              <a:buChar char="-"/>
            </a:pPr>
            <a:r>
              <a:rPr lang="nb-NO" b="0" noProof="0" dirty="0"/>
              <a:t>Det er ingen hensikt å sjekke puls. Dette kan i tillegg være svært vanskelig å gjøre korrekt, og man får alt man trenger av å sjekke pust.</a:t>
            </a:r>
          </a:p>
          <a:p>
            <a:pPr marL="171450" indent="-171450">
              <a:buFontTx/>
              <a:buChar char="-"/>
            </a:pPr>
            <a:endParaRPr lang="nb-NO" b="0" noProof="0" dirty="0"/>
          </a:p>
          <a:p>
            <a:pPr marL="0" indent="0">
              <a:buFontTx/>
              <a:buNone/>
            </a:pPr>
            <a:r>
              <a:rPr lang="nb-NO" b="1" noProof="0" dirty="0"/>
              <a:t>Spørsmål 3</a:t>
            </a:r>
            <a:r>
              <a:rPr lang="nb-NO" b="0" noProof="0" dirty="0"/>
              <a:t>: Hva menes med </a:t>
            </a:r>
            <a:r>
              <a:rPr lang="nb-NO" b="1" noProof="0" dirty="0"/>
              <a:t>normal pust?</a:t>
            </a:r>
            <a:endParaRPr lang="nb-NO" b="0" noProof="0" dirty="0"/>
          </a:p>
          <a:p>
            <a:pPr marL="171450" lvl="0" indent="-171450">
              <a:buFontTx/>
              <a:buChar char="-"/>
            </a:pPr>
            <a:r>
              <a:rPr lang="nb-NO" noProof="0" dirty="0"/>
              <a:t>Ved hjertestans kan pasienten fortsette å puste i flere minutter. Pusten vil da ofte være uregelmessig, og oppfattes som “langsom”, ”gispende” eller “snorkende”.</a:t>
            </a:r>
          </a:p>
          <a:p>
            <a:endParaRPr lang="nb-NO" noProof="0" dirty="0"/>
          </a:p>
        </p:txBody>
      </p:sp>
      <p:sp>
        <p:nvSpPr>
          <p:cNvPr id="4" name="Slide Number Placeholder 3"/>
          <p:cNvSpPr>
            <a:spLocks noGrp="1"/>
          </p:cNvSpPr>
          <p:nvPr>
            <p:ph type="sldNum" sz="quarter" idx="5"/>
          </p:nvPr>
        </p:nvSpPr>
        <p:spPr/>
        <p:txBody>
          <a:bodyPr/>
          <a:lstStyle/>
          <a:p>
            <a:fld id="{677844C4-2405-AA4B-82D2-AB4783783E39}" type="slidenum">
              <a:rPr lang="en-NO" smtClean="0"/>
              <a:t>7</a:t>
            </a:fld>
            <a:endParaRPr lang="en-NO"/>
          </a:p>
        </p:txBody>
      </p:sp>
    </p:spTree>
    <p:extLst>
      <p:ext uri="{BB962C8B-B14F-4D97-AF65-F5344CB8AC3E}">
        <p14:creationId xmlns:p14="http://schemas.microsoft.com/office/powerpoint/2010/main" val="15257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noProof="0" dirty="0"/>
              <a:t>Hvordan utføre brystkompresjoner:</a:t>
            </a:r>
          </a:p>
          <a:p>
            <a:pPr marL="171450" indent="-171450">
              <a:buFontTx/>
              <a:buChar char="-"/>
            </a:pPr>
            <a:r>
              <a:rPr lang="nb-NO" noProof="0" dirty="0"/>
              <a:t>Plasser hendene (med håndroten) midt på brystet. En huskeregel er «midt mellom brystvortene».</a:t>
            </a:r>
          </a:p>
          <a:p>
            <a:pPr marL="171450" indent="-171450">
              <a:buFontTx/>
              <a:buChar char="-"/>
            </a:pPr>
            <a:r>
              <a:rPr lang="nb-NO" noProof="0" dirty="0"/>
              <a:t>Trykk brystbeinet langt nok ned (5-6cm).</a:t>
            </a:r>
          </a:p>
          <a:p>
            <a:pPr marL="171450" indent="-171450">
              <a:buFontTx/>
              <a:buChar char="-"/>
            </a:pPr>
            <a:r>
              <a:rPr lang="nb-NO" noProof="0" dirty="0"/>
              <a:t>Det er ikke uvanlig at ribbein kan knekke av dette, og er i så fall ingen fare. Det er viktigere med blodomløp enn knekte ribbein.</a:t>
            </a:r>
          </a:p>
          <a:p>
            <a:pPr marL="171450" indent="-171450">
              <a:buFontTx/>
              <a:buChar char="-"/>
            </a:pPr>
            <a:r>
              <a:rPr lang="nb-NO" noProof="0" dirty="0"/>
              <a:t>Hold takten på ca. </a:t>
            </a:r>
            <a:r>
              <a:rPr lang="nb-NO" b="1" noProof="0" dirty="0"/>
              <a:t>100 kompresjoner i minuttet</a:t>
            </a:r>
            <a:r>
              <a:rPr lang="nb-NO" noProof="0" dirty="0"/>
              <a:t>. Dette er takten til Bee Gees’ “</a:t>
            </a:r>
            <a:r>
              <a:rPr lang="nb-NO" noProof="0" dirty="0" err="1"/>
              <a:t>Stayin</a:t>
            </a:r>
            <a:r>
              <a:rPr lang="nb-NO" noProof="0" dirty="0"/>
              <a:t>’ </a:t>
            </a:r>
            <a:r>
              <a:rPr lang="nb-NO" noProof="0" dirty="0" err="1"/>
              <a:t>alive</a:t>
            </a:r>
            <a:r>
              <a:rPr lang="nb-NO" noProof="0" dirty="0"/>
              <a:t>” som huskeregel.</a:t>
            </a:r>
          </a:p>
          <a:p>
            <a:pPr marL="171450" indent="-171450">
              <a:buFontTx/>
              <a:buChar char="-"/>
            </a:pPr>
            <a:endParaRPr lang="nb-NO" noProof="0" dirty="0"/>
          </a:p>
          <a:p>
            <a:pPr marL="0" indent="0">
              <a:buFontTx/>
              <a:buNone/>
            </a:pPr>
            <a:r>
              <a:rPr lang="nb-NO" b="1" noProof="0" dirty="0"/>
              <a:t>Hvordan utføre innblåsinger (munn-til-munn):</a:t>
            </a:r>
          </a:p>
          <a:p>
            <a:pPr marL="171450" indent="-171450">
              <a:buFontTx/>
              <a:buChar char="-"/>
            </a:pPr>
            <a:r>
              <a:rPr lang="nb-NO" noProof="0" dirty="0"/>
              <a:t>Åpne luftveiene (med å bøye hodet bak og løfte haken frem).</a:t>
            </a:r>
          </a:p>
          <a:p>
            <a:pPr marL="171450" indent="-171450">
              <a:buFontTx/>
              <a:buChar char="-"/>
            </a:pPr>
            <a:r>
              <a:rPr lang="nb-NO" noProof="0" dirty="0"/>
              <a:t>Klem sammen neseborene, blås inn, og påse at pasientens brystkasse hever seg (kan være vanskelig med tykke klær, som dunjakke, etc.).</a:t>
            </a:r>
          </a:p>
          <a:p>
            <a:pPr marL="171450" indent="-171450">
              <a:buFontTx/>
              <a:buChar char="-"/>
            </a:pPr>
            <a:endParaRPr lang="nb-NO" noProof="0" dirty="0"/>
          </a:p>
          <a:p>
            <a:pPr marL="0" indent="0">
              <a:buFontTx/>
              <a:buNone/>
            </a:pPr>
            <a:r>
              <a:rPr lang="nb-NO" b="1" noProof="0" dirty="0"/>
              <a:t>Viktig!</a:t>
            </a:r>
          </a:p>
          <a:p>
            <a:pPr marL="0" indent="0">
              <a:buFontTx/>
              <a:buNone/>
            </a:pPr>
            <a:r>
              <a:rPr lang="nb-NO" noProof="0" dirty="0"/>
              <a:t>Dersom man ikke får til, eller vil, utføre innblåsinger, er det aller viktigste brystkompresjoner for å holde sirkulasjonen i gang. God HLR kan utføres med kun brystkompresjoner alene. Det viktigste er å forlenge levetiden til pasienten inntil nødetatene ankommer med egnet utstyr for behandling.</a:t>
            </a:r>
          </a:p>
          <a:p>
            <a:pPr marL="171450" indent="-171450">
              <a:buFontTx/>
              <a:buChar char="-"/>
            </a:pPr>
            <a:endParaRPr lang="nb-NO" noProof="0" dirty="0"/>
          </a:p>
          <a:p>
            <a:pPr marL="171450" indent="-171450">
              <a:buFontTx/>
              <a:buChar char="-"/>
            </a:pPr>
            <a:r>
              <a:rPr lang="nb-NO" noProof="0" dirty="0"/>
              <a:t>Video av hvordan HLR skal utføres på bevisstløs person: </a:t>
            </a:r>
            <a:r>
              <a:rPr lang="nb-NO" b="1" noProof="0" dirty="0"/>
              <a:t>https://www.youtube.com/watch?v=KLI5PU5OOnU</a:t>
            </a:r>
          </a:p>
          <a:p>
            <a:pPr marL="171450" indent="-171450">
              <a:buFontTx/>
              <a:buChar char="-"/>
            </a:pPr>
            <a:r>
              <a:rPr lang="nb-NO" noProof="0" dirty="0"/>
              <a:t>Video av hvordan HLR </a:t>
            </a:r>
            <a:r>
              <a:rPr lang="nb-NO" b="1" noProof="0" dirty="0"/>
              <a:t>IKKE</a:t>
            </a:r>
            <a:r>
              <a:rPr lang="nb-NO" noProof="0" dirty="0"/>
              <a:t> skal utføres: https://www.youtube.com/watch?v=ssIY8NYwvh4</a:t>
            </a:r>
          </a:p>
          <a:p>
            <a:pPr marL="171450" indent="-171450">
              <a:buFontTx/>
              <a:buChar char="-"/>
            </a:pPr>
            <a:endParaRPr lang="nb-NO" noProof="0" dirty="0"/>
          </a:p>
          <a:p>
            <a:pPr marL="0" indent="0">
              <a:buFontTx/>
              <a:buNone/>
            </a:pPr>
            <a:r>
              <a:rPr lang="nb-NO" b="1" noProof="0" dirty="0"/>
              <a:t>Spørsmål: Hvorfor gjør vi HLR?</a:t>
            </a:r>
          </a:p>
          <a:p>
            <a:pPr marL="0" indent="0">
              <a:buFontTx/>
              <a:buNone/>
            </a:pPr>
            <a:r>
              <a:rPr lang="nb-NO" b="0" noProof="0" dirty="0"/>
              <a:t>I motsetning til hva mange tror, kan man IKKE gjenopplive en person med HLR (med hjertestans – unntaket er drukning, hvor det kan ha en effekt). HLRs eneste funksjon er å opprettholde en blodsirkulasjon i kroppen slik at vitale organer (som hjernen) får oksygen, inntil hjelp ankommer (helsepersonell med egnet utstyr, som f.eks. hjertestarter). Hjernen klarer seg ikke mange minutter uten oksygen før den tar skade (påvirket av bl.a. temperatur, der nedkjølte pasienter kan klare seg lenger før hjernen tar skade).</a:t>
            </a:r>
          </a:p>
          <a:p>
            <a:pPr marL="0" indent="0">
              <a:buFontTx/>
              <a:buNone/>
            </a:pPr>
            <a:endParaRPr lang="nb-NO" b="0" noProof="0" dirty="0"/>
          </a:p>
          <a:p>
            <a:pPr marL="0" indent="0">
              <a:buFontTx/>
              <a:buNone/>
            </a:pPr>
            <a:endParaRPr lang="nb-NO" b="0" noProof="0" dirty="0"/>
          </a:p>
          <a:p>
            <a:pPr marL="0" indent="0">
              <a:buFontTx/>
              <a:buNone/>
            </a:pPr>
            <a:endParaRPr lang="nb-NO" b="0" noProof="0" dirty="0"/>
          </a:p>
          <a:p>
            <a:pPr marL="0" indent="0">
              <a:buFontTx/>
              <a:buNone/>
            </a:pPr>
            <a:endParaRPr lang="nb-NO" noProof="0" dirty="0"/>
          </a:p>
        </p:txBody>
      </p:sp>
      <p:sp>
        <p:nvSpPr>
          <p:cNvPr id="4" name="Slide Number Placeholder 3"/>
          <p:cNvSpPr>
            <a:spLocks noGrp="1"/>
          </p:cNvSpPr>
          <p:nvPr>
            <p:ph type="sldNum" sz="quarter" idx="5"/>
          </p:nvPr>
        </p:nvSpPr>
        <p:spPr/>
        <p:txBody>
          <a:bodyPr/>
          <a:lstStyle/>
          <a:p>
            <a:fld id="{677844C4-2405-AA4B-82D2-AB4783783E39}" type="slidenum">
              <a:rPr lang="en-NO" smtClean="0"/>
              <a:t>8</a:t>
            </a:fld>
            <a:endParaRPr lang="en-NO"/>
          </a:p>
        </p:txBody>
      </p:sp>
    </p:spTree>
    <p:extLst>
      <p:ext uri="{BB962C8B-B14F-4D97-AF65-F5344CB8AC3E}">
        <p14:creationId xmlns:p14="http://schemas.microsoft.com/office/powerpoint/2010/main" val="1997242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b-NO" b="1" noProof="0"/>
              <a:t>Spørsmål: “Når i prosessen ringer man 1-1-3”?</a:t>
            </a:r>
            <a:endParaRPr lang="nb-NO" b="0" noProof="0"/>
          </a:p>
          <a:p>
            <a:pPr marL="171450" indent="-171450">
              <a:buFontTx/>
              <a:buChar char="-"/>
            </a:pPr>
            <a:r>
              <a:rPr lang="nb-NO" b="0" noProof="0"/>
              <a:t>Kan være vanskelig å vite </a:t>
            </a:r>
            <a:r>
              <a:rPr lang="nb-NO" b="1" noProof="0"/>
              <a:t>når</a:t>
            </a:r>
            <a:r>
              <a:rPr lang="nb-NO" b="0" noProof="0"/>
              <a:t> man ringer 1-1-3. Skal man gjøre dette med en gang man finner en bevisstløs person, eller vente til man starter HLR?</a:t>
            </a:r>
          </a:p>
          <a:p>
            <a:pPr marL="171450" indent="-171450">
              <a:buFontTx/>
              <a:buChar char="-"/>
            </a:pPr>
            <a:r>
              <a:rPr lang="nb-NO" b="0" noProof="0"/>
              <a:t>Det er viktig å ringe 1-1-3 så tidlig som mulig, da HLR kun kan forlenge pasientens liv inntil nødetatene kan komme med egnet utstyr for videre behandling. Derfor vil vi ha nødetatene tilkalt så fort som mulig dersom dette er nødvendig.</a:t>
            </a:r>
          </a:p>
          <a:p>
            <a:pPr marL="171450" indent="-171450">
              <a:buFontTx/>
              <a:buChar char="-"/>
            </a:pPr>
            <a:r>
              <a:rPr lang="nb-NO" b="0" noProof="0"/>
              <a:t>Det aller beste alternativet er om det er flere personer på ulykkesstedet, så kan én utføre førstehjelp, mens annen person håndterer kontakt med 1-1-3.</a:t>
            </a:r>
          </a:p>
          <a:p>
            <a:pPr marL="171450" indent="-171450">
              <a:buFontTx/>
              <a:buChar char="-"/>
            </a:pPr>
            <a:endParaRPr lang="nb-NO" b="0" noProof="0"/>
          </a:p>
          <a:p>
            <a:pPr marL="0" indent="0">
              <a:buFontTx/>
              <a:buNone/>
            </a:pPr>
            <a:r>
              <a:rPr lang="nb-NO" b="1" noProof="0"/>
              <a:t>1-1-3 Sentralen er betjent av helsepersonell:</a:t>
            </a:r>
          </a:p>
          <a:p>
            <a:pPr marL="171450" lvl="0" indent="-171450">
              <a:buFontTx/>
              <a:buChar char="-"/>
            </a:pPr>
            <a:r>
              <a:rPr lang="nb-NO" b="0" noProof="0"/>
              <a:t>Stiller spørsmål for å kunne vurdere situasjonen, e.g. starte uttrykning.</a:t>
            </a:r>
          </a:p>
          <a:p>
            <a:pPr marL="171450" lvl="0" indent="-171450">
              <a:buFontTx/>
              <a:buChar char="-"/>
            </a:pPr>
            <a:r>
              <a:rPr lang="nb-NO" b="0" noProof="0"/>
              <a:t>Gi råd og veiledning.</a:t>
            </a:r>
          </a:p>
          <a:p>
            <a:pPr marL="171450" lvl="0" indent="-171450">
              <a:buFontTx/>
              <a:buChar char="-"/>
            </a:pPr>
            <a:r>
              <a:rPr lang="nb-NO" b="0" noProof="0"/>
              <a:t>Kan veilede på utføring av førstehjelp, som HLR.</a:t>
            </a:r>
          </a:p>
          <a:p>
            <a:pPr marL="171450" lvl="0" indent="-171450">
              <a:buFontTx/>
              <a:buChar char="-"/>
            </a:pPr>
            <a:r>
              <a:rPr lang="nb-NO" b="0" noProof="0"/>
              <a:t>Sender ambulanse, lege eller annen hjelp etter behov.</a:t>
            </a:r>
          </a:p>
          <a:p>
            <a:pPr marL="171450" lvl="0" indent="-171450">
              <a:buFontTx/>
              <a:buChar char="-"/>
            </a:pPr>
            <a:endParaRPr lang="nb-NO" b="0" noProof="0"/>
          </a:p>
          <a:p>
            <a:pPr marL="0" lvl="0" indent="0">
              <a:buFontTx/>
              <a:buNone/>
            </a:pPr>
            <a:r>
              <a:rPr lang="nb-NO" b="1" noProof="0"/>
              <a:t>Forberedelser før du ringer: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kern="1200">
                <a:solidFill>
                  <a:schemeClr val="tx1"/>
                </a:solidFill>
                <a:effectLst/>
                <a:latin typeface="+mn-lt"/>
                <a:ea typeface="+mn-ea"/>
                <a:cs typeface="+mn-cs"/>
              </a:rPr>
              <a:t>Merk deg posisjonen din, nøkkelopplysninger (hva som skjedde, den skadedes tilstand, kan det være en høyenergiskade</a:t>
            </a:r>
            <a:r>
              <a:rPr lang="nb-NO"/>
              <a:t>?).</a:t>
            </a:r>
            <a:endParaRPr lang="nb-NO" sz="1200" kern="120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kern="1200">
                <a:solidFill>
                  <a:schemeClr val="tx1"/>
                </a:solidFill>
                <a:effectLst/>
                <a:latin typeface="+mn-lt"/>
                <a:ea typeface="+mn-ea"/>
                <a:cs typeface="+mn-cs"/>
              </a:rPr>
              <a:t>Eventuelle forventede vanskeligheter for redningen. </a:t>
            </a:r>
          </a:p>
          <a:p>
            <a:pPr marL="171450" indent="-171450">
              <a:buFontTx/>
              <a:buChar char="-"/>
              <a:defRPr/>
            </a:pPr>
            <a:r>
              <a:rPr lang="nb-NO" sz="1200" kern="1200">
                <a:solidFill>
                  <a:schemeClr val="tx1"/>
                </a:solidFill>
                <a:effectLst/>
                <a:latin typeface="+mn-lt"/>
                <a:ea typeface="+mn-ea"/>
                <a:cs typeface="+mn-cs"/>
              </a:rPr>
              <a:t>Tenk </a:t>
            </a:r>
            <a:r>
              <a:rPr lang="nb-NO"/>
              <a:t>på</a:t>
            </a:r>
            <a:r>
              <a:rPr lang="nb-NO" sz="1200" kern="1200">
                <a:solidFill>
                  <a:schemeClr val="tx1"/>
                </a:solidFill>
                <a:effectLst/>
                <a:latin typeface="+mn-lt"/>
                <a:ea typeface="+mn-ea"/>
                <a:cs typeface="+mn-cs"/>
              </a:rPr>
              <a:t>̊ hva du tror du kan trenge før du ringer: </a:t>
            </a:r>
            <a:r>
              <a:rPr lang="nb-NO" sz="1200" b="1" kern="1200">
                <a:solidFill>
                  <a:schemeClr val="tx1"/>
                </a:solidFill>
                <a:effectLst/>
                <a:latin typeface="+mn-lt"/>
                <a:ea typeface="+mn-ea"/>
                <a:cs typeface="+mn-cs"/>
              </a:rPr>
              <a:t>fjellredning? En ambulanse? Et helikopter?</a:t>
            </a:r>
            <a:r>
              <a:rPr lang="nb-NO" b="1"/>
              <a:t> </a:t>
            </a:r>
            <a:endParaRPr lang="nb-NO" sz="1200" b="1"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Forberedelser før du ringer kan hjelpe deg å kommunisere tydelig og få den hjelpen du trenger raskest mulig (disse tingene vil nødtjenesten også spørre om, som hvem ringer, hvor du er, og hva er tilstanden til den skadede personen).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noProof="0"/>
          </a:p>
          <a:p>
            <a:pPr marL="0" indent="0">
              <a:buFontTx/>
              <a:buNone/>
            </a:pPr>
            <a:r>
              <a:rPr lang="nb-NO" b="1" noProof="0"/>
              <a:t>Nummeret til legevakt – 116117</a:t>
            </a:r>
            <a:endParaRPr lang="nb-NO" b="0" noProof="0"/>
          </a:p>
          <a:p>
            <a:pPr marL="0" indent="0">
              <a:buFontTx/>
              <a:buNone/>
            </a:pPr>
            <a:r>
              <a:rPr lang="nb-NO" b="0" noProof="0"/>
              <a:t>Legevakten har en «ny» praksis for å redusere kø, ved at legetime må «bestilles». Ring 116117 for å få råd eller oppmøtetid. </a:t>
            </a:r>
            <a:r>
              <a:rPr lang="nb-NO" b="1" noProof="0"/>
              <a:t>Bruk legevakten når hjelpen kan vente litt.</a:t>
            </a:r>
            <a:endParaRPr lang="nb-NO" b="0" noProof="0"/>
          </a:p>
          <a:p>
            <a:pPr marL="0" indent="0">
              <a:buFontTx/>
              <a:buNone/>
            </a:pPr>
            <a:endParaRPr lang="nb-NO" b="0" noProof="0"/>
          </a:p>
          <a:p>
            <a:pPr marL="0" indent="0">
              <a:buFontTx/>
              <a:buNone/>
            </a:pPr>
            <a:endParaRPr lang="nb-NO" b="1" noProof="0"/>
          </a:p>
          <a:p>
            <a:endParaRPr lang="nb-NO" noProof="0"/>
          </a:p>
        </p:txBody>
      </p:sp>
      <p:sp>
        <p:nvSpPr>
          <p:cNvPr id="4" name="Slide Number Placeholder 3"/>
          <p:cNvSpPr>
            <a:spLocks noGrp="1"/>
          </p:cNvSpPr>
          <p:nvPr>
            <p:ph type="sldNum" sz="quarter" idx="5"/>
          </p:nvPr>
        </p:nvSpPr>
        <p:spPr/>
        <p:txBody>
          <a:bodyPr/>
          <a:lstStyle/>
          <a:p>
            <a:fld id="{677844C4-2405-AA4B-82D2-AB4783783E39}" type="slidenum">
              <a:rPr lang="en-NO" smtClean="0"/>
              <a:t>9</a:t>
            </a:fld>
            <a:endParaRPr lang="en-NO"/>
          </a:p>
        </p:txBody>
      </p:sp>
    </p:spTree>
    <p:extLst>
      <p:ext uri="{BB962C8B-B14F-4D97-AF65-F5344CB8AC3E}">
        <p14:creationId xmlns:p14="http://schemas.microsoft.com/office/powerpoint/2010/main" val="738946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nb-NO" b="0" noProof="0" dirty="0"/>
              <a:t>Dersom du ikke har trykkbandasje tilgjengelig kan man også bruke det man har tilgjengelig, t-skjorte, skjerf, etc. Det viktigste er å stoppe blødningen. (</a:t>
            </a:r>
            <a:r>
              <a:rPr lang="nb-NO" dirty="0">
                <a:hlinkClick r:id="rId3"/>
              </a:rPr>
              <a:t>Trykkbandasje - KFUK-KFUM-speiderne (kmspeider.no)</a:t>
            </a:r>
            <a:r>
              <a:rPr lang="nb-NO" dirty="0"/>
              <a:t>)</a:t>
            </a:r>
          </a:p>
          <a:p>
            <a:pPr marL="0" lvl="0" indent="0">
              <a:buFontTx/>
              <a:buNone/>
            </a:pPr>
            <a:br>
              <a:rPr lang="nb-NO" b="0" noProof="0" dirty="0"/>
            </a:br>
            <a:r>
              <a:rPr lang="nb-NO" b="0" noProof="0" dirty="0"/>
              <a:t>Kompress hindrer ytterligere forurensning av sår, trykklegemet er der for å stoppe blødning (men ikke blodsirkulasjonen)</a:t>
            </a:r>
          </a:p>
          <a:p>
            <a:pPr marL="171450" lvl="0" indent="-171450">
              <a:buFontTx/>
              <a:buChar char="-"/>
            </a:pPr>
            <a:endParaRPr lang="nb-NO" b="0" noProof="0" dirty="0"/>
          </a:p>
          <a:p>
            <a:pPr marL="0" lvl="0" indent="0">
              <a:buFontTx/>
              <a:buNone/>
            </a:pPr>
            <a:r>
              <a:rPr lang="nb-NO" b="0" noProof="0" dirty="0"/>
              <a:t>Ved store blødninger er det nok naturlig for de fleste å ta kontakt med lege så snart som mulig. En del typer sår </a:t>
            </a:r>
            <a:r>
              <a:rPr lang="nb-NO" b="1" noProof="0" dirty="0"/>
              <a:t>skal</a:t>
            </a:r>
            <a:r>
              <a:rPr lang="nb-NO" b="0" noProof="0" dirty="0"/>
              <a:t> også behandles av lege:</a:t>
            </a:r>
          </a:p>
          <a:p>
            <a:pPr marL="171450" lvl="0" indent="-171450">
              <a:buFontTx/>
              <a:buChar char="-"/>
            </a:pPr>
            <a:r>
              <a:rPr lang="nb-NO" b="0" noProof="0" dirty="0"/>
              <a:t>Sår med store blødninger</a:t>
            </a:r>
          </a:p>
          <a:p>
            <a:pPr marL="171450" lvl="0" indent="-171450">
              <a:buFontTx/>
              <a:buChar char="-"/>
            </a:pPr>
            <a:r>
              <a:rPr lang="nb-NO" b="0" noProof="0" dirty="0"/>
              <a:t>Sår med nedsatt følelse i området rundt såret.</a:t>
            </a:r>
          </a:p>
          <a:p>
            <a:pPr marL="171450" lvl="0" indent="-171450">
              <a:buFontTx/>
              <a:buChar char="-"/>
            </a:pPr>
            <a:r>
              <a:rPr lang="nb-NO" b="0" noProof="0" dirty="0"/>
              <a:t>Sår med infeksjonsfare.</a:t>
            </a:r>
          </a:p>
          <a:p>
            <a:pPr marL="171450" lvl="0" indent="-171450">
              <a:buFontTx/>
              <a:buChar char="-"/>
            </a:pPr>
            <a:r>
              <a:rPr lang="nb-NO" b="0" noProof="0" dirty="0"/>
              <a:t>Sår med fremmedlegemer.</a:t>
            </a:r>
          </a:p>
          <a:p>
            <a:pPr marL="171450" lvl="0" indent="-171450">
              <a:buFontTx/>
              <a:buChar char="-"/>
            </a:pPr>
            <a:r>
              <a:rPr lang="nb-NO" b="0" noProof="0" dirty="0"/>
              <a:t>Sår som er forurenset.</a:t>
            </a:r>
          </a:p>
          <a:p>
            <a:pPr marL="171450" lvl="0" indent="-171450">
              <a:buFontTx/>
              <a:buChar char="-"/>
            </a:pPr>
            <a:endParaRPr lang="nb-NO" b="0" noProof="0" dirty="0"/>
          </a:p>
          <a:p>
            <a:pPr marL="0" lvl="0" indent="0">
              <a:buFontTx/>
              <a:buNone/>
            </a:pPr>
            <a:r>
              <a:rPr lang="nb-NO" b="1" noProof="0" dirty="0"/>
              <a:t>Ikke fjern fremmedlegemer fra sår:</a:t>
            </a:r>
          </a:p>
          <a:p>
            <a:pPr marL="0" lvl="0" indent="0">
              <a:buFontTx/>
              <a:buNone/>
            </a:pPr>
            <a:r>
              <a:rPr lang="nb-NO" b="0" noProof="0" dirty="0"/>
              <a:t>Å prøve å fjerne fremmedlegemer kan føre til større skade eller økt blødning. Støtt opp rundt fremmedlegemet. Dette må fjernes av lege / trent helsepersonell. </a:t>
            </a:r>
          </a:p>
          <a:p>
            <a:pPr marL="0" lvl="0" indent="0">
              <a:buFontTx/>
              <a:buNone/>
            </a:pPr>
            <a:endParaRPr lang="nb-NO" b="0" noProof="0" dirty="0"/>
          </a:p>
          <a:p>
            <a:pPr marL="0" lvl="0" indent="0">
              <a:buFontTx/>
              <a:buNone/>
            </a:pPr>
            <a:r>
              <a:rPr lang="nb-NO" b="1" noProof="0" dirty="0"/>
              <a:t>Nedkjøling (som med indre blødninger).</a:t>
            </a:r>
          </a:p>
          <a:p>
            <a:pPr marL="171450" lvl="0" indent="-171450">
              <a:buFontTx/>
              <a:buChar char="-"/>
            </a:pPr>
            <a:r>
              <a:rPr lang="nb-NO" noProof="0" dirty="0"/>
              <a:t>Dersom pasienten blir kjølt ned (redusert kroppstemperatur) </a:t>
            </a:r>
            <a:r>
              <a:rPr lang="nb-NO" b="1" noProof="0" dirty="0"/>
              <a:t>øker blødninger</a:t>
            </a:r>
            <a:r>
              <a:rPr lang="nb-NO" b="0" noProof="0" dirty="0"/>
              <a:t> og oksygenforbruket.</a:t>
            </a:r>
          </a:p>
          <a:p>
            <a:pPr marL="171450" lvl="0" indent="-171450">
              <a:buFontTx/>
              <a:buChar char="-"/>
            </a:pPr>
            <a:r>
              <a:rPr lang="nb-NO" b="0" noProof="0" dirty="0"/>
              <a:t>Sørg derfor for at pasienten er varm. Husk at mye av varmetapet skjer </a:t>
            </a:r>
            <a:r>
              <a:rPr lang="nb-NO" b="1" noProof="0" dirty="0"/>
              <a:t>fra bakken.</a:t>
            </a:r>
            <a:r>
              <a:rPr lang="nb-NO" b="0" noProof="0" dirty="0"/>
              <a:t> Sørg derfor for at pasienten ikke ligger rett på bakken.</a:t>
            </a:r>
          </a:p>
          <a:p>
            <a:pPr marL="171450" lvl="0" indent="-171450">
              <a:buFontTx/>
              <a:buChar char="-"/>
            </a:pPr>
            <a:endParaRPr lang="nb-NO" b="0" noProof="0" dirty="0"/>
          </a:p>
          <a:p>
            <a:pPr marL="0" lvl="0" indent="0">
              <a:buFontTx/>
              <a:buNone/>
            </a:pPr>
            <a:r>
              <a:rPr lang="nb-NO" b="1" noProof="0" dirty="0"/>
              <a:t>Ingen drikke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dirty="0"/>
              <a:t>Hvis man gir drikke vil blodet «trekkes» til magen for å ta opp væske. Blodet trengs til vitale organer som hjerne, hjerte og lunger i stedet. Dersom pasienten trenger operasjon, skal pasienten være fastende, i.e. ingen mat eller drikke.</a:t>
            </a:r>
          </a:p>
          <a:p>
            <a:pPr marL="0" lvl="0" indent="0">
              <a:buFontTx/>
              <a:buNone/>
            </a:pPr>
            <a:endParaRPr lang="nb-NO" b="1" noProof="0" dirty="0"/>
          </a:p>
        </p:txBody>
      </p:sp>
      <p:sp>
        <p:nvSpPr>
          <p:cNvPr id="4" name="Slide Number Placeholder 3"/>
          <p:cNvSpPr>
            <a:spLocks noGrp="1"/>
          </p:cNvSpPr>
          <p:nvPr>
            <p:ph type="sldNum" sz="quarter" idx="5"/>
          </p:nvPr>
        </p:nvSpPr>
        <p:spPr/>
        <p:txBody>
          <a:bodyPr/>
          <a:lstStyle/>
          <a:p>
            <a:fld id="{677844C4-2405-AA4B-82D2-AB4783783E39}" type="slidenum">
              <a:rPr lang="en-NO" smtClean="0"/>
              <a:t>10</a:t>
            </a:fld>
            <a:endParaRPr lang="en-NO"/>
          </a:p>
        </p:txBody>
      </p:sp>
    </p:spTree>
    <p:extLst>
      <p:ext uri="{BB962C8B-B14F-4D97-AF65-F5344CB8AC3E}">
        <p14:creationId xmlns:p14="http://schemas.microsoft.com/office/powerpoint/2010/main" val="2328915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noProof="0"/>
              <a:t>Indre blødninger er en </a:t>
            </a:r>
            <a:r>
              <a:rPr lang="nb-NO" b="1" noProof="0"/>
              <a:t>livstruende tilstand </a:t>
            </a:r>
            <a:r>
              <a:rPr lang="nb-NO" noProof="0"/>
              <a:t>og svært farlig.</a:t>
            </a:r>
          </a:p>
          <a:p>
            <a:pPr marL="628650" lvl="1" indent="-171450">
              <a:buFontTx/>
              <a:buChar char="-"/>
            </a:pPr>
            <a:r>
              <a:rPr lang="nb-NO" noProof="0"/>
              <a:t>Kan raskt medføre stort blodtap med fare for sirkulasjonssvikt.</a:t>
            </a:r>
          </a:p>
          <a:p>
            <a:pPr marL="171450" lvl="0" indent="-171450">
              <a:buFontTx/>
              <a:buChar char="-"/>
            </a:pPr>
            <a:r>
              <a:rPr lang="nb-NO" noProof="0"/>
              <a:t>Indre blødninger trenger ikke synes utenpå pasienten.</a:t>
            </a:r>
          </a:p>
          <a:p>
            <a:pPr marL="171450" lvl="0" indent="-171450">
              <a:buFontTx/>
              <a:buChar char="-"/>
            </a:pPr>
            <a:endParaRPr lang="nb-NO" noProof="0"/>
          </a:p>
          <a:p>
            <a:pPr marL="0" lvl="0" indent="0">
              <a:buFontTx/>
              <a:buNone/>
            </a:pPr>
            <a:r>
              <a:rPr lang="nb-NO" b="1" noProof="0"/>
              <a:t>Nedkjøling</a:t>
            </a:r>
          </a:p>
          <a:p>
            <a:pPr marL="171450" lvl="0" indent="-171450">
              <a:buFontTx/>
              <a:buChar char="-"/>
            </a:pPr>
            <a:r>
              <a:rPr lang="nb-NO" noProof="0"/>
              <a:t>Dersom pasienten blir kjølt ned (redusert kroppstemperatur) </a:t>
            </a:r>
            <a:r>
              <a:rPr lang="nb-NO" b="1" noProof="0"/>
              <a:t>øker blødninger</a:t>
            </a:r>
            <a:r>
              <a:rPr lang="nb-NO" b="0" noProof="0"/>
              <a:t> og oksygenforbruket.</a:t>
            </a:r>
          </a:p>
          <a:p>
            <a:pPr marL="171450" lvl="0" indent="-171450">
              <a:buFontTx/>
              <a:buChar char="-"/>
            </a:pPr>
            <a:r>
              <a:rPr lang="nb-NO" b="0" noProof="0"/>
              <a:t>Sørg derfor for at pasienten er varm. Husk at mye av varmetapet skjer </a:t>
            </a:r>
            <a:r>
              <a:rPr lang="nb-NO" b="1" noProof="0"/>
              <a:t>fra bakken.</a:t>
            </a:r>
            <a:r>
              <a:rPr lang="nb-NO" b="0" noProof="0"/>
              <a:t> Sørg derfor for at pasienten ikke ligger rett på bakken.</a:t>
            </a:r>
          </a:p>
          <a:p>
            <a:pPr marL="171450" lvl="0" indent="-171450">
              <a:buFontTx/>
              <a:buChar char="-"/>
            </a:pPr>
            <a:r>
              <a:rPr lang="nb-NO" b="0" noProof="0"/>
              <a:t>Alvorlig skadede personer kan også bli nedkjølt på en varm sommerdag.</a:t>
            </a:r>
          </a:p>
          <a:p>
            <a:pPr marL="171450" lvl="0" indent="-171450">
              <a:buFontTx/>
              <a:buChar char="-"/>
            </a:pPr>
            <a:endParaRPr lang="nb-NO" b="0" noProof="0"/>
          </a:p>
          <a:p>
            <a:pPr marL="171450" lvl="0" indent="-171450">
              <a:buFontTx/>
              <a:buChar char="-"/>
            </a:pPr>
            <a:endParaRPr lang="nb-NO" b="0" noProof="0"/>
          </a:p>
          <a:p>
            <a:pPr marL="0" lvl="0" indent="0">
              <a:buFontTx/>
              <a:buNone/>
            </a:pPr>
            <a:endParaRPr lang="nb-NO" noProof="0"/>
          </a:p>
          <a:p>
            <a:endParaRPr lang="nb-NO" noProof="0"/>
          </a:p>
        </p:txBody>
      </p:sp>
      <p:sp>
        <p:nvSpPr>
          <p:cNvPr id="4" name="Slide Number Placeholder 3"/>
          <p:cNvSpPr>
            <a:spLocks noGrp="1"/>
          </p:cNvSpPr>
          <p:nvPr>
            <p:ph type="sldNum" sz="quarter" idx="5"/>
          </p:nvPr>
        </p:nvSpPr>
        <p:spPr/>
        <p:txBody>
          <a:bodyPr/>
          <a:lstStyle/>
          <a:p>
            <a:fld id="{677844C4-2405-AA4B-82D2-AB4783783E39}" type="slidenum">
              <a:rPr lang="en-NO" smtClean="0"/>
              <a:t>11</a:t>
            </a:fld>
            <a:endParaRPr lang="en-NO"/>
          </a:p>
        </p:txBody>
      </p:sp>
    </p:spTree>
    <p:extLst>
      <p:ext uri="{BB962C8B-B14F-4D97-AF65-F5344CB8AC3E}">
        <p14:creationId xmlns:p14="http://schemas.microsoft.com/office/powerpoint/2010/main" val="1464685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emside - Enkel log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B30648-200A-0543-A79C-A2F5271AA8EB}"/>
              </a:ext>
            </a:extLst>
          </p:cNvPr>
          <p:cNvPicPr>
            <a:picLocks noChangeAspect="1"/>
          </p:cNvPicPr>
          <p:nvPr userDrawn="1"/>
        </p:nvPicPr>
        <p:blipFill>
          <a:blip r:embed="rId2"/>
          <a:stretch>
            <a:fillRect/>
          </a:stretch>
        </p:blipFill>
        <p:spPr>
          <a:xfrm>
            <a:off x="1382852" y="1900380"/>
            <a:ext cx="9426295" cy="2628622"/>
          </a:xfrm>
          <a:prstGeom prst="rect">
            <a:avLst/>
          </a:prstGeom>
        </p:spPr>
      </p:pic>
    </p:spTree>
    <p:extLst>
      <p:ext uri="{BB962C8B-B14F-4D97-AF65-F5344CB8AC3E}">
        <p14:creationId xmlns:p14="http://schemas.microsoft.com/office/powerpoint/2010/main" val="3262244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848E-F0CD-6D4D-9904-133DDA7A94A8}"/>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0CAC582D-12B3-7C4A-A0B0-9FC5527F7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4095D-3F28-A442-BCEE-604BD028BC8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93A0DB72-3529-E848-9855-96E4F76D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9ABE240-6AD8-0945-B482-0FF814E705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F342286F-507E-B149-9267-28E554490EDB}"/>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8" name="Footer Placeholder 7">
            <a:extLst>
              <a:ext uri="{FF2B5EF4-FFF2-40B4-BE49-F238E27FC236}">
                <a16:creationId xmlns:a16="http://schemas.microsoft.com/office/drawing/2014/main" id="{1639D5B2-C3B0-C94D-AAF1-41B1C189D38E}"/>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2BF3B19C-284A-BD43-B369-4444F78494BC}"/>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201184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920D-9C98-4348-88BE-CCFF0C1EE8BA}"/>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C5EA5797-30C2-D54E-84F5-716E0F0E1F79}"/>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4" name="Footer Placeholder 3">
            <a:extLst>
              <a:ext uri="{FF2B5EF4-FFF2-40B4-BE49-F238E27FC236}">
                <a16:creationId xmlns:a16="http://schemas.microsoft.com/office/drawing/2014/main" id="{FB71EC06-97F5-6E40-A6E4-3E54BECD395F}"/>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8F65CBE9-F478-F54D-B28B-5400C9A39603}"/>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45061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992F8-B783-6847-84CA-C2B9DC7CA9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5F1E65CD-E7EB-D648-B011-AE3C7063C8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973CFFA0-FA3D-6E47-BE32-84C4E31756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950B0F-5209-D64B-B879-9A441395FD55}"/>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6" name="Footer Placeholder 5">
            <a:extLst>
              <a:ext uri="{FF2B5EF4-FFF2-40B4-BE49-F238E27FC236}">
                <a16:creationId xmlns:a16="http://schemas.microsoft.com/office/drawing/2014/main" id="{D141C9CE-2413-0D45-9A15-BFA9D3F7130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5FF54EA-5B10-EF4A-BB2E-CCBB53DB00B2}"/>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899130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4BFA-E27B-0249-ADEE-213AAF026F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4236660D-785E-734A-81EE-0F1FEFCF5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B9A86318-1A66-CF45-94A9-1ECE93E41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8B51A9-42C0-854B-A62D-9363BB1E9932}"/>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6" name="Footer Placeholder 5">
            <a:extLst>
              <a:ext uri="{FF2B5EF4-FFF2-40B4-BE49-F238E27FC236}">
                <a16:creationId xmlns:a16="http://schemas.microsoft.com/office/drawing/2014/main" id="{74C50110-3210-F646-B47C-3F78A61DF3D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A31F624F-6C8D-914D-A3A6-9B8CF3F5B779}"/>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890203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remside - NLF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2D0685-B956-5C47-9349-0746E1890735}"/>
              </a:ext>
            </a:extLst>
          </p:cNvPr>
          <p:cNvPicPr>
            <a:picLocks noChangeAspect="1"/>
          </p:cNvPicPr>
          <p:nvPr userDrawn="1"/>
        </p:nvPicPr>
        <p:blipFill>
          <a:blip r:embed="rId2"/>
          <a:stretch>
            <a:fillRect/>
          </a:stretch>
        </p:blipFill>
        <p:spPr>
          <a:xfrm>
            <a:off x="3573272" y="1843923"/>
            <a:ext cx="5045455" cy="3170153"/>
          </a:xfrm>
          <a:prstGeom prst="rect">
            <a:avLst/>
          </a:prstGeom>
        </p:spPr>
      </p:pic>
    </p:spTree>
    <p:extLst>
      <p:ext uri="{BB962C8B-B14F-4D97-AF65-F5344CB8AC3E}">
        <p14:creationId xmlns:p14="http://schemas.microsoft.com/office/powerpoint/2010/main" val="4011217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655142" y="148868"/>
            <a:ext cx="4528911" cy="6709132"/>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601867" y="6136139"/>
            <a:ext cx="1804329" cy="461665"/>
          </a:xfrm>
          <a:prstGeom prst="rect">
            <a:avLst/>
          </a:prstGeom>
          <a:noFill/>
        </p:spPr>
        <p:txBody>
          <a:bodyPr wrap="square" rtlCol="0">
            <a:spAutoFit/>
          </a:bodyPr>
          <a:lstStyle/>
          <a:p>
            <a:r>
              <a:rPr lang="en-NO" sz="2400" b="1" i="1">
                <a:solidFill>
                  <a:schemeClr val="bg1"/>
                </a:solidFill>
                <a:latin typeface="+mn-lt"/>
                <a:ea typeface="Adobe Gothic Std B" panose="020B0800000000000000" pitchFamily="34" charset="-128"/>
                <a:cs typeface="Baghdad" pitchFamily="2" charset="-78"/>
              </a:rPr>
              <a:t>NLF.no</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11" name="Group 10">
            <a:extLst>
              <a:ext uri="{FF2B5EF4-FFF2-40B4-BE49-F238E27FC236}">
                <a16:creationId xmlns:a16="http://schemas.microsoft.com/office/drawing/2014/main" id="{01920987-27DE-5EF1-01C3-382606314D8F}"/>
              </a:ext>
            </a:extLst>
          </p:cNvPr>
          <p:cNvGrpSpPr/>
          <p:nvPr userDrawn="1"/>
        </p:nvGrpSpPr>
        <p:grpSpPr>
          <a:xfrm>
            <a:off x="469900" y="6219192"/>
            <a:ext cx="11036300" cy="533585"/>
            <a:chOff x="469900" y="6219192"/>
            <a:chExt cx="11036300" cy="533585"/>
          </a:xfrm>
        </p:grpSpPr>
        <p:cxnSp>
          <p:nvCxnSpPr>
            <p:cNvPr id="16" name="Straight Connector 15">
              <a:extLst>
                <a:ext uri="{FF2B5EF4-FFF2-40B4-BE49-F238E27FC236}">
                  <a16:creationId xmlns:a16="http://schemas.microsoft.com/office/drawing/2014/main" id="{FB1C06C7-A8C7-BC33-A8CE-5E3B0D271A5F}"/>
                </a:ext>
              </a:extLst>
            </p:cNvPr>
            <p:cNvCxnSpPr>
              <a:cxnSpLocks/>
            </p:cNvCxnSpPr>
            <p:nvPr userDrawn="1"/>
          </p:nvCxnSpPr>
          <p:spPr>
            <a:xfrm>
              <a:off x="469900" y="6553200"/>
              <a:ext cx="96888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E5FE75-B0E3-161C-62A7-70BC3ABEA547}"/>
                </a:ext>
              </a:extLst>
            </p:cNvPr>
            <p:cNvCxnSpPr>
              <a:cxnSpLocks/>
            </p:cNvCxnSpPr>
            <p:nvPr userDrawn="1"/>
          </p:nvCxnSpPr>
          <p:spPr>
            <a:xfrm>
              <a:off x="10158732" y="6555359"/>
              <a:ext cx="26883" cy="7271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EE81EF-613D-F4EB-F948-228A5D0C7EBB}"/>
                </a:ext>
              </a:extLst>
            </p:cNvPr>
            <p:cNvCxnSpPr>
              <a:cxnSpLocks/>
            </p:cNvCxnSpPr>
            <p:nvPr userDrawn="1"/>
          </p:nvCxnSpPr>
          <p:spPr>
            <a:xfrm flipV="1">
              <a:off x="10184366" y="6219192"/>
              <a:ext cx="65345" cy="408882"/>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172A5-30A0-2DD8-960E-C1DA1355C7BE}"/>
                </a:ext>
              </a:extLst>
            </p:cNvPr>
            <p:cNvCxnSpPr>
              <a:cxnSpLocks/>
            </p:cNvCxnSpPr>
            <p:nvPr userDrawn="1"/>
          </p:nvCxnSpPr>
          <p:spPr>
            <a:xfrm flipH="1" flipV="1">
              <a:off x="10250456" y="6219192"/>
              <a:ext cx="62459" cy="53358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499AA2-FD7A-3C7B-138D-9A3B5B916916}"/>
                </a:ext>
              </a:extLst>
            </p:cNvPr>
            <p:cNvCxnSpPr>
              <a:cxnSpLocks/>
            </p:cNvCxnSpPr>
            <p:nvPr userDrawn="1"/>
          </p:nvCxnSpPr>
          <p:spPr>
            <a:xfrm flipV="1">
              <a:off x="10312915" y="6555359"/>
              <a:ext cx="60852" cy="197418"/>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DAD2F8-9FF6-49CB-EC19-011DF4577399}"/>
                </a:ext>
              </a:extLst>
            </p:cNvPr>
            <p:cNvCxnSpPr>
              <a:cxnSpLocks/>
            </p:cNvCxnSpPr>
            <p:nvPr userDrawn="1"/>
          </p:nvCxnSpPr>
          <p:spPr>
            <a:xfrm>
              <a:off x="10373767" y="6557460"/>
              <a:ext cx="11324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71886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672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ater_landing">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664943" y="148868"/>
            <a:ext cx="4527057" cy="6709132"/>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601867" y="6136139"/>
            <a:ext cx="1804329" cy="461665"/>
          </a:xfrm>
          <a:prstGeom prst="rect">
            <a:avLst/>
          </a:prstGeom>
          <a:noFill/>
        </p:spPr>
        <p:txBody>
          <a:bodyPr wrap="square" rtlCol="0">
            <a:spAutoFit/>
          </a:bodyPr>
          <a:lstStyle/>
          <a:p>
            <a:r>
              <a:rPr lang="en-NO" sz="2400" b="1" i="1">
                <a:solidFill>
                  <a:schemeClr val="bg1"/>
                </a:solidFill>
                <a:latin typeface="+mn-lt"/>
                <a:ea typeface="Adobe Gothic Std B" panose="020B0800000000000000" pitchFamily="34" charset="-128"/>
                <a:cs typeface="Baghdad" pitchFamily="2" charset="-78"/>
              </a:rPr>
              <a:t>NLF.no</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11" name="Group 10">
            <a:extLst>
              <a:ext uri="{FF2B5EF4-FFF2-40B4-BE49-F238E27FC236}">
                <a16:creationId xmlns:a16="http://schemas.microsoft.com/office/drawing/2014/main" id="{01920987-27DE-5EF1-01C3-382606314D8F}"/>
              </a:ext>
            </a:extLst>
          </p:cNvPr>
          <p:cNvGrpSpPr/>
          <p:nvPr userDrawn="1"/>
        </p:nvGrpSpPr>
        <p:grpSpPr>
          <a:xfrm>
            <a:off x="469900" y="6219192"/>
            <a:ext cx="11036300" cy="533585"/>
            <a:chOff x="469900" y="6219192"/>
            <a:chExt cx="11036300" cy="533585"/>
          </a:xfrm>
        </p:grpSpPr>
        <p:cxnSp>
          <p:nvCxnSpPr>
            <p:cNvPr id="16" name="Straight Connector 15">
              <a:extLst>
                <a:ext uri="{FF2B5EF4-FFF2-40B4-BE49-F238E27FC236}">
                  <a16:creationId xmlns:a16="http://schemas.microsoft.com/office/drawing/2014/main" id="{FB1C06C7-A8C7-BC33-A8CE-5E3B0D271A5F}"/>
                </a:ext>
              </a:extLst>
            </p:cNvPr>
            <p:cNvCxnSpPr>
              <a:cxnSpLocks/>
            </p:cNvCxnSpPr>
            <p:nvPr userDrawn="1"/>
          </p:nvCxnSpPr>
          <p:spPr>
            <a:xfrm>
              <a:off x="469900" y="6553200"/>
              <a:ext cx="96888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E5FE75-B0E3-161C-62A7-70BC3ABEA547}"/>
                </a:ext>
              </a:extLst>
            </p:cNvPr>
            <p:cNvCxnSpPr>
              <a:cxnSpLocks/>
            </p:cNvCxnSpPr>
            <p:nvPr userDrawn="1"/>
          </p:nvCxnSpPr>
          <p:spPr>
            <a:xfrm>
              <a:off x="10158732" y="6555359"/>
              <a:ext cx="26883" cy="7271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EE81EF-613D-F4EB-F948-228A5D0C7EBB}"/>
                </a:ext>
              </a:extLst>
            </p:cNvPr>
            <p:cNvCxnSpPr>
              <a:cxnSpLocks/>
            </p:cNvCxnSpPr>
            <p:nvPr userDrawn="1"/>
          </p:nvCxnSpPr>
          <p:spPr>
            <a:xfrm flipV="1">
              <a:off x="10184366" y="6219192"/>
              <a:ext cx="65345" cy="408882"/>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172A5-30A0-2DD8-960E-C1DA1355C7BE}"/>
                </a:ext>
              </a:extLst>
            </p:cNvPr>
            <p:cNvCxnSpPr>
              <a:cxnSpLocks/>
            </p:cNvCxnSpPr>
            <p:nvPr userDrawn="1"/>
          </p:nvCxnSpPr>
          <p:spPr>
            <a:xfrm flipH="1" flipV="1">
              <a:off x="10250456" y="6219192"/>
              <a:ext cx="62459" cy="53358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499AA2-FD7A-3C7B-138D-9A3B5B916916}"/>
                </a:ext>
              </a:extLst>
            </p:cNvPr>
            <p:cNvCxnSpPr>
              <a:cxnSpLocks/>
            </p:cNvCxnSpPr>
            <p:nvPr userDrawn="1"/>
          </p:nvCxnSpPr>
          <p:spPr>
            <a:xfrm flipV="1">
              <a:off x="10312915" y="6555359"/>
              <a:ext cx="60852" cy="197418"/>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DAD2F8-9FF6-49CB-EC19-011DF4577399}"/>
                </a:ext>
              </a:extLst>
            </p:cNvPr>
            <p:cNvCxnSpPr>
              <a:cxnSpLocks/>
            </p:cNvCxnSpPr>
            <p:nvPr userDrawn="1"/>
          </p:nvCxnSpPr>
          <p:spPr>
            <a:xfrm>
              <a:off x="10373767" y="6557460"/>
              <a:ext cx="11324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71886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661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icopter_acciden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701374" y="93994"/>
            <a:ext cx="4490626" cy="6764006"/>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601867" y="6136139"/>
            <a:ext cx="1804329" cy="461665"/>
          </a:xfrm>
          <a:prstGeom prst="rect">
            <a:avLst/>
          </a:prstGeom>
          <a:noFill/>
        </p:spPr>
        <p:txBody>
          <a:bodyPr wrap="square" rtlCol="0">
            <a:spAutoFit/>
          </a:bodyPr>
          <a:lstStyle/>
          <a:p>
            <a:r>
              <a:rPr lang="en-NO" sz="2400" b="1" i="1">
                <a:solidFill>
                  <a:schemeClr val="bg1"/>
                </a:solidFill>
                <a:latin typeface="+mn-lt"/>
                <a:ea typeface="Adobe Gothic Std B" panose="020B0800000000000000" pitchFamily="34" charset="-128"/>
                <a:cs typeface="Baghdad" pitchFamily="2" charset="-78"/>
              </a:rPr>
              <a:t>NLF.no</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11" name="Group 10">
            <a:extLst>
              <a:ext uri="{FF2B5EF4-FFF2-40B4-BE49-F238E27FC236}">
                <a16:creationId xmlns:a16="http://schemas.microsoft.com/office/drawing/2014/main" id="{01920987-27DE-5EF1-01C3-382606314D8F}"/>
              </a:ext>
            </a:extLst>
          </p:cNvPr>
          <p:cNvGrpSpPr/>
          <p:nvPr userDrawn="1"/>
        </p:nvGrpSpPr>
        <p:grpSpPr>
          <a:xfrm>
            <a:off x="469900" y="6219192"/>
            <a:ext cx="11036300" cy="533585"/>
            <a:chOff x="469900" y="6219192"/>
            <a:chExt cx="11036300" cy="533585"/>
          </a:xfrm>
        </p:grpSpPr>
        <p:cxnSp>
          <p:nvCxnSpPr>
            <p:cNvPr id="16" name="Straight Connector 15">
              <a:extLst>
                <a:ext uri="{FF2B5EF4-FFF2-40B4-BE49-F238E27FC236}">
                  <a16:creationId xmlns:a16="http://schemas.microsoft.com/office/drawing/2014/main" id="{FB1C06C7-A8C7-BC33-A8CE-5E3B0D271A5F}"/>
                </a:ext>
              </a:extLst>
            </p:cNvPr>
            <p:cNvCxnSpPr>
              <a:cxnSpLocks/>
            </p:cNvCxnSpPr>
            <p:nvPr userDrawn="1"/>
          </p:nvCxnSpPr>
          <p:spPr>
            <a:xfrm>
              <a:off x="469900" y="6553200"/>
              <a:ext cx="96888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E5FE75-B0E3-161C-62A7-70BC3ABEA547}"/>
                </a:ext>
              </a:extLst>
            </p:cNvPr>
            <p:cNvCxnSpPr>
              <a:cxnSpLocks/>
            </p:cNvCxnSpPr>
            <p:nvPr userDrawn="1"/>
          </p:nvCxnSpPr>
          <p:spPr>
            <a:xfrm>
              <a:off x="10158732" y="6555359"/>
              <a:ext cx="26883" cy="7271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EE81EF-613D-F4EB-F948-228A5D0C7EBB}"/>
                </a:ext>
              </a:extLst>
            </p:cNvPr>
            <p:cNvCxnSpPr>
              <a:cxnSpLocks/>
            </p:cNvCxnSpPr>
            <p:nvPr userDrawn="1"/>
          </p:nvCxnSpPr>
          <p:spPr>
            <a:xfrm flipV="1">
              <a:off x="10184366" y="6219192"/>
              <a:ext cx="65345" cy="408882"/>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172A5-30A0-2DD8-960E-C1DA1355C7BE}"/>
                </a:ext>
              </a:extLst>
            </p:cNvPr>
            <p:cNvCxnSpPr>
              <a:cxnSpLocks/>
            </p:cNvCxnSpPr>
            <p:nvPr userDrawn="1"/>
          </p:nvCxnSpPr>
          <p:spPr>
            <a:xfrm flipH="1" flipV="1">
              <a:off x="10250456" y="6219192"/>
              <a:ext cx="62459" cy="53358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499AA2-FD7A-3C7B-138D-9A3B5B916916}"/>
                </a:ext>
              </a:extLst>
            </p:cNvPr>
            <p:cNvCxnSpPr>
              <a:cxnSpLocks/>
            </p:cNvCxnSpPr>
            <p:nvPr userDrawn="1"/>
          </p:nvCxnSpPr>
          <p:spPr>
            <a:xfrm flipV="1">
              <a:off x="10312915" y="6555359"/>
              <a:ext cx="60852" cy="197418"/>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DAD2F8-9FF6-49CB-EC19-011DF4577399}"/>
                </a:ext>
              </a:extLst>
            </p:cNvPr>
            <p:cNvCxnSpPr>
              <a:cxnSpLocks/>
            </p:cNvCxnSpPr>
            <p:nvPr userDrawn="1"/>
          </p:nvCxnSpPr>
          <p:spPr>
            <a:xfrm>
              <a:off x="10373767" y="6557460"/>
              <a:ext cx="11324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7231474"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359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bles_takeoff">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6740178" y="105223"/>
            <a:ext cx="5445379" cy="6752777"/>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601867" y="6136139"/>
            <a:ext cx="1804329" cy="461665"/>
          </a:xfrm>
          <a:prstGeom prst="rect">
            <a:avLst/>
          </a:prstGeom>
          <a:noFill/>
        </p:spPr>
        <p:txBody>
          <a:bodyPr wrap="square" rtlCol="0">
            <a:spAutoFit/>
          </a:bodyPr>
          <a:lstStyle/>
          <a:p>
            <a:r>
              <a:rPr lang="en-NO" sz="2400" b="1" i="1">
                <a:solidFill>
                  <a:schemeClr val="bg1"/>
                </a:solidFill>
                <a:latin typeface="+mn-lt"/>
                <a:ea typeface="Adobe Gothic Std B" panose="020B0800000000000000" pitchFamily="34" charset="-128"/>
                <a:cs typeface="Baghdad" pitchFamily="2" charset="-78"/>
              </a:rPr>
              <a:t>NLF.no</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11" name="Group 10">
            <a:extLst>
              <a:ext uri="{FF2B5EF4-FFF2-40B4-BE49-F238E27FC236}">
                <a16:creationId xmlns:a16="http://schemas.microsoft.com/office/drawing/2014/main" id="{01920987-27DE-5EF1-01C3-382606314D8F}"/>
              </a:ext>
            </a:extLst>
          </p:cNvPr>
          <p:cNvGrpSpPr/>
          <p:nvPr userDrawn="1"/>
        </p:nvGrpSpPr>
        <p:grpSpPr>
          <a:xfrm>
            <a:off x="469900" y="6219192"/>
            <a:ext cx="11036300" cy="533585"/>
            <a:chOff x="469900" y="6219192"/>
            <a:chExt cx="11036300" cy="533585"/>
          </a:xfrm>
        </p:grpSpPr>
        <p:cxnSp>
          <p:nvCxnSpPr>
            <p:cNvPr id="16" name="Straight Connector 15">
              <a:extLst>
                <a:ext uri="{FF2B5EF4-FFF2-40B4-BE49-F238E27FC236}">
                  <a16:creationId xmlns:a16="http://schemas.microsoft.com/office/drawing/2014/main" id="{FB1C06C7-A8C7-BC33-A8CE-5E3B0D271A5F}"/>
                </a:ext>
              </a:extLst>
            </p:cNvPr>
            <p:cNvCxnSpPr>
              <a:cxnSpLocks/>
            </p:cNvCxnSpPr>
            <p:nvPr userDrawn="1"/>
          </p:nvCxnSpPr>
          <p:spPr>
            <a:xfrm>
              <a:off x="469900" y="6553200"/>
              <a:ext cx="96888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E5FE75-B0E3-161C-62A7-70BC3ABEA547}"/>
                </a:ext>
              </a:extLst>
            </p:cNvPr>
            <p:cNvCxnSpPr>
              <a:cxnSpLocks/>
            </p:cNvCxnSpPr>
            <p:nvPr userDrawn="1"/>
          </p:nvCxnSpPr>
          <p:spPr>
            <a:xfrm>
              <a:off x="10158732" y="6555359"/>
              <a:ext cx="26883" cy="7271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EE81EF-613D-F4EB-F948-228A5D0C7EBB}"/>
                </a:ext>
              </a:extLst>
            </p:cNvPr>
            <p:cNvCxnSpPr>
              <a:cxnSpLocks/>
            </p:cNvCxnSpPr>
            <p:nvPr userDrawn="1"/>
          </p:nvCxnSpPr>
          <p:spPr>
            <a:xfrm flipV="1">
              <a:off x="10184366" y="6219192"/>
              <a:ext cx="65345" cy="408882"/>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172A5-30A0-2DD8-960E-C1DA1355C7BE}"/>
                </a:ext>
              </a:extLst>
            </p:cNvPr>
            <p:cNvCxnSpPr>
              <a:cxnSpLocks/>
            </p:cNvCxnSpPr>
            <p:nvPr userDrawn="1"/>
          </p:nvCxnSpPr>
          <p:spPr>
            <a:xfrm flipH="1" flipV="1">
              <a:off x="10250456" y="6219192"/>
              <a:ext cx="62459" cy="53358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499AA2-FD7A-3C7B-138D-9A3B5B916916}"/>
                </a:ext>
              </a:extLst>
            </p:cNvPr>
            <p:cNvCxnSpPr>
              <a:cxnSpLocks/>
            </p:cNvCxnSpPr>
            <p:nvPr userDrawn="1"/>
          </p:nvCxnSpPr>
          <p:spPr>
            <a:xfrm flipV="1">
              <a:off x="10312915" y="6555359"/>
              <a:ext cx="60852" cy="197418"/>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DAD2F8-9FF6-49CB-EC19-011DF4577399}"/>
                </a:ext>
              </a:extLst>
            </p:cNvPr>
            <p:cNvCxnSpPr>
              <a:cxnSpLocks/>
            </p:cNvCxnSpPr>
            <p:nvPr userDrawn="1"/>
          </p:nvCxnSpPr>
          <p:spPr>
            <a:xfrm>
              <a:off x="10373767" y="6557460"/>
              <a:ext cx="11324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6270278"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768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agsjef_contac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331844" y="485774"/>
            <a:ext cx="4528911" cy="5669888"/>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sp>
        <p:nvSpPr>
          <p:cNvPr id="20" name="TextBox 19">
            <a:extLst>
              <a:ext uri="{FF2B5EF4-FFF2-40B4-BE49-F238E27FC236}">
                <a16:creationId xmlns:a16="http://schemas.microsoft.com/office/drawing/2014/main" id="{EBB47BC1-6776-04E1-4E0D-5C1E5786971A}"/>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grpSp>
        <p:nvGrpSpPr>
          <p:cNvPr id="11" name="Group 10">
            <a:extLst>
              <a:ext uri="{FF2B5EF4-FFF2-40B4-BE49-F238E27FC236}">
                <a16:creationId xmlns:a16="http://schemas.microsoft.com/office/drawing/2014/main" id="{EF71F694-E710-5CF4-EC57-21D9A9757E3A}"/>
              </a:ext>
            </a:extLst>
          </p:cNvPr>
          <p:cNvGrpSpPr/>
          <p:nvPr userDrawn="1"/>
        </p:nvGrpSpPr>
        <p:grpSpPr>
          <a:xfrm>
            <a:off x="469900" y="6219192"/>
            <a:ext cx="11036300" cy="533585"/>
            <a:chOff x="469900" y="6219192"/>
            <a:chExt cx="11036300" cy="533585"/>
          </a:xfrm>
        </p:grpSpPr>
        <p:cxnSp>
          <p:nvCxnSpPr>
            <p:cNvPr id="14" name="Straight Connector 13">
              <a:extLst>
                <a:ext uri="{FF2B5EF4-FFF2-40B4-BE49-F238E27FC236}">
                  <a16:creationId xmlns:a16="http://schemas.microsoft.com/office/drawing/2014/main" id="{0B9CF142-0257-0D2E-0792-ED61DEE17C3A}"/>
                </a:ext>
              </a:extLst>
            </p:cNvPr>
            <p:cNvCxnSpPr>
              <a:cxnSpLocks/>
            </p:cNvCxnSpPr>
            <p:nvPr userDrawn="1"/>
          </p:nvCxnSpPr>
          <p:spPr>
            <a:xfrm>
              <a:off x="469900" y="6553200"/>
              <a:ext cx="968883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15AEFD-B445-E0A5-BBCA-DC04E3AE46F2}"/>
                </a:ext>
              </a:extLst>
            </p:cNvPr>
            <p:cNvCxnSpPr>
              <a:cxnSpLocks/>
            </p:cNvCxnSpPr>
            <p:nvPr userDrawn="1"/>
          </p:nvCxnSpPr>
          <p:spPr>
            <a:xfrm>
              <a:off x="10158732" y="6555359"/>
              <a:ext cx="26883" cy="7271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10C1F3-107C-AA32-11BF-79B9B445A42B}"/>
                </a:ext>
              </a:extLst>
            </p:cNvPr>
            <p:cNvCxnSpPr>
              <a:cxnSpLocks/>
            </p:cNvCxnSpPr>
            <p:nvPr userDrawn="1"/>
          </p:nvCxnSpPr>
          <p:spPr>
            <a:xfrm flipV="1">
              <a:off x="10184366" y="6219192"/>
              <a:ext cx="65345" cy="408882"/>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0F8030-67E6-E68A-08AD-3CEAB7FF7F73}"/>
                </a:ext>
              </a:extLst>
            </p:cNvPr>
            <p:cNvCxnSpPr>
              <a:cxnSpLocks/>
            </p:cNvCxnSpPr>
            <p:nvPr userDrawn="1"/>
          </p:nvCxnSpPr>
          <p:spPr>
            <a:xfrm flipH="1" flipV="1">
              <a:off x="10250456" y="6219192"/>
              <a:ext cx="62459" cy="53358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06C3827-D9FF-04CB-F0C6-ED354ADBAF46}"/>
                </a:ext>
              </a:extLst>
            </p:cNvPr>
            <p:cNvCxnSpPr>
              <a:cxnSpLocks/>
            </p:cNvCxnSpPr>
            <p:nvPr userDrawn="1"/>
          </p:nvCxnSpPr>
          <p:spPr>
            <a:xfrm flipV="1">
              <a:off x="10312915" y="6555359"/>
              <a:ext cx="60852" cy="197418"/>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506796E-AC18-74FA-0476-6F55CD8297B3}"/>
                </a:ext>
              </a:extLst>
            </p:cNvPr>
            <p:cNvCxnSpPr>
              <a:cxnSpLocks/>
            </p:cNvCxnSpPr>
            <p:nvPr userDrawn="1"/>
          </p:nvCxnSpPr>
          <p:spPr>
            <a:xfrm>
              <a:off x="10373767" y="6557460"/>
              <a:ext cx="11324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053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emside - bil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77B909B-D828-644E-B620-8F3343243731}"/>
              </a:ext>
            </a:extLst>
          </p:cNvPr>
          <p:cNvPicPr>
            <a:picLocks noChangeAspect="1"/>
          </p:cNvPicPr>
          <p:nvPr userDrawn="1"/>
        </p:nvPicPr>
        <p:blipFill rotWithShape="1">
          <a:blip r:embed="rId2"/>
          <a:srcRect l="7699" r="-7699"/>
          <a:stretch/>
        </p:blipFill>
        <p:spPr>
          <a:xfrm>
            <a:off x="0" y="0"/>
            <a:ext cx="10286999" cy="6858000"/>
          </a:xfrm>
          <a:prstGeom prst="rect">
            <a:avLst/>
          </a:prstGeom>
        </p:spPr>
      </p:pic>
      <p:grpSp>
        <p:nvGrpSpPr>
          <p:cNvPr id="3" name="Group 2">
            <a:extLst>
              <a:ext uri="{FF2B5EF4-FFF2-40B4-BE49-F238E27FC236}">
                <a16:creationId xmlns:a16="http://schemas.microsoft.com/office/drawing/2014/main" id="{1B9E55C8-9F5B-294D-8329-552A79B85DE7}"/>
              </a:ext>
            </a:extLst>
          </p:cNvPr>
          <p:cNvGrpSpPr/>
          <p:nvPr userDrawn="1"/>
        </p:nvGrpSpPr>
        <p:grpSpPr>
          <a:xfrm>
            <a:off x="5967049" y="-213945"/>
            <a:ext cx="6224951" cy="7285890"/>
            <a:chOff x="5967049" y="-213945"/>
            <a:chExt cx="6224951" cy="7285890"/>
          </a:xfrm>
        </p:grpSpPr>
        <p:sp>
          <p:nvSpPr>
            <p:cNvPr id="15" name="Rectangle 14">
              <a:extLst>
                <a:ext uri="{FF2B5EF4-FFF2-40B4-BE49-F238E27FC236}">
                  <a16:creationId xmlns:a16="http://schemas.microsoft.com/office/drawing/2014/main" id="{72C2F2B4-2DF0-9C4A-8BFF-01E9E0B64031}"/>
                </a:ext>
              </a:extLst>
            </p:cNvPr>
            <p:cNvSpPr/>
            <p:nvPr userDrawn="1"/>
          </p:nvSpPr>
          <p:spPr>
            <a:xfrm>
              <a:off x="8025780" y="0"/>
              <a:ext cx="4166220" cy="6858000"/>
            </a:xfrm>
            <a:prstGeom prst="rect">
              <a:avLst/>
            </a:pr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riangle 15">
              <a:extLst>
                <a:ext uri="{FF2B5EF4-FFF2-40B4-BE49-F238E27FC236}">
                  <a16:creationId xmlns:a16="http://schemas.microsoft.com/office/drawing/2014/main" id="{46A372BC-0483-0F49-B603-D4AEE5785075}"/>
                </a:ext>
              </a:extLst>
            </p:cNvPr>
            <p:cNvSpPr/>
            <p:nvPr userDrawn="1"/>
          </p:nvSpPr>
          <p:spPr>
            <a:xfrm rot="10251482">
              <a:off x="5967050" y="-213945"/>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riangle 15">
              <a:extLst>
                <a:ext uri="{FF2B5EF4-FFF2-40B4-BE49-F238E27FC236}">
                  <a16:creationId xmlns:a16="http://schemas.microsoft.com/office/drawing/2014/main" id="{5FEB41FA-875A-9F45-8B38-F4CFE7D9483A}"/>
                </a:ext>
              </a:extLst>
            </p:cNvPr>
            <p:cNvSpPr/>
            <p:nvPr userDrawn="1"/>
          </p:nvSpPr>
          <p:spPr>
            <a:xfrm rot="11348518" flipV="1">
              <a:off x="5967049" y="3090561"/>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0" name="TextBox 19">
            <a:extLst>
              <a:ext uri="{FF2B5EF4-FFF2-40B4-BE49-F238E27FC236}">
                <a16:creationId xmlns:a16="http://schemas.microsoft.com/office/drawing/2014/main" id="{2DB0C422-BE15-0A40-8AB5-91FCB4E2BD34}"/>
              </a:ext>
            </a:extLst>
          </p:cNvPr>
          <p:cNvSpPr txBox="1"/>
          <p:nvPr userDrawn="1"/>
        </p:nvSpPr>
        <p:spPr>
          <a:xfrm>
            <a:off x="7507225" y="541885"/>
            <a:ext cx="4386237" cy="923330"/>
          </a:xfrm>
          <a:prstGeom prst="rect">
            <a:avLst/>
          </a:prstGeom>
          <a:noFill/>
        </p:spPr>
        <p:txBody>
          <a:bodyPr wrap="square" rtlCol="0">
            <a:spAutoFit/>
          </a:bodyPr>
          <a:lstStyle/>
          <a:p>
            <a:r>
              <a:rPr lang="en-NO" sz="5400" b="1">
                <a:solidFill>
                  <a:schemeClr val="bg1"/>
                </a:solidFill>
              </a:rPr>
              <a:t>FØRSTEHJELP</a:t>
            </a:r>
          </a:p>
        </p:txBody>
      </p:sp>
    </p:spTree>
    <p:extLst>
      <p:ext uri="{BB962C8B-B14F-4D97-AF65-F5344CB8AC3E}">
        <p14:creationId xmlns:p14="http://schemas.microsoft.com/office/powerpoint/2010/main" val="3374178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5887693" y="1097634"/>
            <a:ext cx="5618507" cy="5176266"/>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4528911"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4528911" cy="394005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cxnSp>
        <p:nvCxnSpPr>
          <p:cNvPr id="16" name="Straight Connector 15">
            <a:extLst>
              <a:ext uri="{FF2B5EF4-FFF2-40B4-BE49-F238E27FC236}">
                <a16:creationId xmlns:a16="http://schemas.microsoft.com/office/drawing/2014/main" id="{2DAD47C8-2BF2-4847-A465-936EFD139A5A}"/>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E13269F-E3C4-0F4C-92C7-6B21C341DE16}"/>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4148646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5887693" y="1601855"/>
            <a:ext cx="5618507" cy="4325753"/>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4528911"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4528911" cy="394005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sp>
        <p:nvSpPr>
          <p:cNvPr id="20" name="TextBox 19">
            <a:extLst>
              <a:ext uri="{FF2B5EF4-FFF2-40B4-BE49-F238E27FC236}">
                <a16:creationId xmlns:a16="http://schemas.microsoft.com/office/drawing/2014/main" id="{7E13269F-E3C4-0F4C-92C7-6B21C341DE16}"/>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grpSp>
        <p:nvGrpSpPr>
          <p:cNvPr id="24" name="Group 23">
            <a:extLst>
              <a:ext uri="{FF2B5EF4-FFF2-40B4-BE49-F238E27FC236}">
                <a16:creationId xmlns:a16="http://schemas.microsoft.com/office/drawing/2014/main" id="{C8056710-06AD-F36E-0576-052128658F00}"/>
              </a:ext>
            </a:extLst>
          </p:cNvPr>
          <p:cNvGrpSpPr/>
          <p:nvPr userDrawn="1"/>
        </p:nvGrpSpPr>
        <p:grpSpPr>
          <a:xfrm>
            <a:off x="469900" y="6219192"/>
            <a:ext cx="11036300" cy="533585"/>
            <a:chOff x="469900" y="6219192"/>
            <a:chExt cx="11036300" cy="533585"/>
          </a:xfrm>
        </p:grpSpPr>
        <p:cxnSp>
          <p:nvCxnSpPr>
            <p:cNvPr id="25" name="Straight Connector 24">
              <a:extLst>
                <a:ext uri="{FF2B5EF4-FFF2-40B4-BE49-F238E27FC236}">
                  <a16:creationId xmlns:a16="http://schemas.microsoft.com/office/drawing/2014/main" id="{F0E58986-7714-3EBF-350D-FC2B3649C4EE}"/>
                </a:ext>
              </a:extLst>
            </p:cNvPr>
            <p:cNvCxnSpPr>
              <a:cxnSpLocks/>
            </p:cNvCxnSpPr>
            <p:nvPr userDrawn="1"/>
          </p:nvCxnSpPr>
          <p:spPr>
            <a:xfrm>
              <a:off x="469900" y="6553200"/>
              <a:ext cx="968883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831356-707E-835E-A037-AC3924211FAF}"/>
                </a:ext>
              </a:extLst>
            </p:cNvPr>
            <p:cNvCxnSpPr>
              <a:cxnSpLocks/>
            </p:cNvCxnSpPr>
            <p:nvPr userDrawn="1"/>
          </p:nvCxnSpPr>
          <p:spPr>
            <a:xfrm>
              <a:off x="10158732" y="6555359"/>
              <a:ext cx="26883" cy="7271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B2933B-A7FC-649C-38C1-C78BAD203F1A}"/>
                </a:ext>
              </a:extLst>
            </p:cNvPr>
            <p:cNvCxnSpPr>
              <a:cxnSpLocks/>
            </p:cNvCxnSpPr>
            <p:nvPr userDrawn="1"/>
          </p:nvCxnSpPr>
          <p:spPr>
            <a:xfrm flipV="1">
              <a:off x="10184366" y="6219192"/>
              <a:ext cx="65345" cy="408882"/>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EF82DF-CF3B-9F4E-98DD-77D771213DAD}"/>
                </a:ext>
              </a:extLst>
            </p:cNvPr>
            <p:cNvCxnSpPr>
              <a:cxnSpLocks/>
            </p:cNvCxnSpPr>
            <p:nvPr userDrawn="1"/>
          </p:nvCxnSpPr>
          <p:spPr>
            <a:xfrm flipH="1" flipV="1">
              <a:off x="10250456" y="6219192"/>
              <a:ext cx="62459" cy="53358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9DEF47E-EAD3-03EB-CB00-A9B103A791D7}"/>
                </a:ext>
              </a:extLst>
            </p:cNvPr>
            <p:cNvCxnSpPr>
              <a:cxnSpLocks/>
            </p:cNvCxnSpPr>
            <p:nvPr userDrawn="1"/>
          </p:nvCxnSpPr>
          <p:spPr>
            <a:xfrm flipV="1">
              <a:off x="10312915" y="6555359"/>
              <a:ext cx="60852" cy="197418"/>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156E54-6791-6E77-8DC4-A0F3DE906EF2}"/>
                </a:ext>
              </a:extLst>
            </p:cNvPr>
            <p:cNvCxnSpPr>
              <a:cxnSpLocks/>
            </p:cNvCxnSpPr>
            <p:nvPr userDrawn="1"/>
          </p:nvCxnSpPr>
          <p:spPr>
            <a:xfrm>
              <a:off x="10373767" y="6557460"/>
              <a:ext cx="11324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9152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5887693" y="1450295"/>
            <a:ext cx="5618507" cy="4470943"/>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4528911"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4528911" cy="394005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cxnSp>
        <p:nvCxnSpPr>
          <p:cNvPr id="16" name="Straight Connector 15">
            <a:extLst>
              <a:ext uri="{FF2B5EF4-FFF2-40B4-BE49-F238E27FC236}">
                <a16:creationId xmlns:a16="http://schemas.microsoft.com/office/drawing/2014/main" id="{2DAD47C8-2BF2-4847-A465-936EFD139A5A}"/>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E13269F-E3C4-0F4C-92C7-6B21C341DE16}"/>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1471293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5887693" y="1623129"/>
            <a:ext cx="5618507" cy="4125274"/>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4528911"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4528911" cy="394005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sp>
        <p:nvSpPr>
          <p:cNvPr id="20" name="TextBox 19">
            <a:extLst>
              <a:ext uri="{FF2B5EF4-FFF2-40B4-BE49-F238E27FC236}">
                <a16:creationId xmlns:a16="http://schemas.microsoft.com/office/drawing/2014/main" id="{7E13269F-E3C4-0F4C-92C7-6B21C341DE16}"/>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grpSp>
        <p:nvGrpSpPr>
          <p:cNvPr id="11" name="Group 10">
            <a:extLst>
              <a:ext uri="{FF2B5EF4-FFF2-40B4-BE49-F238E27FC236}">
                <a16:creationId xmlns:a16="http://schemas.microsoft.com/office/drawing/2014/main" id="{931B82B6-E2F4-DD5B-E6F1-02CB68A71E55}"/>
              </a:ext>
            </a:extLst>
          </p:cNvPr>
          <p:cNvGrpSpPr/>
          <p:nvPr userDrawn="1"/>
        </p:nvGrpSpPr>
        <p:grpSpPr>
          <a:xfrm>
            <a:off x="469900" y="6219192"/>
            <a:ext cx="11036300" cy="533585"/>
            <a:chOff x="469900" y="6219192"/>
            <a:chExt cx="11036300" cy="533585"/>
          </a:xfrm>
        </p:grpSpPr>
        <p:cxnSp>
          <p:nvCxnSpPr>
            <p:cNvPr id="14" name="Straight Connector 13">
              <a:extLst>
                <a:ext uri="{FF2B5EF4-FFF2-40B4-BE49-F238E27FC236}">
                  <a16:creationId xmlns:a16="http://schemas.microsoft.com/office/drawing/2014/main" id="{17379BF0-8815-B162-3A88-0C21062354C7}"/>
                </a:ext>
              </a:extLst>
            </p:cNvPr>
            <p:cNvCxnSpPr>
              <a:cxnSpLocks/>
            </p:cNvCxnSpPr>
            <p:nvPr userDrawn="1"/>
          </p:nvCxnSpPr>
          <p:spPr>
            <a:xfrm>
              <a:off x="469900" y="6553200"/>
              <a:ext cx="968883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7F60AA-0BDD-11E4-1181-7FD4EEBF36E4}"/>
                </a:ext>
              </a:extLst>
            </p:cNvPr>
            <p:cNvCxnSpPr>
              <a:cxnSpLocks/>
            </p:cNvCxnSpPr>
            <p:nvPr userDrawn="1"/>
          </p:nvCxnSpPr>
          <p:spPr>
            <a:xfrm>
              <a:off x="10158732" y="6555359"/>
              <a:ext cx="26883" cy="7271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E65CF09-C2D2-65F7-E340-D7A0D817982B}"/>
                </a:ext>
              </a:extLst>
            </p:cNvPr>
            <p:cNvCxnSpPr>
              <a:cxnSpLocks/>
            </p:cNvCxnSpPr>
            <p:nvPr userDrawn="1"/>
          </p:nvCxnSpPr>
          <p:spPr>
            <a:xfrm flipV="1">
              <a:off x="10184366" y="6219192"/>
              <a:ext cx="65345" cy="408882"/>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F8D7B54-9D25-0DE6-403F-F4A13211BB14}"/>
                </a:ext>
              </a:extLst>
            </p:cNvPr>
            <p:cNvCxnSpPr>
              <a:cxnSpLocks/>
            </p:cNvCxnSpPr>
            <p:nvPr userDrawn="1"/>
          </p:nvCxnSpPr>
          <p:spPr>
            <a:xfrm flipH="1" flipV="1">
              <a:off x="10250456" y="6219192"/>
              <a:ext cx="62459" cy="53358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6E91509-572E-AB59-6B18-75BE097B7CC5}"/>
                </a:ext>
              </a:extLst>
            </p:cNvPr>
            <p:cNvCxnSpPr>
              <a:cxnSpLocks/>
            </p:cNvCxnSpPr>
            <p:nvPr userDrawn="1"/>
          </p:nvCxnSpPr>
          <p:spPr>
            <a:xfrm flipV="1">
              <a:off x="10312915" y="6555359"/>
              <a:ext cx="60852" cy="197418"/>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43A21-222C-FAF1-F4F8-86311E89AE88}"/>
                </a:ext>
              </a:extLst>
            </p:cNvPr>
            <p:cNvCxnSpPr>
              <a:cxnSpLocks/>
            </p:cNvCxnSpPr>
            <p:nvPr userDrawn="1"/>
          </p:nvCxnSpPr>
          <p:spPr>
            <a:xfrm>
              <a:off x="10373767" y="6557460"/>
              <a:ext cx="11324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1642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5935145" y="1686881"/>
            <a:ext cx="5571055" cy="4307517"/>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4528911"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4528911" cy="394005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sp>
        <p:nvSpPr>
          <p:cNvPr id="20" name="TextBox 19">
            <a:extLst>
              <a:ext uri="{FF2B5EF4-FFF2-40B4-BE49-F238E27FC236}">
                <a16:creationId xmlns:a16="http://schemas.microsoft.com/office/drawing/2014/main" id="{7E13269F-E3C4-0F4C-92C7-6B21C341DE16}"/>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grpSp>
        <p:nvGrpSpPr>
          <p:cNvPr id="11" name="Group 10">
            <a:extLst>
              <a:ext uri="{FF2B5EF4-FFF2-40B4-BE49-F238E27FC236}">
                <a16:creationId xmlns:a16="http://schemas.microsoft.com/office/drawing/2014/main" id="{90068E28-1AED-ED28-2B17-D6F301C90B17}"/>
              </a:ext>
            </a:extLst>
          </p:cNvPr>
          <p:cNvGrpSpPr/>
          <p:nvPr userDrawn="1"/>
        </p:nvGrpSpPr>
        <p:grpSpPr>
          <a:xfrm>
            <a:off x="469900" y="6219192"/>
            <a:ext cx="11036300" cy="533585"/>
            <a:chOff x="469900" y="6219192"/>
            <a:chExt cx="11036300" cy="533585"/>
          </a:xfrm>
        </p:grpSpPr>
        <p:cxnSp>
          <p:nvCxnSpPr>
            <p:cNvPr id="14" name="Straight Connector 13">
              <a:extLst>
                <a:ext uri="{FF2B5EF4-FFF2-40B4-BE49-F238E27FC236}">
                  <a16:creationId xmlns:a16="http://schemas.microsoft.com/office/drawing/2014/main" id="{B5054675-E866-5A9D-F453-CCB770FA8CA0}"/>
                </a:ext>
              </a:extLst>
            </p:cNvPr>
            <p:cNvCxnSpPr>
              <a:cxnSpLocks/>
            </p:cNvCxnSpPr>
            <p:nvPr userDrawn="1"/>
          </p:nvCxnSpPr>
          <p:spPr>
            <a:xfrm>
              <a:off x="469900" y="6553200"/>
              <a:ext cx="968883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2D8A31-16EE-4FB3-4400-309424A3650E}"/>
                </a:ext>
              </a:extLst>
            </p:cNvPr>
            <p:cNvCxnSpPr>
              <a:cxnSpLocks/>
            </p:cNvCxnSpPr>
            <p:nvPr userDrawn="1"/>
          </p:nvCxnSpPr>
          <p:spPr>
            <a:xfrm>
              <a:off x="10158732" y="6555359"/>
              <a:ext cx="26883" cy="7271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DD5392-8DC3-D683-E9D4-6DEC1A939F21}"/>
                </a:ext>
              </a:extLst>
            </p:cNvPr>
            <p:cNvCxnSpPr>
              <a:cxnSpLocks/>
            </p:cNvCxnSpPr>
            <p:nvPr userDrawn="1"/>
          </p:nvCxnSpPr>
          <p:spPr>
            <a:xfrm flipV="1">
              <a:off x="10184366" y="6219192"/>
              <a:ext cx="65345" cy="408882"/>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CF2FEC-86BA-4BFF-F3CF-8E1CB562A34C}"/>
                </a:ext>
              </a:extLst>
            </p:cNvPr>
            <p:cNvCxnSpPr>
              <a:cxnSpLocks/>
            </p:cNvCxnSpPr>
            <p:nvPr userDrawn="1"/>
          </p:nvCxnSpPr>
          <p:spPr>
            <a:xfrm flipH="1" flipV="1">
              <a:off x="10250456" y="6219192"/>
              <a:ext cx="62459" cy="53358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D208F9A-DC3F-CDD9-8D2E-415D6DFFBAAB}"/>
                </a:ext>
              </a:extLst>
            </p:cNvPr>
            <p:cNvCxnSpPr>
              <a:cxnSpLocks/>
            </p:cNvCxnSpPr>
            <p:nvPr userDrawn="1"/>
          </p:nvCxnSpPr>
          <p:spPr>
            <a:xfrm flipV="1">
              <a:off x="10312915" y="6555359"/>
              <a:ext cx="60852" cy="197418"/>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C3B931-3BF4-168C-92B1-6FB94490A45E}"/>
                </a:ext>
              </a:extLst>
            </p:cNvPr>
            <p:cNvCxnSpPr>
              <a:cxnSpLocks/>
            </p:cNvCxnSpPr>
            <p:nvPr userDrawn="1"/>
          </p:nvCxnSpPr>
          <p:spPr>
            <a:xfrm>
              <a:off x="10373767" y="6557460"/>
              <a:ext cx="11324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3737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666456" y="120191"/>
            <a:ext cx="4525544" cy="6737809"/>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601867" y="6136139"/>
            <a:ext cx="1804329" cy="461665"/>
          </a:xfrm>
          <a:prstGeom prst="rect">
            <a:avLst/>
          </a:prstGeom>
          <a:noFill/>
        </p:spPr>
        <p:txBody>
          <a:bodyPr wrap="square" rtlCol="0">
            <a:spAutoFit/>
          </a:bodyPr>
          <a:lstStyle/>
          <a:p>
            <a:r>
              <a:rPr lang="en-NO" sz="2400" b="1" i="1">
                <a:solidFill>
                  <a:schemeClr val="bg1"/>
                </a:solidFill>
                <a:latin typeface="+mn-lt"/>
                <a:ea typeface="Adobe Gothic Std B" panose="020B0800000000000000" pitchFamily="34" charset="-128"/>
                <a:cs typeface="Baghdad" pitchFamily="2" charset="-78"/>
              </a:rPr>
              <a:t>NLF.no</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11" name="Group 10">
            <a:extLst>
              <a:ext uri="{FF2B5EF4-FFF2-40B4-BE49-F238E27FC236}">
                <a16:creationId xmlns:a16="http://schemas.microsoft.com/office/drawing/2014/main" id="{FC3F2FBC-C15F-99FC-88E2-EE160C7ADE42}"/>
              </a:ext>
            </a:extLst>
          </p:cNvPr>
          <p:cNvGrpSpPr/>
          <p:nvPr userDrawn="1"/>
        </p:nvGrpSpPr>
        <p:grpSpPr>
          <a:xfrm>
            <a:off x="469900" y="6219192"/>
            <a:ext cx="11036300" cy="533585"/>
            <a:chOff x="469900" y="6219192"/>
            <a:chExt cx="11036300" cy="533585"/>
          </a:xfrm>
        </p:grpSpPr>
        <p:cxnSp>
          <p:nvCxnSpPr>
            <p:cNvPr id="16" name="Straight Connector 15">
              <a:extLst>
                <a:ext uri="{FF2B5EF4-FFF2-40B4-BE49-F238E27FC236}">
                  <a16:creationId xmlns:a16="http://schemas.microsoft.com/office/drawing/2014/main" id="{492C14C8-03BC-C54E-71FE-71E29AC86EC9}"/>
                </a:ext>
              </a:extLst>
            </p:cNvPr>
            <p:cNvCxnSpPr>
              <a:cxnSpLocks/>
            </p:cNvCxnSpPr>
            <p:nvPr userDrawn="1"/>
          </p:nvCxnSpPr>
          <p:spPr>
            <a:xfrm>
              <a:off x="469900" y="6553200"/>
              <a:ext cx="96888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8E5DE7-FD7B-E241-9DFE-BCCC6EF2CB21}"/>
                </a:ext>
              </a:extLst>
            </p:cNvPr>
            <p:cNvCxnSpPr>
              <a:cxnSpLocks/>
            </p:cNvCxnSpPr>
            <p:nvPr userDrawn="1"/>
          </p:nvCxnSpPr>
          <p:spPr>
            <a:xfrm>
              <a:off x="10158732" y="6555359"/>
              <a:ext cx="26883" cy="7271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19657F-245C-10D9-1D65-439272087C98}"/>
                </a:ext>
              </a:extLst>
            </p:cNvPr>
            <p:cNvCxnSpPr>
              <a:cxnSpLocks/>
            </p:cNvCxnSpPr>
            <p:nvPr userDrawn="1"/>
          </p:nvCxnSpPr>
          <p:spPr>
            <a:xfrm flipV="1">
              <a:off x="10184366" y="6219192"/>
              <a:ext cx="65345" cy="408882"/>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680B3A-834D-75EA-C893-B320462A58A6}"/>
                </a:ext>
              </a:extLst>
            </p:cNvPr>
            <p:cNvCxnSpPr>
              <a:cxnSpLocks/>
            </p:cNvCxnSpPr>
            <p:nvPr userDrawn="1"/>
          </p:nvCxnSpPr>
          <p:spPr>
            <a:xfrm flipH="1" flipV="1">
              <a:off x="10250456" y="6219192"/>
              <a:ext cx="62459" cy="53358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4B7C4F5-8D2A-51DB-736D-AC34C2DCFEE1}"/>
                </a:ext>
              </a:extLst>
            </p:cNvPr>
            <p:cNvCxnSpPr>
              <a:cxnSpLocks/>
            </p:cNvCxnSpPr>
            <p:nvPr userDrawn="1"/>
          </p:nvCxnSpPr>
          <p:spPr>
            <a:xfrm flipV="1">
              <a:off x="10312915" y="6555359"/>
              <a:ext cx="60852" cy="197418"/>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9B4B58-E10C-957A-9771-BB44FF9A3FBF}"/>
                </a:ext>
              </a:extLst>
            </p:cNvPr>
            <p:cNvCxnSpPr>
              <a:cxnSpLocks/>
            </p:cNvCxnSpPr>
            <p:nvPr userDrawn="1"/>
          </p:nvCxnSpPr>
          <p:spPr>
            <a:xfrm>
              <a:off x="10373767" y="6557460"/>
              <a:ext cx="11324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4FD204A9-5DEC-D96E-DAAB-D5915BFAE7C2}"/>
              </a:ext>
            </a:extLst>
          </p:cNvPr>
          <p:cNvCxnSpPr>
            <a:cxnSpLocks/>
          </p:cNvCxnSpPr>
          <p:nvPr userDrawn="1"/>
        </p:nvCxnSpPr>
        <p:spPr>
          <a:xfrm>
            <a:off x="469900" y="6553200"/>
            <a:ext cx="71886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134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remside - bil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77B909B-D828-644E-B620-8F3343243731}"/>
              </a:ext>
            </a:extLst>
          </p:cNvPr>
          <p:cNvPicPr>
            <a:picLocks noChangeAspect="1"/>
          </p:cNvPicPr>
          <p:nvPr userDrawn="1"/>
        </p:nvPicPr>
        <p:blipFill>
          <a:blip r:embed="rId2"/>
          <a:srcRect t="5556" b="5556"/>
          <a:stretch/>
        </p:blipFill>
        <p:spPr>
          <a:xfrm>
            <a:off x="0" y="0"/>
            <a:ext cx="10286999" cy="6858000"/>
          </a:xfrm>
          <a:prstGeom prst="rect">
            <a:avLst/>
          </a:prstGeom>
        </p:spPr>
      </p:pic>
      <p:grpSp>
        <p:nvGrpSpPr>
          <p:cNvPr id="3" name="Group 2">
            <a:extLst>
              <a:ext uri="{FF2B5EF4-FFF2-40B4-BE49-F238E27FC236}">
                <a16:creationId xmlns:a16="http://schemas.microsoft.com/office/drawing/2014/main" id="{1B9E55C8-9F5B-294D-8329-552A79B85DE7}"/>
              </a:ext>
            </a:extLst>
          </p:cNvPr>
          <p:cNvGrpSpPr/>
          <p:nvPr userDrawn="1"/>
        </p:nvGrpSpPr>
        <p:grpSpPr>
          <a:xfrm>
            <a:off x="5967049" y="-213945"/>
            <a:ext cx="6224951" cy="7285890"/>
            <a:chOff x="5967049" y="-213945"/>
            <a:chExt cx="6224951" cy="7285890"/>
          </a:xfrm>
        </p:grpSpPr>
        <p:sp>
          <p:nvSpPr>
            <p:cNvPr id="15" name="Rectangle 14">
              <a:extLst>
                <a:ext uri="{FF2B5EF4-FFF2-40B4-BE49-F238E27FC236}">
                  <a16:creationId xmlns:a16="http://schemas.microsoft.com/office/drawing/2014/main" id="{72C2F2B4-2DF0-9C4A-8BFF-01E9E0B64031}"/>
                </a:ext>
              </a:extLst>
            </p:cNvPr>
            <p:cNvSpPr/>
            <p:nvPr userDrawn="1"/>
          </p:nvSpPr>
          <p:spPr>
            <a:xfrm>
              <a:off x="8025780" y="0"/>
              <a:ext cx="4166220" cy="6858000"/>
            </a:xfrm>
            <a:prstGeom prst="rect">
              <a:avLst/>
            </a:pr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riangle 15">
              <a:extLst>
                <a:ext uri="{FF2B5EF4-FFF2-40B4-BE49-F238E27FC236}">
                  <a16:creationId xmlns:a16="http://schemas.microsoft.com/office/drawing/2014/main" id="{46A372BC-0483-0F49-B603-D4AEE5785075}"/>
                </a:ext>
              </a:extLst>
            </p:cNvPr>
            <p:cNvSpPr/>
            <p:nvPr userDrawn="1"/>
          </p:nvSpPr>
          <p:spPr>
            <a:xfrm rot="10251482">
              <a:off x="5967050" y="-213945"/>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riangle 15">
              <a:extLst>
                <a:ext uri="{FF2B5EF4-FFF2-40B4-BE49-F238E27FC236}">
                  <a16:creationId xmlns:a16="http://schemas.microsoft.com/office/drawing/2014/main" id="{5FEB41FA-875A-9F45-8B38-F4CFE7D9483A}"/>
                </a:ext>
              </a:extLst>
            </p:cNvPr>
            <p:cNvSpPr/>
            <p:nvPr userDrawn="1"/>
          </p:nvSpPr>
          <p:spPr>
            <a:xfrm rot="11348518" flipV="1">
              <a:off x="5967049" y="3090561"/>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0" name="TextBox 19">
            <a:extLst>
              <a:ext uri="{FF2B5EF4-FFF2-40B4-BE49-F238E27FC236}">
                <a16:creationId xmlns:a16="http://schemas.microsoft.com/office/drawing/2014/main" id="{2DB0C422-BE15-0A40-8AB5-91FCB4E2BD34}"/>
              </a:ext>
            </a:extLst>
          </p:cNvPr>
          <p:cNvSpPr txBox="1"/>
          <p:nvPr userDrawn="1"/>
        </p:nvSpPr>
        <p:spPr>
          <a:xfrm>
            <a:off x="7507225" y="541885"/>
            <a:ext cx="4386237" cy="923330"/>
          </a:xfrm>
          <a:prstGeom prst="rect">
            <a:avLst/>
          </a:prstGeom>
          <a:noFill/>
        </p:spPr>
        <p:txBody>
          <a:bodyPr wrap="square" rtlCol="0">
            <a:spAutoFit/>
          </a:bodyPr>
          <a:lstStyle/>
          <a:p>
            <a:r>
              <a:rPr lang="en-NO" sz="5400" b="1">
                <a:solidFill>
                  <a:schemeClr val="bg1"/>
                </a:solidFill>
              </a:rPr>
              <a:t>FØRSTEHJELP</a:t>
            </a:r>
          </a:p>
        </p:txBody>
      </p:sp>
    </p:spTree>
    <p:extLst>
      <p:ext uri="{BB962C8B-B14F-4D97-AF65-F5344CB8AC3E}">
        <p14:creationId xmlns:p14="http://schemas.microsoft.com/office/powerpoint/2010/main" val="2342958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sjon - standardside">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6D61D4D5-6E4D-204C-B804-A0BA15042344}"/>
              </a:ext>
            </a:extLst>
          </p:cNvPr>
          <p:cNvSpPr>
            <a:spLocks noGrp="1"/>
          </p:cNvSpPr>
          <p:nvPr>
            <p:ph type="body" sz="quarter" idx="10" hasCustomPrompt="1"/>
          </p:nvPr>
        </p:nvSpPr>
        <p:spPr>
          <a:xfrm>
            <a:off x="775200" y="1353787"/>
            <a:ext cx="10641600" cy="584776"/>
          </a:xfrm>
        </p:spPr>
        <p:txBody>
          <a:bodyPr>
            <a:normAutofit/>
          </a:bodyPr>
          <a:lstStyle>
            <a:lvl1pPr marL="0" indent="0">
              <a:buNone/>
              <a:defRPr sz="3200" b="1"/>
            </a:lvl1pPr>
          </a:lstStyle>
          <a:p>
            <a:pPr lvl="0"/>
            <a:r>
              <a:rPr lang="en-GB"/>
              <a:t>Click to edit heading</a:t>
            </a:r>
            <a:endParaRPr lang="en-NO"/>
          </a:p>
        </p:txBody>
      </p:sp>
      <p:sp>
        <p:nvSpPr>
          <p:cNvPr id="8" name="Text Placeholder 13">
            <a:extLst>
              <a:ext uri="{FF2B5EF4-FFF2-40B4-BE49-F238E27FC236}">
                <a16:creationId xmlns:a16="http://schemas.microsoft.com/office/drawing/2014/main" id="{3C5F3566-292F-6E4E-A1C0-2B539192350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9" name="Group 8">
            <a:extLst>
              <a:ext uri="{FF2B5EF4-FFF2-40B4-BE49-F238E27FC236}">
                <a16:creationId xmlns:a16="http://schemas.microsoft.com/office/drawing/2014/main" id="{85DC43F5-F5DF-26ED-FE02-25169F9A04A2}"/>
              </a:ext>
            </a:extLst>
          </p:cNvPr>
          <p:cNvGrpSpPr/>
          <p:nvPr userDrawn="1"/>
        </p:nvGrpSpPr>
        <p:grpSpPr>
          <a:xfrm>
            <a:off x="469900" y="6219192"/>
            <a:ext cx="11036300" cy="533585"/>
            <a:chOff x="469900" y="6219192"/>
            <a:chExt cx="11036300" cy="533585"/>
          </a:xfrm>
        </p:grpSpPr>
        <p:cxnSp>
          <p:nvCxnSpPr>
            <p:cNvPr id="11" name="Straight Connector 10">
              <a:extLst>
                <a:ext uri="{FF2B5EF4-FFF2-40B4-BE49-F238E27FC236}">
                  <a16:creationId xmlns:a16="http://schemas.microsoft.com/office/drawing/2014/main" id="{8989A039-6D01-AD51-EBD5-6372E0CABAA5}"/>
                </a:ext>
              </a:extLst>
            </p:cNvPr>
            <p:cNvCxnSpPr>
              <a:cxnSpLocks/>
            </p:cNvCxnSpPr>
            <p:nvPr userDrawn="1"/>
          </p:nvCxnSpPr>
          <p:spPr>
            <a:xfrm>
              <a:off x="469900" y="6553200"/>
              <a:ext cx="968883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F7DFD60-6D9A-87E4-DD77-0495C0F9ADC1}"/>
                </a:ext>
              </a:extLst>
            </p:cNvPr>
            <p:cNvCxnSpPr>
              <a:cxnSpLocks/>
            </p:cNvCxnSpPr>
            <p:nvPr userDrawn="1"/>
          </p:nvCxnSpPr>
          <p:spPr>
            <a:xfrm>
              <a:off x="10158732" y="6555359"/>
              <a:ext cx="26883" cy="7271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37C9B8-7D7A-E5E1-B72B-B495F127CC01}"/>
                </a:ext>
              </a:extLst>
            </p:cNvPr>
            <p:cNvCxnSpPr>
              <a:cxnSpLocks/>
            </p:cNvCxnSpPr>
            <p:nvPr userDrawn="1"/>
          </p:nvCxnSpPr>
          <p:spPr>
            <a:xfrm flipV="1">
              <a:off x="10184366" y="6219192"/>
              <a:ext cx="65345" cy="408882"/>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131BB2-9984-CF0A-03CF-D1B7959F7451}"/>
                </a:ext>
              </a:extLst>
            </p:cNvPr>
            <p:cNvCxnSpPr>
              <a:cxnSpLocks/>
            </p:cNvCxnSpPr>
            <p:nvPr userDrawn="1"/>
          </p:nvCxnSpPr>
          <p:spPr>
            <a:xfrm flipH="1" flipV="1">
              <a:off x="10250456" y="6219192"/>
              <a:ext cx="62459" cy="53358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94B4C6-3436-612E-B76F-FA713A490E1E}"/>
                </a:ext>
              </a:extLst>
            </p:cNvPr>
            <p:cNvCxnSpPr>
              <a:cxnSpLocks/>
            </p:cNvCxnSpPr>
            <p:nvPr userDrawn="1"/>
          </p:nvCxnSpPr>
          <p:spPr>
            <a:xfrm flipV="1">
              <a:off x="10312915" y="6555359"/>
              <a:ext cx="60852" cy="197418"/>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5C6033-A90C-9E06-1C96-B978E8818C9B}"/>
                </a:ext>
              </a:extLst>
            </p:cNvPr>
            <p:cNvCxnSpPr>
              <a:cxnSpLocks/>
            </p:cNvCxnSpPr>
            <p:nvPr userDrawn="1"/>
          </p:nvCxnSpPr>
          <p:spPr>
            <a:xfrm>
              <a:off x="10373767" y="6557460"/>
              <a:ext cx="11324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46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resentasjon - standardside">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7" name="Straight Connector 16">
            <a:extLst>
              <a:ext uri="{FF2B5EF4-FFF2-40B4-BE49-F238E27FC236}">
                <a16:creationId xmlns:a16="http://schemas.microsoft.com/office/drawing/2014/main" id="{2DFFEA8A-BBA9-EB43-BA48-CE9A7A14FE8E}"/>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6D61D4D5-6E4D-204C-B804-A0BA15042344}"/>
              </a:ext>
            </a:extLst>
          </p:cNvPr>
          <p:cNvSpPr>
            <a:spLocks noGrp="1"/>
          </p:cNvSpPr>
          <p:nvPr>
            <p:ph type="body" sz="quarter" idx="10" hasCustomPrompt="1"/>
          </p:nvPr>
        </p:nvSpPr>
        <p:spPr>
          <a:xfrm>
            <a:off x="775200" y="1353787"/>
            <a:ext cx="10641600" cy="584776"/>
          </a:xfrm>
        </p:spPr>
        <p:txBody>
          <a:bodyPr>
            <a:normAutofit/>
          </a:bodyPr>
          <a:lstStyle>
            <a:lvl1pPr marL="0" indent="0">
              <a:buNone/>
              <a:defRPr sz="3200" b="1"/>
            </a:lvl1pPr>
          </a:lstStyle>
          <a:p>
            <a:pPr lvl="0"/>
            <a:r>
              <a:rPr lang="en-GB"/>
              <a:t>Click to edit heading</a:t>
            </a:r>
            <a:endParaRPr lang="en-NO"/>
          </a:p>
        </p:txBody>
      </p:sp>
      <p:sp>
        <p:nvSpPr>
          <p:cNvPr id="8" name="Text Placeholder 13">
            <a:extLst>
              <a:ext uri="{FF2B5EF4-FFF2-40B4-BE49-F238E27FC236}">
                <a16:creationId xmlns:a16="http://schemas.microsoft.com/office/drawing/2014/main" id="{3C5F3566-292F-6E4E-A1C0-2B539192350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spTree>
    <p:extLst>
      <p:ext uri="{BB962C8B-B14F-4D97-AF65-F5344CB8AC3E}">
        <p14:creationId xmlns:p14="http://schemas.microsoft.com/office/powerpoint/2010/main" val="250940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resentasjon - standardside_DEFIB_LINE">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6D61D4D5-6E4D-204C-B804-A0BA15042344}"/>
              </a:ext>
            </a:extLst>
          </p:cNvPr>
          <p:cNvSpPr>
            <a:spLocks noGrp="1"/>
          </p:cNvSpPr>
          <p:nvPr>
            <p:ph type="body" sz="quarter" idx="10" hasCustomPrompt="1"/>
          </p:nvPr>
        </p:nvSpPr>
        <p:spPr>
          <a:xfrm>
            <a:off x="775200" y="1353787"/>
            <a:ext cx="10641600" cy="584776"/>
          </a:xfrm>
        </p:spPr>
        <p:txBody>
          <a:bodyPr>
            <a:normAutofit/>
          </a:bodyPr>
          <a:lstStyle>
            <a:lvl1pPr marL="0" indent="0">
              <a:buNone/>
              <a:defRPr sz="3200" b="1"/>
            </a:lvl1pPr>
          </a:lstStyle>
          <a:p>
            <a:pPr lvl="0"/>
            <a:r>
              <a:rPr lang="en-GB"/>
              <a:t>Click to edit heading</a:t>
            </a:r>
            <a:endParaRPr lang="en-NO"/>
          </a:p>
        </p:txBody>
      </p:sp>
      <p:sp>
        <p:nvSpPr>
          <p:cNvPr id="8" name="Text Placeholder 13">
            <a:extLst>
              <a:ext uri="{FF2B5EF4-FFF2-40B4-BE49-F238E27FC236}">
                <a16:creationId xmlns:a16="http://schemas.microsoft.com/office/drawing/2014/main" id="{3C5F3566-292F-6E4E-A1C0-2B539192350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43" name="Group 42">
            <a:extLst>
              <a:ext uri="{FF2B5EF4-FFF2-40B4-BE49-F238E27FC236}">
                <a16:creationId xmlns:a16="http://schemas.microsoft.com/office/drawing/2014/main" id="{C9592786-98D6-4DC5-209D-485B60351132}"/>
              </a:ext>
            </a:extLst>
          </p:cNvPr>
          <p:cNvGrpSpPr/>
          <p:nvPr userDrawn="1"/>
        </p:nvGrpSpPr>
        <p:grpSpPr>
          <a:xfrm>
            <a:off x="469900" y="6219192"/>
            <a:ext cx="11036300" cy="533585"/>
            <a:chOff x="469900" y="6219192"/>
            <a:chExt cx="11036300" cy="533585"/>
          </a:xfrm>
        </p:grpSpPr>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968883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DF8FBB-D4DC-8018-947C-CFD621564D02}"/>
                </a:ext>
              </a:extLst>
            </p:cNvPr>
            <p:cNvCxnSpPr>
              <a:cxnSpLocks/>
            </p:cNvCxnSpPr>
            <p:nvPr userDrawn="1"/>
          </p:nvCxnSpPr>
          <p:spPr>
            <a:xfrm>
              <a:off x="10158732" y="6555359"/>
              <a:ext cx="26883" cy="7271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D736B8-B67F-5D89-D562-499CA6CFFFF9}"/>
                </a:ext>
              </a:extLst>
            </p:cNvPr>
            <p:cNvCxnSpPr>
              <a:cxnSpLocks/>
            </p:cNvCxnSpPr>
            <p:nvPr userDrawn="1"/>
          </p:nvCxnSpPr>
          <p:spPr>
            <a:xfrm flipV="1">
              <a:off x="10184366" y="6219192"/>
              <a:ext cx="65345" cy="408882"/>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BF0EDD-7810-8AF8-172C-0923ECCDAE76}"/>
                </a:ext>
              </a:extLst>
            </p:cNvPr>
            <p:cNvCxnSpPr>
              <a:cxnSpLocks/>
            </p:cNvCxnSpPr>
            <p:nvPr userDrawn="1"/>
          </p:nvCxnSpPr>
          <p:spPr>
            <a:xfrm flipH="1" flipV="1">
              <a:off x="10250456" y="6219192"/>
              <a:ext cx="62459" cy="53358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E91E85-C9DC-70C8-EAF7-78285467AA16}"/>
                </a:ext>
              </a:extLst>
            </p:cNvPr>
            <p:cNvCxnSpPr>
              <a:cxnSpLocks/>
            </p:cNvCxnSpPr>
            <p:nvPr userDrawn="1"/>
          </p:nvCxnSpPr>
          <p:spPr>
            <a:xfrm flipV="1">
              <a:off x="10312915" y="6555359"/>
              <a:ext cx="60852" cy="197418"/>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4071DD2-970A-0224-A3CD-C5BDDD94C533}"/>
                </a:ext>
              </a:extLst>
            </p:cNvPr>
            <p:cNvCxnSpPr>
              <a:cxnSpLocks/>
            </p:cNvCxnSpPr>
            <p:nvPr userDrawn="1"/>
          </p:nvCxnSpPr>
          <p:spPr>
            <a:xfrm>
              <a:off x="10373767" y="6557460"/>
              <a:ext cx="11324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7708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439A-C080-354F-83B3-A4746F6ACA7B}"/>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CAB1566C-262E-0E45-8A3E-A8EF9D40880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B2B04282-3F05-744D-BD40-2CE68CA59D7A}"/>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5" name="Footer Placeholder 4">
            <a:extLst>
              <a:ext uri="{FF2B5EF4-FFF2-40B4-BE49-F238E27FC236}">
                <a16:creationId xmlns:a16="http://schemas.microsoft.com/office/drawing/2014/main" id="{89A7770B-D1B2-384F-B5CF-5DFBE677E6BA}"/>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663D6E92-15E3-B34B-B282-44C92BD8FB4E}"/>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00497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8306-3562-1C40-A6CF-5191427A905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27A04680-0279-6446-B4E6-DBF796D571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7F0716-C187-D04C-98F1-BEDC89B7980D}"/>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5" name="Footer Placeholder 4">
            <a:extLst>
              <a:ext uri="{FF2B5EF4-FFF2-40B4-BE49-F238E27FC236}">
                <a16:creationId xmlns:a16="http://schemas.microsoft.com/office/drawing/2014/main" id="{A9232699-3DF5-7244-83A1-584EAECADE6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3FB20A58-A424-A844-BBDA-CD302358A492}"/>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69056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A331-D89B-AF4F-B412-6BBB9480F7CE}"/>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F71B7DE6-655F-0441-8263-23B804291B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C12390D3-86D1-6048-8C79-E92E5E62F3E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EB924B94-00C0-9B4D-A759-961A831B5711}"/>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6" name="Footer Placeholder 5">
            <a:extLst>
              <a:ext uri="{FF2B5EF4-FFF2-40B4-BE49-F238E27FC236}">
                <a16:creationId xmlns:a16="http://schemas.microsoft.com/office/drawing/2014/main" id="{222150E8-90AC-9240-9C7B-F34100DBE8F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A4BF234B-B7DA-9A44-8D4E-96F883484710}"/>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3715239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507A5F-B690-194D-A812-13D21214B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1127E4B0-3E32-D34D-8FF3-68223807B5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4D38DA06-3B52-C84D-871B-5C840164B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11121-46DD-0B4C-8057-099E00DAA760}" type="datetimeFigureOut">
              <a:rPr lang="en-NO" smtClean="0"/>
              <a:t>01/19/2024</a:t>
            </a:fld>
            <a:endParaRPr lang="en-NO"/>
          </a:p>
        </p:txBody>
      </p:sp>
      <p:sp>
        <p:nvSpPr>
          <p:cNvPr id="5" name="Footer Placeholder 4">
            <a:extLst>
              <a:ext uri="{FF2B5EF4-FFF2-40B4-BE49-F238E27FC236}">
                <a16:creationId xmlns:a16="http://schemas.microsoft.com/office/drawing/2014/main" id="{B8AC39C6-C124-6B46-A382-0B5CC4638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65B0340F-51BB-9143-AFFA-3097B6D05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C688E-4A17-0E40-A995-E1BD729EED87}" type="slidenum">
              <a:rPr lang="en-NO" smtClean="0"/>
              <a:t>‹#›</a:t>
            </a:fld>
            <a:endParaRPr lang="en-NO"/>
          </a:p>
        </p:txBody>
      </p:sp>
    </p:spTree>
    <p:extLst>
      <p:ext uri="{BB962C8B-B14F-4D97-AF65-F5344CB8AC3E}">
        <p14:creationId xmlns:p14="http://schemas.microsoft.com/office/powerpoint/2010/main" val="2578930036"/>
      </p:ext>
    </p:extLst>
  </p:cSld>
  <p:clrMap bg1="lt1" tx1="dk1" bg2="lt2" tx2="dk2" accent1="accent1" accent2="accent2" accent3="accent3" accent4="accent4" accent5="accent5" accent6="accent6" hlink="hlink" folHlink="folHlink"/>
  <p:sldLayoutIdLst>
    <p:sldLayoutId id="2147483790" r:id="rId1"/>
    <p:sldLayoutId id="2147483789" r:id="rId2"/>
    <p:sldLayoutId id="2147483805" r:id="rId3"/>
    <p:sldLayoutId id="2147483787" r:id="rId4"/>
    <p:sldLayoutId id="2147483793" r:id="rId5"/>
    <p:sldLayoutId id="2147483802" r:id="rId6"/>
    <p:sldLayoutId id="2147483777" r:id="rId7"/>
    <p:sldLayoutId id="2147483778" r:id="rId8"/>
    <p:sldLayoutId id="2147483779" r:id="rId9"/>
    <p:sldLayoutId id="2147483780" r:id="rId10"/>
    <p:sldLayoutId id="2147483781" r:id="rId11"/>
    <p:sldLayoutId id="2147483783" r:id="rId12"/>
    <p:sldLayoutId id="2147483784" r:id="rId13"/>
    <p:sldLayoutId id="2147483792" r:id="rId14"/>
    <p:sldLayoutId id="2147483794" r:id="rId15"/>
    <p:sldLayoutId id="2147483803" r:id="rId16"/>
    <p:sldLayoutId id="2147483806" r:id="rId17"/>
    <p:sldLayoutId id="2147483804" r:id="rId18"/>
    <p:sldLayoutId id="2147483801" r:id="rId19"/>
    <p:sldLayoutId id="2147483796" r:id="rId20"/>
    <p:sldLayoutId id="2147483798" r:id="rId21"/>
    <p:sldLayoutId id="2147483797" r:id="rId22"/>
    <p:sldLayoutId id="2147483799" r:id="rId23"/>
    <p:sldLayoutId id="2147483800" r:id="rId24"/>
    <p:sldLayoutId id="2147483795"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211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6074A2-4050-FA7F-74A7-FC83614CFCCC}"/>
              </a:ext>
            </a:extLst>
          </p:cNvPr>
          <p:cNvPicPr>
            <a:picLocks noChangeAspect="1"/>
          </p:cNvPicPr>
          <p:nvPr/>
        </p:nvPicPr>
        <p:blipFill>
          <a:blip r:embed="rId3"/>
          <a:srcRect/>
          <a:stretch/>
        </p:blipFill>
        <p:spPr>
          <a:xfrm>
            <a:off x="6096000" y="1938563"/>
            <a:ext cx="5502668" cy="4147289"/>
          </a:xfrm>
          <a:prstGeom prst="rect">
            <a:avLst/>
          </a:prstGeom>
        </p:spPr>
      </p:pic>
      <p:sp>
        <p:nvSpPr>
          <p:cNvPr id="2" name="Text Placeholder 1">
            <a:extLst>
              <a:ext uri="{FF2B5EF4-FFF2-40B4-BE49-F238E27FC236}">
                <a16:creationId xmlns:a16="http://schemas.microsoft.com/office/drawing/2014/main" id="{BE1C366F-5E07-4440-A7B0-43AC0CB55298}"/>
              </a:ext>
            </a:extLst>
          </p:cNvPr>
          <p:cNvSpPr>
            <a:spLocks noGrp="1"/>
          </p:cNvSpPr>
          <p:nvPr>
            <p:ph type="body" sz="quarter" idx="10"/>
          </p:nvPr>
        </p:nvSpPr>
        <p:spPr/>
        <p:txBody>
          <a:bodyPr/>
          <a:lstStyle/>
          <a:p>
            <a:r>
              <a:rPr lang="en-NO"/>
              <a:t>Ytre blødninger</a:t>
            </a:r>
          </a:p>
        </p:txBody>
      </p:sp>
      <p:sp>
        <p:nvSpPr>
          <p:cNvPr id="3" name="Text Placeholder 2">
            <a:extLst>
              <a:ext uri="{FF2B5EF4-FFF2-40B4-BE49-F238E27FC236}">
                <a16:creationId xmlns:a16="http://schemas.microsoft.com/office/drawing/2014/main" id="{54BCF4B7-C11E-EA4A-91AE-1094DBE8D1BB}"/>
              </a:ext>
            </a:extLst>
          </p:cNvPr>
          <p:cNvSpPr>
            <a:spLocks noGrp="1"/>
          </p:cNvSpPr>
          <p:nvPr>
            <p:ph type="body" sz="quarter" idx="11"/>
          </p:nvPr>
        </p:nvSpPr>
        <p:spPr>
          <a:xfrm>
            <a:off x="775854" y="2054345"/>
            <a:ext cx="5320146" cy="4444426"/>
          </a:xfrm>
        </p:spPr>
        <p:txBody>
          <a:bodyPr>
            <a:normAutofit/>
          </a:bodyPr>
          <a:lstStyle/>
          <a:p>
            <a:pPr marL="285750" indent="-285750">
              <a:buFontTx/>
              <a:buChar char="-"/>
            </a:pPr>
            <a:r>
              <a:rPr lang="nb-NO" b="1" dirty="0"/>
              <a:t>Mindre blødninger</a:t>
            </a:r>
            <a:r>
              <a:rPr lang="nb-NO" dirty="0"/>
              <a:t> behandles med enkel tildekning.</a:t>
            </a:r>
          </a:p>
          <a:p>
            <a:pPr marL="285750" indent="-285750">
              <a:buFontTx/>
              <a:buChar char="-"/>
            </a:pPr>
            <a:r>
              <a:rPr lang="nb-NO" b="1" dirty="0"/>
              <a:t>Større blødninger</a:t>
            </a:r>
            <a:r>
              <a:rPr lang="nb-NO" dirty="0"/>
              <a:t> må stanses med hardt press på det blødende stedet.</a:t>
            </a:r>
          </a:p>
          <a:p>
            <a:pPr marL="742950" lvl="1" indent="-285750">
              <a:buFontTx/>
              <a:buChar char="-"/>
            </a:pPr>
            <a:r>
              <a:rPr lang="nb-NO" dirty="0"/>
              <a:t>Holde det blødende stedet </a:t>
            </a:r>
            <a:r>
              <a:rPr lang="nb-NO" b="1" dirty="0"/>
              <a:t>høyt.</a:t>
            </a:r>
          </a:p>
          <a:p>
            <a:pPr marL="742950" lvl="1" indent="-285750">
              <a:buFontTx/>
              <a:buChar char="-"/>
            </a:pPr>
            <a:r>
              <a:rPr lang="nb-NO" dirty="0"/>
              <a:t>Legg </a:t>
            </a:r>
            <a:r>
              <a:rPr lang="nb-NO" b="1" dirty="0"/>
              <a:t>kompress</a:t>
            </a:r>
            <a:r>
              <a:rPr lang="nb-NO" dirty="0"/>
              <a:t> på såret.</a:t>
            </a:r>
          </a:p>
          <a:p>
            <a:pPr marL="742950" lvl="1" indent="-285750">
              <a:buFontTx/>
              <a:buChar char="-"/>
            </a:pPr>
            <a:r>
              <a:rPr lang="nb-NO" dirty="0"/>
              <a:t>Dersom man har trykkbandasje tilgjengelig, legg </a:t>
            </a:r>
            <a:r>
              <a:rPr lang="nb-NO" b="1" dirty="0"/>
              <a:t>trykklegemet</a:t>
            </a:r>
            <a:r>
              <a:rPr lang="nb-NO" dirty="0"/>
              <a:t> på såret og surr bandasjen hardt rundt for å stoppe blødningen.</a:t>
            </a:r>
          </a:p>
          <a:p>
            <a:pPr marL="742950" lvl="1" indent="-285750">
              <a:buFontTx/>
              <a:buChar char="-"/>
            </a:pPr>
            <a:r>
              <a:rPr lang="nb-NO" dirty="0"/>
              <a:t>Ikke fjern fremmedlegemer fra såret.</a:t>
            </a:r>
          </a:p>
          <a:p>
            <a:pPr marL="742950" lvl="1" indent="-285750">
              <a:buFontTx/>
              <a:buChar char="-"/>
            </a:pPr>
            <a:r>
              <a:rPr lang="nb-NO" dirty="0"/>
              <a:t>Forebygg nedkjøling.</a:t>
            </a:r>
          </a:p>
          <a:p>
            <a:pPr marL="742950" lvl="1" indent="-285750">
              <a:buFontTx/>
              <a:buChar char="-"/>
            </a:pPr>
            <a:r>
              <a:rPr lang="nb-NO" dirty="0"/>
              <a:t>Ikke gi drikke.</a:t>
            </a:r>
          </a:p>
        </p:txBody>
      </p:sp>
    </p:spTree>
    <p:extLst>
      <p:ext uri="{BB962C8B-B14F-4D97-AF65-F5344CB8AC3E}">
        <p14:creationId xmlns:p14="http://schemas.microsoft.com/office/powerpoint/2010/main" val="3133726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6074A2-4050-FA7F-74A7-FC83614CFCCC}"/>
              </a:ext>
            </a:extLst>
          </p:cNvPr>
          <p:cNvPicPr>
            <a:picLocks noChangeAspect="1"/>
          </p:cNvPicPr>
          <p:nvPr/>
        </p:nvPicPr>
        <p:blipFill>
          <a:blip r:embed="rId3"/>
          <a:stretch>
            <a:fillRect/>
          </a:stretch>
        </p:blipFill>
        <p:spPr>
          <a:xfrm>
            <a:off x="6986904" y="2841614"/>
            <a:ext cx="4747895" cy="3373226"/>
          </a:xfrm>
          <a:prstGeom prst="rect">
            <a:avLst/>
          </a:prstGeom>
        </p:spPr>
      </p:pic>
      <p:sp>
        <p:nvSpPr>
          <p:cNvPr id="2" name="Text Placeholder 1">
            <a:extLst>
              <a:ext uri="{FF2B5EF4-FFF2-40B4-BE49-F238E27FC236}">
                <a16:creationId xmlns:a16="http://schemas.microsoft.com/office/drawing/2014/main" id="{BE1C366F-5E07-4440-A7B0-43AC0CB55298}"/>
              </a:ext>
            </a:extLst>
          </p:cNvPr>
          <p:cNvSpPr>
            <a:spLocks noGrp="1"/>
          </p:cNvSpPr>
          <p:nvPr>
            <p:ph type="body" sz="quarter" idx="10"/>
          </p:nvPr>
        </p:nvSpPr>
        <p:spPr/>
        <p:txBody>
          <a:bodyPr/>
          <a:lstStyle/>
          <a:p>
            <a:r>
              <a:rPr lang="en-NO"/>
              <a:t>Indre blødninger</a:t>
            </a:r>
          </a:p>
        </p:txBody>
      </p:sp>
      <p:sp>
        <p:nvSpPr>
          <p:cNvPr id="3" name="Text Placeholder 2">
            <a:extLst>
              <a:ext uri="{FF2B5EF4-FFF2-40B4-BE49-F238E27FC236}">
                <a16:creationId xmlns:a16="http://schemas.microsoft.com/office/drawing/2014/main" id="{54BCF4B7-C11E-EA4A-91AE-1094DBE8D1BB}"/>
              </a:ext>
            </a:extLst>
          </p:cNvPr>
          <p:cNvSpPr>
            <a:spLocks noGrp="1"/>
          </p:cNvSpPr>
          <p:nvPr>
            <p:ph type="body" sz="quarter" idx="11"/>
          </p:nvPr>
        </p:nvSpPr>
        <p:spPr>
          <a:xfrm>
            <a:off x="775854" y="2054345"/>
            <a:ext cx="9388800" cy="4444426"/>
          </a:xfrm>
        </p:spPr>
        <p:txBody>
          <a:bodyPr>
            <a:normAutofit/>
          </a:bodyPr>
          <a:lstStyle/>
          <a:p>
            <a:r>
              <a:rPr lang="nb-NO" b="1" i="1"/>
              <a:t>Kraftige støt / slag</a:t>
            </a:r>
            <a:r>
              <a:rPr lang="nb-NO" i="1"/>
              <a:t> kan føre til indre blødninger. Typisk ved </a:t>
            </a:r>
            <a:r>
              <a:rPr lang="nb-NO" b="1" i="1"/>
              <a:t>høyenergiskader </a:t>
            </a:r>
            <a:r>
              <a:rPr lang="nb-NO" i="1"/>
              <a:t>eller </a:t>
            </a:r>
            <a:r>
              <a:rPr lang="nb-NO" b="1" i="1"/>
              <a:t>fall fra store høyder.</a:t>
            </a:r>
            <a:br>
              <a:rPr lang="nb-NO" b="1" i="1"/>
            </a:br>
            <a:br>
              <a:rPr lang="nb-NO" b="1" i="1"/>
            </a:br>
            <a:r>
              <a:rPr lang="nb-NO" b="1"/>
              <a:t>Kjennetegnes typisk med:</a:t>
            </a:r>
          </a:p>
          <a:p>
            <a:pPr marL="285750" indent="-285750">
              <a:buFontTx/>
              <a:buChar char="-"/>
            </a:pPr>
            <a:r>
              <a:rPr lang="nb-NO"/>
              <a:t>Blek, kald og klam hud.</a:t>
            </a:r>
          </a:p>
          <a:p>
            <a:pPr marL="285750" indent="-285750">
              <a:buFontTx/>
              <a:buChar char="-"/>
            </a:pPr>
            <a:r>
              <a:rPr lang="nb-NO"/>
              <a:t>Rask pust kan indikere alvorlig blodtap.</a:t>
            </a:r>
          </a:p>
          <a:p>
            <a:pPr marL="285750" indent="-285750">
              <a:buFontTx/>
              <a:buChar char="-"/>
            </a:pPr>
            <a:r>
              <a:rPr lang="nb-NO"/>
              <a:t>Smerter i mage, bekken eller lår.</a:t>
            </a:r>
          </a:p>
          <a:p>
            <a:pPr marL="285750" indent="-285750">
              <a:buFontTx/>
              <a:buChar char="-"/>
            </a:pPr>
            <a:endParaRPr lang="nb-NO"/>
          </a:p>
          <a:p>
            <a:r>
              <a:rPr lang="nb-NO" b="1"/>
              <a:t>Hva kan gjøres?:</a:t>
            </a:r>
          </a:p>
          <a:p>
            <a:pPr marL="285750" indent="-285750">
              <a:buFontTx/>
              <a:buChar char="-"/>
            </a:pPr>
            <a:r>
              <a:rPr lang="nb-NO"/>
              <a:t>Dekk til åpne sår og stans blødninger.</a:t>
            </a:r>
          </a:p>
          <a:p>
            <a:pPr marL="285750" indent="-285750">
              <a:buFontTx/>
              <a:buChar char="-"/>
            </a:pPr>
            <a:r>
              <a:rPr lang="nb-NO"/>
              <a:t>Forebygg nedkjøling.</a:t>
            </a:r>
          </a:p>
          <a:p>
            <a:pPr marL="285750" indent="-285750">
              <a:buFontTx/>
              <a:buChar char="-"/>
            </a:pPr>
            <a:r>
              <a:rPr lang="nb-NO"/>
              <a:t>Ikke flytt på pasienter med høyenergiskader.</a:t>
            </a:r>
          </a:p>
          <a:p>
            <a:pPr marL="285750" indent="-285750">
              <a:buFontTx/>
              <a:buChar char="-"/>
            </a:pPr>
            <a:endParaRPr lang="nb-NO" b="1"/>
          </a:p>
        </p:txBody>
      </p:sp>
    </p:spTree>
    <p:extLst>
      <p:ext uri="{BB962C8B-B14F-4D97-AF65-F5344CB8AC3E}">
        <p14:creationId xmlns:p14="http://schemas.microsoft.com/office/powerpoint/2010/main" val="235058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6074A2-4050-FA7F-74A7-FC83614CFCCC}"/>
              </a:ext>
            </a:extLst>
          </p:cNvPr>
          <p:cNvPicPr>
            <a:picLocks noChangeAspect="1"/>
          </p:cNvPicPr>
          <p:nvPr/>
        </p:nvPicPr>
        <p:blipFill>
          <a:blip r:embed="rId3"/>
          <a:srcRect/>
          <a:stretch/>
        </p:blipFill>
        <p:spPr>
          <a:xfrm>
            <a:off x="6387271" y="1622458"/>
            <a:ext cx="5155980" cy="3613084"/>
          </a:xfrm>
          <a:prstGeom prst="rect">
            <a:avLst/>
          </a:prstGeom>
        </p:spPr>
      </p:pic>
      <p:sp>
        <p:nvSpPr>
          <p:cNvPr id="2" name="Text Placeholder 1">
            <a:extLst>
              <a:ext uri="{FF2B5EF4-FFF2-40B4-BE49-F238E27FC236}">
                <a16:creationId xmlns:a16="http://schemas.microsoft.com/office/drawing/2014/main" id="{BE1C366F-5E07-4440-A7B0-43AC0CB55298}"/>
              </a:ext>
            </a:extLst>
          </p:cNvPr>
          <p:cNvSpPr>
            <a:spLocks noGrp="1"/>
          </p:cNvSpPr>
          <p:nvPr>
            <p:ph type="body" sz="quarter" idx="10"/>
          </p:nvPr>
        </p:nvSpPr>
        <p:spPr/>
        <p:txBody>
          <a:bodyPr/>
          <a:lstStyle/>
          <a:p>
            <a:r>
              <a:rPr lang="en-NO"/>
              <a:t>Fjerning av hjelm</a:t>
            </a:r>
          </a:p>
        </p:txBody>
      </p:sp>
      <p:sp>
        <p:nvSpPr>
          <p:cNvPr id="3" name="Text Placeholder 2">
            <a:extLst>
              <a:ext uri="{FF2B5EF4-FFF2-40B4-BE49-F238E27FC236}">
                <a16:creationId xmlns:a16="http://schemas.microsoft.com/office/drawing/2014/main" id="{54BCF4B7-C11E-EA4A-91AE-1094DBE8D1BB}"/>
              </a:ext>
            </a:extLst>
          </p:cNvPr>
          <p:cNvSpPr>
            <a:spLocks noGrp="1"/>
          </p:cNvSpPr>
          <p:nvPr>
            <p:ph type="body" sz="quarter" idx="11"/>
          </p:nvPr>
        </p:nvSpPr>
        <p:spPr>
          <a:xfrm>
            <a:off x="775854" y="2054345"/>
            <a:ext cx="5320146" cy="4444426"/>
          </a:xfrm>
        </p:spPr>
        <p:txBody>
          <a:bodyPr vert="horz" lIns="91440" tIns="45720" rIns="91440" bIns="45720" rtlCol="0" anchor="t">
            <a:normAutofit/>
          </a:bodyPr>
          <a:lstStyle/>
          <a:p>
            <a:pPr marL="285750" indent="-285750">
              <a:buFontTx/>
              <a:buChar char="-"/>
            </a:pPr>
            <a:r>
              <a:rPr lang="nb-NO" dirty="0"/>
              <a:t>Dersom den skadede personen er </a:t>
            </a:r>
            <a:r>
              <a:rPr lang="nb-NO" b="1" dirty="0"/>
              <a:t>våken</a:t>
            </a:r>
            <a:r>
              <a:rPr lang="nb-NO" dirty="0"/>
              <a:t> kan man vurdere om hjelmen skal fjernes eller sitte på.</a:t>
            </a:r>
            <a:endParaRPr lang="nb-NO" b="1" dirty="0"/>
          </a:p>
          <a:p>
            <a:pPr marL="285750" indent="-285750">
              <a:buFontTx/>
              <a:buChar char="-"/>
            </a:pPr>
            <a:r>
              <a:rPr lang="nb-NO" dirty="0"/>
              <a:t>Er den skadede personen </a:t>
            </a:r>
            <a:r>
              <a:rPr lang="nb-NO" b="1" dirty="0"/>
              <a:t>bevisstløs</a:t>
            </a:r>
            <a:r>
              <a:rPr lang="nb-NO" dirty="0"/>
              <a:t> skal hjelmen</a:t>
            </a:r>
            <a:r>
              <a:rPr lang="nb-NO" b="1" dirty="0"/>
              <a:t> fjernes.</a:t>
            </a:r>
            <a:endParaRPr lang="nb-NO" dirty="0"/>
          </a:p>
          <a:p>
            <a:pPr marL="742950" lvl="1" indent="-285750">
              <a:buFontTx/>
              <a:buChar char="-"/>
            </a:pPr>
            <a:r>
              <a:rPr lang="nb-NO" dirty="0"/>
              <a:t>Dette er for å sikre </a:t>
            </a:r>
            <a:r>
              <a:rPr lang="nb-NO" b="1" dirty="0"/>
              <a:t>frie luftveier.</a:t>
            </a:r>
            <a:endParaRPr lang="nb-NO" dirty="0"/>
          </a:p>
          <a:p>
            <a:pPr marL="742950" lvl="1" indent="-285750">
              <a:buFontTx/>
              <a:buChar char="-"/>
            </a:pPr>
            <a:r>
              <a:rPr lang="nb-NO" dirty="0"/>
              <a:t>Det er svært vanskelig å sørge for frie luftveier med hjelm på hodet.</a:t>
            </a:r>
          </a:p>
          <a:p>
            <a:pPr marL="742950" lvl="1" indent="-285750">
              <a:buFontTx/>
              <a:buChar char="-"/>
            </a:pPr>
            <a:r>
              <a:rPr lang="nb-NO" dirty="0"/>
              <a:t>Støtt hodet og nakken og fjern hjelmen langsomt med kontrollerte bevegelser.</a:t>
            </a:r>
          </a:p>
          <a:p>
            <a:pPr marL="742950" lvl="1" indent="-285750">
              <a:buFontTx/>
              <a:buChar char="-"/>
            </a:pPr>
            <a:endParaRPr lang="nb-NO" dirty="0"/>
          </a:p>
        </p:txBody>
      </p:sp>
    </p:spTree>
    <p:extLst>
      <p:ext uri="{BB962C8B-B14F-4D97-AF65-F5344CB8AC3E}">
        <p14:creationId xmlns:p14="http://schemas.microsoft.com/office/powerpoint/2010/main" val="1846163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63132B-3CDE-3242-900F-74421A490A10}"/>
              </a:ext>
            </a:extLst>
          </p:cNvPr>
          <p:cNvSpPr>
            <a:spLocks noGrp="1"/>
          </p:cNvSpPr>
          <p:nvPr>
            <p:ph type="body" sz="quarter" idx="10"/>
          </p:nvPr>
        </p:nvSpPr>
        <p:spPr>
          <a:xfrm>
            <a:off x="775200" y="1353787"/>
            <a:ext cx="6526937" cy="584776"/>
          </a:xfrm>
        </p:spPr>
        <p:txBody>
          <a:bodyPr/>
          <a:lstStyle/>
          <a:p>
            <a:r>
              <a:rPr lang="nb-NO"/>
              <a:t>Trelandinger</a:t>
            </a:r>
          </a:p>
        </p:txBody>
      </p:sp>
      <p:sp>
        <p:nvSpPr>
          <p:cNvPr id="3" name="Text Placeholder 2">
            <a:extLst>
              <a:ext uri="{FF2B5EF4-FFF2-40B4-BE49-F238E27FC236}">
                <a16:creationId xmlns:a16="http://schemas.microsoft.com/office/drawing/2014/main" id="{547C42A8-0F42-3F4C-B2ED-A53BD6DF1EA9}"/>
              </a:ext>
            </a:extLst>
          </p:cNvPr>
          <p:cNvSpPr>
            <a:spLocks noGrp="1"/>
          </p:cNvSpPr>
          <p:nvPr>
            <p:ph type="body" sz="quarter" idx="11"/>
          </p:nvPr>
        </p:nvSpPr>
        <p:spPr>
          <a:xfrm>
            <a:off x="775854" y="2054344"/>
            <a:ext cx="6680860" cy="4803655"/>
          </a:xfrm>
        </p:spPr>
        <p:txBody>
          <a:bodyPr>
            <a:normAutofit/>
          </a:bodyPr>
          <a:lstStyle/>
          <a:p>
            <a:r>
              <a:rPr lang="nb-NO" i="1" dirty="0"/>
              <a:t>«Det farligste med </a:t>
            </a:r>
            <a:r>
              <a:rPr lang="nb-NO" i="1" dirty="0" err="1"/>
              <a:t>trelandinger</a:t>
            </a:r>
            <a:r>
              <a:rPr lang="nb-NO" i="1" dirty="0"/>
              <a:t> er somoftest å klatre ned fra treet»</a:t>
            </a:r>
            <a:br>
              <a:rPr lang="nb-NO" i="1" dirty="0"/>
            </a:br>
            <a:endParaRPr lang="nb-NO" i="1" dirty="0"/>
          </a:p>
          <a:p>
            <a:pPr marL="285750" indent="-285750">
              <a:buFontTx/>
              <a:buChar char="-"/>
            </a:pPr>
            <a:r>
              <a:rPr lang="nb-NO" dirty="0"/>
              <a:t>Er uhellet ute må man velge det «beste alternativet» (det er forskjell på trær – bartrær er ofte mykere enn løvtrær).</a:t>
            </a:r>
          </a:p>
          <a:p>
            <a:pPr marL="285750" indent="-285750">
              <a:buFontTx/>
              <a:buChar char="-"/>
            </a:pPr>
            <a:r>
              <a:rPr lang="nb-NO" dirty="0"/>
              <a:t>Sørg for at vingen bretter seg godt rundt treet slik at du blir hengende.</a:t>
            </a:r>
          </a:p>
          <a:p>
            <a:pPr marL="285750" indent="-285750">
              <a:buFontTx/>
              <a:buChar char="-"/>
            </a:pPr>
            <a:r>
              <a:rPr lang="nb-NO" dirty="0"/>
              <a:t>Vær svært forsiktig med å klatre ned. Vent på hjelp!</a:t>
            </a:r>
          </a:p>
          <a:p>
            <a:pPr marL="285750" indent="-285750">
              <a:buFontTx/>
              <a:buChar char="-"/>
            </a:pPr>
            <a:r>
              <a:rPr lang="nb-NO" dirty="0"/>
              <a:t>Kommuniser på radio eller telefon til andre flygere om det går bra eller om du trenger hjelp.</a:t>
            </a:r>
          </a:p>
          <a:p>
            <a:pPr marL="285750" indent="-285750">
              <a:buFontTx/>
              <a:buChar char="-"/>
            </a:pPr>
            <a:r>
              <a:rPr lang="nb-NO" dirty="0"/>
              <a:t>Tenk </a:t>
            </a:r>
            <a:r>
              <a:rPr lang="nb-NO" b="1" dirty="0"/>
              <a:t>egensikkerhet</a:t>
            </a:r>
            <a:r>
              <a:rPr lang="nb-NO" dirty="0"/>
              <a:t> for de som skal hjelpe.</a:t>
            </a:r>
          </a:p>
          <a:p>
            <a:endParaRPr lang="nb-NO" dirty="0"/>
          </a:p>
          <a:p>
            <a:r>
              <a:rPr lang="nb-NO" b="1" i="1" dirty="0"/>
              <a:t>PP2</a:t>
            </a:r>
            <a:r>
              <a:rPr lang="nb-NO" i="1" dirty="0"/>
              <a:t> skal </a:t>
            </a:r>
            <a:r>
              <a:rPr lang="nb-NO" b="1" i="1" dirty="0"/>
              <a:t>alltid</a:t>
            </a:r>
            <a:r>
              <a:rPr lang="nb-NO" i="1" dirty="0"/>
              <a:t> fly på steder hvor landing kan nås og sees fra start. Det skal aldri være fare for å ikke nå landing.</a:t>
            </a:r>
            <a:endParaRPr lang="nb-NO" b="1" i="1" dirty="0"/>
          </a:p>
        </p:txBody>
      </p:sp>
    </p:spTree>
    <p:extLst>
      <p:ext uri="{BB962C8B-B14F-4D97-AF65-F5344CB8AC3E}">
        <p14:creationId xmlns:p14="http://schemas.microsoft.com/office/powerpoint/2010/main" val="669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6891C2-6E93-5F4E-BA6B-40C327CEF7AD}"/>
              </a:ext>
            </a:extLst>
          </p:cNvPr>
          <p:cNvSpPr>
            <a:spLocks noGrp="1"/>
          </p:cNvSpPr>
          <p:nvPr>
            <p:ph type="body" sz="quarter" idx="10"/>
          </p:nvPr>
        </p:nvSpPr>
        <p:spPr/>
        <p:txBody>
          <a:bodyPr/>
          <a:lstStyle/>
          <a:p>
            <a:r>
              <a:rPr lang="en-NO"/>
              <a:t>Vannlanding</a:t>
            </a:r>
          </a:p>
        </p:txBody>
      </p:sp>
      <p:sp>
        <p:nvSpPr>
          <p:cNvPr id="3" name="Text Placeholder 2">
            <a:extLst>
              <a:ext uri="{FF2B5EF4-FFF2-40B4-BE49-F238E27FC236}">
                <a16:creationId xmlns:a16="http://schemas.microsoft.com/office/drawing/2014/main" id="{09D92AC9-1206-4A85-7F98-0000B0B4DC3F}"/>
              </a:ext>
            </a:extLst>
          </p:cNvPr>
          <p:cNvSpPr>
            <a:spLocks noGrp="1"/>
          </p:cNvSpPr>
          <p:nvPr>
            <p:ph type="body" sz="quarter" idx="11"/>
          </p:nvPr>
        </p:nvSpPr>
        <p:spPr>
          <a:xfrm>
            <a:off x="775854" y="2054344"/>
            <a:ext cx="6594764" cy="4698905"/>
          </a:xfrm>
        </p:spPr>
        <p:txBody>
          <a:bodyPr vert="horz" lIns="91440" tIns="45720" rIns="91440" bIns="45720" rtlCol="0" anchor="t">
            <a:normAutofit/>
          </a:bodyPr>
          <a:lstStyle/>
          <a:p>
            <a:pPr marL="285750" indent="-285750">
              <a:buFontTx/>
              <a:buChar char="-"/>
            </a:pPr>
            <a:r>
              <a:rPr lang="nb-NO" b="1" dirty="0"/>
              <a:t>Stor fare for drukning</a:t>
            </a:r>
            <a:r>
              <a:rPr lang="nb-NO" dirty="0"/>
              <a:t>.</a:t>
            </a:r>
            <a:endParaRPr lang="nb-NO" dirty="0">
              <a:ea typeface="Calibri"/>
              <a:cs typeface="Calibri"/>
            </a:endParaRPr>
          </a:p>
          <a:p>
            <a:pPr marL="285750" indent="-285750">
              <a:buFontTx/>
              <a:buChar char="-"/>
            </a:pPr>
            <a:r>
              <a:rPr lang="nb-NO" dirty="0"/>
              <a:t>Seletøyet kan flyte opp og snu flygeren ned.</a:t>
            </a:r>
            <a:endParaRPr lang="nb-NO" dirty="0">
              <a:ea typeface="Calibri"/>
              <a:cs typeface="Calibri"/>
            </a:endParaRPr>
          </a:p>
          <a:p>
            <a:pPr marL="285750" indent="-285750">
              <a:buFontTx/>
              <a:buChar char="-"/>
            </a:pPr>
            <a:r>
              <a:rPr lang="nb-NO" dirty="0"/>
              <a:t>Lett å vikle seg inn i liner.</a:t>
            </a:r>
            <a:endParaRPr lang="nb-NO" dirty="0">
              <a:ea typeface="Calibri"/>
              <a:cs typeface="Calibri"/>
            </a:endParaRPr>
          </a:p>
          <a:p>
            <a:pPr marL="285750" indent="-285750">
              <a:buFontTx/>
              <a:buChar char="-"/>
            </a:pPr>
            <a:r>
              <a:rPr lang="nb-NO" dirty="0">
                <a:ea typeface="Calibri"/>
                <a:cs typeface="Calibri"/>
              </a:rPr>
              <a:t>Fordel å lande </a:t>
            </a:r>
            <a:r>
              <a:rPr lang="nb-NO" b="1" dirty="0">
                <a:ea typeface="Calibri"/>
                <a:cs typeface="Calibri"/>
              </a:rPr>
              <a:t>medvinds</a:t>
            </a:r>
            <a:r>
              <a:rPr lang="nb-NO" dirty="0">
                <a:ea typeface="Calibri"/>
                <a:cs typeface="Calibri"/>
              </a:rPr>
              <a:t> (vinge overflyr og lander med størst mulig avstand til flyger).</a:t>
            </a:r>
          </a:p>
          <a:p>
            <a:pPr>
              <a:buFontTx/>
            </a:pPr>
            <a:endParaRPr lang="nb-NO" dirty="0">
              <a:ea typeface="Calibri"/>
              <a:cs typeface="Calibri"/>
            </a:endParaRPr>
          </a:p>
          <a:p>
            <a:r>
              <a:rPr lang="nb-NO" b="1" dirty="0"/>
              <a:t>Vann i bevegelse</a:t>
            </a:r>
            <a:endParaRPr lang="nb-NO" b="1" dirty="0">
              <a:cs typeface="Calibri"/>
            </a:endParaRPr>
          </a:p>
          <a:p>
            <a:r>
              <a:rPr lang="nb-NO" i="1" dirty="0"/>
              <a:t>Elv, kraftige dønninger eller brenninger ved havet.</a:t>
            </a:r>
            <a:endParaRPr lang="nb-NO" i="1" dirty="0">
              <a:cs typeface="Calibri"/>
            </a:endParaRPr>
          </a:p>
          <a:p>
            <a:pPr marL="285750" indent="-285750">
              <a:buFontTx/>
              <a:buChar char="-"/>
            </a:pPr>
            <a:r>
              <a:rPr lang="nb-NO" b="1" dirty="0"/>
              <a:t>Ekstrem fare. </a:t>
            </a:r>
            <a:r>
              <a:rPr lang="nb-NO" dirty="0"/>
              <a:t>Vinge fylles med vann og trekker flyger under vann.</a:t>
            </a:r>
            <a:endParaRPr lang="nb-NO" dirty="0">
              <a:ea typeface="Calibri" panose="020F0502020204030204"/>
              <a:cs typeface="Calibri" panose="020F0502020204030204"/>
            </a:endParaRPr>
          </a:p>
          <a:p>
            <a:pPr marL="285750" indent="-285750">
              <a:buFontTx/>
              <a:buChar char="-"/>
            </a:pPr>
            <a:r>
              <a:rPr lang="nb-NO" dirty="0"/>
              <a:t>Dersom mulig, velg krasjlanding på land eller land lenger ute på havet (uten dønninger).</a:t>
            </a:r>
            <a:endParaRPr lang="nb-NO" dirty="0">
              <a:ea typeface="Calibri"/>
              <a:cs typeface="Calibri"/>
            </a:endParaRPr>
          </a:p>
          <a:p>
            <a:r>
              <a:rPr lang="nb-NO" dirty="0"/>
              <a:t>Unngå å sette deg i en posisjon hvor eneste alternativ er vannlanding</a:t>
            </a:r>
            <a:endParaRPr lang="nb-NO" dirty="0">
              <a:cs typeface="Calibri"/>
            </a:endParaRPr>
          </a:p>
        </p:txBody>
      </p:sp>
    </p:spTree>
    <p:extLst>
      <p:ext uri="{BB962C8B-B14F-4D97-AF65-F5344CB8AC3E}">
        <p14:creationId xmlns:p14="http://schemas.microsoft.com/office/powerpoint/2010/main" val="1080802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1E01A-4407-88B0-AE53-7205EB55A713}"/>
              </a:ext>
            </a:extLst>
          </p:cNvPr>
          <p:cNvSpPr>
            <a:spLocks noGrp="1"/>
          </p:cNvSpPr>
          <p:nvPr>
            <p:ph type="body" sz="quarter" idx="10"/>
          </p:nvPr>
        </p:nvSpPr>
        <p:spPr/>
        <p:txBody>
          <a:bodyPr/>
          <a:lstStyle/>
          <a:p>
            <a:r>
              <a:rPr lang="en-NO"/>
              <a:t>Strøm og kabler</a:t>
            </a:r>
          </a:p>
        </p:txBody>
      </p:sp>
      <p:sp>
        <p:nvSpPr>
          <p:cNvPr id="3" name="Text Placeholder 2">
            <a:extLst>
              <a:ext uri="{FF2B5EF4-FFF2-40B4-BE49-F238E27FC236}">
                <a16:creationId xmlns:a16="http://schemas.microsoft.com/office/drawing/2014/main" id="{15907035-8E16-AB87-30CB-C401B6BB096B}"/>
              </a:ext>
            </a:extLst>
          </p:cNvPr>
          <p:cNvSpPr>
            <a:spLocks noGrp="1"/>
          </p:cNvSpPr>
          <p:nvPr>
            <p:ph type="body" sz="quarter" idx="11"/>
          </p:nvPr>
        </p:nvSpPr>
        <p:spPr>
          <a:xfrm>
            <a:off x="775854" y="2054345"/>
            <a:ext cx="5849181" cy="4665110"/>
          </a:xfrm>
        </p:spPr>
        <p:txBody>
          <a:bodyPr vert="horz" lIns="91440" tIns="45720" rIns="91440" bIns="45720" rtlCol="0" anchor="t">
            <a:normAutofit lnSpcReduction="10000"/>
          </a:bodyPr>
          <a:lstStyle/>
          <a:p>
            <a:pPr marL="285750" indent="-285750">
              <a:buFontTx/>
              <a:buChar char="-"/>
            </a:pPr>
            <a:r>
              <a:rPr lang="nb-NO" dirty="0"/>
              <a:t>Kan være vanskelig å få øye på – går i ett med landskapet.</a:t>
            </a:r>
            <a:endParaRPr lang="nb-NO" dirty="0">
              <a:cs typeface="Calibri"/>
            </a:endParaRPr>
          </a:p>
          <a:p>
            <a:pPr marL="285750" indent="-285750">
              <a:buFontTx/>
              <a:buChar char="-"/>
            </a:pPr>
            <a:r>
              <a:rPr lang="nb-NO" dirty="0"/>
              <a:t>Taubaner, løpestrenger, gondol/heisvaiere er også vanskelige å se.</a:t>
            </a:r>
            <a:endParaRPr lang="nb-NO" dirty="0">
              <a:cs typeface="Calibri"/>
            </a:endParaRPr>
          </a:p>
          <a:p>
            <a:pPr marL="285750" indent="-285750">
              <a:buFontTx/>
              <a:buChar char="-"/>
            </a:pPr>
            <a:r>
              <a:rPr lang="nb-NO" dirty="0"/>
              <a:t>Se etter stolper på linje i terrenget.</a:t>
            </a:r>
            <a:endParaRPr lang="nb-NO" dirty="0">
              <a:cs typeface="Calibri"/>
            </a:endParaRPr>
          </a:p>
          <a:p>
            <a:pPr marL="285750" indent="-285750">
              <a:buFontTx/>
              <a:buChar char="-"/>
            </a:pPr>
            <a:r>
              <a:rPr lang="nb-NO" dirty="0"/>
              <a:t>Ikke fly i nærheten av strømkabler eller vaiere.  Vanskelig å beregne avstand og uventet synk kan oppstå.</a:t>
            </a:r>
            <a:endParaRPr lang="nb-NO" dirty="0">
              <a:ea typeface="Calibri"/>
              <a:cs typeface="Calibri"/>
            </a:endParaRPr>
          </a:p>
          <a:p>
            <a:endParaRPr lang="nb-NO" dirty="0">
              <a:cs typeface="Calibri"/>
            </a:endParaRPr>
          </a:p>
          <a:p>
            <a:r>
              <a:rPr lang="nb-NO" b="1" dirty="0"/>
              <a:t>Høyspent</a:t>
            </a:r>
            <a:endParaRPr lang="nb-NO" b="1" dirty="0">
              <a:cs typeface="Calibri"/>
            </a:endParaRPr>
          </a:p>
          <a:p>
            <a:pPr marL="285750" indent="-285750">
              <a:buFontTx/>
              <a:buChar char="-"/>
            </a:pPr>
            <a:r>
              <a:rPr lang="nb-NO" dirty="0"/>
              <a:t>Svært farlig.</a:t>
            </a:r>
            <a:endParaRPr lang="nb-NO" dirty="0">
              <a:ea typeface="Calibri"/>
              <a:cs typeface="Calibri"/>
            </a:endParaRPr>
          </a:p>
          <a:p>
            <a:pPr marL="285750" indent="-285750">
              <a:buFontTx/>
              <a:buChar char="-"/>
            </a:pPr>
            <a:r>
              <a:rPr lang="nb-NO" dirty="0"/>
              <a:t>Fare for strømgjennomgang og å falle ned.</a:t>
            </a:r>
            <a:endParaRPr lang="nb-NO" dirty="0">
              <a:ea typeface="Calibri"/>
              <a:cs typeface="Calibri"/>
            </a:endParaRPr>
          </a:p>
          <a:p>
            <a:pPr marL="285750" indent="-285750">
              <a:buFontTx/>
              <a:buChar char="-"/>
            </a:pPr>
            <a:r>
              <a:rPr lang="nb-NO" dirty="0"/>
              <a:t>Se etter “markeringsballer” som henger på linjene.</a:t>
            </a:r>
            <a:endParaRPr lang="nb-NO" dirty="0">
              <a:ea typeface="Calibri"/>
              <a:cs typeface="Calibri"/>
            </a:endParaRPr>
          </a:p>
          <a:p>
            <a:pPr marL="285750" indent="-285750">
              <a:buFontTx/>
              <a:buChar char="-"/>
            </a:pPr>
            <a:r>
              <a:rPr lang="nb-NO" dirty="0"/>
              <a:t>Blir man hengende i strømførende ledninger må brannvesenet tilkalles (strømmen må kuttes før flyger kan reddes).</a:t>
            </a:r>
            <a:endParaRPr lang="nb-NO" dirty="0">
              <a:ea typeface="Calibri"/>
              <a:cs typeface="Calibri"/>
            </a:endParaRPr>
          </a:p>
        </p:txBody>
      </p:sp>
    </p:spTree>
    <p:extLst>
      <p:ext uri="{BB962C8B-B14F-4D97-AF65-F5344CB8AC3E}">
        <p14:creationId xmlns:p14="http://schemas.microsoft.com/office/powerpoint/2010/main" val="1831799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8EAEE2-10F2-DD4E-A771-2C193E45ECDC}"/>
              </a:ext>
            </a:extLst>
          </p:cNvPr>
          <p:cNvSpPr>
            <a:spLocks noGrp="1"/>
          </p:cNvSpPr>
          <p:nvPr>
            <p:ph type="body" sz="quarter" idx="10"/>
          </p:nvPr>
        </p:nvSpPr>
        <p:spPr/>
        <p:txBody>
          <a:bodyPr/>
          <a:lstStyle/>
          <a:p>
            <a:r>
              <a:rPr lang="en-NO"/>
              <a:t>I etterkant av en ulykke</a:t>
            </a:r>
          </a:p>
        </p:txBody>
      </p:sp>
      <p:sp>
        <p:nvSpPr>
          <p:cNvPr id="3" name="Text Placeholder 2">
            <a:extLst>
              <a:ext uri="{FF2B5EF4-FFF2-40B4-BE49-F238E27FC236}">
                <a16:creationId xmlns:a16="http://schemas.microsoft.com/office/drawing/2014/main" id="{A04A675F-CE84-CC49-932D-FA998D94A467}"/>
              </a:ext>
            </a:extLst>
          </p:cNvPr>
          <p:cNvSpPr>
            <a:spLocks noGrp="1"/>
          </p:cNvSpPr>
          <p:nvPr>
            <p:ph type="body" sz="quarter" idx="11"/>
          </p:nvPr>
        </p:nvSpPr>
        <p:spPr>
          <a:xfrm>
            <a:off x="775200" y="1938563"/>
            <a:ext cx="6394203" cy="3983598"/>
          </a:xfrm>
        </p:spPr>
        <p:txBody>
          <a:bodyPr vert="horz" lIns="91440" tIns="45720" rIns="91440" bIns="45720" rtlCol="0" anchor="t">
            <a:normAutofit/>
          </a:bodyPr>
          <a:lstStyle/>
          <a:p>
            <a:pPr marL="285750" indent="-285750">
              <a:buFontTx/>
              <a:buChar char="-"/>
            </a:pPr>
            <a:r>
              <a:rPr lang="nb-NO" dirty="0"/>
              <a:t>Informer </a:t>
            </a:r>
            <a:r>
              <a:rPr lang="nb-NO" b="1" dirty="0"/>
              <a:t>fagsjef i NLF.</a:t>
            </a:r>
          </a:p>
          <a:p>
            <a:pPr marL="285750" indent="-285750">
              <a:buFontTx/>
              <a:buChar char="-"/>
            </a:pPr>
            <a:r>
              <a:rPr lang="nb-NO" dirty="0"/>
              <a:t>Informer </a:t>
            </a:r>
            <a:r>
              <a:rPr lang="nb-NO" b="1" dirty="0"/>
              <a:t>faglig leder i din lokale klubb.</a:t>
            </a:r>
            <a:endParaRPr lang="nb-NO" b="1" dirty="0">
              <a:cs typeface="Calibri"/>
            </a:endParaRPr>
          </a:p>
          <a:p>
            <a:pPr marL="285750" indent="-285750">
              <a:buFontTx/>
              <a:buChar char="-"/>
            </a:pPr>
            <a:r>
              <a:rPr lang="nb-NO" b="1" dirty="0"/>
              <a:t>Ikke</a:t>
            </a:r>
            <a:r>
              <a:rPr lang="nb-NO" dirty="0"/>
              <a:t> skriv om andres ulykker i </a:t>
            </a:r>
            <a:r>
              <a:rPr lang="nb-NO" b="1" dirty="0"/>
              <a:t>Flightlog / Facebook.</a:t>
            </a:r>
            <a:endParaRPr lang="nb-NO" dirty="0"/>
          </a:p>
          <a:p>
            <a:pPr marL="285750" indent="-285750">
              <a:buFontTx/>
              <a:buChar char="-"/>
            </a:pPr>
            <a:endParaRPr lang="nb-NO" b="1" dirty="0"/>
          </a:p>
          <a:p>
            <a:r>
              <a:rPr lang="nb-NO" altLang="en-US" dirty="0"/>
              <a:t>Det som ikke er en ulykke kan se ut som en ulykke for andre vitner og publikum. Ring derfor og informer </a:t>
            </a:r>
            <a:r>
              <a:rPr lang="nb-NO" altLang="en-US" b="1" dirty="0"/>
              <a:t>02800 </a:t>
            </a:r>
            <a:r>
              <a:rPr lang="nb-NO" altLang="en-US" dirty="0"/>
              <a:t>(lokalt politi) for om mulig å hindre unødig utrykning.</a:t>
            </a:r>
          </a:p>
          <a:p>
            <a:endParaRPr lang="nb-NO" b="1" dirty="0"/>
          </a:p>
          <a:p>
            <a:r>
              <a:rPr lang="nb-NO" dirty="0"/>
              <a:t>Kontaktinformasjon finner du på</a:t>
            </a:r>
            <a:r>
              <a:rPr lang="nb-NO" b="1" dirty="0"/>
              <a:t> NLF.no</a:t>
            </a:r>
          </a:p>
          <a:p>
            <a:endParaRPr lang="nb-NO" b="1" dirty="0"/>
          </a:p>
          <a:p>
            <a:r>
              <a:rPr lang="nb-NO" b="1"/>
              <a:t>Henvis media til fagsjef NLF</a:t>
            </a:r>
            <a:endParaRPr lang="nb-NO" b="1" dirty="0"/>
          </a:p>
        </p:txBody>
      </p:sp>
    </p:spTree>
    <p:extLst>
      <p:ext uri="{BB962C8B-B14F-4D97-AF65-F5344CB8AC3E}">
        <p14:creationId xmlns:p14="http://schemas.microsoft.com/office/powerpoint/2010/main" val="258903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CB85D1-3141-53AF-EA52-FC577343E8EF}"/>
              </a:ext>
            </a:extLst>
          </p:cNvPr>
          <p:cNvPicPr>
            <a:picLocks noChangeAspect="1"/>
          </p:cNvPicPr>
          <p:nvPr/>
        </p:nvPicPr>
        <p:blipFill>
          <a:blip r:embed="rId3"/>
          <a:stretch>
            <a:fillRect/>
          </a:stretch>
        </p:blipFill>
        <p:spPr>
          <a:xfrm>
            <a:off x="3946307" y="3830929"/>
            <a:ext cx="4061526" cy="3034104"/>
          </a:xfrm>
          <a:prstGeom prst="rect">
            <a:avLst/>
          </a:prstGeom>
        </p:spPr>
      </p:pic>
      <p:pic>
        <p:nvPicPr>
          <p:cNvPr id="4" name="Picture 3">
            <a:extLst>
              <a:ext uri="{FF2B5EF4-FFF2-40B4-BE49-F238E27FC236}">
                <a16:creationId xmlns:a16="http://schemas.microsoft.com/office/drawing/2014/main" id="{D921C535-FA25-A441-BF70-F2228D09844F}"/>
              </a:ext>
            </a:extLst>
          </p:cNvPr>
          <p:cNvPicPr>
            <a:picLocks noChangeAspect="1"/>
          </p:cNvPicPr>
          <p:nvPr/>
        </p:nvPicPr>
        <p:blipFill>
          <a:blip r:embed="rId4"/>
          <a:stretch>
            <a:fillRect/>
          </a:stretch>
        </p:blipFill>
        <p:spPr>
          <a:xfrm>
            <a:off x="3752437" y="2636193"/>
            <a:ext cx="4419950" cy="1440716"/>
          </a:xfrm>
          <a:prstGeom prst="rect">
            <a:avLst/>
          </a:prstGeom>
        </p:spPr>
      </p:pic>
      <p:sp>
        <p:nvSpPr>
          <p:cNvPr id="3" name="Text Placeholder 2">
            <a:extLst>
              <a:ext uri="{FF2B5EF4-FFF2-40B4-BE49-F238E27FC236}">
                <a16:creationId xmlns:a16="http://schemas.microsoft.com/office/drawing/2014/main" id="{D1577696-381A-1F4A-ACA6-ECAAD89CF844}"/>
              </a:ext>
            </a:extLst>
          </p:cNvPr>
          <p:cNvSpPr>
            <a:spLocks noGrp="1"/>
          </p:cNvSpPr>
          <p:nvPr>
            <p:ph type="body" sz="quarter" idx="11"/>
          </p:nvPr>
        </p:nvSpPr>
        <p:spPr>
          <a:xfrm>
            <a:off x="4256794" y="2873013"/>
            <a:ext cx="3440553" cy="721096"/>
          </a:xfrm>
        </p:spPr>
        <p:txBody>
          <a:bodyPr>
            <a:normAutofit/>
          </a:bodyPr>
          <a:lstStyle/>
          <a:p>
            <a:r>
              <a:rPr lang="en-NO" sz="4400" b="1">
                <a:solidFill>
                  <a:schemeClr val="bg1"/>
                </a:solidFill>
              </a:rPr>
              <a:t>Spørsmål</a:t>
            </a:r>
            <a:r>
              <a:rPr lang="en-NO" sz="4000" b="1">
                <a:solidFill>
                  <a:schemeClr val="bg1"/>
                </a:solidFill>
              </a:rPr>
              <a:t>?</a:t>
            </a:r>
          </a:p>
        </p:txBody>
      </p:sp>
    </p:spTree>
    <p:extLst>
      <p:ext uri="{BB962C8B-B14F-4D97-AF65-F5344CB8AC3E}">
        <p14:creationId xmlns:p14="http://schemas.microsoft.com/office/powerpoint/2010/main" val="2177719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85C31-91D6-9A4E-883C-431B3390729C}"/>
              </a:ext>
            </a:extLst>
          </p:cNvPr>
          <p:cNvSpPr txBox="1"/>
          <p:nvPr/>
        </p:nvSpPr>
        <p:spPr>
          <a:xfrm>
            <a:off x="7211514" y="4796674"/>
            <a:ext cx="4797492" cy="954107"/>
          </a:xfrm>
          <a:prstGeom prst="rect">
            <a:avLst/>
          </a:prstGeom>
          <a:noFill/>
        </p:spPr>
        <p:txBody>
          <a:bodyPr wrap="square" rtlCol="0">
            <a:spAutoFit/>
          </a:bodyPr>
          <a:lstStyle/>
          <a:p>
            <a:pPr lvl="0">
              <a:defRPr/>
            </a:pPr>
            <a:r>
              <a:rPr lang="en-GB" sz="2000" b="1" i="1" u="none" strike="noStrike" kern="1200">
                <a:solidFill>
                  <a:schemeClr val="bg1"/>
                </a:solidFill>
                <a:effectLst/>
                <a:latin typeface="+mn-lt"/>
                <a:ea typeface="+mn-ea"/>
                <a:cs typeface="+mn-cs"/>
              </a:rPr>
              <a:t>“</a:t>
            </a:r>
            <a:r>
              <a:rPr lang="en-GB" b="1" i="1">
                <a:solidFill>
                  <a:schemeClr val="bg1"/>
                </a:solidFill>
              </a:rPr>
              <a:t>I knew exactly what to do. But in a much more real sense, I had no idea what to do”</a:t>
            </a:r>
            <a:endParaRPr lang="en-GB" sz="2000" b="1" i="1" u="none" strike="noStrike" kern="1200">
              <a:solidFill>
                <a:schemeClr val="bg1"/>
              </a:solidFill>
              <a:effectLst/>
              <a:latin typeface="+mn-lt"/>
              <a:ea typeface="+mn-ea"/>
              <a:cs typeface="+mn-cs"/>
            </a:endParaRPr>
          </a:p>
          <a:p>
            <a:endParaRPr lang="en-NO" i="1"/>
          </a:p>
        </p:txBody>
      </p:sp>
      <p:sp>
        <p:nvSpPr>
          <p:cNvPr id="3" name="TextBox 2">
            <a:extLst>
              <a:ext uri="{FF2B5EF4-FFF2-40B4-BE49-F238E27FC236}">
                <a16:creationId xmlns:a16="http://schemas.microsoft.com/office/drawing/2014/main" id="{5BE9507D-4784-B74B-AB72-6E655372153E}"/>
              </a:ext>
            </a:extLst>
          </p:cNvPr>
          <p:cNvSpPr txBox="1"/>
          <p:nvPr/>
        </p:nvSpPr>
        <p:spPr>
          <a:xfrm>
            <a:off x="10175413" y="5550726"/>
            <a:ext cx="2581739" cy="400110"/>
          </a:xfrm>
          <a:prstGeom prst="rect">
            <a:avLst/>
          </a:prstGeom>
          <a:noFill/>
        </p:spPr>
        <p:txBody>
          <a:bodyPr wrap="square" rtlCol="0">
            <a:spAutoFit/>
          </a:bodyPr>
          <a:lstStyle/>
          <a:p>
            <a:r>
              <a:rPr lang="en-NO" sz="2000">
                <a:solidFill>
                  <a:schemeClr val="bg1"/>
                </a:solidFill>
              </a:rPr>
              <a:t>- Michael Scott</a:t>
            </a:r>
          </a:p>
        </p:txBody>
      </p:sp>
    </p:spTree>
    <p:extLst>
      <p:ext uri="{BB962C8B-B14F-4D97-AF65-F5344CB8AC3E}">
        <p14:creationId xmlns:p14="http://schemas.microsoft.com/office/powerpoint/2010/main" val="1069700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45C3B8-5B81-2945-83CA-4CBC39CA9F9D}"/>
              </a:ext>
            </a:extLst>
          </p:cNvPr>
          <p:cNvSpPr>
            <a:spLocks noGrp="1"/>
          </p:cNvSpPr>
          <p:nvPr>
            <p:ph type="body" sz="quarter" idx="10"/>
          </p:nvPr>
        </p:nvSpPr>
        <p:spPr/>
        <p:txBody>
          <a:bodyPr/>
          <a:lstStyle/>
          <a:p>
            <a:r>
              <a:rPr lang="nb-NO"/>
              <a:t>Typiske skader i paragliding</a:t>
            </a:r>
          </a:p>
        </p:txBody>
      </p:sp>
      <p:sp>
        <p:nvSpPr>
          <p:cNvPr id="3" name="Text Placeholder 2">
            <a:extLst>
              <a:ext uri="{FF2B5EF4-FFF2-40B4-BE49-F238E27FC236}">
                <a16:creationId xmlns:a16="http://schemas.microsoft.com/office/drawing/2014/main" id="{855A3976-679C-9647-BD37-600B83F6BCCA}"/>
              </a:ext>
            </a:extLst>
          </p:cNvPr>
          <p:cNvSpPr>
            <a:spLocks noGrp="1"/>
          </p:cNvSpPr>
          <p:nvPr>
            <p:ph type="body" sz="quarter" idx="11"/>
          </p:nvPr>
        </p:nvSpPr>
        <p:spPr>
          <a:xfrm>
            <a:off x="775854" y="2054345"/>
            <a:ext cx="6637317" cy="4302912"/>
          </a:xfrm>
        </p:spPr>
        <p:txBody>
          <a:bodyPr>
            <a:normAutofit/>
          </a:bodyPr>
          <a:lstStyle/>
          <a:p>
            <a:r>
              <a:rPr lang="nb-NO" b="1"/>
              <a:t>Vanlige</a:t>
            </a:r>
            <a:r>
              <a:rPr lang="nb-NO"/>
              <a:t> skader som kan oppstå:</a:t>
            </a:r>
          </a:p>
          <a:p>
            <a:pPr marL="285750" indent="-285750">
              <a:buFontTx/>
              <a:buChar char="-"/>
            </a:pPr>
            <a:r>
              <a:rPr lang="nb-NO"/>
              <a:t>Overtråkk på landing.</a:t>
            </a:r>
          </a:p>
          <a:p>
            <a:pPr marL="285750" indent="-285750">
              <a:buFontTx/>
              <a:buChar char="-"/>
            </a:pPr>
            <a:r>
              <a:rPr lang="nb-NO"/>
              <a:t>Slept bortover på start. Oppskrapt, forslått, etc.</a:t>
            </a:r>
          </a:p>
          <a:p>
            <a:pPr marL="285750" indent="-285750">
              <a:buFontTx/>
              <a:buChar char="-"/>
            </a:pPr>
            <a:endParaRPr lang="nb-NO"/>
          </a:p>
          <a:p>
            <a:r>
              <a:rPr lang="nb-NO" b="1"/>
              <a:t>Alvorlige skader</a:t>
            </a:r>
            <a:r>
              <a:rPr lang="nb-NO"/>
              <a:t>:</a:t>
            </a:r>
          </a:p>
          <a:p>
            <a:pPr marL="285750" indent="-285750">
              <a:buFontTx/>
              <a:buChar char="-"/>
            </a:pPr>
            <a:r>
              <a:rPr lang="nb-NO"/>
              <a:t>Treffer vi bakken eller hindringer med stor fart, kan vi påføre </a:t>
            </a:r>
            <a:r>
              <a:rPr lang="nb-NO" b="1"/>
              <a:t>høyenergiskader.</a:t>
            </a:r>
            <a:endParaRPr lang="nb-NO"/>
          </a:p>
          <a:p>
            <a:pPr marL="285750" indent="-285750">
              <a:buFontTx/>
              <a:buChar char="-"/>
            </a:pPr>
            <a:r>
              <a:rPr lang="nb-NO"/>
              <a:t>Rygg / kompresjonsskader.</a:t>
            </a:r>
          </a:p>
          <a:p>
            <a:pPr marL="285750" indent="-285750">
              <a:buFontTx/>
              <a:buChar char="-"/>
            </a:pPr>
            <a:r>
              <a:rPr lang="nb-NO"/>
              <a:t>Indre blødninger.</a:t>
            </a:r>
          </a:p>
          <a:p>
            <a:pPr marL="285750" indent="-285750">
              <a:buFontTx/>
              <a:buChar char="-"/>
            </a:pPr>
            <a:r>
              <a:rPr lang="nb-NO"/>
              <a:t>Følger av landinger i høyspent og vann.</a:t>
            </a:r>
          </a:p>
          <a:p>
            <a:pPr marL="285750" indent="-285750">
              <a:buFontTx/>
              <a:buChar char="-"/>
            </a:pPr>
            <a:endParaRPr lang="nb-NO"/>
          </a:p>
          <a:p>
            <a:endParaRPr lang="nb-NO"/>
          </a:p>
          <a:p>
            <a:endParaRPr lang="nb-NO"/>
          </a:p>
          <a:p>
            <a:endParaRPr lang="nb-NO"/>
          </a:p>
          <a:p>
            <a:endParaRPr lang="nb-NO"/>
          </a:p>
        </p:txBody>
      </p:sp>
    </p:spTree>
    <p:extLst>
      <p:ext uri="{BB962C8B-B14F-4D97-AF65-F5344CB8AC3E}">
        <p14:creationId xmlns:p14="http://schemas.microsoft.com/office/powerpoint/2010/main" val="3243163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45C3B8-5B81-2945-83CA-4CBC39CA9F9D}"/>
              </a:ext>
            </a:extLst>
          </p:cNvPr>
          <p:cNvSpPr>
            <a:spLocks noGrp="1"/>
          </p:cNvSpPr>
          <p:nvPr>
            <p:ph type="body" sz="quarter" idx="10"/>
          </p:nvPr>
        </p:nvSpPr>
        <p:spPr/>
        <p:txBody>
          <a:bodyPr/>
          <a:lstStyle/>
          <a:p>
            <a:r>
              <a:rPr lang="nb-NO"/>
              <a:t>Årsaker til skader og ulykker</a:t>
            </a:r>
          </a:p>
        </p:txBody>
      </p:sp>
      <p:sp>
        <p:nvSpPr>
          <p:cNvPr id="3" name="Text Placeholder 2">
            <a:extLst>
              <a:ext uri="{FF2B5EF4-FFF2-40B4-BE49-F238E27FC236}">
                <a16:creationId xmlns:a16="http://schemas.microsoft.com/office/drawing/2014/main" id="{855A3976-679C-9647-BD37-600B83F6BCCA}"/>
              </a:ext>
            </a:extLst>
          </p:cNvPr>
          <p:cNvSpPr>
            <a:spLocks noGrp="1"/>
          </p:cNvSpPr>
          <p:nvPr>
            <p:ph type="body" sz="quarter" idx="11"/>
          </p:nvPr>
        </p:nvSpPr>
        <p:spPr>
          <a:xfrm>
            <a:off x="775854" y="2054345"/>
            <a:ext cx="9388800" cy="4081912"/>
          </a:xfrm>
        </p:spPr>
        <p:txBody>
          <a:bodyPr vert="horz" lIns="91440" tIns="45720" rIns="91440" bIns="45720" rtlCol="0" anchor="t">
            <a:normAutofit/>
          </a:bodyPr>
          <a:lstStyle/>
          <a:p>
            <a:pPr marL="285750" indent="-285750">
              <a:buFontTx/>
              <a:buChar char="-"/>
            </a:pPr>
            <a:r>
              <a:rPr lang="nb-NO"/>
              <a:t>Overvurdering av egne evner.</a:t>
            </a:r>
          </a:p>
          <a:p>
            <a:pPr marL="285750" indent="-285750">
              <a:buFontTx/>
              <a:buChar char="-"/>
            </a:pPr>
            <a:r>
              <a:rPr lang="nb-NO"/>
              <a:t>Flyr når vi ikke burde fly. Mangelfull eller dårlig tolkning av værforhold.</a:t>
            </a:r>
          </a:p>
          <a:p>
            <a:pPr marL="285750" indent="-285750">
              <a:buFontTx/>
              <a:buChar char="-"/>
            </a:pPr>
            <a:r>
              <a:rPr lang="nb-NO"/>
              <a:t>Fly i for kraftige forhold.</a:t>
            </a:r>
          </a:p>
          <a:p>
            <a:pPr marL="285750" indent="-285750">
              <a:buFontTx/>
              <a:buChar char="-"/>
            </a:pPr>
            <a:r>
              <a:rPr lang="nb-NO"/>
              <a:t>Nye og ukjente flyplasser.</a:t>
            </a:r>
          </a:p>
          <a:p>
            <a:pPr marL="285750" indent="-285750">
              <a:buFontTx/>
              <a:buChar char="-"/>
            </a:pPr>
            <a:r>
              <a:rPr lang="nb-NO"/>
              <a:t>Flyging utover eget erfaringsnivå («flytte grensene»).</a:t>
            </a:r>
          </a:p>
          <a:p>
            <a:pPr marL="285750" indent="-285750">
              <a:buFontTx/>
              <a:buChar char="-"/>
            </a:pPr>
            <a:r>
              <a:rPr lang="nb-NO"/>
              <a:t>Plutselige endringer i start- og landingsforhold.</a:t>
            </a:r>
          </a:p>
          <a:p>
            <a:pPr marL="285750" indent="-285750">
              <a:buFontTx/>
              <a:buChar char="-"/>
            </a:pPr>
            <a:r>
              <a:rPr lang="nb-NO"/>
              <a:t>For fokusert på «plan A» til å utføre alternativer på landing.</a:t>
            </a:r>
          </a:p>
          <a:p>
            <a:endParaRPr lang="nb-NO" b="1"/>
          </a:p>
          <a:p>
            <a:r>
              <a:rPr lang="en-NO" b="1"/>
              <a:t>Husk!</a:t>
            </a:r>
            <a:br>
              <a:rPr lang="en-NO"/>
            </a:br>
            <a:r>
              <a:rPr lang="en-NO"/>
              <a:t>Vi minimerer sannsynligheten for skader og ulykker ved å kjenne våre </a:t>
            </a:r>
            <a:br>
              <a:rPr lang="en-NO"/>
            </a:br>
            <a:r>
              <a:rPr lang="en-NO"/>
              <a:t>egne begrensninger og fly innenfor vårt eget erfaringsnivå.</a:t>
            </a:r>
            <a:endParaRPr lang="nb-NO" b="1">
              <a:ea typeface="Calibri"/>
              <a:cs typeface="Calibri"/>
            </a:endParaRPr>
          </a:p>
          <a:p>
            <a:endParaRPr lang="nb-NO" b="1"/>
          </a:p>
        </p:txBody>
      </p:sp>
      <p:pic>
        <p:nvPicPr>
          <p:cNvPr id="4" name="Picture 3">
            <a:extLst>
              <a:ext uri="{FF2B5EF4-FFF2-40B4-BE49-F238E27FC236}">
                <a16:creationId xmlns:a16="http://schemas.microsoft.com/office/drawing/2014/main" id="{3C632673-8221-0246-99CC-8EDCE5DFB428}"/>
              </a:ext>
            </a:extLst>
          </p:cNvPr>
          <p:cNvPicPr>
            <a:picLocks noChangeAspect="1"/>
          </p:cNvPicPr>
          <p:nvPr/>
        </p:nvPicPr>
        <p:blipFill>
          <a:blip r:embed="rId3"/>
          <a:stretch>
            <a:fillRect/>
          </a:stretch>
        </p:blipFill>
        <p:spPr>
          <a:xfrm>
            <a:off x="7860711" y="721743"/>
            <a:ext cx="3683451" cy="5313297"/>
          </a:xfrm>
          <a:prstGeom prst="rect">
            <a:avLst/>
          </a:prstGeom>
        </p:spPr>
      </p:pic>
    </p:spTree>
    <p:extLst>
      <p:ext uri="{BB962C8B-B14F-4D97-AF65-F5344CB8AC3E}">
        <p14:creationId xmlns:p14="http://schemas.microsoft.com/office/powerpoint/2010/main" val="3360124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FF9CD-BA24-804D-B60E-910110364238}"/>
              </a:ext>
            </a:extLst>
          </p:cNvPr>
          <p:cNvSpPr>
            <a:spLocks noGrp="1"/>
          </p:cNvSpPr>
          <p:nvPr>
            <p:ph type="body" sz="quarter" idx="10"/>
          </p:nvPr>
        </p:nvSpPr>
        <p:spPr/>
        <p:txBody>
          <a:bodyPr/>
          <a:lstStyle/>
          <a:p>
            <a:r>
              <a:rPr lang="en-NO"/>
              <a:t>Ulykkesstedet</a:t>
            </a:r>
          </a:p>
        </p:txBody>
      </p:sp>
      <p:sp>
        <p:nvSpPr>
          <p:cNvPr id="3" name="Text Placeholder 2">
            <a:extLst>
              <a:ext uri="{FF2B5EF4-FFF2-40B4-BE49-F238E27FC236}">
                <a16:creationId xmlns:a16="http://schemas.microsoft.com/office/drawing/2014/main" id="{6FB7A944-FD93-A54E-8C4A-3E2C5DBC25CD}"/>
              </a:ext>
            </a:extLst>
          </p:cNvPr>
          <p:cNvSpPr>
            <a:spLocks noGrp="1"/>
          </p:cNvSpPr>
          <p:nvPr>
            <p:ph type="body" sz="quarter" idx="11"/>
          </p:nvPr>
        </p:nvSpPr>
        <p:spPr>
          <a:xfrm>
            <a:off x="775853" y="2054344"/>
            <a:ext cx="10280073" cy="4291037"/>
          </a:xfrm>
        </p:spPr>
        <p:txBody>
          <a:bodyPr vert="horz" lIns="91440" tIns="45720" rIns="91440" bIns="45720" rtlCol="0" anchor="t">
            <a:normAutofit/>
          </a:bodyPr>
          <a:lstStyle/>
          <a:p>
            <a:pPr marL="285750" indent="-285750">
              <a:buFontTx/>
              <a:buChar char="-"/>
            </a:pPr>
            <a:r>
              <a:rPr lang="nb-NO" dirty="0"/>
              <a:t>Tenk </a:t>
            </a:r>
            <a:r>
              <a:rPr lang="nb-NO" b="1" dirty="0"/>
              <a:t>egensikkerhet</a:t>
            </a:r>
            <a:r>
              <a:rPr lang="nb-NO" dirty="0"/>
              <a:t> først.</a:t>
            </a:r>
          </a:p>
          <a:p>
            <a:pPr marL="742950" lvl="1" indent="-285750">
              <a:buFontTx/>
              <a:buChar char="-"/>
            </a:pPr>
            <a:r>
              <a:rPr lang="nb-NO" dirty="0"/>
              <a:t>Utsetter du deg selv for fare ved å hjelpe forulykket flyger?</a:t>
            </a:r>
          </a:p>
          <a:p>
            <a:pPr marL="285750" indent="-285750">
              <a:buFontTx/>
              <a:buChar char="-"/>
            </a:pPr>
            <a:r>
              <a:rPr lang="nb-NO" dirty="0"/>
              <a:t>Ved ulykke flyr man ned og </a:t>
            </a:r>
            <a:r>
              <a:rPr lang="nb-NO" b="1" dirty="0"/>
              <a:t>lander</a:t>
            </a:r>
            <a:r>
              <a:rPr lang="nb-NO" dirty="0"/>
              <a:t> selv om ulykken er håndtert av andre.</a:t>
            </a:r>
          </a:p>
          <a:p>
            <a:pPr marL="742950" lvl="1" indent="-285750">
              <a:buFontTx/>
              <a:buChar char="-"/>
            </a:pPr>
            <a:r>
              <a:rPr lang="nb-NO" dirty="0"/>
              <a:t>Helikopter kan ikke lande dersom flygere er i lufta.</a:t>
            </a:r>
          </a:p>
          <a:p>
            <a:pPr marL="742950" lvl="1" indent="-285750">
              <a:buFontTx/>
              <a:buChar char="-"/>
            </a:pPr>
            <a:r>
              <a:rPr lang="nb-NO" dirty="0"/>
              <a:t>Sørg for å </a:t>
            </a:r>
            <a:r>
              <a:rPr lang="nb-NO" b="1" dirty="0"/>
              <a:t>sikre</a:t>
            </a:r>
            <a:r>
              <a:rPr lang="nb-NO" dirty="0"/>
              <a:t> </a:t>
            </a:r>
            <a:r>
              <a:rPr lang="nb-NO" b="1" dirty="0"/>
              <a:t>paraglider og utstyr</a:t>
            </a:r>
            <a:r>
              <a:rPr lang="nb-NO" dirty="0"/>
              <a:t> til forulykket flyger dersom helikopter blir tilkalt.</a:t>
            </a:r>
          </a:p>
          <a:p>
            <a:pPr marL="285750" indent="-285750">
              <a:buFontTx/>
              <a:buChar char="-"/>
            </a:pPr>
            <a:r>
              <a:rPr lang="nb-NO" dirty="0"/>
              <a:t>Vis vei for nødetatene (f.eks. stå ved nærmeste bilvei eller kontaktpunkt).</a:t>
            </a:r>
          </a:p>
          <a:p>
            <a:endParaRPr lang="nb-NO" dirty="0"/>
          </a:p>
          <a:p>
            <a:r>
              <a:rPr lang="nb-NO" b="1" dirty="0"/>
              <a:t>Hvordan gjenkjenne en ulykke?</a:t>
            </a:r>
          </a:p>
          <a:p>
            <a:pPr marL="285750" indent="-285750">
              <a:buFontTx/>
              <a:buChar char="-"/>
            </a:pPr>
            <a:r>
              <a:rPr lang="nb-NO" dirty="0"/>
              <a:t>Ofte er det åpenbart (paraglider henger i et tre, landet i vann, etc.).</a:t>
            </a:r>
            <a:endParaRPr lang="nb-NO" dirty="0">
              <a:ea typeface="Calibri"/>
              <a:cs typeface="Calibri"/>
            </a:endParaRPr>
          </a:p>
          <a:p>
            <a:pPr marL="285750" indent="-285750">
              <a:buFontTx/>
              <a:buChar char="-"/>
            </a:pPr>
            <a:r>
              <a:rPr lang="nb-NO" dirty="0"/>
              <a:t>Andre tilfeller er vanskeligere å oppdage, f.eks. Paraglider ligger “åpen” på landing (blir ikke pakket sammen).</a:t>
            </a:r>
          </a:p>
          <a:p>
            <a:pPr marL="285750" indent="-285750">
              <a:buFontTx/>
              <a:buChar char="-"/>
            </a:pPr>
            <a:endParaRPr lang="nb-NO" dirty="0"/>
          </a:p>
        </p:txBody>
      </p:sp>
    </p:spTree>
    <p:extLst>
      <p:ext uri="{BB962C8B-B14F-4D97-AF65-F5344CB8AC3E}">
        <p14:creationId xmlns:p14="http://schemas.microsoft.com/office/powerpoint/2010/main" val="2890726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FF9CD-BA24-804D-B60E-910110364238}"/>
              </a:ext>
            </a:extLst>
          </p:cNvPr>
          <p:cNvSpPr>
            <a:spLocks noGrp="1"/>
          </p:cNvSpPr>
          <p:nvPr>
            <p:ph type="body" sz="quarter" idx="10"/>
          </p:nvPr>
        </p:nvSpPr>
        <p:spPr/>
        <p:txBody>
          <a:bodyPr/>
          <a:lstStyle/>
          <a:p>
            <a:r>
              <a:rPr lang="en-NO"/>
              <a:t>Sjekk bevissthet</a:t>
            </a:r>
          </a:p>
        </p:txBody>
      </p:sp>
      <p:sp>
        <p:nvSpPr>
          <p:cNvPr id="4" name="Text Placeholder 3">
            <a:extLst>
              <a:ext uri="{FF2B5EF4-FFF2-40B4-BE49-F238E27FC236}">
                <a16:creationId xmlns:a16="http://schemas.microsoft.com/office/drawing/2014/main" id="{E81EEF99-1D99-074A-B70D-D5A8C7604740}"/>
              </a:ext>
            </a:extLst>
          </p:cNvPr>
          <p:cNvSpPr>
            <a:spLocks noGrp="1"/>
          </p:cNvSpPr>
          <p:nvPr>
            <p:ph type="body" sz="quarter" idx="11"/>
          </p:nvPr>
        </p:nvSpPr>
        <p:spPr>
          <a:xfrm>
            <a:off x="775854" y="2054345"/>
            <a:ext cx="5116946" cy="3940053"/>
          </a:xfrm>
        </p:spPr>
        <p:txBody>
          <a:bodyPr/>
          <a:lstStyle/>
          <a:p>
            <a:pPr marL="285750" indent="-285750">
              <a:buFontTx/>
              <a:buChar char="-"/>
            </a:pPr>
            <a:r>
              <a:rPr lang="nb-NO"/>
              <a:t>Vurder omgivelsene (</a:t>
            </a:r>
            <a:r>
              <a:rPr lang="nb-NO" b="1"/>
              <a:t>egensikkerhet</a:t>
            </a:r>
            <a:r>
              <a:rPr lang="nb-NO"/>
              <a:t>).</a:t>
            </a:r>
          </a:p>
          <a:p>
            <a:pPr marL="285750" indent="-285750">
              <a:buFontTx/>
              <a:buChar char="-"/>
            </a:pPr>
            <a:r>
              <a:rPr lang="nb-NO"/>
              <a:t>Vurder bevissthet.</a:t>
            </a:r>
          </a:p>
          <a:p>
            <a:pPr marL="285750" indent="-285750">
              <a:buFontTx/>
              <a:buChar char="-"/>
            </a:pPr>
            <a:r>
              <a:rPr lang="nb-NO"/>
              <a:t>Gi frie luftveier.</a:t>
            </a:r>
          </a:p>
          <a:p>
            <a:pPr marL="285750" indent="-285750">
              <a:buFontTx/>
              <a:buChar char="-"/>
            </a:pPr>
            <a:r>
              <a:rPr lang="nb-NO" b="1"/>
              <a:t>Varsel 1-1-3.</a:t>
            </a:r>
          </a:p>
          <a:p>
            <a:pPr marL="285750" indent="-285750">
              <a:buFontTx/>
              <a:buChar char="-"/>
            </a:pPr>
            <a:endParaRPr lang="nb-NO" b="1"/>
          </a:p>
          <a:p>
            <a:r>
              <a:rPr lang="nb-NO" i="1"/>
              <a:t>Opplys 1-1-3 om potensialet for </a:t>
            </a:r>
            <a:r>
              <a:rPr lang="nb-NO" b="1" i="1"/>
              <a:t>høyenergiskade </a:t>
            </a:r>
            <a:r>
              <a:rPr lang="nb-NO" i="1"/>
              <a:t>dersom dette mistenkes eller er uklart.</a:t>
            </a:r>
            <a:endParaRPr lang="nb-NO" b="1" i="1"/>
          </a:p>
        </p:txBody>
      </p:sp>
    </p:spTree>
    <p:extLst>
      <p:ext uri="{BB962C8B-B14F-4D97-AF65-F5344CB8AC3E}">
        <p14:creationId xmlns:p14="http://schemas.microsoft.com/office/powerpoint/2010/main" val="1126229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FF9CD-BA24-804D-B60E-910110364238}"/>
              </a:ext>
            </a:extLst>
          </p:cNvPr>
          <p:cNvSpPr>
            <a:spLocks noGrp="1"/>
          </p:cNvSpPr>
          <p:nvPr>
            <p:ph type="body" sz="quarter" idx="10"/>
          </p:nvPr>
        </p:nvSpPr>
        <p:spPr/>
        <p:txBody>
          <a:bodyPr/>
          <a:lstStyle/>
          <a:p>
            <a:r>
              <a:rPr lang="en-NO"/>
              <a:t>Sjekk pust</a:t>
            </a:r>
          </a:p>
        </p:txBody>
      </p:sp>
      <p:sp>
        <p:nvSpPr>
          <p:cNvPr id="3" name="Text Placeholder 2">
            <a:extLst>
              <a:ext uri="{FF2B5EF4-FFF2-40B4-BE49-F238E27FC236}">
                <a16:creationId xmlns:a16="http://schemas.microsoft.com/office/drawing/2014/main" id="{1FA14ED7-54E9-3A43-A0E2-5DF1689616D2}"/>
              </a:ext>
            </a:extLst>
          </p:cNvPr>
          <p:cNvSpPr>
            <a:spLocks noGrp="1"/>
          </p:cNvSpPr>
          <p:nvPr>
            <p:ph type="body" sz="quarter" idx="11"/>
          </p:nvPr>
        </p:nvSpPr>
        <p:spPr/>
        <p:txBody>
          <a:bodyPr/>
          <a:lstStyle/>
          <a:p>
            <a:pPr marL="285750" indent="-285750">
              <a:buFontTx/>
              <a:buChar char="-"/>
            </a:pPr>
            <a:r>
              <a:rPr lang="nb-NO"/>
              <a:t>Sørg for frie luftveier.</a:t>
            </a:r>
          </a:p>
          <a:p>
            <a:pPr marL="285750" indent="-285750">
              <a:buFontTx/>
              <a:buChar char="-"/>
            </a:pPr>
            <a:r>
              <a:rPr lang="nb-NO"/>
              <a:t>Se, lytt og føl etter pust (ca. 10 sekunder).</a:t>
            </a:r>
          </a:p>
          <a:p>
            <a:pPr marL="742950" lvl="1" indent="-285750">
              <a:buFontTx/>
              <a:buChar char="-"/>
            </a:pPr>
            <a:r>
              <a:rPr lang="nb-NO"/>
              <a:t>Kontroller om pusten er jevn og normal.</a:t>
            </a:r>
          </a:p>
          <a:p>
            <a:pPr marL="285750" indent="-285750">
              <a:buFontTx/>
              <a:buChar char="-"/>
            </a:pPr>
            <a:r>
              <a:rPr lang="nb-NO"/>
              <a:t>Dersom pasienten </a:t>
            </a:r>
            <a:r>
              <a:rPr lang="nb-NO" b="1"/>
              <a:t>puster normalt</a:t>
            </a:r>
            <a:r>
              <a:rPr lang="nb-NO"/>
              <a:t> legges pasienten i sideleie.</a:t>
            </a:r>
          </a:p>
          <a:p>
            <a:pPr marL="742950" lvl="1" indent="-285750">
              <a:buFontTx/>
              <a:buChar char="-"/>
            </a:pPr>
            <a:r>
              <a:rPr lang="nb-NO"/>
              <a:t>Varsle 1-1-3 og vent på hjelp.</a:t>
            </a:r>
          </a:p>
          <a:p>
            <a:pPr marL="285750" indent="-285750">
              <a:buFontTx/>
              <a:buChar char="-"/>
            </a:pPr>
            <a:r>
              <a:rPr lang="nb-NO"/>
              <a:t>Dersom pasienten </a:t>
            </a:r>
            <a:r>
              <a:rPr lang="nb-NO" b="1"/>
              <a:t>ikke puster normalt</a:t>
            </a:r>
            <a:r>
              <a:rPr lang="nb-NO"/>
              <a:t> starter man HLR.</a:t>
            </a:r>
          </a:p>
          <a:p>
            <a:pPr marL="285750" indent="-285750">
              <a:buFontTx/>
              <a:buChar char="-"/>
            </a:pPr>
            <a:endParaRPr lang="nb-NO"/>
          </a:p>
        </p:txBody>
      </p:sp>
      <p:pic>
        <p:nvPicPr>
          <p:cNvPr id="4" name="Picture 3">
            <a:extLst>
              <a:ext uri="{FF2B5EF4-FFF2-40B4-BE49-F238E27FC236}">
                <a16:creationId xmlns:a16="http://schemas.microsoft.com/office/drawing/2014/main" id="{401EB481-190F-792D-9130-AD7A1D1D031C}"/>
              </a:ext>
            </a:extLst>
          </p:cNvPr>
          <p:cNvPicPr>
            <a:picLocks noChangeAspect="1"/>
          </p:cNvPicPr>
          <p:nvPr/>
        </p:nvPicPr>
        <p:blipFill>
          <a:blip r:embed="rId3"/>
          <a:stretch>
            <a:fillRect/>
          </a:stretch>
        </p:blipFill>
        <p:spPr>
          <a:xfrm>
            <a:off x="970654" y="5358579"/>
            <a:ext cx="447465" cy="447465"/>
          </a:xfrm>
          <a:prstGeom prst="rect">
            <a:avLst/>
          </a:prstGeom>
        </p:spPr>
      </p:pic>
      <p:sp>
        <p:nvSpPr>
          <p:cNvPr id="5" name="Text Placeholder 2">
            <a:extLst>
              <a:ext uri="{FF2B5EF4-FFF2-40B4-BE49-F238E27FC236}">
                <a16:creationId xmlns:a16="http://schemas.microsoft.com/office/drawing/2014/main" id="{F59C86DB-F32C-AA2F-8301-A8A9ED6C87D9}"/>
              </a:ext>
            </a:extLst>
          </p:cNvPr>
          <p:cNvSpPr txBox="1">
            <a:spLocks/>
          </p:cNvSpPr>
          <p:nvPr/>
        </p:nvSpPr>
        <p:spPr>
          <a:xfrm>
            <a:off x="1476175" y="5436268"/>
            <a:ext cx="4528911" cy="4474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Hva menes med </a:t>
            </a:r>
            <a:r>
              <a:rPr lang="nb-NO" b="1"/>
              <a:t>normal pust?</a:t>
            </a:r>
            <a:endParaRPr lang="en-NO"/>
          </a:p>
        </p:txBody>
      </p:sp>
    </p:spTree>
    <p:extLst>
      <p:ext uri="{BB962C8B-B14F-4D97-AF65-F5344CB8AC3E}">
        <p14:creationId xmlns:p14="http://schemas.microsoft.com/office/powerpoint/2010/main" val="54283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FF9CD-BA24-804D-B60E-910110364238}"/>
              </a:ext>
            </a:extLst>
          </p:cNvPr>
          <p:cNvSpPr>
            <a:spLocks noGrp="1"/>
          </p:cNvSpPr>
          <p:nvPr>
            <p:ph type="body" sz="quarter" idx="10"/>
          </p:nvPr>
        </p:nvSpPr>
        <p:spPr>
          <a:xfrm>
            <a:off x="775200" y="1353787"/>
            <a:ext cx="5756229" cy="584776"/>
          </a:xfrm>
        </p:spPr>
        <p:txBody>
          <a:bodyPr>
            <a:normAutofit/>
          </a:bodyPr>
          <a:lstStyle/>
          <a:p>
            <a:r>
              <a:rPr lang="en-NO"/>
              <a:t>HLR (hjerte- og lungeredning)</a:t>
            </a:r>
          </a:p>
        </p:txBody>
      </p:sp>
      <p:sp>
        <p:nvSpPr>
          <p:cNvPr id="4" name="Text Placeholder 3">
            <a:extLst>
              <a:ext uri="{FF2B5EF4-FFF2-40B4-BE49-F238E27FC236}">
                <a16:creationId xmlns:a16="http://schemas.microsoft.com/office/drawing/2014/main" id="{AB934208-361C-5940-AEEE-4FBA60A87741}"/>
              </a:ext>
            </a:extLst>
          </p:cNvPr>
          <p:cNvSpPr>
            <a:spLocks noGrp="1"/>
          </p:cNvSpPr>
          <p:nvPr>
            <p:ph type="body" sz="quarter" idx="11"/>
          </p:nvPr>
        </p:nvSpPr>
        <p:spPr/>
        <p:txBody>
          <a:bodyPr/>
          <a:lstStyle/>
          <a:p>
            <a:pPr marL="285750" indent="-285750">
              <a:buFontTx/>
              <a:buChar char="-"/>
            </a:pPr>
            <a:r>
              <a:rPr lang="nb-NO" b="1"/>
              <a:t>Ring 1-1-3.</a:t>
            </a:r>
          </a:p>
          <a:p>
            <a:pPr marL="285750" indent="-285750">
              <a:buFontTx/>
              <a:buChar char="-"/>
            </a:pPr>
            <a:r>
              <a:rPr lang="nb-NO"/>
              <a:t>Sett telefonen på høyttaler for å ha kontinuerlig kontakt med nødetatene.</a:t>
            </a:r>
          </a:p>
          <a:p>
            <a:pPr marL="285750" indent="-285750">
              <a:buFontTx/>
              <a:buChar char="-"/>
            </a:pPr>
            <a:r>
              <a:rPr lang="nb-NO"/>
              <a:t>Start HLR dersom personen </a:t>
            </a:r>
            <a:r>
              <a:rPr lang="nb-NO" b="1"/>
              <a:t>ikke puster.</a:t>
            </a:r>
          </a:p>
          <a:p>
            <a:pPr marL="285750" indent="-285750">
              <a:buFontTx/>
              <a:buChar char="-"/>
            </a:pPr>
            <a:r>
              <a:rPr lang="nb-NO"/>
              <a:t>30 brystkompresjoner – 2 innblåsinger.</a:t>
            </a:r>
          </a:p>
          <a:p>
            <a:pPr marL="285750" indent="-285750">
              <a:buFontTx/>
              <a:buChar char="-"/>
            </a:pPr>
            <a:r>
              <a:rPr lang="nb-NO"/>
              <a:t>God HLR sørger for at viktige organer får oksygen, og holder liv i personen før nødetatene og hjertestarter ankommer.</a:t>
            </a:r>
          </a:p>
        </p:txBody>
      </p:sp>
    </p:spTree>
    <p:extLst>
      <p:ext uri="{BB962C8B-B14F-4D97-AF65-F5344CB8AC3E}">
        <p14:creationId xmlns:p14="http://schemas.microsoft.com/office/powerpoint/2010/main" val="895811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42A9F0-E921-27CF-61AB-AA0D9E6BFA47}"/>
              </a:ext>
            </a:extLst>
          </p:cNvPr>
          <p:cNvSpPr>
            <a:spLocks noGrp="1"/>
          </p:cNvSpPr>
          <p:nvPr>
            <p:ph type="body" sz="quarter" idx="10"/>
          </p:nvPr>
        </p:nvSpPr>
        <p:spPr/>
        <p:txBody>
          <a:bodyPr/>
          <a:lstStyle/>
          <a:p>
            <a:r>
              <a:rPr lang="en-NO"/>
              <a:t>Varsle tidlig</a:t>
            </a:r>
          </a:p>
        </p:txBody>
      </p:sp>
      <p:sp>
        <p:nvSpPr>
          <p:cNvPr id="5" name="Text Placeholder 4">
            <a:extLst>
              <a:ext uri="{FF2B5EF4-FFF2-40B4-BE49-F238E27FC236}">
                <a16:creationId xmlns:a16="http://schemas.microsoft.com/office/drawing/2014/main" id="{A3412CCE-87DC-3457-810D-8806020DB5C6}"/>
              </a:ext>
            </a:extLst>
          </p:cNvPr>
          <p:cNvSpPr>
            <a:spLocks noGrp="1"/>
          </p:cNvSpPr>
          <p:nvPr>
            <p:ph type="body" sz="quarter" idx="11"/>
          </p:nvPr>
        </p:nvSpPr>
        <p:spPr>
          <a:xfrm>
            <a:off x="775854" y="2054345"/>
            <a:ext cx="7279575" cy="3449868"/>
          </a:xfrm>
        </p:spPr>
        <p:txBody>
          <a:bodyPr/>
          <a:lstStyle/>
          <a:p>
            <a:pPr marL="285750" indent="-285750">
              <a:buFontTx/>
              <a:buChar char="-"/>
            </a:pPr>
            <a:r>
              <a:rPr lang="nb-NO"/>
              <a:t>Terskelen for å ringe 1-1-3 er lav – heller én gang for mye enn for lite.</a:t>
            </a:r>
          </a:p>
          <a:p>
            <a:pPr marL="285750" indent="-285750">
              <a:buFontTx/>
              <a:buChar char="-"/>
            </a:pPr>
            <a:r>
              <a:rPr lang="nb-NO"/>
              <a:t>Du kan ringe 1-1-3 uansett hva som er grunnen til ønsket om medisinsk nødhjelp.</a:t>
            </a:r>
          </a:p>
          <a:p>
            <a:pPr marL="285750" indent="-285750">
              <a:buFontTx/>
              <a:buChar char="-"/>
            </a:pPr>
            <a:r>
              <a:rPr lang="nb-NO"/>
              <a:t>Last ned </a:t>
            </a:r>
            <a:r>
              <a:rPr lang="nb-NO" b="1"/>
              <a:t>appen </a:t>
            </a:r>
            <a:r>
              <a:rPr lang="nb-NO"/>
              <a:t>for mobil:</a:t>
            </a:r>
          </a:p>
          <a:p>
            <a:pPr marL="742950" lvl="1" indent="-285750">
              <a:buFontTx/>
              <a:buChar char="-"/>
            </a:pPr>
            <a:r>
              <a:rPr lang="nb-NO"/>
              <a:t>Alle nødnumrene på ett sted.</a:t>
            </a:r>
          </a:p>
          <a:p>
            <a:pPr marL="742950" lvl="1" indent="-285750">
              <a:buFontTx/>
              <a:buChar char="-"/>
            </a:pPr>
            <a:r>
              <a:rPr lang="nb-NO"/>
              <a:t>Koordinatene der du befinner deg.</a:t>
            </a:r>
          </a:p>
          <a:p>
            <a:pPr marL="742950" lvl="1" indent="-285750">
              <a:buFontTx/>
              <a:buChar char="-"/>
            </a:pPr>
            <a:r>
              <a:rPr lang="nb-NO"/>
              <a:t>Kan gi operatøren videotilgang ved behov.</a:t>
            </a:r>
          </a:p>
          <a:p>
            <a:pPr marL="285750" indent="-285750">
              <a:buFontTx/>
              <a:buChar char="-"/>
            </a:pPr>
            <a:r>
              <a:rPr lang="nb-NO"/>
              <a:t>Varsle så tidlig som mulig.</a:t>
            </a:r>
          </a:p>
          <a:p>
            <a:pPr marL="285750" indent="-285750">
              <a:buFontTx/>
              <a:buChar char="-"/>
            </a:pPr>
            <a:r>
              <a:rPr lang="nb-NO"/>
              <a:t>Er det ikke akutt, ring lokal legevakt på </a:t>
            </a:r>
            <a:r>
              <a:rPr lang="nb-NO" b="1"/>
              <a:t>116117.</a:t>
            </a:r>
            <a:endParaRPr lang="nb-NO"/>
          </a:p>
        </p:txBody>
      </p:sp>
      <p:pic>
        <p:nvPicPr>
          <p:cNvPr id="7" name="Picture 6">
            <a:extLst>
              <a:ext uri="{FF2B5EF4-FFF2-40B4-BE49-F238E27FC236}">
                <a16:creationId xmlns:a16="http://schemas.microsoft.com/office/drawing/2014/main" id="{E1F83000-9823-0EF1-A932-965BFA9C00B8}"/>
              </a:ext>
            </a:extLst>
          </p:cNvPr>
          <p:cNvPicPr>
            <a:picLocks noChangeAspect="1"/>
          </p:cNvPicPr>
          <p:nvPr/>
        </p:nvPicPr>
        <p:blipFill>
          <a:blip r:embed="rId3"/>
          <a:stretch>
            <a:fillRect/>
          </a:stretch>
        </p:blipFill>
        <p:spPr>
          <a:xfrm>
            <a:off x="8770481" y="2054345"/>
            <a:ext cx="3041544" cy="2998963"/>
          </a:xfrm>
          <a:prstGeom prst="rect">
            <a:avLst/>
          </a:prstGeom>
        </p:spPr>
      </p:pic>
    </p:spTree>
    <p:extLst>
      <p:ext uri="{BB962C8B-B14F-4D97-AF65-F5344CB8AC3E}">
        <p14:creationId xmlns:p14="http://schemas.microsoft.com/office/powerpoint/2010/main" val="380037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407ded1-0cca-4a9c-a9ed-3adc42b62707">
      <Terms xmlns="http://schemas.microsoft.com/office/infopath/2007/PartnerControls"/>
    </lcf76f155ced4ddcb4097134ff3c332f>
    <TaxCatchAll xmlns="9e538389-cabc-4d4e-918a-8beb7ac0eca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C3AFC9C2C476C43A0EBC83FD12C3506" ma:contentTypeVersion="18" ma:contentTypeDescription="Opprett et nytt dokument." ma:contentTypeScope="" ma:versionID="0244d470819463991030f7b84d752bf2">
  <xsd:schema xmlns:xsd="http://www.w3.org/2001/XMLSchema" xmlns:xs="http://www.w3.org/2001/XMLSchema" xmlns:p="http://schemas.microsoft.com/office/2006/metadata/properties" xmlns:ns2="0407ded1-0cca-4a9c-a9ed-3adc42b62707" xmlns:ns3="1b3efd35-8258-464b-ae98-a25615be8447" xmlns:ns4="9e538389-cabc-4d4e-918a-8beb7ac0ecaa" targetNamespace="http://schemas.microsoft.com/office/2006/metadata/properties" ma:root="true" ma:fieldsID="a2864b9b3889f9dbacfefd6933fc6424" ns2:_="" ns3:_="" ns4:_="">
    <xsd:import namespace="0407ded1-0cca-4a9c-a9ed-3adc42b62707"/>
    <xsd:import namespace="1b3efd35-8258-464b-ae98-a25615be8447"/>
    <xsd:import namespace="9e538389-cabc-4d4e-918a-8beb7ac0ec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07ded1-0cca-4a9c-a9ed-3adc42b62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lcf76f155ced4ddcb4097134ff3c332f" ma:index="24" nillable="true" ma:taxonomy="true" ma:internalName="lcf76f155ced4ddcb4097134ff3c332f" ma:taxonomyFieldName="MediaServiceImageTags" ma:displayName="Bildemerkelapper" ma:readOnly="false" ma:fieldId="{5cf76f15-5ced-4ddc-b409-7134ff3c332f}" ma:taxonomyMulti="true" ma:sspId="7c35df68-1123-4a3a-b80a-3e4e7d44f2b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b3efd35-8258-464b-ae98-a25615be8447"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538389-cabc-4d4e-918a-8beb7ac0ecaa"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4352564b-88c8-4969-9d57-45ceadf7fa26}" ma:internalName="TaxCatchAll" ma:showField="CatchAllData" ma:web="1b3efd35-8258-464b-ae98-a25615be84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2BA7DE-E3A6-40E1-AC32-8AB73D60718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AE99786-2BA5-4F0B-84AC-CFD3C71D0BB3}">
  <ds:schemaRefs>
    <ds:schemaRef ds:uri="http://schemas.microsoft.com/sharepoint/v3/contenttype/forms"/>
  </ds:schemaRefs>
</ds:datastoreItem>
</file>

<file path=customXml/itemProps3.xml><?xml version="1.0" encoding="utf-8"?>
<ds:datastoreItem xmlns:ds="http://schemas.openxmlformats.org/officeDocument/2006/customXml" ds:itemID="{C0D7AAED-11C8-4BA6-8CBF-D96FA6082AC7}"/>
</file>

<file path=docProps/app.xml><?xml version="1.0" encoding="utf-8"?>
<Properties xmlns="http://schemas.openxmlformats.org/officeDocument/2006/extended-properties" xmlns:vt="http://schemas.openxmlformats.org/officeDocument/2006/docPropsVTypes">
  <Template/>
  <TotalTime>32</TotalTime>
  <Words>3962</Words>
  <Application>Microsoft Office PowerPoint</Application>
  <PresentationFormat>Widescreen</PresentationFormat>
  <Paragraphs>316</Paragraphs>
  <Slides>17</Slides>
  <Notes>15</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17</vt:i4>
      </vt:variant>
    </vt:vector>
  </HeadingPairs>
  <TitlesOfParts>
    <vt:vector size="21" baseType="lpstr">
      <vt:lpstr>Arial</vt:lpstr>
      <vt:lpstr>Calibri</vt:lpstr>
      <vt:lpstr>Calibri Light</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Manager/>
  <Company>NLF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Førstehjelp</dc:title>
  <dc:subject>Undervisning PP2 - Førstehjelp</dc:subject>
  <dc:creator>Tormod Sandtorv</dc:creator>
  <cp:keywords>paragliding, PP2, kurs, NLF</cp:keywords>
  <dc:description>Laget for BHPK kurs</dc:description>
  <cp:lastModifiedBy>Nilsen, Trond</cp:lastModifiedBy>
  <cp:revision>1</cp:revision>
  <dcterms:created xsi:type="dcterms:W3CDTF">2021-07-31T13:58:55Z</dcterms:created>
  <dcterms:modified xsi:type="dcterms:W3CDTF">2024-01-19T15:20:21Z</dcterms:modified>
  <cp:category>Paragliding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0x0101003C3AFC9C2C476C43A0EBC83FD12C3506</vt:lpwstr>
  </property>
</Properties>
</file>