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256" r:id="rId6"/>
    <p:sldId id="279" r:id="rId7"/>
    <p:sldId id="282" r:id="rId8"/>
    <p:sldId id="281" r:id="rId9"/>
    <p:sldId id="280" r:id="rId10"/>
    <p:sldId id="295" r:id="rId11"/>
    <p:sldId id="283" r:id="rId12"/>
    <p:sldId id="284" r:id="rId13"/>
    <p:sldId id="285" r:id="rId14"/>
    <p:sldId id="286" r:id="rId15"/>
    <p:sldId id="288" r:id="rId16"/>
    <p:sldId id="287" r:id="rId17"/>
    <p:sldId id="289" r:id="rId18"/>
    <p:sldId id="290" r:id="rId19"/>
    <p:sldId id="291" r:id="rId20"/>
    <p:sldId id="292" r:id="rId21"/>
    <p:sldId id="293" r:id="rId22"/>
    <p:sldId id="294"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6" autoAdjust="0"/>
    <p:restoredTop sz="87687" autoAdjust="0"/>
  </p:normalViewPr>
  <p:slideViewPr>
    <p:cSldViewPr snapToGrid="0">
      <p:cViewPr varScale="1">
        <p:scale>
          <a:sx n="111" d="100"/>
          <a:sy n="111" d="100"/>
        </p:scale>
        <p:origin x="1152" y="2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888AE-DC25-43B9-85F8-AF17CB17F05F}" type="datetimeFigureOut">
              <a:rPr lang="nb-NO" smtClean="0"/>
              <a:t>26.03.2023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344C9-CD5E-436F-9D82-C262762F08C4}" type="slidenum">
              <a:rPr lang="nb-NO" smtClean="0"/>
              <a:t>‹#›</a:t>
            </a:fld>
            <a:endParaRPr lang="nb-NO"/>
          </a:p>
        </p:txBody>
      </p:sp>
    </p:spTree>
    <p:extLst>
      <p:ext uri="{BB962C8B-B14F-4D97-AF65-F5344CB8AC3E}">
        <p14:creationId xmlns:p14="http://schemas.microsoft.com/office/powerpoint/2010/main" val="426630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9A344C9-CD5E-436F-9D82-C262762F08C4}" type="slidenum">
              <a:rPr lang="nb-NO" smtClean="0"/>
              <a:t>7</a:t>
            </a:fld>
            <a:endParaRPr lang="nb-NO"/>
          </a:p>
        </p:txBody>
      </p:sp>
    </p:spTree>
    <p:extLst>
      <p:ext uri="{BB962C8B-B14F-4D97-AF65-F5344CB8AC3E}">
        <p14:creationId xmlns:p14="http://schemas.microsoft.com/office/powerpoint/2010/main" val="123843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5FBA62-3EED-4D71-974D-28B6E9D2ADB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922B887-B4BC-420A-A935-D4FCFE622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27AD242-2BB1-4E6B-9787-6FDB29B87F2A}"/>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A08D36EF-77D2-445A-B605-B182F268C2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D8EC5C-36BC-4D43-B298-9EE019349B4D}"/>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23979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9926C2-C8B2-4C18-A8AA-C52195A7F6C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74E54CB-36C6-428A-A21E-BDD8EBAE834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67995D-10C1-4F32-9430-BD67F2FC0BB0}"/>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C6178AAF-C22D-4C2B-B98B-4A68AF4C6E9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06FB09-1F55-4168-8E29-7A838BF451B1}"/>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384283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0E170EE-20B5-40E3-88EB-1CC35E3449BE}"/>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1EDF812-1878-4E74-98BF-76627D6C1E1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999B9A-B0E8-4F0C-836A-C1216AF209B6}"/>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A4327F87-E189-4C53-9D8A-636354CBB0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6D2E1F2-2A72-4314-801A-7ED96358B320}"/>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21140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5F131F-6006-4F8A-99D8-A10BE723CF1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50A8473-196A-401C-8FE6-E216F6CC874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780775C-319F-49C4-A7A0-870CD4F012F2}"/>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AC1721ED-5149-428E-824E-33F8879B64B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3140EC0-A46E-4C29-8088-C15868C018A2}"/>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144238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DE756A-712F-45A3-98F5-5FD26AA1422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59B9E22-E0CC-4FD2-8FFD-660BC6454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5D5D5A-E522-4E1F-84C9-3B7719D990D0}"/>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20293826-2CE3-4017-96BF-E114C72A1D4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0FA822-A561-41BF-A9D5-9658CB4994FD}"/>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172879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814037-1CDA-4E69-B6F4-4A3A4B42945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1B0A92B-F638-4EA6-B47C-2AC24DCB83B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C23088-1BDE-40EA-9CAF-71A2C6079A2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7CACDF3-2571-46B1-B381-89D003514888}"/>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6" name="Plassholder for bunntekst 5">
            <a:extLst>
              <a:ext uri="{FF2B5EF4-FFF2-40B4-BE49-F238E27FC236}">
                <a16:creationId xmlns:a16="http://schemas.microsoft.com/office/drawing/2014/main" id="{2F7AA968-A747-4F2A-B948-4ED7526801C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3E3BEB6-9DD1-4E7E-9A63-3E41DED512C1}"/>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164941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AA472A-02FD-4A64-9B1A-93D25EBD40D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CC4D7DB-1099-4BC5-BC3C-98050A8CB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430E4D4-D85C-4B9A-B028-815C11AC553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41BDB876-8271-42EA-8EFE-F796EE277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AFD240E-339E-4FC4-B85C-78F12001344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6744700-CD98-496F-86FB-F8AC51645921}"/>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8" name="Plassholder for bunntekst 7">
            <a:extLst>
              <a:ext uri="{FF2B5EF4-FFF2-40B4-BE49-F238E27FC236}">
                <a16:creationId xmlns:a16="http://schemas.microsoft.com/office/drawing/2014/main" id="{BCABC76C-ABEC-49DE-ACB0-A0B4B8F760D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3B54675-11F7-489B-9DC7-5BA0D3C646F5}"/>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31795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71EBAC-52B3-45D1-92BE-E04789782E7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09531C8-5C61-4AAA-8934-F9643B8B99EB}"/>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4" name="Plassholder for bunntekst 3">
            <a:extLst>
              <a:ext uri="{FF2B5EF4-FFF2-40B4-BE49-F238E27FC236}">
                <a16:creationId xmlns:a16="http://schemas.microsoft.com/office/drawing/2014/main" id="{E9B84460-D1ED-48C3-8BB7-329E807F304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DDE7853-6EF2-4A0F-96BB-82D6052262E0}"/>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244707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690AF22-D5CD-42B1-A54E-7660223526C8}"/>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3" name="Plassholder for bunntekst 2">
            <a:extLst>
              <a:ext uri="{FF2B5EF4-FFF2-40B4-BE49-F238E27FC236}">
                <a16:creationId xmlns:a16="http://schemas.microsoft.com/office/drawing/2014/main" id="{BA7A1DF7-0231-4D00-BDAC-2A41E324D8D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F8B513D-6CB6-4146-8DD2-CFB9C5563296}"/>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116766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370B6E-BF2F-48E1-8A99-43B7B7587AD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B7DA85D-F58A-498A-9DFC-59F186E22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7BB54F81-B8EF-4696-84AD-702B15F52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32C4CE2-98CB-465D-9DAC-65953063B0A7}"/>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6" name="Plassholder for bunntekst 5">
            <a:extLst>
              <a:ext uri="{FF2B5EF4-FFF2-40B4-BE49-F238E27FC236}">
                <a16:creationId xmlns:a16="http://schemas.microsoft.com/office/drawing/2014/main" id="{4457E5AE-9F6D-4AE9-B537-99F5FD02CDE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4A959D9-8FA8-40D6-8D57-6A2BDA91291A}"/>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427500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94591F-F303-45BC-8095-552AF758D24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E1C0A5E-EDA5-4BBF-917F-D4B72B3F2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2E68884-C45C-47DE-B85F-C9036349A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7A6DFED-B37E-496F-8E0A-8AF1B62DB90F}"/>
              </a:ext>
            </a:extLst>
          </p:cNvPr>
          <p:cNvSpPr>
            <a:spLocks noGrp="1"/>
          </p:cNvSpPr>
          <p:nvPr>
            <p:ph type="dt" sz="half" idx="10"/>
          </p:nvPr>
        </p:nvSpPr>
        <p:spPr/>
        <p:txBody>
          <a:bodyPr/>
          <a:lstStyle/>
          <a:p>
            <a:fld id="{DA1AF1A9-4408-4059-8C65-654B16EBE11D}" type="datetimeFigureOut">
              <a:rPr lang="nb-NO" smtClean="0"/>
              <a:t>26.03.2023</a:t>
            </a:fld>
            <a:endParaRPr lang="nb-NO"/>
          </a:p>
        </p:txBody>
      </p:sp>
      <p:sp>
        <p:nvSpPr>
          <p:cNvPr id="6" name="Plassholder for bunntekst 5">
            <a:extLst>
              <a:ext uri="{FF2B5EF4-FFF2-40B4-BE49-F238E27FC236}">
                <a16:creationId xmlns:a16="http://schemas.microsoft.com/office/drawing/2014/main" id="{24C982EB-4CD2-4D57-9EAA-E82CFDD39B5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8D64169-FF7D-41B4-AF50-B63E2D547190}"/>
              </a:ext>
            </a:extLst>
          </p:cNvPr>
          <p:cNvSpPr>
            <a:spLocks noGrp="1"/>
          </p:cNvSpPr>
          <p:nvPr>
            <p:ph type="sldNum" sz="quarter" idx="12"/>
          </p:nvPr>
        </p:nvSpPr>
        <p:spPr/>
        <p:txBody>
          <a:bodyPr/>
          <a:lstStyle/>
          <a:p>
            <a:fld id="{48BDD934-2654-4D49-B0BD-E335A52D3F51}" type="slidenum">
              <a:rPr lang="nb-NO" smtClean="0"/>
              <a:t>‹#›</a:t>
            </a:fld>
            <a:endParaRPr lang="nb-NO"/>
          </a:p>
        </p:txBody>
      </p:sp>
    </p:spTree>
    <p:extLst>
      <p:ext uri="{BB962C8B-B14F-4D97-AF65-F5344CB8AC3E}">
        <p14:creationId xmlns:p14="http://schemas.microsoft.com/office/powerpoint/2010/main" val="289725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FEF6690-0F70-4CCB-8F39-3A0A92E2A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18AB079-0DA8-47FD-B450-4FBAC5314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1200266-D182-44EA-A64B-BBD3D19A6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AF1A9-4408-4059-8C65-654B16EBE11D}" type="datetimeFigureOut">
              <a:rPr lang="nb-NO" smtClean="0"/>
              <a:t>26.03.2023</a:t>
            </a:fld>
            <a:endParaRPr lang="nb-NO"/>
          </a:p>
        </p:txBody>
      </p:sp>
      <p:sp>
        <p:nvSpPr>
          <p:cNvPr id="5" name="Plassholder for bunntekst 4">
            <a:extLst>
              <a:ext uri="{FF2B5EF4-FFF2-40B4-BE49-F238E27FC236}">
                <a16:creationId xmlns:a16="http://schemas.microsoft.com/office/drawing/2014/main" id="{AE2D0012-5C3C-4B96-BA49-787004E9B1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89C1A878-2BD9-4AAF-B15C-7B1A5120C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DD934-2654-4D49-B0BD-E335A52D3F51}" type="slidenum">
              <a:rPr lang="nb-NO" smtClean="0"/>
              <a:t>‹#›</a:t>
            </a:fld>
            <a:endParaRPr lang="nb-NO"/>
          </a:p>
        </p:txBody>
      </p:sp>
    </p:spTree>
    <p:extLst>
      <p:ext uri="{BB962C8B-B14F-4D97-AF65-F5344CB8AC3E}">
        <p14:creationId xmlns:p14="http://schemas.microsoft.com/office/powerpoint/2010/main" val="38316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vinor.no/konsern/pa-flyplassen/avinor-drone/restriksjonsomrad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vinor.maps.arcgis.com/apps/webappviewer/index.html?id=bb768577bbaa4a3d8bee9d467480acb6"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nsm.geodataonline.no/sensorapp/" TargetMode="External"/><Relationship Id="rId4" Type="http://schemas.openxmlformats.org/officeDocument/2006/relationships/hyperlink" Target="https://www.ippc.no/ippc/index.j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lf.no/sites/default/files/modellfly/dokument/vedlegg_g_-_handlingsplan_ved_ulykker_-_oyeblikkelige_tiltak_v.1.4.doc"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vinor.no/a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D778B9-5D1E-4407-89BF-B077B9644EFD}"/>
              </a:ext>
            </a:extLst>
          </p:cNvPr>
          <p:cNvSpPr>
            <a:spLocks noGrp="1"/>
          </p:cNvSpPr>
          <p:nvPr>
            <p:ph type="ctrTitle"/>
          </p:nvPr>
        </p:nvSpPr>
        <p:spPr>
          <a:xfrm>
            <a:off x="1524000" y="2596395"/>
            <a:ext cx="9144000" cy="2387600"/>
          </a:xfrm>
        </p:spPr>
        <p:txBody>
          <a:bodyPr/>
          <a:lstStyle/>
          <a:p>
            <a:r>
              <a:rPr lang="nb-NO" dirty="0"/>
              <a:t>Modellflyhåndboka 2.0</a:t>
            </a:r>
          </a:p>
        </p:txBody>
      </p:sp>
      <p:sp>
        <p:nvSpPr>
          <p:cNvPr id="3" name="Undertittel 2">
            <a:extLst>
              <a:ext uri="{FF2B5EF4-FFF2-40B4-BE49-F238E27FC236}">
                <a16:creationId xmlns:a16="http://schemas.microsoft.com/office/drawing/2014/main" id="{E1C9CC84-AC17-40CF-B294-6B68B6F79E84}"/>
              </a:ext>
            </a:extLst>
          </p:cNvPr>
          <p:cNvSpPr>
            <a:spLocks noGrp="1"/>
          </p:cNvSpPr>
          <p:nvPr>
            <p:ph type="subTitle" idx="1"/>
          </p:nvPr>
        </p:nvSpPr>
        <p:spPr>
          <a:xfrm>
            <a:off x="1524000" y="4588785"/>
            <a:ext cx="9144000" cy="1655762"/>
          </a:xfrm>
        </p:spPr>
        <p:txBody>
          <a:bodyPr/>
          <a:lstStyle/>
          <a:p>
            <a:endParaRPr lang="nb-NO" dirty="0"/>
          </a:p>
          <a:p>
            <a:r>
              <a:rPr lang="nb-NO" dirty="0"/>
              <a:t>Vårt sikkerhetssystem for modellflyging</a:t>
            </a:r>
          </a:p>
        </p:txBody>
      </p:sp>
      <p:pic>
        <p:nvPicPr>
          <p:cNvPr id="4" name="Bilde 3" descr="Et bilde som inneholder tegning, tallerken, skilt&#10;&#10;Automatisk generert beskrivelse">
            <a:extLst>
              <a:ext uri="{FF2B5EF4-FFF2-40B4-BE49-F238E27FC236}">
                <a16:creationId xmlns:a16="http://schemas.microsoft.com/office/drawing/2014/main" id="{CA07C325-BF5D-4D10-AA59-47732274DA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9512" y="604005"/>
            <a:ext cx="2892976" cy="1992390"/>
          </a:xfrm>
          <a:prstGeom prst="rect">
            <a:avLst/>
          </a:prstGeom>
        </p:spPr>
      </p:pic>
    </p:spTree>
    <p:extLst>
      <p:ext uri="{BB962C8B-B14F-4D97-AF65-F5344CB8AC3E}">
        <p14:creationId xmlns:p14="http://schemas.microsoft.com/office/powerpoint/2010/main" val="131334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Kontrollert luftrom</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
        <p:nvSpPr>
          <p:cNvPr id="3" name="TekstSylinder 2">
            <a:extLst>
              <a:ext uri="{FF2B5EF4-FFF2-40B4-BE49-F238E27FC236}">
                <a16:creationId xmlns:a16="http://schemas.microsoft.com/office/drawing/2014/main" id="{37BAA4D5-AA8F-9924-3B66-12F07D0FAFC3}"/>
              </a:ext>
            </a:extLst>
          </p:cNvPr>
          <p:cNvSpPr txBox="1"/>
          <p:nvPr/>
        </p:nvSpPr>
        <p:spPr>
          <a:xfrm>
            <a:off x="838200" y="365125"/>
            <a:ext cx="8055429" cy="369332"/>
          </a:xfrm>
          <a:prstGeom prst="rect">
            <a:avLst/>
          </a:prstGeom>
          <a:noFill/>
        </p:spPr>
        <p:txBody>
          <a:bodyPr wrap="square">
            <a:spAutoFit/>
          </a:bodyPr>
          <a:lstStyle/>
          <a:p>
            <a:r>
              <a:rPr lang="nb-NO" dirty="0"/>
              <a:t>3.1.2 Luftrom for modellflyging – ny bestemmelse (under arbeid)</a:t>
            </a:r>
          </a:p>
        </p:txBody>
      </p:sp>
      <p:pic>
        <p:nvPicPr>
          <p:cNvPr id="4" name="Bilde 3" descr="Et bilde som inneholder kart&#10;&#10;Automatisk generert beskrivelse">
            <a:extLst>
              <a:ext uri="{FF2B5EF4-FFF2-40B4-BE49-F238E27FC236}">
                <a16:creationId xmlns:a16="http://schemas.microsoft.com/office/drawing/2014/main" id="{E8C6DFE1-6BEF-A3B8-778D-3CA875C373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9912" y="1690688"/>
            <a:ext cx="6232525" cy="3233079"/>
          </a:xfrm>
          <a:prstGeom prst="rect">
            <a:avLst/>
          </a:prstGeom>
        </p:spPr>
      </p:pic>
      <p:sp>
        <p:nvSpPr>
          <p:cNvPr id="8" name="TekstSylinder 7">
            <a:extLst>
              <a:ext uri="{FF2B5EF4-FFF2-40B4-BE49-F238E27FC236}">
                <a16:creationId xmlns:a16="http://schemas.microsoft.com/office/drawing/2014/main" id="{520D0952-34AC-B7C3-B60A-F02B90215FE7}"/>
              </a:ext>
            </a:extLst>
          </p:cNvPr>
          <p:cNvSpPr txBox="1"/>
          <p:nvPr/>
        </p:nvSpPr>
        <p:spPr>
          <a:xfrm>
            <a:off x="838200" y="1815922"/>
            <a:ext cx="3980349" cy="4093428"/>
          </a:xfrm>
          <a:prstGeom prst="rect">
            <a:avLst/>
          </a:prstGeom>
          <a:noFill/>
        </p:spPr>
        <p:txBody>
          <a:bodyPr wrap="square">
            <a:spAutoFit/>
          </a:bodyPr>
          <a:lstStyle/>
          <a:p>
            <a:r>
              <a:rPr lang="nb-NO" sz="2000" dirty="0">
                <a:effectLst/>
                <a:latin typeface="Calibri" panose="020F0502020204030204" pitchFamily="34" charset="0"/>
                <a:ea typeface="Calibri" panose="020F0502020204030204" pitchFamily="34" charset="0"/>
                <a:cs typeface="Times New Roman" panose="02020603050405020304" pitchFamily="18" charset="0"/>
              </a:rPr>
              <a:t>Kontrollsone er det kontrollerte luftrommet rundt en lufthavn, og dette strekker seg fra bakken og typisk opp til mellom 1500 og 2500 fot over havet. Her er det tillatt å fly modellfly dersom du er mer enn 5 kilometer fra lufthavnen.</a:t>
            </a:r>
          </a:p>
          <a:p>
            <a:endParaRPr lang="nb-NO" sz="2000" dirty="0">
              <a:latin typeface="Calibri" panose="020F0502020204030204" pitchFamily="34" charset="0"/>
              <a:ea typeface="Calibri" panose="020F0502020204030204" pitchFamily="34" charset="0"/>
              <a:cs typeface="Times New Roman" panose="02020603050405020304" pitchFamily="18" charset="0"/>
            </a:endParaRPr>
          </a:p>
          <a:p>
            <a:r>
              <a:rPr lang="nb-NO" sz="2000" dirty="0"/>
              <a:t>Det anbefales at modellflyplasser og andre faste flysteder som ligger innenfor en kontrollsone har en avtale med lufttrafikktjenesten på den aktuelle flyplassen.</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kstSylinder 10">
            <a:extLst>
              <a:ext uri="{FF2B5EF4-FFF2-40B4-BE49-F238E27FC236}">
                <a16:creationId xmlns:a16="http://schemas.microsoft.com/office/drawing/2014/main" id="{BE23C32F-1BD7-214D-A4B9-4FF5B2224E18}"/>
              </a:ext>
            </a:extLst>
          </p:cNvPr>
          <p:cNvSpPr txBox="1"/>
          <p:nvPr/>
        </p:nvSpPr>
        <p:spPr>
          <a:xfrm>
            <a:off x="4969912" y="4923767"/>
            <a:ext cx="6096000" cy="1477328"/>
          </a:xfrm>
          <a:prstGeom prst="rect">
            <a:avLst/>
          </a:prstGeom>
          <a:noFill/>
        </p:spPr>
        <p:txBody>
          <a:bodyPr wrap="square">
            <a:spAutoFit/>
          </a:bodyPr>
          <a:lstStyle/>
          <a:p>
            <a:r>
              <a:rPr lang="nb-NO" sz="1800" i="1" dirty="0">
                <a:effectLst/>
                <a:latin typeface="Calibri" panose="020F0502020204030204" pitchFamily="34" charset="0"/>
                <a:ea typeface="Calibri" panose="020F0502020204030204" pitchFamily="34" charset="0"/>
                <a:cs typeface="Times New Roman" panose="02020603050405020304" pitchFamily="18" charset="0"/>
              </a:rPr>
              <a:t>Kart fra Avinor som viser kontrollsonen rundt Bergen Lufthavn Flesland, og 5-kilometersgrensen. Alle Kart over norske lufthavner med 5-kilometersgrensen markert finnes her: </a:t>
            </a:r>
            <a:r>
              <a:rPr lang="nb-NO" sz="18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https://avinor.no/konsern/pa-flyplassen/avinor-drone/restriksjonsomrader</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64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Flyforbudssoner</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
        <p:nvSpPr>
          <p:cNvPr id="3" name="TekstSylinder 2">
            <a:extLst>
              <a:ext uri="{FF2B5EF4-FFF2-40B4-BE49-F238E27FC236}">
                <a16:creationId xmlns:a16="http://schemas.microsoft.com/office/drawing/2014/main" id="{37BAA4D5-AA8F-9924-3B66-12F07D0FAFC3}"/>
              </a:ext>
            </a:extLst>
          </p:cNvPr>
          <p:cNvSpPr txBox="1"/>
          <p:nvPr/>
        </p:nvSpPr>
        <p:spPr>
          <a:xfrm>
            <a:off x="838200" y="365125"/>
            <a:ext cx="8055429" cy="369332"/>
          </a:xfrm>
          <a:prstGeom prst="rect">
            <a:avLst/>
          </a:prstGeom>
          <a:noFill/>
        </p:spPr>
        <p:txBody>
          <a:bodyPr wrap="square">
            <a:spAutoFit/>
          </a:bodyPr>
          <a:lstStyle/>
          <a:p>
            <a:r>
              <a:rPr lang="nb-NO" dirty="0"/>
              <a:t>3.1.2 Luftrom for modellflyging – ny bestemmelse (under arbeid)</a:t>
            </a:r>
          </a:p>
        </p:txBody>
      </p:sp>
      <p:sp>
        <p:nvSpPr>
          <p:cNvPr id="8" name="TekstSylinder 7">
            <a:extLst>
              <a:ext uri="{FF2B5EF4-FFF2-40B4-BE49-F238E27FC236}">
                <a16:creationId xmlns:a16="http://schemas.microsoft.com/office/drawing/2014/main" id="{520D0952-34AC-B7C3-B60A-F02B90215FE7}"/>
              </a:ext>
            </a:extLst>
          </p:cNvPr>
          <p:cNvSpPr txBox="1"/>
          <p:nvPr/>
        </p:nvSpPr>
        <p:spPr>
          <a:xfrm>
            <a:off x="838199" y="1815922"/>
            <a:ext cx="10417629" cy="4401205"/>
          </a:xfrm>
          <a:prstGeom prst="rect">
            <a:avLst/>
          </a:prstGeom>
          <a:noFill/>
        </p:spPr>
        <p:txBody>
          <a:bodyPr wrap="square">
            <a:spAutoFit/>
          </a:bodyPr>
          <a:lstStyle/>
          <a:p>
            <a:r>
              <a:rPr lang="nb-NO" sz="2000" b="1" dirty="0">
                <a:effectLst/>
                <a:latin typeface="Calibri" panose="020F0502020204030204" pitchFamily="34" charset="0"/>
                <a:ea typeface="Calibri" panose="020F0502020204030204" pitchFamily="34" charset="0"/>
                <a:cs typeface="Times New Roman" panose="02020603050405020304" pitchFamily="18" charset="0"/>
              </a:rPr>
              <a:t>Uavhengig av luftrom, er det enkelte steder det ikke er tillatt å fly modellfly:</a:t>
            </a:r>
          </a:p>
          <a:p>
            <a:r>
              <a:rPr lang="nb-NO"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nb-NO" sz="2000" dirty="0">
                <a:effectLst/>
                <a:latin typeface="Calibri" panose="020F0502020204030204" pitchFamily="34" charset="0"/>
                <a:ea typeface="Calibri" panose="020F0502020204030204" pitchFamily="34" charset="0"/>
                <a:cs typeface="Times New Roman" panose="02020603050405020304" pitchFamily="18" charset="0"/>
              </a:rPr>
              <a:t>Restriksjonsområder og forbudte områder som omfatter forbud mot modellflyging eller flyging med ubemannede luftfartøy: </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Permanente områder finner du på </a:t>
            </a:r>
            <a:r>
              <a:rPr lang="nb-NO"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Norway ICAO kart</a:t>
            </a:r>
            <a:r>
              <a:rPr lang="nb-NO" sz="2000" dirty="0">
                <a:effectLst/>
                <a:latin typeface="Calibri" panose="020F0502020204030204" pitchFamily="34" charset="0"/>
                <a:ea typeface="Calibri" panose="020F0502020204030204" pitchFamily="34" charset="0"/>
                <a:cs typeface="Times New Roman" panose="02020603050405020304" pitchFamily="18" charset="0"/>
              </a:rPr>
              <a:t>. (Oslo sentrum R-102 er et eksempel. )</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Midlertidige områder finner du på NOTAM, </a:t>
            </a:r>
            <a:r>
              <a:rPr lang="nb-NO"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ippc.no</a:t>
            </a:r>
            <a:r>
              <a:rPr lang="nb-NO"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nb-NO" sz="2000" dirty="0">
                <a:effectLst/>
                <a:latin typeface="Calibri" panose="020F0502020204030204" pitchFamily="34" charset="0"/>
                <a:ea typeface="Calibri" panose="020F0502020204030204" pitchFamily="34" charset="0"/>
                <a:cs typeface="Times New Roman" panose="02020603050405020304" pitchFamily="18" charset="0"/>
              </a:rPr>
              <a:t>Uten tillatelse er det ikke tillatt å fly «over eller i nærheten av»: </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En brann-, politi- eller redningsaksjon</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Militære områder og fartøyer</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Ambassader</a:t>
            </a:r>
          </a:p>
          <a:p>
            <a:pPr marL="742950" lvl="1" indent="-285750">
              <a:buFont typeface="Courier New" panose="02070309020205020404" pitchFamily="49" charset="0"/>
              <a:buChar char="o"/>
            </a:pPr>
            <a:r>
              <a:rPr lang="nb-NO" sz="2000" dirty="0">
                <a:effectLst/>
                <a:latin typeface="Calibri" panose="020F0502020204030204" pitchFamily="34" charset="0"/>
                <a:ea typeface="Calibri" panose="020F0502020204030204" pitchFamily="34" charset="0"/>
                <a:cs typeface="Times New Roman" panose="02020603050405020304" pitchFamily="18" charset="0"/>
              </a:rPr>
              <a:t>Fengsler </a:t>
            </a:r>
          </a:p>
          <a:p>
            <a:pPr marL="342900" lvl="0" indent="-342900">
              <a:buFont typeface="Symbol" panose="05050102010706020507" pitchFamily="18" charset="2"/>
              <a:buChar char=""/>
            </a:pPr>
            <a:r>
              <a:rPr lang="nb-NO" sz="2000" dirty="0">
                <a:effectLst/>
                <a:latin typeface="Calibri" panose="020F0502020204030204" pitchFamily="34" charset="0"/>
                <a:ea typeface="Calibri" panose="020F0502020204030204" pitchFamily="34" charset="0"/>
                <a:cs typeface="Times New Roman" panose="02020603050405020304" pitchFamily="18" charset="0"/>
              </a:rPr>
              <a:t>Hvis du flyr kameradrone gjelder også </a:t>
            </a:r>
            <a:r>
              <a:rPr lang="nb-NO"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områder med sensorforbud</a:t>
            </a:r>
            <a:r>
              <a:rPr lang="nb-NO" sz="2000" dirty="0">
                <a:effectLst/>
                <a:latin typeface="Calibri" panose="020F0502020204030204" pitchFamily="34" charset="0"/>
                <a:ea typeface="Calibri" panose="020F0502020204030204" pitchFamily="34" charset="0"/>
                <a:cs typeface="Times New Roman" panose="02020603050405020304" pitchFamily="18" charset="0"/>
              </a:rPr>
              <a:t> (unntak: tillatelse fra NSM)</a:t>
            </a:r>
          </a:p>
          <a:p>
            <a:pPr marL="342900" lvl="0" indent="-342900">
              <a:buFont typeface="Symbol" panose="05050102010706020507" pitchFamily="18" charset="2"/>
              <a:buChar char=""/>
            </a:pPr>
            <a:r>
              <a:rPr lang="nb-NO" sz="2000" dirty="0">
                <a:effectLst/>
                <a:latin typeface="Calibri" panose="020F0502020204030204" pitchFamily="34" charset="0"/>
                <a:ea typeface="Calibri" panose="020F0502020204030204" pitchFamily="34" charset="0"/>
                <a:cs typeface="Times New Roman" panose="02020603050405020304" pitchFamily="18" charset="0"/>
              </a:rPr>
              <a:t>Enkelte naturvernområder. Forbud vil komme frem av den enkelte verneforskriften, og rammer som oftest motorisert modellfly.</a:t>
            </a:r>
          </a:p>
        </p:txBody>
      </p:sp>
    </p:spTree>
    <p:extLst>
      <p:ext uri="{BB962C8B-B14F-4D97-AF65-F5344CB8AC3E}">
        <p14:creationId xmlns:p14="http://schemas.microsoft.com/office/powerpoint/2010/main" val="975840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838200" y="365125"/>
            <a:ext cx="7434943" cy="1325563"/>
          </a:xfrm>
        </p:spPr>
        <p:txBody>
          <a:bodyPr>
            <a:normAutofit/>
          </a:bodyPr>
          <a:lstStyle/>
          <a:p>
            <a:r>
              <a:rPr lang="nb-NO" dirty="0"/>
              <a:t>3.5.4 fotoflyging: Nye referanser til Datatilsynet og NSM</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a:bodyPr>
          <a:lstStyle/>
          <a:p>
            <a:r>
              <a:rPr lang="nb-NO" dirty="0"/>
              <a:t>Fotoflyging reguleres også av personvernlovgivning, samt NSMs liste med områder med såkalt </a:t>
            </a:r>
            <a:r>
              <a:rPr lang="nb-NO" dirty="0" err="1"/>
              <a:t>sensorfobud</a:t>
            </a:r>
            <a:r>
              <a:rPr lang="nb-NO" dirty="0"/>
              <a:t>. </a:t>
            </a:r>
          </a:p>
          <a:p>
            <a:r>
              <a:rPr lang="nb-NO" dirty="0"/>
              <a:t>Det er lagt inn henvisning til to veiledere, fra hhv. Datatilsynet og NSM</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6" name="Bilde 5" descr="Et bilde som inneholder tekst, bygning, utendørs, skilt&#10;&#10;Automatisk generert beskrivelse">
            <a:extLst>
              <a:ext uri="{FF2B5EF4-FFF2-40B4-BE49-F238E27FC236}">
                <a16:creationId xmlns:a16="http://schemas.microsoft.com/office/drawing/2014/main" id="{EE7BBC45-308D-3FC5-36E3-A8B2F1BCA6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7685" y="3291191"/>
            <a:ext cx="5736771" cy="3201684"/>
          </a:xfrm>
          <a:prstGeom prst="rect">
            <a:avLst/>
          </a:prstGeom>
        </p:spPr>
      </p:pic>
    </p:spTree>
    <p:extLst>
      <p:ext uri="{BB962C8B-B14F-4D97-AF65-F5344CB8AC3E}">
        <p14:creationId xmlns:p14="http://schemas.microsoft.com/office/powerpoint/2010/main" val="349891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3.5.5 Slipp fra modellfly - ny bestemmelse</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a:xfrm>
            <a:off x="838200" y="1825625"/>
            <a:ext cx="7607968" cy="4351338"/>
          </a:xfrm>
        </p:spPr>
        <p:txBody>
          <a:bodyPr>
            <a:normAutofit lnSpcReduction="10000"/>
          </a:bodyPr>
          <a:lstStyle/>
          <a:p>
            <a:r>
              <a:rPr lang="nb-NO" dirty="0"/>
              <a:t>I Åpen kategori i droneoperatørforordningen tillates ikke noe slipp av gods fra ubemannet luftfartøy. Den nye bestemmelsen i håndboka er ment å tillate begrenset slipp av ulike typer last fra modellfly, som ikke er egnet til å volde skade. Som for eksempel godteri eller modell-fallskjermhoppere.</a:t>
            </a:r>
          </a:p>
          <a:p>
            <a:r>
              <a:rPr lang="nb-NO" i="1" dirty="0"/>
              <a:t>«Slipp av godteri, modell-fallskjermhoppere eller annen last fra modellfly er tillatt dersom lasten som slippes ut ikke er egnet til å skade personer eller ting.»</a:t>
            </a:r>
          </a:p>
          <a:p>
            <a:endParaRPr lang="nb-NO" dirty="0"/>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6" name="Bilde 5" descr="Et bilde som inneholder gress, utendørs, himmel, jorde&#10;&#10;Automatisk generert beskrivelse">
            <a:extLst>
              <a:ext uri="{FF2B5EF4-FFF2-40B4-BE49-F238E27FC236}">
                <a16:creationId xmlns:a16="http://schemas.microsoft.com/office/drawing/2014/main" id="{09C120CF-2937-7183-D9AE-48AD400B4E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5093" y="1600200"/>
            <a:ext cx="2971800" cy="4802187"/>
          </a:xfrm>
          <a:prstGeom prst="rect">
            <a:avLst/>
          </a:prstGeom>
        </p:spPr>
      </p:pic>
      <p:sp>
        <p:nvSpPr>
          <p:cNvPr id="8" name="TekstSylinder 7">
            <a:extLst>
              <a:ext uri="{FF2B5EF4-FFF2-40B4-BE49-F238E27FC236}">
                <a16:creationId xmlns:a16="http://schemas.microsoft.com/office/drawing/2014/main" id="{4BD4D605-DCC4-466D-70BF-A422B0923FFD}"/>
              </a:ext>
            </a:extLst>
          </p:cNvPr>
          <p:cNvSpPr txBox="1"/>
          <p:nvPr/>
        </p:nvSpPr>
        <p:spPr>
          <a:xfrm>
            <a:off x="6608345" y="6123543"/>
            <a:ext cx="6093994" cy="369332"/>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Foto: Hans B.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Ristad</a:t>
            </a:r>
            <a:endParaRPr lang="nb-NO" dirty="0"/>
          </a:p>
        </p:txBody>
      </p:sp>
    </p:spTree>
    <p:extLst>
      <p:ext uri="{BB962C8B-B14F-4D97-AF65-F5344CB8AC3E}">
        <p14:creationId xmlns:p14="http://schemas.microsoft.com/office/powerpoint/2010/main" val="260733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3.7 kommersiell flyging – ny bestemmelse</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lnSpcReduction="10000"/>
          </a:bodyPr>
          <a:lstStyle/>
          <a:p>
            <a:r>
              <a:rPr lang="nb-NO" dirty="0"/>
              <a:t>EU-reglene skiller ikke mellom ulike formål for flygingen slik den tidligere «Forskrift for luftfartøy som ikke har fører om bord mv.» gjorde, så dette skillet må heretter inn i håndboka. </a:t>
            </a:r>
          </a:p>
          <a:p>
            <a:r>
              <a:rPr lang="nb-NO" dirty="0"/>
              <a:t>Medlemmene kan fly kommersielt, men da er ikke flyingen å anse som «modellflyging i regi av en </a:t>
            </a:r>
            <a:r>
              <a:rPr lang="nb-NO" dirty="0" err="1"/>
              <a:t>modellflyklubb</a:t>
            </a:r>
            <a:r>
              <a:rPr lang="nb-NO" dirty="0"/>
              <a:t>», og flygingen reguleres istedenfor av bestemmelsene i Åpen kategori.</a:t>
            </a:r>
          </a:p>
          <a:p>
            <a:r>
              <a:rPr lang="nb-NO" i="1" dirty="0"/>
              <a:t>«Enhver flyging med modellfly som ikke utelukkende har rekreasjonsflyging, oppvisningsflyging, sportsaktiviteter eller konkurranseaktiviteter som formål er ikke å anse som modellflyging i regi av en </a:t>
            </a:r>
            <a:r>
              <a:rPr lang="nb-NO" i="1" dirty="0" err="1"/>
              <a:t>modellflyklubb</a:t>
            </a:r>
            <a:r>
              <a:rPr lang="nb-NO" i="1" dirty="0"/>
              <a:t>. Slik flyging skal foregå iht. bestemmelsene i Forordning (EU) 947, Åpen kategori (artikkel 4).»</a:t>
            </a:r>
          </a:p>
          <a:p>
            <a:endParaRPr lang="nb-NO" dirty="0"/>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231794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pPr algn="l"/>
            <a:r>
              <a:rPr lang="nb-NO" dirty="0"/>
              <a:t>4.4.4  Oppdatert info om politiattest m.m.</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a:bodyPr>
          <a:lstStyle/>
          <a:p>
            <a:r>
              <a:rPr lang="nb-NO" b="0" i="0" u="none" strike="noStrike" baseline="0" dirty="0">
                <a:solidFill>
                  <a:srgbClr val="000000"/>
                </a:solidFill>
                <a:latin typeface="Calibri" panose="020F0502020204030204" pitchFamily="34" charset="0"/>
              </a:rPr>
              <a:t>«Instruktøren pålegges å holde seg faglig oppdatert og gjennomføre de oppfriskningskurs som pålegges av NLF.»</a:t>
            </a:r>
            <a:br>
              <a:rPr lang="nb-NO" b="0" i="0" u="none" strike="noStrike" baseline="0" dirty="0">
                <a:solidFill>
                  <a:srgbClr val="000000"/>
                </a:solidFill>
                <a:latin typeface="Calibri" panose="020F0502020204030204" pitchFamily="34" charset="0"/>
              </a:rPr>
            </a:br>
            <a:r>
              <a:rPr lang="nb-NO" b="0" i="0" u="none" strike="noStrike" baseline="0" dirty="0">
                <a:solidFill>
                  <a:srgbClr val="000000"/>
                </a:solidFill>
                <a:latin typeface="Calibri" panose="020F0502020204030204" pitchFamily="34" charset="0"/>
              </a:rPr>
              <a:t>Dette er en tydeliggjøring som er inntatt som følge av et avvik i NLFs kvalitetsgjennomgang. </a:t>
            </a:r>
          </a:p>
          <a:p>
            <a:r>
              <a:rPr lang="nb-NO" b="0" i="0" u="none" strike="noStrike" baseline="0" dirty="0">
                <a:solidFill>
                  <a:srgbClr val="000000"/>
                </a:solidFill>
                <a:latin typeface="Calibri" panose="020F0502020204030204" pitchFamily="34" charset="0"/>
              </a:rPr>
              <a:t>Tydeliggjøring av at at politiattest også kreves for de som har et tillitsforhold overfor personer med utviklingshemming. 	</a:t>
            </a:r>
          </a:p>
          <a:p>
            <a:endParaRPr lang="nb-NO" sz="4000" dirty="0"/>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158976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838200" y="365125"/>
            <a:ext cx="9706688" cy="1325563"/>
          </a:xfrm>
        </p:spPr>
        <p:txBody>
          <a:bodyPr>
            <a:normAutofit fontScale="90000"/>
          </a:bodyPr>
          <a:lstStyle/>
          <a:p>
            <a:pPr algn="l"/>
            <a:r>
              <a:rPr lang="nb-NO" dirty="0"/>
              <a:t>4.5, 4.5.1 og 4.5.3 Oppdatert bestemmelser om tilbakekalling av kompetansebevis</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fontScale="85000" lnSpcReduction="10000"/>
          </a:bodyPr>
          <a:lstStyle/>
          <a:p>
            <a:r>
              <a:rPr lang="nb-NO" b="0" i="0" u="none" strike="noStrike" baseline="0" dirty="0">
                <a:solidFill>
                  <a:srgbClr val="000000"/>
                </a:solidFill>
                <a:latin typeface="Calibri" panose="020F0502020204030204" pitchFamily="34" charset="0"/>
              </a:rPr>
              <a:t>Samkjøring av tekstene med øvrige seksjoner i NLF, samt to nye underpunkter: </a:t>
            </a:r>
          </a:p>
          <a:p>
            <a:pPr lvl="1"/>
            <a:r>
              <a:rPr lang="nb-NO" b="0" i="0" u="none" strike="noStrike" baseline="0" dirty="0">
                <a:solidFill>
                  <a:srgbClr val="000000"/>
                </a:solidFill>
                <a:latin typeface="Calibri" panose="020F0502020204030204" pitchFamily="34" charset="0"/>
              </a:rPr>
              <a:t>- 4.5.1 Beskyttelse mot tilbakekall av kompetansebevis mv. i forbindelse med egen rapportering</a:t>
            </a:r>
          </a:p>
          <a:p>
            <a:pPr lvl="1"/>
            <a:r>
              <a:rPr lang="nb-NO" b="0" i="0" u="none" strike="noStrike" baseline="0" dirty="0">
                <a:solidFill>
                  <a:srgbClr val="000000"/>
                </a:solidFill>
                <a:latin typeface="Calibri" panose="020F0502020204030204" pitchFamily="34" charset="0"/>
              </a:rPr>
              <a:t>- 4.5.3 Klageadgang </a:t>
            </a:r>
          </a:p>
          <a:p>
            <a:r>
              <a:rPr lang="nb-NO" b="0" i="0" u="none" strike="noStrike" baseline="0" dirty="0">
                <a:solidFill>
                  <a:srgbClr val="000000"/>
                </a:solidFill>
                <a:latin typeface="Calibri" panose="020F0502020204030204" pitchFamily="34" charset="0"/>
              </a:rPr>
              <a:t>Kvalitetsgjennomgangen internt i NLF har avdekket behov for å samkjøre prosedyren for tilbakekalling av kompetansebevis med øvrige seksjoner, slik at det prinsipielt fungerer på samme måte i hele NLF. </a:t>
            </a:r>
            <a:endParaRPr lang="nb-NO" dirty="0">
              <a:solidFill>
                <a:srgbClr val="000000"/>
              </a:solidFill>
              <a:latin typeface="Calibri" panose="020F0502020204030204" pitchFamily="34" charset="0"/>
            </a:endParaRPr>
          </a:p>
          <a:p>
            <a:r>
              <a:rPr lang="nb-NO" b="0" i="0" u="none" strike="noStrike" baseline="0" dirty="0">
                <a:solidFill>
                  <a:srgbClr val="000000"/>
                </a:solidFill>
                <a:latin typeface="Calibri" panose="020F0502020204030204" pitchFamily="34" charset="0"/>
              </a:rPr>
              <a:t>Bestemmelsen i 4.5.1 om beskyttelse ved egen varsling er for å unngå at medlem ikke rapporterer hendelse pga. frykt for represalier mot seg selv. Dette er også innført i øvrige seksjoner i NLF.</a:t>
            </a:r>
          </a:p>
          <a:p>
            <a:r>
              <a:rPr lang="nb-NO" b="0" i="0" u="none" strike="noStrike" baseline="0" dirty="0">
                <a:solidFill>
                  <a:srgbClr val="000000"/>
                </a:solidFill>
                <a:latin typeface="Calibri" panose="020F0502020204030204" pitchFamily="34" charset="0"/>
              </a:rPr>
              <a:t>Tekst om klageadgang i 4.5.3 har mindre språklige endringer som følge av å være samkjørt med øvrige seksjoner. Bestemmelsen er flyttet ut til eget underpunkt.</a:t>
            </a:r>
            <a:endParaRPr lang="nb-NO" sz="4000" dirty="0"/>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16739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838200" y="365125"/>
            <a:ext cx="9706688" cy="1325563"/>
          </a:xfrm>
        </p:spPr>
        <p:txBody>
          <a:bodyPr>
            <a:normAutofit/>
          </a:bodyPr>
          <a:lstStyle/>
          <a:p>
            <a:pPr algn="l"/>
            <a:r>
              <a:rPr lang="nb-NO" dirty="0"/>
              <a:t>4.6 Tillatelse til utenlandske utøvere som også er medlem i NLF</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fontScale="92500" lnSpcReduction="10000"/>
          </a:bodyPr>
          <a:lstStyle/>
          <a:p>
            <a:r>
              <a:rPr lang="nb-NO" b="0" i="0" u="none" strike="noStrike" baseline="0" dirty="0">
                <a:solidFill>
                  <a:srgbClr val="000000"/>
                </a:solidFill>
                <a:latin typeface="Calibri" panose="020F0502020204030204" pitchFamily="34" charset="0"/>
              </a:rPr>
              <a:t>Utenlandske statsborgere kan både bo i Norge og være medlem i NLF-tilsluttede klubber samt inneha nødvendig kompetansebevis for å fly på egenhånd som fullverdig medlem i </a:t>
            </a:r>
            <a:r>
              <a:rPr lang="nb-NO" b="0" i="0" u="none" strike="noStrike" baseline="0" dirty="0" err="1">
                <a:solidFill>
                  <a:srgbClr val="000000"/>
                </a:solidFill>
                <a:latin typeface="Calibri" panose="020F0502020204030204" pitchFamily="34" charset="0"/>
              </a:rPr>
              <a:t>modellflyklubb</a:t>
            </a:r>
            <a:r>
              <a:rPr lang="nb-NO" b="0" i="0" u="none" strike="noStrike" baseline="0" dirty="0">
                <a:solidFill>
                  <a:srgbClr val="000000"/>
                </a:solidFill>
                <a:latin typeface="Calibri" panose="020F0502020204030204" pitchFamily="34" charset="0"/>
              </a:rPr>
              <a:t>, og bestemmelsen er oppdatert for å tillate dette.</a:t>
            </a:r>
          </a:p>
          <a:p>
            <a:endParaRPr lang="nb-NO" b="0" i="0" u="none" strike="noStrike" baseline="0" dirty="0">
              <a:solidFill>
                <a:srgbClr val="000000"/>
              </a:solidFill>
              <a:latin typeface="Calibri" panose="020F0502020204030204" pitchFamily="34" charset="0"/>
            </a:endParaRPr>
          </a:p>
          <a:p>
            <a:r>
              <a:rPr lang="nb-NO" b="0" i="1" u="none" strike="noStrike" baseline="0" dirty="0">
                <a:solidFill>
                  <a:srgbClr val="000000"/>
                </a:solidFill>
                <a:latin typeface="Calibri" panose="020F0502020204030204" pitchFamily="34" charset="0"/>
              </a:rPr>
              <a:t>«Flyging foretatt av utenlandske modellflygere på egenhånd på plasser som opereres av en klubb tilsluttet NLF/Modellflyseksjonen er ikke tillatt, </a:t>
            </a:r>
            <a:r>
              <a:rPr lang="nb-NO" b="0" i="1" u="sng" strike="noStrike" baseline="0" dirty="0">
                <a:solidFill>
                  <a:srgbClr val="000000"/>
                </a:solidFill>
                <a:latin typeface="Calibri" panose="020F0502020204030204" pitchFamily="34" charset="0"/>
              </a:rPr>
              <a:t>med mindre de tilfredsstiller kravene i 3.1.1</a:t>
            </a:r>
            <a:r>
              <a:rPr lang="nb-NO" b="0" i="1" u="none" strike="noStrike" baseline="0" dirty="0">
                <a:solidFill>
                  <a:srgbClr val="000000"/>
                </a:solidFill>
                <a:latin typeface="Calibri" panose="020F0502020204030204" pitchFamily="34" charset="0"/>
              </a:rPr>
              <a:t>»</a:t>
            </a:r>
          </a:p>
          <a:p>
            <a:endParaRPr lang="nb-NO" i="1" dirty="0">
              <a:solidFill>
                <a:srgbClr val="000000"/>
              </a:solidFill>
              <a:latin typeface="Calibri" panose="020F0502020204030204" pitchFamily="34" charset="0"/>
            </a:endParaRPr>
          </a:p>
          <a:p>
            <a:pPr marL="0" indent="0">
              <a:buNone/>
            </a:pPr>
            <a:r>
              <a:rPr lang="nb-NO" sz="2600" b="0" i="1" u="none" strike="noStrike" baseline="0" dirty="0">
                <a:solidFill>
                  <a:srgbClr val="000000"/>
                </a:solidFill>
                <a:latin typeface="Calibri" panose="020F0502020204030204" pitchFamily="34" charset="0"/>
              </a:rPr>
              <a:t>(i 3.1.1 heter det at «Piloten skal være medlem av en </a:t>
            </a:r>
            <a:r>
              <a:rPr lang="nb-NO" sz="2600" b="0" i="1" u="none" strike="noStrike" baseline="0" dirty="0" err="1">
                <a:solidFill>
                  <a:srgbClr val="000000"/>
                </a:solidFill>
                <a:latin typeface="Calibri" panose="020F0502020204030204" pitchFamily="34" charset="0"/>
              </a:rPr>
              <a:t>modellflyklubb</a:t>
            </a:r>
            <a:r>
              <a:rPr lang="nb-NO" sz="2600" b="0" i="1" u="none" strike="noStrike" baseline="0" dirty="0">
                <a:solidFill>
                  <a:srgbClr val="000000"/>
                </a:solidFill>
                <a:latin typeface="Calibri" panose="020F0502020204030204" pitchFamily="34" charset="0"/>
              </a:rPr>
              <a:t> tilsluttet Modellflyseksjonen i Norges </a:t>
            </a:r>
            <a:r>
              <a:rPr lang="nb-NO" sz="2600" b="0" i="1" u="none" strike="noStrike" baseline="0" dirty="0" err="1">
                <a:solidFill>
                  <a:srgbClr val="000000"/>
                </a:solidFill>
                <a:latin typeface="Calibri" panose="020F0502020204030204" pitchFamily="34" charset="0"/>
              </a:rPr>
              <a:t>Luftsportsforbund</a:t>
            </a:r>
            <a:r>
              <a:rPr lang="nb-NO" sz="2600" b="0" i="1" u="none" strike="noStrike" baseline="0" dirty="0">
                <a:solidFill>
                  <a:srgbClr val="000000"/>
                </a:solidFill>
                <a:latin typeface="Calibri" panose="020F0502020204030204" pitchFamily="34" charset="0"/>
              </a:rPr>
              <a:t> (NLF), og inneha kompetansebevis for den aktuelle modelltypen, som skal medbringes under flyging.»)</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246383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838200" y="365125"/>
            <a:ext cx="9706688" cy="1325563"/>
          </a:xfrm>
        </p:spPr>
        <p:txBody>
          <a:bodyPr>
            <a:normAutofit/>
          </a:bodyPr>
          <a:lstStyle/>
          <a:p>
            <a:pPr algn="l"/>
            <a:r>
              <a:rPr lang="nb-NO" dirty="0"/>
              <a:t>Til slutt:</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a:xfrm>
            <a:off x="838200" y="1825625"/>
            <a:ext cx="6520543" cy="4351338"/>
          </a:xfrm>
        </p:spPr>
        <p:txBody>
          <a:bodyPr>
            <a:normAutofit lnSpcReduction="10000"/>
          </a:bodyPr>
          <a:lstStyle/>
          <a:p>
            <a:r>
              <a:rPr lang="nb-NO" b="0" i="0" u="none" strike="noStrike" baseline="0" dirty="0">
                <a:solidFill>
                  <a:srgbClr val="000000"/>
                </a:solidFill>
                <a:latin typeface="Calibri" panose="020F0502020204030204" pitchFamily="34" charset="0"/>
              </a:rPr>
              <a:t>Den 1. mars 2023 ble Handlingsplan ved ulykker oppdatert til versjon 1.4, og erstatter tidligere versjon 1.3. Endringen er nytt telefonnummer til legevakt som er 116 117. Telefonnummer 113 skal benyttes ved akutt fare for liv. </a:t>
            </a:r>
          </a:p>
          <a:p>
            <a:endParaRPr lang="nb-NO" sz="2600" dirty="0">
              <a:solidFill>
                <a:srgbClr val="000000"/>
              </a:solidFill>
              <a:latin typeface="Calibri" panose="020F0502020204030204" pitchFamily="34" charset="0"/>
            </a:endParaRPr>
          </a:p>
          <a:p>
            <a:r>
              <a:rPr lang="nb-NO" sz="2600" b="0" i="1" u="none" strike="noStrike" baseline="0" dirty="0">
                <a:solidFill>
                  <a:srgbClr val="FF0000"/>
                </a:solidFill>
                <a:latin typeface="Calibri" panose="020F0502020204030204" pitchFamily="34" charset="0"/>
              </a:rPr>
              <a:t>Husk å tilpasse </a:t>
            </a:r>
            <a:r>
              <a:rPr lang="nb-NO" sz="2600" i="1" dirty="0">
                <a:solidFill>
                  <a:srgbClr val="FF0000"/>
                </a:solidFill>
                <a:latin typeface="Calibri" panose="020F0502020204030204" pitchFamily="34" charset="0"/>
                <a:hlinkClick r:id="rId2" tooltip="vedlegg_g_-_handlingsplan_ved_ulykker_-_oyeblikkelige_tiltak_v.1.4.doc">
                  <a:extLst>
                    <a:ext uri="{A12FA001-AC4F-418D-AE19-62706E023703}">
                      <ahyp:hlinkClr xmlns:ahyp="http://schemas.microsoft.com/office/drawing/2018/hyperlinkcolor" val="tx"/>
                    </a:ext>
                  </a:extLst>
                </a:hlinkClick>
              </a:rPr>
              <a:t>Vedlegg G - handlingsplan ved ulykker, øyeblikkelige tiltak 1.4</a:t>
            </a:r>
            <a:r>
              <a:rPr lang="nb-NO" sz="2600" i="1" dirty="0">
                <a:solidFill>
                  <a:srgbClr val="FF0000"/>
                </a:solidFill>
                <a:latin typeface="Calibri" panose="020F0502020204030204" pitchFamily="34" charset="0"/>
              </a:rPr>
              <a:t> til klubbens adresse og kontaktinfo og heng det opp godt synlig på flystedene dere benytter.</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1026" name="Picture 2" descr="Førstehjelpsleksjon med Røde Kors - Røde Kors">
            <a:extLst>
              <a:ext uri="{FF2B5EF4-FFF2-40B4-BE49-F238E27FC236}">
                <a16:creationId xmlns:a16="http://schemas.microsoft.com/office/drawing/2014/main" id="{11EF449F-5276-C8F4-0F2A-53AFC8334A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25081" y="3654199"/>
            <a:ext cx="4534905" cy="2539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sjonalt legevaktnummer">
            <a:extLst>
              <a:ext uri="{FF2B5EF4-FFF2-40B4-BE49-F238E27FC236}">
                <a16:creationId xmlns:a16="http://schemas.microsoft.com/office/drawing/2014/main" id="{BC72E25A-2B05-4E2C-4A66-074253BF86D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58743" y="177573"/>
            <a:ext cx="4539344" cy="302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6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lstStyle/>
          <a:p>
            <a:r>
              <a:rPr lang="nb-NO" dirty="0"/>
              <a:t>«Re-godkjenning»</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lstStyle/>
          <a:p>
            <a:r>
              <a:rPr lang="nb-NO" dirty="0"/>
              <a:t>Ny norsk forskrift:</a:t>
            </a:r>
          </a:p>
          <a:p>
            <a:pPr lvl="1"/>
            <a:r>
              <a:rPr lang="nb-NO" dirty="0"/>
              <a:t>Forskrift for luftfartøy som ikke har fører om bord mv. (BSL A 7-1) er erstattet av: </a:t>
            </a:r>
          </a:p>
          <a:p>
            <a:pPr lvl="1"/>
            <a:r>
              <a:rPr lang="nb-NO" dirty="0"/>
              <a:t>Forskrift om luftfart med ubemannet luftfartøy i åpen- og i spesifikk kategori (BSL A 7-2)</a:t>
            </a:r>
          </a:p>
          <a:p>
            <a:pPr lvl="1"/>
            <a:endParaRPr lang="nb-NO" dirty="0"/>
          </a:p>
          <a:p>
            <a:pPr lvl="1"/>
            <a:r>
              <a:rPr lang="nb-NO" dirty="0"/>
              <a:t>Den nye forskriften innfører Forordning (EU) 947 i Norge slik at det felleseuropeiske droneregelverket gjelder også for oss. Det gjorde det nødvendig for NLF å søke om ny godkjenning av Modellflyhåndboka etter ny lovhjemmel.</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414796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lstStyle/>
          <a:p>
            <a:r>
              <a:rPr lang="nb-NO" dirty="0"/>
              <a:t>Artikkel 16 – unntak for modellfly</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lnSpcReduction="10000"/>
          </a:bodyPr>
          <a:lstStyle/>
          <a:p>
            <a:r>
              <a:rPr lang="nb-NO" dirty="0"/>
              <a:t>Artikkel 16 i EU-regelverket er et unntak for tradisjonell organisert modellflying som skal skjerme oss fra uhensiktsmessige regler.</a:t>
            </a:r>
          </a:p>
          <a:p>
            <a:r>
              <a:rPr lang="nb-NO" dirty="0"/>
              <a:t>Luftfartstilsynet har valgt å videreføre muligheten for godkjenning av nasjonalt sikkerhetssystem, som alternativ til «artikkel 16-godkjenning». </a:t>
            </a:r>
          </a:p>
          <a:p>
            <a:r>
              <a:rPr lang="nb-NO" dirty="0"/>
              <a:t>Uansett – begge veier fører til konkrete unntak fra bestemmelsene i EU-regelverkets «åpen kategori». Unntakene er konkretisert i vedtaket fra Luftfartstilsynet, og det er henvist til hvilke deler av Modellflyhåndboka som ligger til grunn for unntaket. </a:t>
            </a:r>
          </a:p>
          <a:p>
            <a:r>
              <a:rPr lang="nb-NO" dirty="0"/>
              <a:t>Vi flyr nå i det som heter «Spesifikk kategori». Åpen kategori er ikke relevant for oss (med ett unntak – mer om det senere)</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25297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762000" y="399596"/>
            <a:ext cx="10515600" cy="1325563"/>
          </a:xfrm>
        </p:spPr>
        <p:txBody>
          <a:bodyPr/>
          <a:lstStyle/>
          <a:p>
            <a:r>
              <a:rPr lang="nb-NO" dirty="0"/>
              <a:t>BSL A 7-2 paragraf 9</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a:xfrm>
            <a:off x="762000" y="1564368"/>
            <a:ext cx="10515600" cy="4894036"/>
          </a:xfrm>
        </p:spPr>
        <p:txBody>
          <a:bodyPr>
            <a:normAutofit lnSpcReduction="10000"/>
          </a:bodyPr>
          <a:lstStyle/>
          <a:p>
            <a:pPr marL="0" indent="0">
              <a:buNone/>
            </a:pPr>
            <a:r>
              <a:rPr lang="nb-NO" sz="1400" dirty="0"/>
              <a:t>§ 9.Flyging med ubemannet luftfartøy i modellflyorganisasjoner</a:t>
            </a:r>
          </a:p>
          <a:p>
            <a:pPr marL="0" indent="0">
              <a:buNone/>
            </a:pPr>
            <a:endParaRPr lang="nb-NO" sz="1400" dirty="0"/>
          </a:p>
          <a:p>
            <a:pPr marL="0" indent="0">
              <a:buNone/>
            </a:pPr>
            <a:r>
              <a:rPr lang="nb-NO" sz="1400" dirty="0"/>
              <a:t>Flyging med ubemannet luftfartøy kan skje i regi av modellflyorganisasjon med godkjent sikkerhetssystem fra Luftfartstilsynet.</a:t>
            </a:r>
          </a:p>
          <a:p>
            <a:pPr marL="0" indent="0">
              <a:buNone/>
            </a:pPr>
            <a:r>
              <a:rPr lang="nb-NO" sz="1400" dirty="0"/>
              <a:t>Sikkerhetssystemet skal utarbeides etter en anerkjent standard for kvalitetssystemer og skal minst omfatte:</a:t>
            </a:r>
          </a:p>
          <a:p>
            <a:endParaRPr lang="nb-NO" sz="1400" dirty="0"/>
          </a:p>
          <a:p>
            <a:pPr marL="514350" indent="-514350">
              <a:buFont typeface="+mj-lt"/>
              <a:buAutoNum type="alphaLcParenR"/>
            </a:pPr>
            <a:r>
              <a:rPr lang="nb-NO" sz="1400" dirty="0"/>
              <a:t>plan for opplæring av fjernpiloter,</a:t>
            </a:r>
          </a:p>
          <a:p>
            <a:pPr marL="514350" indent="-514350">
              <a:buFont typeface="+mj-lt"/>
              <a:buAutoNum type="alphaLcParenR"/>
            </a:pPr>
            <a:r>
              <a:rPr lang="nb-NO" sz="1400" dirty="0"/>
              <a:t> regler for utstedelse og eventuelt fornyelse av kompetansebevis for fjernpiloter, samt regler om tilbakekall av kompetansebevis ved flyging i strid med forskrifter eller sikkerhetssystemet,</a:t>
            </a:r>
          </a:p>
          <a:p>
            <a:pPr marL="514350" indent="-514350">
              <a:buFont typeface="+mj-lt"/>
              <a:buAutoNum type="alphaLcParenR"/>
            </a:pPr>
            <a:r>
              <a:rPr lang="nb-NO" sz="1400" dirty="0"/>
              <a:t> operative prosedyrer og sikkerhetsbestemmelser for de ulike kategorier ubemannet luftfartøy som benyttes,</a:t>
            </a:r>
          </a:p>
          <a:p>
            <a:pPr marL="514350" indent="-514350">
              <a:buFont typeface="+mj-lt"/>
              <a:buAutoNum type="alphaLcParenR"/>
            </a:pPr>
            <a:r>
              <a:rPr lang="nb-NO" sz="1400" dirty="0"/>
              <a:t>bestemmelser om konstruksjon og vedlikehold for de ulike kategorier ubemannet luftfartøy som benyttes,</a:t>
            </a:r>
          </a:p>
          <a:p>
            <a:pPr marL="514350" indent="-514350">
              <a:buFont typeface="+mj-lt"/>
              <a:buAutoNum type="alphaLcParenR"/>
            </a:pPr>
            <a:r>
              <a:rPr lang="nb-NO" sz="1400" dirty="0"/>
              <a:t>prosedyrer for rapportering og håndtering av avvik fra sikkerhetssystemet, og</a:t>
            </a:r>
          </a:p>
          <a:p>
            <a:pPr marL="514350" indent="-514350">
              <a:buFont typeface="+mj-lt"/>
              <a:buAutoNum type="alphaLcParenR"/>
            </a:pPr>
            <a:r>
              <a:rPr lang="nb-NO" sz="1400" dirty="0"/>
              <a:t>et system som sikrer at elementene nevnt i bokstav a til e blir utviklet og etterlevet.</a:t>
            </a:r>
          </a:p>
          <a:p>
            <a:pPr marL="0" indent="0">
              <a:buNone/>
            </a:pPr>
            <a:endParaRPr lang="nb-NO" sz="1400" dirty="0"/>
          </a:p>
          <a:p>
            <a:pPr marL="0" indent="0">
              <a:buNone/>
            </a:pPr>
            <a:r>
              <a:rPr lang="nb-NO" sz="1400" dirty="0"/>
              <a:t>Luftfartstilsynet kan sette vilkår for godkjenning av sikkerhetssystem, herunder krav til risikovurdering og tidsbegrenset godkjenning. Luftfartstilsynet kan gi pålegg om endringer av sikkerhetssystemet.</a:t>
            </a:r>
            <a:br>
              <a:rPr lang="nb-NO" sz="1400" dirty="0"/>
            </a:br>
            <a:endParaRPr lang="nb-NO" sz="1400" dirty="0"/>
          </a:p>
          <a:p>
            <a:pPr marL="0" indent="0">
              <a:buNone/>
            </a:pPr>
            <a:r>
              <a:rPr lang="nb-NO" sz="1400" b="1" dirty="0"/>
              <a:t>Omtrent den samme bestemmelsen som fantes i den gamle forskriften... </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192547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lstStyle/>
          <a:p>
            <a:r>
              <a:rPr lang="nb-NO" dirty="0"/>
              <a:t>Prosessen</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a:xfrm>
            <a:off x="838200" y="1825625"/>
            <a:ext cx="5921829" cy="4351338"/>
          </a:xfrm>
        </p:spPr>
        <p:txBody>
          <a:bodyPr/>
          <a:lstStyle/>
          <a:p>
            <a:r>
              <a:rPr lang="nb-NO" dirty="0"/>
              <a:t>Søkte om godkjenning høsten 2022</a:t>
            </a:r>
          </a:p>
          <a:p>
            <a:r>
              <a:rPr lang="nb-NO" dirty="0"/>
              <a:t>Fikk godkjenning 2. januar 2023, med visse betingelser</a:t>
            </a:r>
          </a:p>
          <a:p>
            <a:r>
              <a:rPr lang="nb-NO" dirty="0"/>
              <a:t>Klaget, fikk ny godkjenning uten betingelser. </a:t>
            </a:r>
            <a:br>
              <a:rPr lang="nb-NO" dirty="0"/>
            </a:br>
            <a:endParaRPr lang="nb-NO" dirty="0"/>
          </a:p>
          <a:p>
            <a:r>
              <a:rPr lang="nb-NO" u="sng" dirty="0"/>
              <a:t>Vi unngikk dermed å få en høydebegrensning</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3074" name="Picture 2" descr="Solved: Processing Failed - Autodesk Community - A360 Drive">
            <a:extLst>
              <a:ext uri="{FF2B5EF4-FFF2-40B4-BE49-F238E27FC236}">
                <a16:creationId xmlns:a16="http://schemas.microsoft.com/office/drawing/2014/main" id="{A3E810E4-CDA5-5664-7E0F-1228EAE6CCC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34225" y="1825625"/>
            <a:ext cx="3971925" cy="384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2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lstStyle/>
          <a:p>
            <a:r>
              <a:rPr lang="nb-NO" dirty="0"/>
              <a:t>Nytt i Versjon 2</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numCol="2">
            <a:normAutofit/>
          </a:bodyPr>
          <a:lstStyle/>
          <a:p>
            <a:pPr algn="l">
              <a:buFont typeface="Arial" panose="020B0604020202020204" pitchFamily="34" charset="0"/>
              <a:buChar char="•"/>
            </a:pPr>
            <a:r>
              <a:rPr lang="nb-NO" sz="2000" b="0" i="0" dirty="0">
                <a:solidFill>
                  <a:srgbClr val="333333"/>
                </a:solidFill>
                <a:effectLst/>
                <a:latin typeface="AvenirLTStd-Medium"/>
              </a:rPr>
              <a:t>Ny godkjenning iht. ny lovhjemmel i BSL A 7-2 §9</a:t>
            </a:r>
          </a:p>
          <a:p>
            <a:pPr algn="l">
              <a:buFont typeface="Arial" panose="020B0604020202020204" pitchFamily="34" charset="0"/>
              <a:buChar char="•"/>
            </a:pPr>
            <a:r>
              <a:rPr lang="nb-NO" sz="2000" b="0" i="0" dirty="0">
                <a:solidFill>
                  <a:srgbClr val="333333"/>
                </a:solidFill>
                <a:effectLst/>
                <a:latin typeface="AvenirLTStd-Medium"/>
              </a:rPr>
              <a:t>1.3 Referanser til ny lovhjemmel</a:t>
            </a:r>
          </a:p>
          <a:p>
            <a:pPr algn="l">
              <a:buFont typeface="Arial" panose="020B0604020202020204" pitchFamily="34" charset="0"/>
              <a:buChar char="•"/>
            </a:pPr>
            <a:r>
              <a:rPr lang="nb-NO" sz="2000" b="0" i="0" dirty="0">
                <a:solidFill>
                  <a:srgbClr val="333333"/>
                </a:solidFill>
                <a:effectLst/>
                <a:latin typeface="AvenirLTStd-Medium"/>
              </a:rPr>
              <a:t>1.4 Referanser til nytt lovverk</a:t>
            </a:r>
          </a:p>
          <a:p>
            <a:pPr algn="l">
              <a:buFont typeface="Arial" panose="020B0604020202020204" pitchFamily="34" charset="0"/>
              <a:buChar char="•"/>
            </a:pPr>
            <a:r>
              <a:rPr lang="nb-NO" sz="2000" b="0" i="0" dirty="0">
                <a:solidFill>
                  <a:srgbClr val="333333"/>
                </a:solidFill>
                <a:effectLst/>
                <a:latin typeface="AvenirLTStd-Medium"/>
              </a:rPr>
              <a:t>3.1.2 </a:t>
            </a:r>
            <a:r>
              <a:rPr lang="nb-NO" sz="2000" b="0" i="0" dirty="0">
                <a:solidFill>
                  <a:srgbClr val="FF0000"/>
                </a:solidFill>
                <a:effectLst/>
                <a:latin typeface="AvenirLTStd-Medium"/>
              </a:rPr>
              <a:t>Luftrom for modellflyging – ny bestemmelse (under arbeid)</a:t>
            </a:r>
          </a:p>
          <a:p>
            <a:pPr algn="l">
              <a:buFont typeface="Arial" panose="020B0604020202020204" pitchFamily="34" charset="0"/>
              <a:buChar char="•"/>
            </a:pPr>
            <a:r>
              <a:rPr lang="nb-NO" sz="2000" b="0" i="0">
                <a:solidFill>
                  <a:srgbClr val="333333"/>
                </a:solidFill>
                <a:effectLst/>
                <a:latin typeface="AvenirLTStd-Medium"/>
              </a:rPr>
              <a:t>3.1.4 </a:t>
            </a:r>
            <a:r>
              <a:rPr lang="nb-NO" sz="2000" b="0" i="0" dirty="0">
                <a:solidFill>
                  <a:srgbClr val="333333"/>
                </a:solidFill>
                <a:effectLst/>
                <a:latin typeface="AvenirLTStd-Medium"/>
              </a:rPr>
              <a:t>Definisjon av modellfly</a:t>
            </a:r>
          </a:p>
          <a:p>
            <a:pPr algn="l">
              <a:buFont typeface="Arial" panose="020B0604020202020204" pitchFamily="34" charset="0"/>
              <a:buChar char="•"/>
            </a:pPr>
            <a:r>
              <a:rPr lang="nb-NO" sz="2000" b="0" i="0" dirty="0">
                <a:solidFill>
                  <a:srgbClr val="333333"/>
                </a:solidFill>
                <a:effectLst/>
                <a:latin typeface="AvenirLTStd-Medium"/>
              </a:rPr>
              <a:t>3.3.2 Oppdatert referanse til ny forskrift</a:t>
            </a:r>
          </a:p>
          <a:p>
            <a:pPr algn="l">
              <a:buFont typeface="Arial" panose="020B0604020202020204" pitchFamily="34" charset="0"/>
              <a:buChar char="•"/>
            </a:pPr>
            <a:r>
              <a:rPr lang="nb-NO" sz="2000" b="0" i="0" dirty="0">
                <a:solidFill>
                  <a:srgbClr val="333333"/>
                </a:solidFill>
                <a:effectLst/>
                <a:latin typeface="AvenirLTStd-Medium"/>
              </a:rPr>
              <a:t>3.5.4 </a:t>
            </a:r>
            <a:r>
              <a:rPr lang="nb-NO" sz="2000" b="0" i="0" dirty="0">
                <a:solidFill>
                  <a:srgbClr val="FF0000"/>
                </a:solidFill>
                <a:effectLst/>
                <a:latin typeface="AvenirLTStd-Medium"/>
              </a:rPr>
              <a:t>Nye referanser til Datatilsynet og NSM</a:t>
            </a:r>
          </a:p>
          <a:p>
            <a:pPr algn="l">
              <a:buFont typeface="Arial" panose="020B0604020202020204" pitchFamily="34" charset="0"/>
              <a:buChar char="•"/>
            </a:pPr>
            <a:r>
              <a:rPr lang="nb-NO" sz="2000" b="0" i="0" dirty="0">
                <a:solidFill>
                  <a:srgbClr val="333333"/>
                </a:solidFill>
                <a:effectLst/>
                <a:latin typeface="AvenirLTStd-Medium"/>
              </a:rPr>
              <a:t>3.5xx korrigert nummereringsfeil fra tidligere versjon</a:t>
            </a:r>
          </a:p>
          <a:p>
            <a:pPr algn="l">
              <a:buFont typeface="Arial" panose="020B0604020202020204" pitchFamily="34" charset="0"/>
              <a:buChar char="•"/>
            </a:pPr>
            <a:r>
              <a:rPr lang="nb-NO" sz="2000" b="0" i="0" dirty="0">
                <a:solidFill>
                  <a:srgbClr val="333333"/>
                </a:solidFill>
                <a:effectLst/>
                <a:latin typeface="AvenirLTStd-Medium"/>
              </a:rPr>
              <a:t>3.5.5 </a:t>
            </a:r>
            <a:r>
              <a:rPr lang="nb-NO" sz="2000" b="0" i="0" dirty="0">
                <a:solidFill>
                  <a:srgbClr val="FF0000"/>
                </a:solidFill>
                <a:effectLst/>
                <a:latin typeface="AvenirLTStd-Medium"/>
              </a:rPr>
              <a:t>Slipp fra modellfly - ny bestemmelse</a:t>
            </a:r>
          </a:p>
          <a:p>
            <a:pPr algn="l">
              <a:buFont typeface="Arial" panose="020B0604020202020204" pitchFamily="34" charset="0"/>
              <a:buChar char="•"/>
            </a:pPr>
            <a:r>
              <a:rPr lang="nb-NO" sz="2000" b="0" i="0" dirty="0">
                <a:solidFill>
                  <a:srgbClr val="333333"/>
                </a:solidFill>
                <a:effectLst/>
                <a:latin typeface="AvenirLTStd-Medium"/>
              </a:rPr>
              <a:t>3.7 </a:t>
            </a:r>
            <a:r>
              <a:rPr lang="nb-NO" sz="2000" b="0" i="0" dirty="0">
                <a:solidFill>
                  <a:srgbClr val="FF0000"/>
                </a:solidFill>
                <a:effectLst/>
                <a:latin typeface="AvenirLTStd-Medium"/>
              </a:rPr>
              <a:t>kommersiell flyging – ny bestemmelse</a:t>
            </a:r>
          </a:p>
          <a:p>
            <a:pPr algn="l">
              <a:buFont typeface="Arial" panose="020B0604020202020204" pitchFamily="34" charset="0"/>
              <a:buChar char="•"/>
            </a:pPr>
            <a:r>
              <a:rPr lang="nb-NO" sz="2000" b="0" i="0" dirty="0">
                <a:solidFill>
                  <a:srgbClr val="333333"/>
                </a:solidFill>
                <a:effectLst/>
                <a:latin typeface="AvenirLTStd-Medium"/>
              </a:rPr>
              <a:t>4.4.4 </a:t>
            </a:r>
            <a:r>
              <a:rPr lang="nb-NO" sz="2000" b="0" i="0" dirty="0">
                <a:solidFill>
                  <a:srgbClr val="FF0000"/>
                </a:solidFill>
                <a:effectLst/>
                <a:latin typeface="AvenirLTStd-Medium"/>
              </a:rPr>
              <a:t>oppdatert info om politiattest</a:t>
            </a:r>
          </a:p>
          <a:p>
            <a:pPr algn="l">
              <a:buFont typeface="Arial" panose="020B0604020202020204" pitchFamily="34" charset="0"/>
              <a:buChar char="•"/>
            </a:pPr>
            <a:r>
              <a:rPr lang="nb-NO" sz="2000" b="0" i="0" dirty="0">
                <a:solidFill>
                  <a:srgbClr val="333333"/>
                </a:solidFill>
                <a:effectLst/>
                <a:latin typeface="AvenirLTStd-Medium"/>
              </a:rPr>
              <a:t>4.5 </a:t>
            </a:r>
            <a:r>
              <a:rPr lang="nb-NO" sz="2000" b="0" i="0" dirty="0">
                <a:solidFill>
                  <a:srgbClr val="FF0000"/>
                </a:solidFill>
                <a:effectLst/>
                <a:latin typeface="AvenirLTStd-Medium"/>
              </a:rPr>
              <a:t>Oppdatert bestemmelse om tilbakekalling av kompetansebevis</a:t>
            </a:r>
          </a:p>
          <a:p>
            <a:pPr algn="l">
              <a:buFont typeface="Arial" panose="020B0604020202020204" pitchFamily="34" charset="0"/>
              <a:buChar char="•"/>
            </a:pPr>
            <a:r>
              <a:rPr lang="nb-NO" sz="2000" b="0" i="0" dirty="0">
                <a:solidFill>
                  <a:srgbClr val="333333"/>
                </a:solidFill>
                <a:effectLst/>
                <a:latin typeface="AvenirLTStd-Medium"/>
              </a:rPr>
              <a:t>4.5.1 </a:t>
            </a:r>
            <a:r>
              <a:rPr lang="nb-NO" sz="2000" b="0" i="0" dirty="0">
                <a:solidFill>
                  <a:srgbClr val="FF0000"/>
                </a:solidFill>
                <a:effectLst/>
                <a:latin typeface="AvenirLTStd-Medium"/>
              </a:rPr>
              <a:t>Beskyttelse ved egen rapportering – ny bestemmelse</a:t>
            </a:r>
          </a:p>
          <a:p>
            <a:pPr algn="l">
              <a:buFont typeface="Arial" panose="020B0604020202020204" pitchFamily="34" charset="0"/>
              <a:buChar char="•"/>
            </a:pPr>
            <a:r>
              <a:rPr lang="nb-NO" sz="2000" b="0" i="0" dirty="0">
                <a:solidFill>
                  <a:srgbClr val="333333"/>
                </a:solidFill>
                <a:effectLst/>
                <a:latin typeface="AvenirLTStd-Medium"/>
              </a:rPr>
              <a:t>4.5.3 </a:t>
            </a:r>
            <a:r>
              <a:rPr lang="nb-NO" sz="2000" b="0" i="0" dirty="0">
                <a:solidFill>
                  <a:srgbClr val="FF0000"/>
                </a:solidFill>
                <a:effectLst/>
                <a:latin typeface="AvenirLTStd-Medium"/>
              </a:rPr>
              <a:t>Klageadgang – ny bestemmelse</a:t>
            </a:r>
          </a:p>
          <a:p>
            <a:pPr algn="l">
              <a:buFont typeface="Arial" panose="020B0604020202020204" pitchFamily="34" charset="0"/>
              <a:buChar char="•"/>
            </a:pPr>
            <a:r>
              <a:rPr lang="nb-NO" sz="2000" b="0" i="0" dirty="0">
                <a:solidFill>
                  <a:srgbClr val="333333"/>
                </a:solidFill>
                <a:effectLst/>
                <a:latin typeface="AvenirLTStd-Medium"/>
              </a:rPr>
              <a:t>4.6 </a:t>
            </a:r>
            <a:r>
              <a:rPr lang="nb-NO" sz="2000" b="0" i="0" dirty="0">
                <a:solidFill>
                  <a:srgbClr val="FF0000"/>
                </a:solidFill>
                <a:effectLst/>
                <a:latin typeface="AvenirLTStd-Medium"/>
              </a:rPr>
              <a:t>Tillatelse til utenlandske utøvere som er medlem i NLF</a:t>
            </a:r>
          </a:p>
          <a:p>
            <a:pPr algn="l">
              <a:buFont typeface="Arial" panose="020B0604020202020204" pitchFamily="34" charset="0"/>
              <a:buChar char="•"/>
            </a:pPr>
            <a:r>
              <a:rPr lang="nb-NO" sz="2000" b="0" i="0" dirty="0">
                <a:solidFill>
                  <a:srgbClr val="333333"/>
                </a:solidFill>
                <a:effectLst/>
                <a:latin typeface="AvenirLTStd-Medium"/>
              </a:rPr>
              <a:t>Kapittel 6: korrigert begrepsbruk</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
        <p:nvSpPr>
          <p:cNvPr id="4" name="Rektangel 3">
            <a:extLst>
              <a:ext uri="{FF2B5EF4-FFF2-40B4-BE49-F238E27FC236}">
                <a16:creationId xmlns:a16="http://schemas.microsoft.com/office/drawing/2014/main" id="{3CC52CE2-6006-98EA-909F-AFDB1C874CA5}"/>
              </a:ext>
            </a:extLst>
          </p:cNvPr>
          <p:cNvSpPr/>
          <p:nvPr/>
        </p:nvSpPr>
        <p:spPr>
          <a:xfrm>
            <a:off x="6414408" y="478970"/>
            <a:ext cx="3461657" cy="729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rgbClr val="FF0000"/>
                </a:solidFill>
              </a:rPr>
              <a:t>Vi går kun gjennom de røde punktene i dag</a:t>
            </a:r>
          </a:p>
        </p:txBody>
      </p:sp>
    </p:spTree>
    <p:extLst>
      <p:ext uri="{BB962C8B-B14F-4D97-AF65-F5344CB8AC3E}">
        <p14:creationId xmlns:p14="http://schemas.microsoft.com/office/powerpoint/2010/main" val="230876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a:xfrm>
            <a:off x="922421" y="2543932"/>
            <a:ext cx="10515600" cy="1325563"/>
          </a:xfrm>
        </p:spPr>
        <p:txBody>
          <a:bodyPr/>
          <a:lstStyle/>
          <a:p>
            <a:r>
              <a:rPr lang="nb-NO" dirty="0"/>
              <a:t>Nytt i Versjon 2</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9" name="Bilde 8">
            <a:extLst>
              <a:ext uri="{FF2B5EF4-FFF2-40B4-BE49-F238E27FC236}">
                <a16:creationId xmlns:a16="http://schemas.microsoft.com/office/drawing/2014/main" id="{15EF8DD0-96B3-9D80-B919-7AF5ED2F5E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8200" y="0"/>
            <a:ext cx="7380514" cy="5609771"/>
          </a:xfrm>
          <a:prstGeom prst="rect">
            <a:avLst/>
          </a:prstGeom>
        </p:spPr>
      </p:pic>
      <p:pic>
        <p:nvPicPr>
          <p:cNvPr id="11" name="Bilde 10">
            <a:extLst>
              <a:ext uri="{FF2B5EF4-FFF2-40B4-BE49-F238E27FC236}">
                <a16:creationId xmlns:a16="http://schemas.microsoft.com/office/drawing/2014/main" id="{FC34FBD3-9CF4-409D-F3A0-F449B56EB8C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34743" y="5460547"/>
            <a:ext cx="8142515" cy="3302000"/>
          </a:xfrm>
          <a:prstGeom prst="rect">
            <a:avLst/>
          </a:prstGeom>
        </p:spPr>
      </p:pic>
      <p:sp>
        <p:nvSpPr>
          <p:cNvPr id="12" name="Rektangel 11">
            <a:extLst>
              <a:ext uri="{FF2B5EF4-FFF2-40B4-BE49-F238E27FC236}">
                <a16:creationId xmlns:a16="http://schemas.microsoft.com/office/drawing/2014/main" id="{5198BD5E-CD23-43E7-7CDE-B5E79BAB4C76}"/>
              </a:ext>
            </a:extLst>
          </p:cNvPr>
          <p:cNvSpPr/>
          <p:nvPr/>
        </p:nvSpPr>
        <p:spPr>
          <a:xfrm>
            <a:off x="5943600" y="5460547"/>
            <a:ext cx="4746171" cy="385385"/>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EDCB1989-95AF-8A57-6C6E-809732824CD5}"/>
              </a:ext>
            </a:extLst>
          </p:cNvPr>
          <p:cNvCxnSpPr/>
          <p:nvPr/>
        </p:nvCxnSpPr>
        <p:spPr>
          <a:xfrm>
            <a:off x="2683042" y="5653239"/>
            <a:ext cx="3151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96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3.1.2 Luftrom for modellflyging – ny bestemmelse (under arbeid)</a:t>
            </a:r>
          </a:p>
        </p:txBody>
      </p:sp>
      <p:sp>
        <p:nvSpPr>
          <p:cNvPr id="3" name="Plassholder for innhold 2">
            <a:extLst>
              <a:ext uri="{FF2B5EF4-FFF2-40B4-BE49-F238E27FC236}">
                <a16:creationId xmlns:a16="http://schemas.microsoft.com/office/drawing/2014/main" id="{7E9B0BF6-DDA5-421A-9659-4B0824CFF3C0}"/>
              </a:ext>
            </a:extLst>
          </p:cNvPr>
          <p:cNvSpPr>
            <a:spLocks noGrp="1"/>
          </p:cNvSpPr>
          <p:nvPr>
            <p:ph idx="1"/>
          </p:nvPr>
        </p:nvSpPr>
        <p:spPr/>
        <p:txBody>
          <a:bodyPr>
            <a:normAutofit/>
          </a:bodyPr>
          <a:lstStyle/>
          <a:p>
            <a:r>
              <a:rPr lang="nb-NO" dirty="0"/>
              <a:t>Luftfartstilsynet og NLF er enige om at det er behov for en ny bestemmelse som klargjør bruk av luftrom for modellflyging: </a:t>
            </a:r>
          </a:p>
          <a:p>
            <a:pPr lvl="1"/>
            <a:r>
              <a:rPr lang="nb-NO" dirty="0"/>
              <a:t>Modellflyet skal ikke flys så høyt at det kommer inn i luftromsklasse TMA</a:t>
            </a:r>
          </a:p>
          <a:p>
            <a:pPr lvl="1"/>
            <a:r>
              <a:rPr lang="nb-NO" dirty="0"/>
              <a:t>Modellflyet skal </a:t>
            </a:r>
            <a:r>
              <a:rPr lang="nb-NO" u="sng" dirty="0"/>
              <a:t>til enhver tid være god synlig </a:t>
            </a:r>
            <a:r>
              <a:rPr lang="nb-NO" dirty="0"/>
              <a:t>slik at modellflyger kan overholde vikeplikten for bemannede luftfartøy.</a:t>
            </a:r>
          </a:p>
          <a:p>
            <a:pPr lvl="1"/>
            <a:r>
              <a:rPr lang="nb-NO" dirty="0"/>
              <a:t>Videre henviser bestemmelsen til restriksjonsområder og andre områder der det er forbudt å fly modellfly. </a:t>
            </a:r>
          </a:p>
          <a:p>
            <a:pPr lvl="1"/>
            <a:r>
              <a:rPr lang="nb-NO" dirty="0"/>
              <a:t>Bestemmelsen er </a:t>
            </a:r>
            <a:r>
              <a:rPr lang="nb-NO" u="sng" dirty="0"/>
              <a:t>under arbeid</a:t>
            </a:r>
            <a:r>
              <a:rPr lang="nb-NO" dirty="0"/>
              <a:t>, og vil utvikles videre i samarbeid med Luftfartstilsynet. Bestemmelsen vil få følge av en veileder og/eller en sikkerhetsbulleteng som forklarer litt mer for medlemmene hva det innebærer.</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spTree>
    <p:extLst>
      <p:ext uri="{BB962C8B-B14F-4D97-AF65-F5344CB8AC3E}">
        <p14:creationId xmlns:p14="http://schemas.microsoft.com/office/powerpoint/2010/main" val="81978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6F0EE0-F0DE-41AB-97FB-22F32649EBDC}"/>
              </a:ext>
            </a:extLst>
          </p:cNvPr>
          <p:cNvSpPr>
            <a:spLocks noGrp="1"/>
          </p:cNvSpPr>
          <p:nvPr>
            <p:ph type="title"/>
          </p:nvPr>
        </p:nvSpPr>
        <p:spPr/>
        <p:txBody>
          <a:bodyPr>
            <a:normAutofit/>
          </a:bodyPr>
          <a:lstStyle/>
          <a:p>
            <a:r>
              <a:rPr lang="nb-NO" dirty="0"/>
              <a:t>Eksempel TMA - Rakkestad flyplass</a:t>
            </a:r>
          </a:p>
        </p:txBody>
      </p:sp>
      <p:pic>
        <p:nvPicPr>
          <p:cNvPr id="5" name="Bilde 4" descr="Et bilde som inneholder tegning, tallerken, skilt&#10;&#10;Automatisk generert beskrivelse">
            <a:extLst>
              <a:ext uri="{FF2B5EF4-FFF2-40B4-BE49-F238E27FC236}">
                <a16:creationId xmlns:a16="http://schemas.microsoft.com/office/drawing/2014/main" id="{BA3349CC-7CBC-4852-96BD-0191F4BCFD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4888" y="399596"/>
            <a:ext cx="1315098" cy="905707"/>
          </a:xfrm>
          <a:prstGeom prst="rect">
            <a:avLst/>
          </a:prstGeom>
        </p:spPr>
      </p:pic>
      <p:pic>
        <p:nvPicPr>
          <p:cNvPr id="7" name="Bilde 6" descr="Et bilde som inneholder kart&#10;&#10;Automatisk generert beskrivelse">
            <a:extLst>
              <a:ext uri="{FF2B5EF4-FFF2-40B4-BE49-F238E27FC236}">
                <a16:creationId xmlns:a16="http://schemas.microsoft.com/office/drawing/2014/main" id="{B57E8B05-CCB9-5B81-77B9-09796DD26D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7876" y="1989681"/>
            <a:ext cx="5498463" cy="2952433"/>
          </a:xfrm>
          <a:prstGeom prst="rect">
            <a:avLst/>
          </a:prstGeom>
        </p:spPr>
      </p:pic>
      <p:sp>
        <p:nvSpPr>
          <p:cNvPr id="9" name="TekstSylinder 8">
            <a:extLst>
              <a:ext uri="{FF2B5EF4-FFF2-40B4-BE49-F238E27FC236}">
                <a16:creationId xmlns:a16="http://schemas.microsoft.com/office/drawing/2014/main" id="{8221D494-4114-F709-76EE-69D7B08FEE27}"/>
              </a:ext>
            </a:extLst>
          </p:cNvPr>
          <p:cNvSpPr txBox="1"/>
          <p:nvPr/>
        </p:nvSpPr>
        <p:spPr>
          <a:xfrm>
            <a:off x="6564086" y="1904724"/>
            <a:ext cx="4953000" cy="3693319"/>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Utsnitt av flykart som viser at det kontrollerte luftrommet «Farris TMA» på kartutsnittet starter på 2 500 fot over havet, og Oslo TMA starter på 3 500 fot over havet. </a:t>
            </a:r>
          </a:p>
          <a:p>
            <a:endParaRPr lang="nb-NO" u="sng" dirty="0">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Times New Roman" panose="02020603050405020304" pitchFamily="18" charset="0"/>
              </a:rPr>
              <a:t>Rakkestad flyplass er 158 meter over havet, så maksimal flyhøyde for modellfly blir da 584 meter over bakken. </a:t>
            </a:r>
          </a:p>
          <a:p>
            <a:endParaRPr lang="nb-NO" sz="1800" u="sng"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Times New Roman" panose="02020603050405020304" pitchFamily="18" charset="0"/>
              </a:rPr>
              <a:t>Hvis du går til </a:t>
            </a:r>
            <a:r>
              <a:rPr lang="nb-NO"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www.avinor.no/ais</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trykker på «Norway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Aeronautical</a:t>
            </a: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chart</a:t>
            </a:r>
            <a:r>
              <a:rPr lang="nb-NO" sz="1800" dirty="0">
                <a:effectLst/>
                <a:latin typeface="Calibri" panose="020F0502020204030204" pitchFamily="34" charset="0"/>
                <a:ea typeface="Calibri" panose="020F0502020204030204" pitchFamily="34" charset="0"/>
                <a:cs typeface="Times New Roman" panose="02020603050405020304" pitchFamily="18" charset="0"/>
              </a:rPr>
              <a:t> ICAO 1:500.000» vil du få opp et interaktivt kart som viser luftromsinndelingen i hele Norge. </a:t>
            </a:r>
            <a:endParaRPr lang="nb-NO" dirty="0"/>
          </a:p>
        </p:txBody>
      </p:sp>
      <p:sp>
        <p:nvSpPr>
          <p:cNvPr id="11" name="TekstSylinder 10">
            <a:extLst>
              <a:ext uri="{FF2B5EF4-FFF2-40B4-BE49-F238E27FC236}">
                <a16:creationId xmlns:a16="http://schemas.microsoft.com/office/drawing/2014/main" id="{DB1F9FA2-6132-0F12-AE0E-9082457550AF}"/>
              </a:ext>
            </a:extLst>
          </p:cNvPr>
          <p:cNvSpPr txBox="1"/>
          <p:nvPr/>
        </p:nvSpPr>
        <p:spPr>
          <a:xfrm>
            <a:off x="838200" y="365125"/>
            <a:ext cx="8055429" cy="369332"/>
          </a:xfrm>
          <a:prstGeom prst="rect">
            <a:avLst/>
          </a:prstGeom>
          <a:noFill/>
        </p:spPr>
        <p:txBody>
          <a:bodyPr wrap="square">
            <a:spAutoFit/>
          </a:bodyPr>
          <a:lstStyle/>
          <a:p>
            <a:r>
              <a:rPr lang="nb-NO" dirty="0"/>
              <a:t>3.1.2 Luftrom for modellflyging – ny bestemmelse (under arbeid)</a:t>
            </a:r>
          </a:p>
        </p:txBody>
      </p:sp>
    </p:spTree>
    <p:extLst>
      <p:ext uri="{BB962C8B-B14F-4D97-AF65-F5344CB8AC3E}">
        <p14:creationId xmlns:p14="http://schemas.microsoft.com/office/powerpoint/2010/main" val="29910456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080cb85-45e2-403d-9bf7-7f8b6823ac84">SF37MODELL-640550916-3813</_dlc_DocId>
    <_dlc_DocIdUrl xmlns="c080cb85-45e2-403d-9bf7-7f8b6823ac84">
      <Url>https://idrettsforbundet.sharepoint.com/sites/SF37Aktivitet-Modellfly/_layouts/15/DocIdRedir.aspx?ID=SF37MODELL-640550916-3813</Url>
      <Description>SF37MODELL-640550916-3813</Description>
    </_dlc_DocIdUrl>
    <lcf76f155ced4ddcb4097134ff3c332f xmlns="9444c4b6-4643-4b24-88a8-be2098ad7c3d">
      <Terms xmlns="http://schemas.microsoft.com/office/infopath/2007/PartnerControls"/>
    </lcf76f155ced4ddcb4097134ff3c332f>
    <TaxCatchAll xmlns="9e538389-cabc-4d4e-918a-8beb7ac0ecaa"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F8DF775FAC631648A235775D7DF9BA4D" ma:contentTypeVersion="13" ma:contentTypeDescription="Opprett et nytt dokument." ma:contentTypeScope="" ma:versionID="2ba24950ef7e51ae42c79aba4007647c">
  <xsd:schema xmlns:xsd="http://www.w3.org/2001/XMLSchema" xmlns:xs="http://www.w3.org/2001/XMLSchema" xmlns:p="http://schemas.microsoft.com/office/2006/metadata/properties" xmlns:ns2="9444c4b6-4643-4b24-88a8-be2098ad7c3d" xmlns:ns3="c080cb85-45e2-403d-9bf7-7f8b6823ac84" xmlns:ns4="9e538389-cabc-4d4e-918a-8beb7ac0ecaa" targetNamespace="http://schemas.microsoft.com/office/2006/metadata/properties" ma:root="true" ma:fieldsID="78788eb9cd09244471b7e2145da794b0" ns2:_="" ns3:_="" ns4:_="">
    <xsd:import namespace="9444c4b6-4643-4b24-88a8-be2098ad7c3d"/>
    <xsd:import namespace="c080cb85-45e2-403d-9bf7-7f8b6823ac84"/>
    <xsd:import namespace="9e538389-cabc-4d4e-918a-8beb7ac0ec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_dlc_DocId" minOccurs="0"/>
                <xsd:element ref="ns3:_dlc_DocIdUrl" minOccurs="0"/>
                <xsd:element ref="ns3:_dlc_DocIdPersistId" minOccurs="0"/>
                <xsd:element ref="ns2:MediaServiceAutoKeyPoints" minOccurs="0"/>
                <xsd:element ref="ns2:MediaServiceKeyPoint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4c4b6-4643-4b24-88a8-be2098ad7c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35df68-1123-4a3a-b80a-3e4e7d44f2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80cb85-45e2-403d-9bf7-7f8b6823ac84" elementFormDefault="qualified">
    <xsd:import namespace="http://schemas.microsoft.com/office/2006/documentManagement/types"/>
    <xsd:import namespace="http://schemas.microsoft.com/office/infopath/2007/PartnerControls"/>
    <xsd:element name="_dlc_DocId" ma:index="16" nillable="true" ma:displayName="Dokument-ID-verdi" ma:description="Verdien for dokument-IDen som er tilordnet elementet." ma:internalName="_dlc_DocId" ma:readOnly="true">
      <xsd:simpleType>
        <xsd:restriction base="dms:Text"/>
      </xsd:simpleType>
    </xsd:element>
    <xsd:element name="_dlc_DocIdUrl" ma:index="17"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Fast ID" ma:description="Behold IDen ved tillegging."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538389-cabc-4d4e-918a-8beb7ac0eca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e7b2d24-bf2e-489f-8dc7-5f739f768321}" ma:internalName="TaxCatchAll" ma:showField="CatchAllData" ma:web="c080cb85-45e2-403d-9bf7-7f8b6823ac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D60DA-9B29-4363-9280-893353241B41}">
  <ds:schemaRefs>
    <ds:schemaRef ds:uri="http://schemas.microsoft.com/office/2006/metadata/properties"/>
    <ds:schemaRef ds:uri="http://schemas.microsoft.com/office/infopath/2007/PartnerControls"/>
    <ds:schemaRef ds:uri="c080cb85-45e2-403d-9bf7-7f8b6823ac84"/>
    <ds:schemaRef ds:uri="9444c4b6-4643-4b24-88a8-be2098ad7c3d"/>
    <ds:schemaRef ds:uri="9e538389-cabc-4d4e-918a-8beb7ac0ecaa"/>
  </ds:schemaRefs>
</ds:datastoreItem>
</file>

<file path=customXml/itemProps2.xml><?xml version="1.0" encoding="utf-8"?>
<ds:datastoreItem xmlns:ds="http://schemas.openxmlformats.org/officeDocument/2006/customXml" ds:itemID="{F4BE0CD2-0424-4250-8A22-6AA020BDBF2F}">
  <ds:schemaRefs>
    <ds:schemaRef ds:uri="http://schemas.microsoft.com/sharepoint/events"/>
  </ds:schemaRefs>
</ds:datastoreItem>
</file>

<file path=customXml/itemProps3.xml><?xml version="1.0" encoding="utf-8"?>
<ds:datastoreItem xmlns:ds="http://schemas.openxmlformats.org/officeDocument/2006/customXml" ds:itemID="{217DAD74-3678-44DC-8F22-128E969CFC06}">
  <ds:schemaRefs>
    <ds:schemaRef ds:uri="http://schemas.microsoft.com/sharepoint/v3/contenttype/forms"/>
  </ds:schemaRefs>
</ds:datastoreItem>
</file>

<file path=customXml/itemProps4.xml><?xml version="1.0" encoding="utf-8"?>
<ds:datastoreItem xmlns:ds="http://schemas.openxmlformats.org/officeDocument/2006/customXml" ds:itemID="{3683C1B1-7F08-40CA-89E8-30D81E171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4c4b6-4643-4b24-88a8-be2098ad7c3d"/>
    <ds:schemaRef ds:uri="c080cb85-45e2-403d-9bf7-7f8b6823ac84"/>
    <ds:schemaRef ds:uri="9e538389-cabc-4d4e-918a-8beb7ac0e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4998</TotalTime>
  <Words>1640</Words>
  <Application>Microsoft Macintosh PowerPoint</Application>
  <PresentationFormat>Widescreen</PresentationFormat>
  <Paragraphs>118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AvenirLTStd-Medium</vt:lpstr>
      <vt:lpstr>Calibri</vt:lpstr>
      <vt:lpstr>Calibri Light</vt:lpstr>
      <vt:lpstr>Courier New</vt:lpstr>
      <vt:lpstr>Symbol</vt:lpstr>
      <vt:lpstr>Office-tema</vt:lpstr>
      <vt:lpstr>Modellflyhåndboka 2.0</vt:lpstr>
      <vt:lpstr>«Re-godkjenning»</vt:lpstr>
      <vt:lpstr>Artikkel 16 – unntak for modellfly</vt:lpstr>
      <vt:lpstr>BSL A 7-2 paragraf 9</vt:lpstr>
      <vt:lpstr>Prosessen</vt:lpstr>
      <vt:lpstr>Nytt i Versjon 2</vt:lpstr>
      <vt:lpstr>Nytt i Versjon 2</vt:lpstr>
      <vt:lpstr>3.1.2 Luftrom for modellflyging – ny bestemmelse (under arbeid)</vt:lpstr>
      <vt:lpstr>Eksempel TMA - Rakkestad flyplass</vt:lpstr>
      <vt:lpstr>Kontrollert luftrom</vt:lpstr>
      <vt:lpstr>Flyforbudssoner</vt:lpstr>
      <vt:lpstr>3.5.4 fotoflyging: Nye referanser til Datatilsynet og NSM</vt:lpstr>
      <vt:lpstr>3.5.5 Slipp fra modellfly - ny bestemmelse</vt:lpstr>
      <vt:lpstr>3.7 kommersiell flyging – ny bestemmelse</vt:lpstr>
      <vt:lpstr>4.4.4  Oppdatert info om politiattest m.m.</vt:lpstr>
      <vt:lpstr>4.5, 4.5.1 og 4.5.3 Oppdatert bestemmelser om tilbakekalling av kompetansebevis</vt:lpstr>
      <vt:lpstr>4.6 Tillatelse til utenlandske utøvere som også er medlem i NLF</vt:lpstr>
      <vt:lpstr>Til slutt: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Forordning (EU) 947</dc:title>
  <dc:creator>Wold, Jon Gunnar</dc:creator>
  <cp:lastModifiedBy>Wold, Jon Gunnar</cp:lastModifiedBy>
  <cp:revision>6</cp:revision>
  <dcterms:created xsi:type="dcterms:W3CDTF">2020-01-17T09:06:16Z</dcterms:created>
  <dcterms:modified xsi:type="dcterms:W3CDTF">2023-03-29T13:10:28Z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0x010100F8DF775FAC631648A235775D7DF9BA4D</vt:lpwstr>
  </property>
  <property fmtid="{D5CDD505-2E9C-101B-9397-08002B2CF9AE}" pid="3" name="_dlc_DocIdItemGuid">
    <vt:lpwstr>d4f040d2-4c69-4d0f-b7f4-356f78dcfc60</vt:lpwstr>
  </property>
  <property fmtid="{D5CDD505-2E9C-101B-9397-08002B2CF9AE}" pid="4" name="MediaServiceImageTags">
    <vt:lpwstr/>
  </property>
</Properties>
</file>