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2"/>
  </p:notesMasterIdLst>
  <p:sldIdLst>
    <p:sldId id="256" r:id="rId6"/>
    <p:sldId id="279" r:id="rId7"/>
    <p:sldId id="282" r:id="rId8"/>
    <p:sldId id="333" r:id="rId9"/>
    <p:sldId id="285" r:id="rId10"/>
    <p:sldId id="286" r:id="rId11"/>
    <p:sldId id="288" r:id="rId12"/>
    <p:sldId id="284" r:id="rId13"/>
    <p:sldId id="330" r:id="rId14"/>
    <p:sldId id="283" r:id="rId15"/>
    <p:sldId id="331" r:id="rId16"/>
    <p:sldId id="316" r:id="rId17"/>
    <p:sldId id="287" r:id="rId18"/>
    <p:sldId id="289" r:id="rId19"/>
    <p:sldId id="290" r:id="rId20"/>
    <p:sldId id="332" r:id="rId21"/>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9FB6C7-A514-4E89-9EB0-D48D52C3AC79}" v="71" dt="2023-03-16T11:27:40.228"/>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9184" autoAdjust="0"/>
  </p:normalViewPr>
  <p:slideViewPr>
    <p:cSldViewPr snapToGrid="0">
      <p:cViewPr varScale="1">
        <p:scale>
          <a:sx n="100" d="100"/>
          <a:sy n="100" d="100"/>
        </p:scale>
        <p:origin x="1520" y="168"/>
      </p:cViewPr>
      <p:guideLst/>
    </p:cSldViewPr>
  </p:slid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0888AE-DC25-43B9-85F8-AF17CB17F05F}" type="datetimeFigureOut">
              <a:rPr lang="nb-NO" smtClean="0"/>
              <a:t>26.03.2023</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A344C9-CD5E-436F-9D82-C262762F08C4}" type="slidenum">
              <a:rPr lang="nb-NO" smtClean="0"/>
              <a:t>‹#›</a:t>
            </a:fld>
            <a:endParaRPr lang="nb-NO"/>
          </a:p>
        </p:txBody>
      </p:sp>
    </p:spTree>
    <p:extLst>
      <p:ext uri="{BB962C8B-B14F-4D97-AF65-F5344CB8AC3E}">
        <p14:creationId xmlns:p14="http://schemas.microsoft.com/office/powerpoint/2010/main" val="4266303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b="0" i="0" dirty="0">
              <a:solidFill>
                <a:srgbClr val="000000"/>
              </a:solidFill>
              <a:effectLst/>
              <a:latin typeface="Open Sans" panose="020B0606030504020204" pitchFamily="34" charset="0"/>
            </a:endParaRPr>
          </a:p>
          <a:p>
            <a:r>
              <a:rPr lang="nb-NO" b="0" i="0" dirty="0">
                <a:solidFill>
                  <a:srgbClr val="000000"/>
                </a:solidFill>
                <a:effectLst/>
                <a:latin typeface="Open Sans" panose="020B0606030504020204" pitchFamily="34" charset="0"/>
              </a:rPr>
              <a:t>Du har plikt til å opplyse om ditt riktige navn, fødselsdato og adresse hvis politiet spør.</a:t>
            </a:r>
          </a:p>
          <a:p>
            <a:r>
              <a:rPr lang="nb-NO" b="0" i="0" dirty="0">
                <a:solidFill>
                  <a:srgbClr val="000000"/>
                </a:solidFill>
                <a:effectLst/>
                <a:latin typeface="Open Sans" panose="020B0606030504020204" pitchFamily="34" charset="0"/>
              </a:rPr>
              <a:t>Politiet må opplyse hva du eventuelt er mistenkt for</a:t>
            </a:r>
          </a:p>
          <a:p>
            <a:r>
              <a:rPr lang="nb-NO" dirty="0"/>
              <a:t>Personer under 15 år kan ikke straffes</a:t>
            </a:r>
          </a:p>
        </p:txBody>
      </p:sp>
      <p:sp>
        <p:nvSpPr>
          <p:cNvPr id="4" name="Plassholder for lysbildenummer 3"/>
          <p:cNvSpPr>
            <a:spLocks noGrp="1"/>
          </p:cNvSpPr>
          <p:nvPr>
            <p:ph type="sldNum" sz="quarter" idx="5"/>
          </p:nvPr>
        </p:nvSpPr>
        <p:spPr/>
        <p:txBody>
          <a:bodyPr/>
          <a:lstStyle/>
          <a:p>
            <a:fld id="{09A344C9-CD5E-436F-9D82-C262762F08C4}" type="slidenum">
              <a:rPr lang="nb-NO" smtClean="0"/>
              <a:t>13</a:t>
            </a:fld>
            <a:endParaRPr lang="nb-NO"/>
          </a:p>
        </p:txBody>
      </p:sp>
    </p:spTree>
    <p:extLst>
      <p:ext uri="{BB962C8B-B14F-4D97-AF65-F5344CB8AC3E}">
        <p14:creationId xmlns:p14="http://schemas.microsoft.com/office/powerpoint/2010/main" val="4217339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25FBA62-3EED-4D71-974D-28B6E9D2ADB5}"/>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1922B887-B4BC-420A-A935-D4FCFE6222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127AD242-2BB1-4E6B-9787-6FDB29B87F2A}"/>
              </a:ext>
            </a:extLst>
          </p:cNvPr>
          <p:cNvSpPr>
            <a:spLocks noGrp="1"/>
          </p:cNvSpPr>
          <p:nvPr>
            <p:ph type="dt" sz="half" idx="10"/>
          </p:nvPr>
        </p:nvSpPr>
        <p:spPr/>
        <p:txBody>
          <a:bodyPr/>
          <a:lstStyle/>
          <a:p>
            <a:fld id="{DA1AF1A9-4408-4059-8C65-654B16EBE11D}" type="datetimeFigureOut">
              <a:rPr lang="nb-NO" smtClean="0"/>
              <a:t>26.03.2023</a:t>
            </a:fld>
            <a:endParaRPr lang="nb-NO"/>
          </a:p>
        </p:txBody>
      </p:sp>
      <p:sp>
        <p:nvSpPr>
          <p:cNvPr id="5" name="Plassholder for bunntekst 4">
            <a:extLst>
              <a:ext uri="{FF2B5EF4-FFF2-40B4-BE49-F238E27FC236}">
                <a16:creationId xmlns:a16="http://schemas.microsoft.com/office/drawing/2014/main" id="{A08D36EF-77D2-445A-B605-B182F268C240}"/>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01D8EC5C-36BC-4D43-B298-9EE019349B4D}"/>
              </a:ext>
            </a:extLst>
          </p:cNvPr>
          <p:cNvSpPr>
            <a:spLocks noGrp="1"/>
          </p:cNvSpPr>
          <p:nvPr>
            <p:ph type="sldNum" sz="quarter" idx="12"/>
          </p:nvPr>
        </p:nvSpPr>
        <p:spPr/>
        <p:txBody>
          <a:bodyPr/>
          <a:lstStyle/>
          <a:p>
            <a:fld id="{48BDD934-2654-4D49-B0BD-E335A52D3F51}" type="slidenum">
              <a:rPr lang="nb-NO" smtClean="0"/>
              <a:t>‹#›</a:t>
            </a:fld>
            <a:endParaRPr lang="nb-NO"/>
          </a:p>
        </p:txBody>
      </p:sp>
    </p:spTree>
    <p:extLst>
      <p:ext uri="{BB962C8B-B14F-4D97-AF65-F5344CB8AC3E}">
        <p14:creationId xmlns:p14="http://schemas.microsoft.com/office/powerpoint/2010/main" val="239799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B9926C2-C8B2-4C18-A8AA-C52195A7F6C4}"/>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874E54CB-36C6-428A-A21E-BDD8EBAE8345}"/>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1D67995D-10C1-4F32-9430-BD67F2FC0BB0}"/>
              </a:ext>
            </a:extLst>
          </p:cNvPr>
          <p:cNvSpPr>
            <a:spLocks noGrp="1"/>
          </p:cNvSpPr>
          <p:nvPr>
            <p:ph type="dt" sz="half" idx="10"/>
          </p:nvPr>
        </p:nvSpPr>
        <p:spPr/>
        <p:txBody>
          <a:bodyPr/>
          <a:lstStyle/>
          <a:p>
            <a:fld id="{DA1AF1A9-4408-4059-8C65-654B16EBE11D}" type="datetimeFigureOut">
              <a:rPr lang="nb-NO" smtClean="0"/>
              <a:t>26.03.2023</a:t>
            </a:fld>
            <a:endParaRPr lang="nb-NO"/>
          </a:p>
        </p:txBody>
      </p:sp>
      <p:sp>
        <p:nvSpPr>
          <p:cNvPr id="5" name="Plassholder for bunntekst 4">
            <a:extLst>
              <a:ext uri="{FF2B5EF4-FFF2-40B4-BE49-F238E27FC236}">
                <a16:creationId xmlns:a16="http://schemas.microsoft.com/office/drawing/2014/main" id="{C6178AAF-C22D-4C2B-B98B-4A68AF4C6E9D}"/>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6D06FB09-1F55-4168-8E29-7A838BF451B1}"/>
              </a:ext>
            </a:extLst>
          </p:cNvPr>
          <p:cNvSpPr>
            <a:spLocks noGrp="1"/>
          </p:cNvSpPr>
          <p:nvPr>
            <p:ph type="sldNum" sz="quarter" idx="12"/>
          </p:nvPr>
        </p:nvSpPr>
        <p:spPr/>
        <p:txBody>
          <a:bodyPr/>
          <a:lstStyle/>
          <a:p>
            <a:fld id="{48BDD934-2654-4D49-B0BD-E335A52D3F51}" type="slidenum">
              <a:rPr lang="nb-NO" smtClean="0"/>
              <a:t>‹#›</a:t>
            </a:fld>
            <a:endParaRPr lang="nb-NO"/>
          </a:p>
        </p:txBody>
      </p:sp>
    </p:spTree>
    <p:extLst>
      <p:ext uri="{BB962C8B-B14F-4D97-AF65-F5344CB8AC3E}">
        <p14:creationId xmlns:p14="http://schemas.microsoft.com/office/powerpoint/2010/main" val="384283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80E170EE-20B5-40E3-88EB-1CC35E3449BE}"/>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71EDF812-1878-4E74-98BF-76627D6C1E12}"/>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72999B9A-B0E8-4F0C-836A-C1216AF209B6}"/>
              </a:ext>
            </a:extLst>
          </p:cNvPr>
          <p:cNvSpPr>
            <a:spLocks noGrp="1"/>
          </p:cNvSpPr>
          <p:nvPr>
            <p:ph type="dt" sz="half" idx="10"/>
          </p:nvPr>
        </p:nvSpPr>
        <p:spPr/>
        <p:txBody>
          <a:bodyPr/>
          <a:lstStyle/>
          <a:p>
            <a:fld id="{DA1AF1A9-4408-4059-8C65-654B16EBE11D}" type="datetimeFigureOut">
              <a:rPr lang="nb-NO" smtClean="0"/>
              <a:t>26.03.2023</a:t>
            </a:fld>
            <a:endParaRPr lang="nb-NO"/>
          </a:p>
        </p:txBody>
      </p:sp>
      <p:sp>
        <p:nvSpPr>
          <p:cNvPr id="5" name="Plassholder for bunntekst 4">
            <a:extLst>
              <a:ext uri="{FF2B5EF4-FFF2-40B4-BE49-F238E27FC236}">
                <a16:creationId xmlns:a16="http://schemas.microsoft.com/office/drawing/2014/main" id="{A4327F87-E189-4C53-9D8A-636354CBB06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36D2E1F2-2A72-4314-801A-7ED96358B320}"/>
              </a:ext>
            </a:extLst>
          </p:cNvPr>
          <p:cNvSpPr>
            <a:spLocks noGrp="1"/>
          </p:cNvSpPr>
          <p:nvPr>
            <p:ph type="sldNum" sz="quarter" idx="12"/>
          </p:nvPr>
        </p:nvSpPr>
        <p:spPr/>
        <p:txBody>
          <a:bodyPr/>
          <a:lstStyle/>
          <a:p>
            <a:fld id="{48BDD934-2654-4D49-B0BD-E335A52D3F51}" type="slidenum">
              <a:rPr lang="nb-NO" smtClean="0"/>
              <a:t>‹#›</a:t>
            </a:fld>
            <a:endParaRPr lang="nb-NO"/>
          </a:p>
        </p:txBody>
      </p:sp>
    </p:spTree>
    <p:extLst>
      <p:ext uri="{BB962C8B-B14F-4D97-AF65-F5344CB8AC3E}">
        <p14:creationId xmlns:p14="http://schemas.microsoft.com/office/powerpoint/2010/main" val="211403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65F131F-6006-4F8A-99D8-A10BE723CF10}"/>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450A8473-196A-401C-8FE6-E216F6CC874E}"/>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4780775C-319F-49C4-A7A0-870CD4F012F2}"/>
              </a:ext>
            </a:extLst>
          </p:cNvPr>
          <p:cNvSpPr>
            <a:spLocks noGrp="1"/>
          </p:cNvSpPr>
          <p:nvPr>
            <p:ph type="dt" sz="half" idx="10"/>
          </p:nvPr>
        </p:nvSpPr>
        <p:spPr/>
        <p:txBody>
          <a:bodyPr/>
          <a:lstStyle/>
          <a:p>
            <a:fld id="{DA1AF1A9-4408-4059-8C65-654B16EBE11D}" type="datetimeFigureOut">
              <a:rPr lang="nb-NO" smtClean="0"/>
              <a:t>26.03.2023</a:t>
            </a:fld>
            <a:endParaRPr lang="nb-NO"/>
          </a:p>
        </p:txBody>
      </p:sp>
      <p:sp>
        <p:nvSpPr>
          <p:cNvPr id="5" name="Plassholder for bunntekst 4">
            <a:extLst>
              <a:ext uri="{FF2B5EF4-FFF2-40B4-BE49-F238E27FC236}">
                <a16:creationId xmlns:a16="http://schemas.microsoft.com/office/drawing/2014/main" id="{AC1721ED-5149-428E-824E-33F8879B64B2}"/>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3140EC0-A46E-4C29-8088-C15868C018A2}"/>
              </a:ext>
            </a:extLst>
          </p:cNvPr>
          <p:cNvSpPr>
            <a:spLocks noGrp="1"/>
          </p:cNvSpPr>
          <p:nvPr>
            <p:ph type="sldNum" sz="quarter" idx="12"/>
          </p:nvPr>
        </p:nvSpPr>
        <p:spPr/>
        <p:txBody>
          <a:bodyPr/>
          <a:lstStyle/>
          <a:p>
            <a:fld id="{48BDD934-2654-4D49-B0BD-E335A52D3F51}" type="slidenum">
              <a:rPr lang="nb-NO" smtClean="0"/>
              <a:t>‹#›</a:t>
            </a:fld>
            <a:endParaRPr lang="nb-NO"/>
          </a:p>
        </p:txBody>
      </p:sp>
    </p:spTree>
    <p:extLst>
      <p:ext uri="{BB962C8B-B14F-4D97-AF65-F5344CB8AC3E}">
        <p14:creationId xmlns:p14="http://schemas.microsoft.com/office/powerpoint/2010/main" val="1442384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4DE756A-712F-45A3-98F5-5FD26AA1422F}"/>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959B9E22-E0CC-4FD2-8FFD-660BC6454D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695D5D5A-E522-4E1F-84C9-3B7719D990D0}"/>
              </a:ext>
            </a:extLst>
          </p:cNvPr>
          <p:cNvSpPr>
            <a:spLocks noGrp="1"/>
          </p:cNvSpPr>
          <p:nvPr>
            <p:ph type="dt" sz="half" idx="10"/>
          </p:nvPr>
        </p:nvSpPr>
        <p:spPr/>
        <p:txBody>
          <a:bodyPr/>
          <a:lstStyle/>
          <a:p>
            <a:fld id="{DA1AF1A9-4408-4059-8C65-654B16EBE11D}" type="datetimeFigureOut">
              <a:rPr lang="nb-NO" smtClean="0"/>
              <a:t>26.03.2023</a:t>
            </a:fld>
            <a:endParaRPr lang="nb-NO"/>
          </a:p>
        </p:txBody>
      </p:sp>
      <p:sp>
        <p:nvSpPr>
          <p:cNvPr id="5" name="Plassholder for bunntekst 4">
            <a:extLst>
              <a:ext uri="{FF2B5EF4-FFF2-40B4-BE49-F238E27FC236}">
                <a16:creationId xmlns:a16="http://schemas.microsoft.com/office/drawing/2014/main" id="{20293826-2CE3-4017-96BF-E114C72A1D4D}"/>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280FA822-A561-41BF-A9D5-9658CB4994FD}"/>
              </a:ext>
            </a:extLst>
          </p:cNvPr>
          <p:cNvSpPr>
            <a:spLocks noGrp="1"/>
          </p:cNvSpPr>
          <p:nvPr>
            <p:ph type="sldNum" sz="quarter" idx="12"/>
          </p:nvPr>
        </p:nvSpPr>
        <p:spPr/>
        <p:txBody>
          <a:bodyPr/>
          <a:lstStyle/>
          <a:p>
            <a:fld id="{48BDD934-2654-4D49-B0BD-E335A52D3F51}" type="slidenum">
              <a:rPr lang="nb-NO" smtClean="0"/>
              <a:t>‹#›</a:t>
            </a:fld>
            <a:endParaRPr lang="nb-NO"/>
          </a:p>
        </p:txBody>
      </p:sp>
    </p:spTree>
    <p:extLst>
      <p:ext uri="{BB962C8B-B14F-4D97-AF65-F5344CB8AC3E}">
        <p14:creationId xmlns:p14="http://schemas.microsoft.com/office/powerpoint/2010/main" val="1728790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8814037-1CDA-4E69-B6F4-4A3A4B429455}"/>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81B0A92B-F638-4EA6-B47C-2AC24DCB83B3}"/>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34C23088-1BDE-40EA-9CAF-71A2C6079A2B}"/>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27CACDF3-2571-46B1-B381-89D003514888}"/>
              </a:ext>
            </a:extLst>
          </p:cNvPr>
          <p:cNvSpPr>
            <a:spLocks noGrp="1"/>
          </p:cNvSpPr>
          <p:nvPr>
            <p:ph type="dt" sz="half" idx="10"/>
          </p:nvPr>
        </p:nvSpPr>
        <p:spPr/>
        <p:txBody>
          <a:bodyPr/>
          <a:lstStyle/>
          <a:p>
            <a:fld id="{DA1AF1A9-4408-4059-8C65-654B16EBE11D}" type="datetimeFigureOut">
              <a:rPr lang="nb-NO" smtClean="0"/>
              <a:t>26.03.2023</a:t>
            </a:fld>
            <a:endParaRPr lang="nb-NO"/>
          </a:p>
        </p:txBody>
      </p:sp>
      <p:sp>
        <p:nvSpPr>
          <p:cNvPr id="6" name="Plassholder for bunntekst 5">
            <a:extLst>
              <a:ext uri="{FF2B5EF4-FFF2-40B4-BE49-F238E27FC236}">
                <a16:creationId xmlns:a16="http://schemas.microsoft.com/office/drawing/2014/main" id="{2F7AA968-A747-4F2A-B948-4ED7526801CF}"/>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63E3BEB6-9DD1-4E7E-9A63-3E41DED512C1}"/>
              </a:ext>
            </a:extLst>
          </p:cNvPr>
          <p:cNvSpPr>
            <a:spLocks noGrp="1"/>
          </p:cNvSpPr>
          <p:nvPr>
            <p:ph type="sldNum" sz="quarter" idx="12"/>
          </p:nvPr>
        </p:nvSpPr>
        <p:spPr/>
        <p:txBody>
          <a:bodyPr/>
          <a:lstStyle/>
          <a:p>
            <a:fld id="{48BDD934-2654-4D49-B0BD-E335A52D3F51}" type="slidenum">
              <a:rPr lang="nb-NO" smtClean="0"/>
              <a:t>‹#›</a:t>
            </a:fld>
            <a:endParaRPr lang="nb-NO"/>
          </a:p>
        </p:txBody>
      </p:sp>
    </p:spTree>
    <p:extLst>
      <p:ext uri="{BB962C8B-B14F-4D97-AF65-F5344CB8AC3E}">
        <p14:creationId xmlns:p14="http://schemas.microsoft.com/office/powerpoint/2010/main" val="1649417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AAA472A-02FD-4A64-9B1A-93D25EBD40D0}"/>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BCC4D7DB-1099-4BC5-BC3C-98050A8CB7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3430E4D4-D85C-4B9A-B028-815C11AC553E}"/>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41BDB876-8271-42EA-8EFE-F796EE2773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EAFD240E-339E-4FC4-B85C-78F120013445}"/>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86744700-CD98-496F-86FB-F8AC51645921}"/>
              </a:ext>
            </a:extLst>
          </p:cNvPr>
          <p:cNvSpPr>
            <a:spLocks noGrp="1"/>
          </p:cNvSpPr>
          <p:nvPr>
            <p:ph type="dt" sz="half" idx="10"/>
          </p:nvPr>
        </p:nvSpPr>
        <p:spPr/>
        <p:txBody>
          <a:bodyPr/>
          <a:lstStyle/>
          <a:p>
            <a:fld id="{DA1AF1A9-4408-4059-8C65-654B16EBE11D}" type="datetimeFigureOut">
              <a:rPr lang="nb-NO" smtClean="0"/>
              <a:t>26.03.2023</a:t>
            </a:fld>
            <a:endParaRPr lang="nb-NO"/>
          </a:p>
        </p:txBody>
      </p:sp>
      <p:sp>
        <p:nvSpPr>
          <p:cNvPr id="8" name="Plassholder for bunntekst 7">
            <a:extLst>
              <a:ext uri="{FF2B5EF4-FFF2-40B4-BE49-F238E27FC236}">
                <a16:creationId xmlns:a16="http://schemas.microsoft.com/office/drawing/2014/main" id="{BCABC76C-ABEC-49DE-ACB0-A0B4B8F760DD}"/>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63B54675-11F7-489B-9DC7-5BA0D3C646F5}"/>
              </a:ext>
            </a:extLst>
          </p:cNvPr>
          <p:cNvSpPr>
            <a:spLocks noGrp="1"/>
          </p:cNvSpPr>
          <p:nvPr>
            <p:ph type="sldNum" sz="quarter" idx="12"/>
          </p:nvPr>
        </p:nvSpPr>
        <p:spPr/>
        <p:txBody>
          <a:bodyPr/>
          <a:lstStyle/>
          <a:p>
            <a:fld id="{48BDD934-2654-4D49-B0BD-E335A52D3F51}" type="slidenum">
              <a:rPr lang="nb-NO" smtClean="0"/>
              <a:t>‹#›</a:t>
            </a:fld>
            <a:endParaRPr lang="nb-NO"/>
          </a:p>
        </p:txBody>
      </p:sp>
    </p:spTree>
    <p:extLst>
      <p:ext uri="{BB962C8B-B14F-4D97-AF65-F5344CB8AC3E}">
        <p14:creationId xmlns:p14="http://schemas.microsoft.com/office/powerpoint/2010/main" val="3179529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371EBAC-52B3-45D1-92BE-E04789782E7E}"/>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B09531C8-5C61-4AAA-8934-F9643B8B99EB}"/>
              </a:ext>
            </a:extLst>
          </p:cNvPr>
          <p:cNvSpPr>
            <a:spLocks noGrp="1"/>
          </p:cNvSpPr>
          <p:nvPr>
            <p:ph type="dt" sz="half" idx="10"/>
          </p:nvPr>
        </p:nvSpPr>
        <p:spPr/>
        <p:txBody>
          <a:bodyPr/>
          <a:lstStyle/>
          <a:p>
            <a:fld id="{DA1AF1A9-4408-4059-8C65-654B16EBE11D}" type="datetimeFigureOut">
              <a:rPr lang="nb-NO" smtClean="0"/>
              <a:t>26.03.2023</a:t>
            </a:fld>
            <a:endParaRPr lang="nb-NO"/>
          </a:p>
        </p:txBody>
      </p:sp>
      <p:sp>
        <p:nvSpPr>
          <p:cNvPr id="4" name="Plassholder for bunntekst 3">
            <a:extLst>
              <a:ext uri="{FF2B5EF4-FFF2-40B4-BE49-F238E27FC236}">
                <a16:creationId xmlns:a16="http://schemas.microsoft.com/office/drawing/2014/main" id="{E9B84460-D1ED-48C3-8BB7-329E807F3043}"/>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CDDE7853-6EF2-4A0F-96BB-82D6052262E0}"/>
              </a:ext>
            </a:extLst>
          </p:cNvPr>
          <p:cNvSpPr>
            <a:spLocks noGrp="1"/>
          </p:cNvSpPr>
          <p:nvPr>
            <p:ph type="sldNum" sz="quarter" idx="12"/>
          </p:nvPr>
        </p:nvSpPr>
        <p:spPr/>
        <p:txBody>
          <a:bodyPr/>
          <a:lstStyle/>
          <a:p>
            <a:fld id="{48BDD934-2654-4D49-B0BD-E335A52D3F51}" type="slidenum">
              <a:rPr lang="nb-NO" smtClean="0"/>
              <a:t>‹#›</a:t>
            </a:fld>
            <a:endParaRPr lang="nb-NO"/>
          </a:p>
        </p:txBody>
      </p:sp>
    </p:spTree>
    <p:extLst>
      <p:ext uri="{BB962C8B-B14F-4D97-AF65-F5344CB8AC3E}">
        <p14:creationId xmlns:p14="http://schemas.microsoft.com/office/powerpoint/2010/main" val="2447077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E690AF22-D5CD-42B1-A54E-7660223526C8}"/>
              </a:ext>
            </a:extLst>
          </p:cNvPr>
          <p:cNvSpPr>
            <a:spLocks noGrp="1"/>
          </p:cNvSpPr>
          <p:nvPr>
            <p:ph type="dt" sz="half" idx="10"/>
          </p:nvPr>
        </p:nvSpPr>
        <p:spPr/>
        <p:txBody>
          <a:bodyPr/>
          <a:lstStyle/>
          <a:p>
            <a:fld id="{DA1AF1A9-4408-4059-8C65-654B16EBE11D}" type="datetimeFigureOut">
              <a:rPr lang="nb-NO" smtClean="0"/>
              <a:t>26.03.2023</a:t>
            </a:fld>
            <a:endParaRPr lang="nb-NO"/>
          </a:p>
        </p:txBody>
      </p:sp>
      <p:sp>
        <p:nvSpPr>
          <p:cNvPr id="3" name="Plassholder for bunntekst 2">
            <a:extLst>
              <a:ext uri="{FF2B5EF4-FFF2-40B4-BE49-F238E27FC236}">
                <a16:creationId xmlns:a16="http://schemas.microsoft.com/office/drawing/2014/main" id="{BA7A1DF7-0231-4D00-BDAC-2A41E324D8DD}"/>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CF8B513D-6CB6-4146-8DD2-CFB9C5563296}"/>
              </a:ext>
            </a:extLst>
          </p:cNvPr>
          <p:cNvSpPr>
            <a:spLocks noGrp="1"/>
          </p:cNvSpPr>
          <p:nvPr>
            <p:ph type="sldNum" sz="quarter" idx="12"/>
          </p:nvPr>
        </p:nvSpPr>
        <p:spPr/>
        <p:txBody>
          <a:bodyPr/>
          <a:lstStyle/>
          <a:p>
            <a:fld id="{48BDD934-2654-4D49-B0BD-E335A52D3F51}" type="slidenum">
              <a:rPr lang="nb-NO" smtClean="0"/>
              <a:t>‹#›</a:t>
            </a:fld>
            <a:endParaRPr lang="nb-NO"/>
          </a:p>
        </p:txBody>
      </p:sp>
    </p:spTree>
    <p:extLst>
      <p:ext uri="{BB962C8B-B14F-4D97-AF65-F5344CB8AC3E}">
        <p14:creationId xmlns:p14="http://schemas.microsoft.com/office/powerpoint/2010/main" val="1167669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E370B6E-BF2F-48E1-8A99-43B7B7587AD9}"/>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FB7DA85D-F58A-498A-9DFC-59F186E229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7BB54F81-B8EF-4696-84AD-702B15F526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E32C4CE2-98CB-465D-9DAC-65953063B0A7}"/>
              </a:ext>
            </a:extLst>
          </p:cNvPr>
          <p:cNvSpPr>
            <a:spLocks noGrp="1"/>
          </p:cNvSpPr>
          <p:nvPr>
            <p:ph type="dt" sz="half" idx="10"/>
          </p:nvPr>
        </p:nvSpPr>
        <p:spPr/>
        <p:txBody>
          <a:bodyPr/>
          <a:lstStyle/>
          <a:p>
            <a:fld id="{DA1AF1A9-4408-4059-8C65-654B16EBE11D}" type="datetimeFigureOut">
              <a:rPr lang="nb-NO" smtClean="0"/>
              <a:t>26.03.2023</a:t>
            </a:fld>
            <a:endParaRPr lang="nb-NO"/>
          </a:p>
        </p:txBody>
      </p:sp>
      <p:sp>
        <p:nvSpPr>
          <p:cNvPr id="6" name="Plassholder for bunntekst 5">
            <a:extLst>
              <a:ext uri="{FF2B5EF4-FFF2-40B4-BE49-F238E27FC236}">
                <a16:creationId xmlns:a16="http://schemas.microsoft.com/office/drawing/2014/main" id="{4457E5AE-9F6D-4AE9-B537-99F5FD02CDE2}"/>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94A959D9-8FA8-40D6-8D57-6A2BDA91291A}"/>
              </a:ext>
            </a:extLst>
          </p:cNvPr>
          <p:cNvSpPr>
            <a:spLocks noGrp="1"/>
          </p:cNvSpPr>
          <p:nvPr>
            <p:ph type="sldNum" sz="quarter" idx="12"/>
          </p:nvPr>
        </p:nvSpPr>
        <p:spPr/>
        <p:txBody>
          <a:bodyPr/>
          <a:lstStyle/>
          <a:p>
            <a:fld id="{48BDD934-2654-4D49-B0BD-E335A52D3F51}" type="slidenum">
              <a:rPr lang="nb-NO" smtClean="0"/>
              <a:t>‹#›</a:t>
            </a:fld>
            <a:endParaRPr lang="nb-NO"/>
          </a:p>
        </p:txBody>
      </p:sp>
    </p:spTree>
    <p:extLst>
      <p:ext uri="{BB962C8B-B14F-4D97-AF65-F5344CB8AC3E}">
        <p14:creationId xmlns:p14="http://schemas.microsoft.com/office/powerpoint/2010/main" val="4275004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E94591F-F303-45BC-8095-552AF758D24A}"/>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FE1C0A5E-EDA5-4BBF-917F-D4B72B3F29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A2E68884-C45C-47DE-B85F-C9036349A7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77A6DFED-B37E-496F-8E0A-8AF1B62DB90F}"/>
              </a:ext>
            </a:extLst>
          </p:cNvPr>
          <p:cNvSpPr>
            <a:spLocks noGrp="1"/>
          </p:cNvSpPr>
          <p:nvPr>
            <p:ph type="dt" sz="half" idx="10"/>
          </p:nvPr>
        </p:nvSpPr>
        <p:spPr/>
        <p:txBody>
          <a:bodyPr/>
          <a:lstStyle/>
          <a:p>
            <a:fld id="{DA1AF1A9-4408-4059-8C65-654B16EBE11D}" type="datetimeFigureOut">
              <a:rPr lang="nb-NO" smtClean="0"/>
              <a:t>26.03.2023</a:t>
            </a:fld>
            <a:endParaRPr lang="nb-NO"/>
          </a:p>
        </p:txBody>
      </p:sp>
      <p:sp>
        <p:nvSpPr>
          <p:cNvPr id="6" name="Plassholder for bunntekst 5">
            <a:extLst>
              <a:ext uri="{FF2B5EF4-FFF2-40B4-BE49-F238E27FC236}">
                <a16:creationId xmlns:a16="http://schemas.microsoft.com/office/drawing/2014/main" id="{24C982EB-4CD2-4D57-9EAA-E82CFDD39B54}"/>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C8D64169-FF7D-41B4-AF50-B63E2D547190}"/>
              </a:ext>
            </a:extLst>
          </p:cNvPr>
          <p:cNvSpPr>
            <a:spLocks noGrp="1"/>
          </p:cNvSpPr>
          <p:nvPr>
            <p:ph type="sldNum" sz="quarter" idx="12"/>
          </p:nvPr>
        </p:nvSpPr>
        <p:spPr/>
        <p:txBody>
          <a:bodyPr/>
          <a:lstStyle/>
          <a:p>
            <a:fld id="{48BDD934-2654-4D49-B0BD-E335A52D3F51}" type="slidenum">
              <a:rPr lang="nb-NO" smtClean="0"/>
              <a:t>‹#›</a:t>
            </a:fld>
            <a:endParaRPr lang="nb-NO"/>
          </a:p>
        </p:txBody>
      </p:sp>
    </p:spTree>
    <p:extLst>
      <p:ext uri="{BB962C8B-B14F-4D97-AF65-F5344CB8AC3E}">
        <p14:creationId xmlns:p14="http://schemas.microsoft.com/office/powerpoint/2010/main" val="289725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6FEF6690-0F70-4CCB-8F39-3A0A92E2A8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E18AB079-0DA8-47FD-B450-4FBAC53144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F1200266-D182-44EA-A64B-BBD3D19A66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1AF1A9-4408-4059-8C65-654B16EBE11D}" type="datetimeFigureOut">
              <a:rPr lang="nb-NO" smtClean="0"/>
              <a:t>26.03.2023</a:t>
            </a:fld>
            <a:endParaRPr lang="nb-NO"/>
          </a:p>
        </p:txBody>
      </p:sp>
      <p:sp>
        <p:nvSpPr>
          <p:cNvPr id="5" name="Plassholder for bunntekst 4">
            <a:extLst>
              <a:ext uri="{FF2B5EF4-FFF2-40B4-BE49-F238E27FC236}">
                <a16:creationId xmlns:a16="http://schemas.microsoft.com/office/drawing/2014/main" id="{AE2D0012-5C3C-4B96-BA49-787004E9B1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89C1A878-2BD9-4AAF-B15C-7B1A5120C4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BDD934-2654-4D49-B0BD-E335A52D3F51}" type="slidenum">
              <a:rPr lang="nb-NO" smtClean="0"/>
              <a:t>‹#›</a:t>
            </a:fld>
            <a:endParaRPr lang="nb-NO"/>
          </a:p>
        </p:txBody>
      </p:sp>
    </p:spTree>
    <p:extLst>
      <p:ext uri="{BB962C8B-B14F-4D97-AF65-F5344CB8AC3E}">
        <p14:creationId xmlns:p14="http://schemas.microsoft.com/office/powerpoint/2010/main" val="383165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mfu.e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9D778B9-5D1E-4407-89BF-B077B9644EFD}"/>
              </a:ext>
            </a:extLst>
          </p:cNvPr>
          <p:cNvSpPr>
            <a:spLocks noGrp="1"/>
          </p:cNvSpPr>
          <p:nvPr>
            <p:ph type="ctrTitle"/>
          </p:nvPr>
        </p:nvSpPr>
        <p:spPr>
          <a:xfrm>
            <a:off x="1524000" y="2596395"/>
            <a:ext cx="9144000" cy="2387600"/>
          </a:xfrm>
        </p:spPr>
        <p:txBody>
          <a:bodyPr/>
          <a:lstStyle/>
          <a:p>
            <a:r>
              <a:rPr lang="nb-NO" dirty="0"/>
              <a:t>Registrering</a:t>
            </a:r>
          </a:p>
        </p:txBody>
      </p:sp>
      <p:pic>
        <p:nvPicPr>
          <p:cNvPr id="4" name="Bilde 3" descr="Et bilde som inneholder tegning, tallerken, skilt&#10;&#10;Automatisk generert beskrivelse">
            <a:extLst>
              <a:ext uri="{FF2B5EF4-FFF2-40B4-BE49-F238E27FC236}">
                <a16:creationId xmlns:a16="http://schemas.microsoft.com/office/drawing/2014/main" id="{CA07C325-BF5D-4D10-AA59-47732274DACE}"/>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649512" y="604005"/>
            <a:ext cx="2892976" cy="1992390"/>
          </a:xfrm>
          <a:prstGeom prst="rect">
            <a:avLst/>
          </a:prstGeom>
        </p:spPr>
      </p:pic>
      <p:sp>
        <p:nvSpPr>
          <p:cNvPr id="3" name="Undertittel 2">
            <a:extLst>
              <a:ext uri="{FF2B5EF4-FFF2-40B4-BE49-F238E27FC236}">
                <a16:creationId xmlns:a16="http://schemas.microsoft.com/office/drawing/2014/main" id="{4276768F-031D-7992-38F6-F1B74B0BB218}"/>
              </a:ext>
            </a:extLst>
          </p:cNvPr>
          <p:cNvSpPr>
            <a:spLocks noGrp="1"/>
          </p:cNvSpPr>
          <p:nvPr>
            <p:ph type="subTitle" idx="1"/>
          </p:nvPr>
        </p:nvSpPr>
        <p:spPr>
          <a:xfrm>
            <a:off x="1524000" y="5300209"/>
            <a:ext cx="9144000" cy="752248"/>
          </a:xfrm>
        </p:spPr>
        <p:txBody>
          <a:bodyPr/>
          <a:lstStyle/>
          <a:p>
            <a:r>
              <a:rPr lang="nb-NO" dirty="0"/>
              <a:t>Hva har skjedd siden allmøtet i november 2020?</a:t>
            </a:r>
          </a:p>
        </p:txBody>
      </p:sp>
    </p:spTree>
    <p:extLst>
      <p:ext uri="{BB962C8B-B14F-4D97-AF65-F5344CB8AC3E}">
        <p14:creationId xmlns:p14="http://schemas.microsoft.com/office/powerpoint/2010/main" val="1313345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56F0EE0-F0DE-41AB-97FB-22F32649EBDC}"/>
              </a:ext>
            </a:extLst>
          </p:cNvPr>
          <p:cNvSpPr>
            <a:spLocks noGrp="1"/>
          </p:cNvSpPr>
          <p:nvPr>
            <p:ph type="title"/>
          </p:nvPr>
        </p:nvSpPr>
        <p:spPr/>
        <p:txBody>
          <a:bodyPr/>
          <a:lstStyle/>
          <a:p>
            <a:r>
              <a:rPr lang="nb-NO" dirty="0"/>
              <a:t>Nummeret</a:t>
            </a:r>
          </a:p>
        </p:txBody>
      </p:sp>
      <p:sp>
        <p:nvSpPr>
          <p:cNvPr id="3" name="Plassholder for innhold 2">
            <a:extLst>
              <a:ext uri="{FF2B5EF4-FFF2-40B4-BE49-F238E27FC236}">
                <a16:creationId xmlns:a16="http://schemas.microsoft.com/office/drawing/2014/main" id="{7E9B0BF6-DDA5-421A-9659-4B0824CFF3C0}"/>
              </a:ext>
            </a:extLst>
          </p:cNvPr>
          <p:cNvSpPr>
            <a:spLocks noGrp="1"/>
          </p:cNvSpPr>
          <p:nvPr>
            <p:ph idx="1"/>
          </p:nvPr>
        </p:nvSpPr>
        <p:spPr/>
        <p:txBody>
          <a:bodyPr/>
          <a:lstStyle/>
          <a:p>
            <a:r>
              <a:rPr lang="nb-NO" dirty="0"/>
              <a:t>Operatørnummeret er gyldig i hele Europa (unntak: UK)</a:t>
            </a:r>
          </a:p>
          <a:p>
            <a:r>
              <a:rPr lang="nb-NO" dirty="0"/>
              <a:t>Du skal ikke oppgi de tre siste siffer</a:t>
            </a:r>
          </a:p>
          <a:p>
            <a:pPr marL="0" indent="0">
              <a:buNone/>
            </a:pPr>
            <a:endParaRPr lang="nb-NO" b="0" i="0" dirty="0">
              <a:effectLst/>
              <a:latin typeface="Overpass"/>
            </a:endParaRPr>
          </a:p>
          <a:p>
            <a:pPr marL="0" indent="0">
              <a:buNone/>
            </a:pPr>
            <a:r>
              <a:rPr lang="nb-NO" b="0" i="0" dirty="0">
                <a:effectLst/>
                <a:latin typeface="Overpass"/>
              </a:rPr>
              <a:t>NORgmfacj9toj8fg-drt</a:t>
            </a:r>
          </a:p>
          <a:p>
            <a:endParaRPr lang="nb-NO" dirty="0"/>
          </a:p>
        </p:txBody>
      </p:sp>
      <p:pic>
        <p:nvPicPr>
          <p:cNvPr id="5" name="Bilde 4" descr="Et bilde som inneholder tegning, tallerken, skilt&#10;&#10;Automatisk generert beskrivelse">
            <a:extLst>
              <a:ext uri="{FF2B5EF4-FFF2-40B4-BE49-F238E27FC236}">
                <a16:creationId xmlns:a16="http://schemas.microsoft.com/office/drawing/2014/main" id="{BA3349CC-7CBC-4852-96BD-0191F4BCFD9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544888" y="399596"/>
            <a:ext cx="1315098" cy="905707"/>
          </a:xfrm>
          <a:prstGeom prst="rect">
            <a:avLst/>
          </a:prstGeom>
        </p:spPr>
      </p:pic>
      <p:cxnSp>
        <p:nvCxnSpPr>
          <p:cNvPr id="6" name="Rett linje 5">
            <a:extLst>
              <a:ext uri="{FF2B5EF4-FFF2-40B4-BE49-F238E27FC236}">
                <a16:creationId xmlns:a16="http://schemas.microsoft.com/office/drawing/2014/main" id="{BAE7783C-3722-D17D-70E9-FB1F08CF0ED1}"/>
              </a:ext>
            </a:extLst>
          </p:cNvPr>
          <p:cNvCxnSpPr>
            <a:cxnSpLocks/>
          </p:cNvCxnSpPr>
          <p:nvPr/>
        </p:nvCxnSpPr>
        <p:spPr>
          <a:xfrm flipV="1">
            <a:off x="3657600" y="3298372"/>
            <a:ext cx="500743" cy="609600"/>
          </a:xfrm>
          <a:prstGeom prst="line">
            <a:avLst/>
          </a:prstGeom>
        </p:spPr>
        <p:style>
          <a:lnRef idx="3">
            <a:schemeClr val="accent2"/>
          </a:lnRef>
          <a:fillRef idx="0">
            <a:schemeClr val="accent2"/>
          </a:fillRef>
          <a:effectRef idx="2">
            <a:schemeClr val="accent2"/>
          </a:effectRef>
          <a:fontRef idx="minor">
            <a:schemeClr val="tx1"/>
          </a:fontRef>
        </p:style>
      </p:cxnSp>
      <p:cxnSp>
        <p:nvCxnSpPr>
          <p:cNvPr id="8" name="Rett linje 7">
            <a:extLst>
              <a:ext uri="{FF2B5EF4-FFF2-40B4-BE49-F238E27FC236}">
                <a16:creationId xmlns:a16="http://schemas.microsoft.com/office/drawing/2014/main" id="{CE4113F0-232D-FE2C-27FC-DEAD96A60BC6}"/>
              </a:ext>
            </a:extLst>
          </p:cNvPr>
          <p:cNvCxnSpPr/>
          <p:nvPr/>
        </p:nvCxnSpPr>
        <p:spPr>
          <a:xfrm>
            <a:off x="3657600" y="3320143"/>
            <a:ext cx="544286" cy="587829"/>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631510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56F0EE0-F0DE-41AB-97FB-22F32649EBDC}"/>
              </a:ext>
            </a:extLst>
          </p:cNvPr>
          <p:cNvSpPr>
            <a:spLocks noGrp="1"/>
          </p:cNvSpPr>
          <p:nvPr>
            <p:ph type="title"/>
          </p:nvPr>
        </p:nvSpPr>
        <p:spPr/>
        <p:txBody>
          <a:bodyPr/>
          <a:lstStyle/>
          <a:p>
            <a:r>
              <a:rPr lang="nb-NO" dirty="0"/>
              <a:t>Merking</a:t>
            </a:r>
          </a:p>
        </p:txBody>
      </p:sp>
      <p:sp>
        <p:nvSpPr>
          <p:cNvPr id="3" name="Plassholder for innhold 2">
            <a:extLst>
              <a:ext uri="{FF2B5EF4-FFF2-40B4-BE49-F238E27FC236}">
                <a16:creationId xmlns:a16="http://schemas.microsoft.com/office/drawing/2014/main" id="{7E9B0BF6-DDA5-421A-9659-4B0824CFF3C0}"/>
              </a:ext>
            </a:extLst>
          </p:cNvPr>
          <p:cNvSpPr>
            <a:spLocks noGrp="1"/>
          </p:cNvSpPr>
          <p:nvPr>
            <p:ph idx="1"/>
          </p:nvPr>
        </p:nvSpPr>
        <p:spPr>
          <a:xfrm>
            <a:off x="838200" y="1825625"/>
            <a:ext cx="8142514" cy="4351338"/>
          </a:xfrm>
        </p:spPr>
        <p:txBody>
          <a:bodyPr>
            <a:normAutofit fontScale="92500" lnSpcReduction="20000"/>
          </a:bodyPr>
          <a:lstStyle/>
          <a:p>
            <a:r>
              <a:rPr lang="nb-NO" dirty="0"/>
              <a:t>Alle må merke modellen med sitt operatørnummer, som de får ved registrering. </a:t>
            </a:r>
          </a:p>
          <a:p>
            <a:r>
              <a:rPr lang="nb-NO" dirty="0"/>
              <a:t>Operatørnummeret kan være en QR-kode </a:t>
            </a:r>
          </a:p>
          <a:p>
            <a:r>
              <a:rPr lang="nb-NO" dirty="0"/>
              <a:t>For å ikke spolere utseendet på skalamodeller kan nummer eller QR-kode være inne i modellen, for eksempel under en batteriluke.</a:t>
            </a:r>
          </a:p>
          <a:p>
            <a:r>
              <a:rPr lang="nb-NO" dirty="0"/>
              <a:t>I begynnelsen ville EU kreve «brannsikker» merking, dvs. en gravert metallplate, men det ble droppet etter blant annet høringssvar fra den europeiske modellflyunionen EMFU.  (Tyskland hadde eget krav om metallskilt en periode.)</a:t>
            </a:r>
          </a:p>
          <a:p>
            <a:r>
              <a:rPr lang="nb-NO" dirty="0"/>
              <a:t>Tape eller papir holder! Eneste krav er at det er lesbart.</a:t>
            </a:r>
          </a:p>
        </p:txBody>
      </p:sp>
      <p:pic>
        <p:nvPicPr>
          <p:cNvPr id="5" name="Bilde 4" descr="Et bilde som inneholder tegning, tallerken, skilt&#10;&#10;Automatisk generert beskrivelse">
            <a:extLst>
              <a:ext uri="{FF2B5EF4-FFF2-40B4-BE49-F238E27FC236}">
                <a16:creationId xmlns:a16="http://schemas.microsoft.com/office/drawing/2014/main" id="{BA3349CC-7CBC-4852-96BD-0191F4BCFD9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544888" y="399596"/>
            <a:ext cx="1315098" cy="905707"/>
          </a:xfrm>
          <a:prstGeom prst="rect">
            <a:avLst/>
          </a:prstGeom>
        </p:spPr>
      </p:pic>
      <p:pic>
        <p:nvPicPr>
          <p:cNvPr id="4" name="Picture 2" descr="Merkemaskin DYMO LetraTag 100H">
            <a:extLst>
              <a:ext uri="{FF2B5EF4-FFF2-40B4-BE49-F238E27FC236}">
                <a16:creationId xmlns:a16="http://schemas.microsoft.com/office/drawing/2014/main" id="{9B68DA78-F713-17E3-3315-1F32860C398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19023" b="13979"/>
          <a:stretch/>
        </p:blipFill>
        <p:spPr bwMode="auto">
          <a:xfrm>
            <a:off x="8762999" y="3215405"/>
            <a:ext cx="3429001" cy="364259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QR code - Wikipedia">
            <a:extLst>
              <a:ext uri="{FF2B5EF4-FFF2-40B4-BE49-F238E27FC236}">
                <a16:creationId xmlns:a16="http://schemas.microsoft.com/office/drawing/2014/main" id="{ABEE600C-0FDB-B137-D2EA-0A92B491C99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28314" y="1440240"/>
            <a:ext cx="2623457" cy="26234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46246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DE58769-BD4D-4B09-89CC-0777C0FD9F4F}"/>
              </a:ext>
            </a:extLst>
          </p:cNvPr>
          <p:cNvSpPr>
            <a:spLocks noGrp="1"/>
          </p:cNvSpPr>
          <p:nvPr>
            <p:ph type="title"/>
          </p:nvPr>
        </p:nvSpPr>
        <p:spPr/>
        <p:txBody>
          <a:bodyPr/>
          <a:lstStyle/>
          <a:p>
            <a:r>
              <a:rPr lang="nb-NO" dirty="0"/>
              <a:t>Registrering av </a:t>
            </a:r>
            <a:r>
              <a:rPr lang="nb-NO" dirty="0" err="1"/>
              <a:t>klubbfly</a:t>
            </a:r>
            <a:endParaRPr lang="nb-NO" dirty="0"/>
          </a:p>
        </p:txBody>
      </p:sp>
      <p:sp>
        <p:nvSpPr>
          <p:cNvPr id="3" name="Plassholder for innhold 2">
            <a:extLst>
              <a:ext uri="{FF2B5EF4-FFF2-40B4-BE49-F238E27FC236}">
                <a16:creationId xmlns:a16="http://schemas.microsoft.com/office/drawing/2014/main" id="{17F938D4-8718-4122-B784-B6302994E631}"/>
              </a:ext>
            </a:extLst>
          </p:cNvPr>
          <p:cNvSpPr>
            <a:spLocks noGrp="1"/>
          </p:cNvSpPr>
          <p:nvPr>
            <p:ph idx="1"/>
          </p:nvPr>
        </p:nvSpPr>
        <p:spPr/>
        <p:txBody>
          <a:bodyPr>
            <a:normAutofit/>
          </a:bodyPr>
          <a:lstStyle/>
          <a:p>
            <a:r>
              <a:rPr lang="nb-NO" dirty="0"/>
              <a:t>Klubben skal ikke behøve å registrere seg som operatør, det er instruktørens nummer som skal være på modellen.</a:t>
            </a:r>
          </a:p>
          <a:p>
            <a:r>
              <a:rPr lang="nb-NO" dirty="0"/>
              <a:t>Kanskje det kan byttes merke for hver gang ny instruktør eller pilot skal bruke flyet. (</a:t>
            </a:r>
            <a:r>
              <a:rPr lang="nb-NO" dirty="0">
                <a:sym typeface="Wingdings" pitchFamily="2" charset="2"/>
              </a:rPr>
              <a:t>borrelås?)</a:t>
            </a:r>
          </a:p>
          <a:p>
            <a:r>
              <a:rPr lang="nb-NO" dirty="0">
                <a:sym typeface="Wingdings" pitchFamily="2" charset="2"/>
              </a:rPr>
              <a:t>Hva om du flyr en annen persons fly? Vet ikke…</a:t>
            </a:r>
            <a:endParaRPr lang="nb-NO" dirty="0"/>
          </a:p>
          <a:p>
            <a:endParaRPr lang="nb-NO" dirty="0"/>
          </a:p>
          <a:p>
            <a:endParaRPr lang="nb-NO" dirty="0"/>
          </a:p>
          <a:p>
            <a:pPr marL="0" indent="0">
              <a:buNone/>
            </a:pPr>
            <a:endParaRPr lang="nb-NO" dirty="0"/>
          </a:p>
          <a:p>
            <a:pPr lvl="1"/>
            <a:endParaRPr lang="nb-NO" dirty="0"/>
          </a:p>
        </p:txBody>
      </p:sp>
      <p:pic>
        <p:nvPicPr>
          <p:cNvPr id="4" name="Bilde 4" descr="Et bilde som inneholder tegning, tallerken, skilt&#10;&#10;Automatisk generert beskrivelse">
            <a:extLst>
              <a:ext uri="{FF2B5EF4-FFF2-40B4-BE49-F238E27FC236}">
                <a16:creationId xmlns:a16="http://schemas.microsoft.com/office/drawing/2014/main" id="{56C56253-A1B9-C547-A270-F98281CFADE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388424" y="365125"/>
            <a:ext cx="1315098" cy="905707"/>
          </a:xfrm>
          <a:prstGeom prst="rect">
            <a:avLst/>
          </a:prstGeom>
        </p:spPr>
      </p:pic>
    </p:spTree>
    <p:extLst>
      <p:ext uri="{BB962C8B-B14F-4D97-AF65-F5344CB8AC3E}">
        <p14:creationId xmlns:p14="http://schemas.microsoft.com/office/powerpoint/2010/main" val="21517509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56F0EE0-F0DE-41AB-97FB-22F32649EBDC}"/>
              </a:ext>
            </a:extLst>
          </p:cNvPr>
          <p:cNvSpPr>
            <a:spLocks noGrp="1"/>
          </p:cNvSpPr>
          <p:nvPr>
            <p:ph type="title"/>
          </p:nvPr>
        </p:nvSpPr>
        <p:spPr>
          <a:xfrm>
            <a:off x="838200" y="365125"/>
            <a:ext cx="9706688" cy="1325563"/>
          </a:xfrm>
        </p:spPr>
        <p:txBody>
          <a:bodyPr/>
          <a:lstStyle/>
          <a:p>
            <a:r>
              <a:rPr lang="nb-NO" dirty="0"/>
              <a:t>Uregistrert?</a:t>
            </a:r>
          </a:p>
        </p:txBody>
      </p:sp>
      <p:sp>
        <p:nvSpPr>
          <p:cNvPr id="3" name="Plassholder for innhold 2">
            <a:extLst>
              <a:ext uri="{FF2B5EF4-FFF2-40B4-BE49-F238E27FC236}">
                <a16:creationId xmlns:a16="http://schemas.microsoft.com/office/drawing/2014/main" id="{7E9B0BF6-DDA5-421A-9659-4B0824CFF3C0}"/>
              </a:ext>
            </a:extLst>
          </p:cNvPr>
          <p:cNvSpPr>
            <a:spLocks noGrp="1"/>
          </p:cNvSpPr>
          <p:nvPr>
            <p:ph idx="1"/>
          </p:nvPr>
        </p:nvSpPr>
        <p:spPr>
          <a:xfrm>
            <a:off x="838200" y="1825625"/>
            <a:ext cx="7609114" cy="4351338"/>
          </a:xfrm>
        </p:spPr>
        <p:txBody>
          <a:bodyPr>
            <a:normAutofit fontScale="92500"/>
          </a:bodyPr>
          <a:lstStyle/>
          <a:p>
            <a:r>
              <a:rPr lang="nb-NO" dirty="0"/>
              <a:t>Politiet har myndighet til å kontrollere. </a:t>
            </a:r>
            <a:br>
              <a:rPr lang="nb-NO" dirty="0"/>
            </a:br>
            <a:r>
              <a:rPr lang="nb-NO" dirty="0"/>
              <a:t>(Ikke klubben, og ikke NLF)</a:t>
            </a:r>
          </a:p>
          <a:p>
            <a:r>
              <a:rPr lang="nb-NO" dirty="0"/>
              <a:t>Politiet skal ha tilgang til å sjekke om registreringen er gyldig</a:t>
            </a:r>
          </a:p>
          <a:p>
            <a:r>
              <a:rPr lang="nb-NO" dirty="0"/>
              <a:t>Bøtesatsen for «ulovlig droneflyging» slik vi har sett omtalt i media, er 12000 kr og inndragelse av dronen. </a:t>
            </a:r>
          </a:p>
          <a:p>
            <a:r>
              <a:rPr lang="nb-NO" dirty="0"/>
              <a:t>Vi er ikke kjent med at noen har blitt sjekket for registreringsnummer, og vi vet ikke om det å mangle registrering i seg selv gir bot.</a:t>
            </a:r>
          </a:p>
          <a:p>
            <a:pPr lvl="1"/>
            <a:r>
              <a:rPr lang="nb-NO" dirty="0"/>
              <a:t>Situasjonen høsten 2022 viste at politiet ikke har kapasitet til å kontrollere droner</a:t>
            </a:r>
          </a:p>
          <a:p>
            <a:endParaRPr lang="nb-NO" dirty="0"/>
          </a:p>
        </p:txBody>
      </p:sp>
      <p:pic>
        <p:nvPicPr>
          <p:cNvPr id="5" name="Bilde 4" descr="Et bilde som inneholder tegning, tallerken, skilt&#10;&#10;Automatisk generert beskrivelse">
            <a:extLst>
              <a:ext uri="{FF2B5EF4-FFF2-40B4-BE49-F238E27FC236}">
                <a16:creationId xmlns:a16="http://schemas.microsoft.com/office/drawing/2014/main" id="{BA3349CC-7CBC-4852-96BD-0191F4BCFD9B}"/>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544888" y="399596"/>
            <a:ext cx="1315098" cy="905707"/>
          </a:xfrm>
          <a:prstGeom prst="rect">
            <a:avLst/>
          </a:prstGeom>
        </p:spPr>
      </p:pic>
      <p:pic>
        <p:nvPicPr>
          <p:cNvPr id="4098" name="Picture 2" descr="DJI Mavic Pro drone - Elkjøp">
            <a:extLst>
              <a:ext uri="{FF2B5EF4-FFF2-40B4-BE49-F238E27FC236}">
                <a16:creationId xmlns:a16="http://schemas.microsoft.com/office/drawing/2014/main" id="{2B819D62-8941-D29F-1B5F-3D8AEC6EC2B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00626" y="0"/>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Police fâchée illustration de vecteur. Illustration du noir - 47714765">
            <a:extLst>
              <a:ext uri="{FF2B5EF4-FFF2-40B4-BE49-F238E27FC236}">
                <a16:creationId xmlns:a16="http://schemas.microsoft.com/office/drawing/2014/main" id="{3F6FAB2F-2838-59F8-0827-73677BAAA1F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72188" y="2128237"/>
            <a:ext cx="3248704" cy="3746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7292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56F0EE0-F0DE-41AB-97FB-22F32649EBDC}"/>
              </a:ext>
            </a:extLst>
          </p:cNvPr>
          <p:cNvSpPr>
            <a:spLocks noGrp="1"/>
          </p:cNvSpPr>
          <p:nvPr>
            <p:ph type="title"/>
          </p:nvPr>
        </p:nvSpPr>
        <p:spPr>
          <a:xfrm>
            <a:off x="838200" y="365125"/>
            <a:ext cx="9706688" cy="1325563"/>
          </a:xfrm>
        </p:spPr>
        <p:txBody>
          <a:bodyPr/>
          <a:lstStyle/>
          <a:p>
            <a:r>
              <a:rPr lang="nb-NO" dirty="0"/>
              <a:t>Kontrollproblematikk</a:t>
            </a:r>
          </a:p>
        </p:txBody>
      </p:sp>
      <p:sp>
        <p:nvSpPr>
          <p:cNvPr id="3" name="Plassholder for innhold 2">
            <a:extLst>
              <a:ext uri="{FF2B5EF4-FFF2-40B4-BE49-F238E27FC236}">
                <a16:creationId xmlns:a16="http://schemas.microsoft.com/office/drawing/2014/main" id="{7E9B0BF6-DDA5-421A-9659-4B0824CFF3C0}"/>
              </a:ext>
            </a:extLst>
          </p:cNvPr>
          <p:cNvSpPr>
            <a:spLocks noGrp="1"/>
          </p:cNvSpPr>
          <p:nvPr>
            <p:ph idx="1"/>
          </p:nvPr>
        </p:nvSpPr>
        <p:spPr>
          <a:xfrm>
            <a:off x="838200" y="1825625"/>
            <a:ext cx="7609114" cy="4351338"/>
          </a:xfrm>
        </p:spPr>
        <p:txBody>
          <a:bodyPr>
            <a:normAutofit/>
          </a:bodyPr>
          <a:lstStyle/>
          <a:p>
            <a:r>
              <a:rPr lang="nb-NO" dirty="0"/>
              <a:t>Hvordan vet politiet om du flyr iht. Modellflyhåndboka eller Åpen kategori? </a:t>
            </a:r>
            <a:br>
              <a:rPr lang="nb-NO" dirty="0"/>
            </a:br>
            <a:endParaRPr lang="nb-NO" dirty="0"/>
          </a:p>
          <a:p>
            <a:r>
              <a:rPr lang="nb-NO" dirty="0"/>
              <a:t>Hvordan kan du vise at du har rett til å fly modeller over 250 gram når du ikke har tatt testen på flydrone.no? </a:t>
            </a:r>
          </a:p>
          <a:p>
            <a:pPr marL="0" indent="0">
              <a:buNone/>
            </a:pPr>
            <a:endParaRPr lang="nb-NO" dirty="0"/>
          </a:p>
        </p:txBody>
      </p:sp>
      <p:pic>
        <p:nvPicPr>
          <p:cNvPr id="5" name="Bilde 4" descr="Et bilde som inneholder tegning, tallerken, skilt&#10;&#10;Automatisk generert beskrivelse">
            <a:extLst>
              <a:ext uri="{FF2B5EF4-FFF2-40B4-BE49-F238E27FC236}">
                <a16:creationId xmlns:a16="http://schemas.microsoft.com/office/drawing/2014/main" id="{BA3349CC-7CBC-4852-96BD-0191F4BCFD9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544888" y="399596"/>
            <a:ext cx="1315098" cy="905707"/>
          </a:xfrm>
          <a:prstGeom prst="rect">
            <a:avLst/>
          </a:prstGeom>
        </p:spPr>
      </p:pic>
      <p:sp>
        <p:nvSpPr>
          <p:cNvPr id="4" name="TekstSylinder 3">
            <a:extLst>
              <a:ext uri="{FF2B5EF4-FFF2-40B4-BE49-F238E27FC236}">
                <a16:creationId xmlns:a16="http://schemas.microsoft.com/office/drawing/2014/main" id="{CEE87460-2187-122F-3574-F608B354F38F}"/>
              </a:ext>
            </a:extLst>
          </p:cNvPr>
          <p:cNvSpPr txBox="1"/>
          <p:nvPr/>
        </p:nvSpPr>
        <p:spPr>
          <a:xfrm>
            <a:off x="7794172" y="1858283"/>
            <a:ext cx="4065814" cy="2246769"/>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r>
              <a:rPr lang="nb-NO" sz="2800" dirty="0"/>
              <a:t>Dette kan løses hvis vi får til masseregistrering. </a:t>
            </a:r>
          </a:p>
          <a:p>
            <a:r>
              <a:rPr lang="nb-NO" sz="2800" dirty="0"/>
              <a:t>EMFU jobber også med dette.</a:t>
            </a:r>
          </a:p>
          <a:p>
            <a:endParaRPr lang="nb-NO" sz="2800" dirty="0"/>
          </a:p>
        </p:txBody>
      </p:sp>
    </p:spTree>
    <p:extLst>
      <p:ext uri="{BB962C8B-B14F-4D97-AF65-F5344CB8AC3E}">
        <p14:creationId xmlns:p14="http://schemas.microsoft.com/office/powerpoint/2010/main" val="9351091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56F0EE0-F0DE-41AB-97FB-22F32649EBDC}"/>
              </a:ext>
            </a:extLst>
          </p:cNvPr>
          <p:cNvSpPr>
            <a:spLocks noGrp="1"/>
          </p:cNvSpPr>
          <p:nvPr>
            <p:ph type="title"/>
          </p:nvPr>
        </p:nvSpPr>
        <p:spPr>
          <a:xfrm>
            <a:off x="838200" y="365125"/>
            <a:ext cx="9706688" cy="1325563"/>
          </a:xfrm>
        </p:spPr>
        <p:txBody>
          <a:bodyPr/>
          <a:lstStyle/>
          <a:p>
            <a:r>
              <a:rPr lang="nb-NO" dirty="0"/>
              <a:t>Oppsummert</a:t>
            </a:r>
          </a:p>
        </p:txBody>
      </p:sp>
      <p:sp>
        <p:nvSpPr>
          <p:cNvPr id="3" name="Plassholder for innhold 2">
            <a:extLst>
              <a:ext uri="{FF2B5EF4-FFF2-40B4-BE49-F238E27FC236}">
                <a16:creationId xmlns:a16="http://schemas.microsoft.com/office/drawing/2014/main" id="{7E9B0BF6-DDA5-421A-9659-4B0824CFF3C0}"/>
              </a:ext>
            </a:extLst>
          </p:cNvPr>
          <p:cNvSpPr>
            <a:spLocks noGrp="1"/>
          </p:cNvSpPr>
          <p:nvPr>
            <p:ph idx="1"/>
          </p:nvPr>
        </p:nvSpPr>
        <p:spPr>
          <a:xfrm>
            <a:off x="838200" y="1825625"/>
            <a:ext cx="7609114" cy="4351338"/>
          </a:xfrm>
        </p:spPr>
        <p:txBody>
          <a:bodyPr>
            <a:normAutofit fontScale="92500"/>
          </a:bodyPr>
          <a:lstStyle/>
          <a:p>
            <a:r>
              <a:rPr lang="nb-NO" dirty="0"/>
              <a:t>Vi er forsiktig positive til at vi får til masseregistrering</a:t>
            </a:r>
          </a:p>
          <a:p>
            <a:r>
              <a:rPr lang="nb-NO" dirty="0"/>
              <a:t>Hvis vi ikke får det til, så vil Luftfartstilsynet som et minimum tilpasse flydrone.no slik at den ikke gir våre medlemmer misvisende informasjon</a:t>
            </a:r>
            <a:r>
              <a:rPr lang="nb-NO"/>
              <a:t>, og: </a:t>
            </a:r>
            <a:endParaRPr lang="nb-NO" dirty="0"/>
          </a:p>
          <a:p>
            <a:pPr lvl="1"/>
            <a:r>
              <a:rPr lang="nb-NO" dirty="0"/>
              <a:t>Vurdere om gebyret skal reduseres for oss som ikke behøver kompetansetest</a:t>
            </a:r>
          </a:p>
          <a:p>
            <a:pPr lvl="1"/>
            <a:r>
              <a:rPr lang="nb-NO" dirty="0"/>
              <a:t>Gjøre det mulig for kontrollerende myndighet å skille mellom piloter i åpen kategori og NLF-medlemmer</a:t>
            </a:r>
          </a:p>
          <a:p>
            <a:r>
              <a:rPr lang="nb-NO" dirty="0"/>
              <a:t>Inntil videre må alle som skal fly registrere seg på flydrone.no og betale årlig gebyr. </a:t>
            </a:r>
          </a:p>
          <a:p>
            <a:r>
              <a:rPr lang="nb-NO" dirty="0"/>
              <a:t>Hvis du ikke skal fly, anbefaler vi å vente.</a:t>
            </a:r>
          </a:p>
          <a:p>
            <a:endParaRPr lang="nb-NO" dirty="0"/>
          </a:p>
        </p:txBody>
      </p:sp>
      <p:pic>
        <p:nvPicPr>
          <p:cNvPr id="5" name="Bilde 4" descr="Et bilde som inneholder tegning, tallerken, skilt&#10;&#10;Automatisk generert beskrivelse">
            <a:extLst>
              <a:ext uri="{FF2B5EF4-FFF2-40B4-BE49-F238E27FC236}">
                <a16:creationId xmlns:a16="http://schemas.microsoft.com/office/drawing/2014/main" id="{BA3349CC-7CBC-4852-96BD-0191F4BCFD9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544888" y="399596"/>
            <a:ext cx="1315098" cy="905707"/>
          </a:xfrm>
          <a:prstGeom prst="rect">
            <a:avLst/>
          </a:prstGeom>
        </p:spPr>
      </p:pic>
    </p:spTree>
    <p:extLst>
      <p:ext uri="{BB962C8B-B14F-4D97-AF65-F5344CB8AC3E}">
        <p14:creationId xmlns:p14="http://schemas.microsoft.com/office/powerpoint/2010/main" val="41584164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56F0EE0-F0DE-41AB-97FB-22F32649EBDC}"/>
              </a:ext>
            </a:extLst>
          </p:cNvPr>
          <p:cNvSpPr>
            <a:spLocks noGrp="1"/>
          </p:cNvSpPr>
          <p:nvPr>
            <p:ph type="title"/>
          </p:nvPr>
        </p:nvSpPr>
        <p:spPr>
          <a:xfrm>
            <a:off x="838200" y="365125"/>
            <a:ext cx="9706688" cy="1325563"/>
          </a:xfrm>
        </p:spPr>
        <p:txBody>
          <a:bodyPr/>
          <a:lstStyle/>
          <a:p>
            <a:r>
              <a:rPr lang="nb-NO" dirty="0" err="1"/>
              <a:t>Quo</a:t>
            </a:r>
            <a:r>
              <a:rPr lang="nb-NO" dirty="0"/>
              <a:t> </a:t>
            </a:r>
            <a:r>
              <a:rPr lang="nb-NO" dirty="0" err="1"/>
              <a:t>vadis</a:t>
            </a:r>
            <a:r>
              <a:rPr lang="nb-NO" dirty="0"/>
              <a:t>, EU?</a:t>
            </a:r>
          </a:p>
        </p:txBody>
      </p:sp>
      <p:sp>
        <p:nvSpPr>
          <p:cNvPr id="3" name="Plassholder for innhold 2">
            <a:extLst>
              <a:ext uri="{FF2B5EF4-FFF2-40B4-BE49-F238E27FC236}">
                <a16:creationId xmlns:a16="http://schemas.microsoft.com/office/drawing/2014/main" id="{7E9B0BF6-DDA5-421A-9659-4B0824CFF3C0}"/>
              </a:ext>
            </a:extLst>
          </p:cNvPr>
          <p:cNvSpPr>
            <a:spLocks noGrp="1"/>
          </p:cNvSpPr>
          <p:nvPr>
            <p:ph idx="1"/>
          </p:nvPr>
        </p:nvSpPr>
        <p:spPr>
          <a:xfrm>
            <a:off x="838200" y="1690688"/>
            <a:ext cx="7609114" cy="4351338"/>
          </a:xfrm>
        </p:spPr>
        <p:txBody>
          <a:bodyPr>
            <a:normAutofit/>
          </a:bodyPr>
          <a:lstStyle/>
          <a:p>
            <a:r>
              <a:rPr lang="nb-NO" dirty="0"/>
              <a:t>EMFU jobber kontinuerlig for å få EASA til å forbedre regelverket. </a:t>
            </a:r>
          </a:p>
          <a:p>
            <a:pPr lvl="1"/>
            <a:r>
              <a:rPr lang="nb-NO" dirty="0"/>
              <a:t>Unnta linekontroll og friflukt</a:t>
            </a:r>
          </a:p>
          <a:p>
            <a:pPr lvl="1"/>
            <a:r>
              <a:rPr lang="nb-NO" dirty="0"/>
              <a:t>Egen kategori for Artikkel 16 – ikke Åpen, og ikke Spesifikk</a:t>
            </a:r>
          </a:p>
          <a:p>
            <a:pPr lvl="1"/>
            <a:r>
              <a:rPr lang="nb-NO" dirty="0"/>
              <a:t>Og mange andre små men viktige forbedringer!</a:t>
            </a:r>
          </a:p>
          <a:p>
            <a:endParaRPr lang="nb-NO" dirty="0"/>
          </a:p>
        </p:txBody>
      </p:sp>
      <p:pic>
        <p:nvPicPr>
          <p:cNvPr id="5" name="Bilde 4" descr="Et bilde som inneholder tegning, tallerken, skilt&#10;&#10;Automatisk generert beskrivelse">
            <a:extLst>
              <a:ext uri="{FF2B5EF4-FFF2-40B4-BE49-F238E27FC236}">
                <a16:creationId xmlns:a16="http://schemas.microsoft.com/office/drawing/2014/main" id="{BA3349CC-7CBC-4852-96BD-0191F4BCFD9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544888" y="399596"/>
            <a:ext cx="1315098" cy="905707"/>
          </a:xfrm>
          <a:prstGeom prst="rect">
            <a:avLst/>
          </a:prstGeom>
        </p:spPr>
      </p:pic>
      <p:pic>
        <p:nvPicPr>
          <p:cNvPr id="6" name="Bilde 5">
            <a:extLst>
              <a:ext uri="{FF2B5EF4-FFF2-40B4-BE49-F238E27FC236}">
                <a16:creationId xmlns:a16="http://schemas.microsoft.com/office/drawing/2014/main" id="{1C50D85D-4D6F-576C-BA8B-2E17DC7281A7}"/>
              </a:ext>
            </a:extLst>
          </p:cNvPr>
          <p:cNvPicPr>
            <a:picLocks noChangeAspect="1"/>
          </p:cNvPicPr>
          <p:nvPr/>
        </p:nvPicPr>
        <p:blipFill rotWithShape="1">
          <a:blip r:embed="rId3"/>
          <a:srcRect l="18075" t="21372" r="24385" b="36553"/>
          <a:stretch/>
        </p:blipFill>
        <p:spPr>
          <a:xfrm>
            <a:off x="1371600" y="4266217"/>
            <a:ext cx="5856514" cy="2319640"/>
          </a:xfrm>
          <a:prstGeom prst="rect">
            <a:avLst/>
          </a:prstGeom>
        </p:spPr>
      </p:pic>
      <p:sp>
        <p:nvSpPr>
          <p:cNvPr id="7" name="TekstSylinder 6">
            <a:extLst>
              <a:ext uri="{FF2B5EF4-FFF2-40B4-BE49-F238E27FC236}">
                <a16:creationId xmlns:a16="http://schemas.microsoft.com/office/drawing/2014/main" id="{1CA768AF-B759-2540-38E6-513C51F47BF8}"/>
              </a:ext>
            </a:extLst>
          </p:cNvPr>
          <p:cNvSpPr txBox="1"/>
          <p:nvPr/>
        </p:nvSpPr>
        <p:spPr>
          <a:xfrm>
            <a:off x="8338457" y="4690812"/>
            <a:ext cx="3096986" cy="1200329"/>
          </a:xfrm>
          <a:prstGeom prst="rect">
            <a:avLst/>
          </a:prstGeom>
          <a:noFill/>
        </p:spPr>
        <p:txBody>
          <a:bodyPr wrap="square" rtlCol="0">
            <a:spAutoFit/>
          </a:bodyPr>
          <a:lstStyle/>
          <a:p>
            <a:r>
              <a:rPr lang="nb-NO" sz="3600" dirty="0">
                <a:hlinkClick r:id="rId4"/>
              </a:rPr>
              <a:t>www.emfu.eu</a:t>
            </a:r>
            <a:endParaRPr lang="nb-NO" sz="3600" dirty="0"/>
          </a:p>
          <a:p>
            <a:endParaRPr lang="nb-NO" sz="3600" dirty="0"/>
          </a:p>
        </p:txBody>
      </p:sp>
    </p:spTree>
    <p:extLst>
      <p:ext uri="{BB962C8B-B14F-4D97-AF65-F5344CB8AC3E}">
        <p14:creationId xmlns:p14="http://schemas.microsoft.com/office/powerpoint/2010/main" val="2010627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56F0EE0-F0DE-41AB-97FB-22F32649EBDC}"/>
              </a:ext>
            </a:extLst>
          </p:cNvPr>
          <p:cNvSpPr>
            <a:spLocks noGrp="1"/>
          </p:cNvSpPr>
          <p:nvPr>
            <p:ph type="title"/>
          </p:nvPr>
        </p:nvSpPr>
        <p:spPr/>
        <p:txBody>
          <a:bodyPr/>
          <a:lstStyle/>
          <a:p>
            <a:r>
              <a:rPr lang="nb-NO" dirty="0"/>
              <a:t>Registrering som konsept</a:t>
            </a:r>
          </a:p>
        </p:txBody>
      </p:sp>
      <p:sp>
        <p:nvSpPr>
          <p:cNvPr id="3" name="Plassholder for innhold 2">
            <a:extLst>
              <a:ext uri="{FF2B5EF4-FFF2-40B4-BE49-F238E27FC236}">
                <a16:creationId xmlns:a16="http://schemas.microsoft.com/office/drawing/2014/main" id="{7E9B0BF6-DDA5-421A-9659-4B0824CFF3C0}"/>
              </a:ext>
            </a:extLst>
          </p:cNvPr>
          <p:cNvSpPr>
            <a:spLocks noGrp="1"/>
          </p:cNvSpPr>
          <p:nvPr>
            <p:ph idx="1"/>
          </p:nvPr>
        </p:nvSpPr>
        <p:spPr/>
        <p:txBody>
          <a:bodyPr>
            <a:normAutofit/>
          </a:bodyPr>
          <a:lstStyle/>
          <a:p>
            <a:r>
              <a:rPr lang="nb-NO" dirty="0"/>
              <a:t>EU mener at ansvarliggjøring av piloter fører til færre ulykker. Teorien er at du tar mindre risiko når farkosten du flyr kan spores til deg.</a:t>
            </a:r>
          </a:p>
          <a:p>
            <a:endParaRPr lang="nb-NO" dirty="0"/>
          </a:p>
          <a:p>
            <a:r>
              <a:rPr lang="nb-NO" dirty="0"/>
              <a:t>I teorien skal du kunne fly fritt i Åpen kategori over hele Europa så lenge du er registrert i ditt hjemland. ( I teorien…      )</a:t>
            </a:r>
          </a:p>
        </p:txBody>
      </p:sp>
      <p:pic>
        <p:nvPicPr>
          <p:cNvPr id="5" name="Bilde 4" descr="Et bilde som inneholder tegning, tallerken, skilt&#10;&#10;Automatisk generert beskrivelse">
            <a:extLst>
              <a:ext uri="{FF2B5EF4-FFF2-40B4-BE49-F238E27FC236}">
                <a16:creationId xmlns:a16="http://schemas.microsoft.com/office/drawing/2014/main" id="{BA3349CC-7CBC-4852-96BD-0191F4BCFD9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544888" y="399596"/>
            <a:ext cx="1315098" cy="905707"/>
          </a:xfrm>
          <a:prstGeom prst="rect">
            <a:avLst/>
          </a:prstGeom>
        </p:spPr>
      </p:pic>
      <p:pic>
        <p:nvPicPr>
          <p:cNvPr id="6" name="Grafikk 5" descr="Omriss av et blunkende ansikt med heldekkende fyll">
            <a:extLst>
              <a:ext uri="{FF2B5EF4-FFF2-40B4-BE49-F238E27FC236}">
                <a16:creationId xmlns:a16="http://schemas.microsoft.com/office/drawing/2014/main" id="{34591546-0456-609F-7C62-13724D9E1E3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284036" y="3598523"/>
            <a:ext cx="402771" cy="402771"/>
          </a:xfrm>
          <a:prstGeom prst="rect">
            <a:avLst/>
          </a:prstGeom>
        </p:spPr>
      </p:pic>
    </p:spTree>
    <p:extLst>
      <p:ext uri="{BB962C8B-B14F-4D97-AF65-F5344CB8AC3E}">
        <p14:creationId xmlns:p14="http://schemas.microsoft.com/office/powerpoint/2010/main" val="4147965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56F0EE0-F0DE-41AB-97FB-22F32649EBDC}"/>
              </a:ext>
            </a:extLst>
          </p:cNvPr>
          <p:cNvSpPr>
            <a:spLocks noGrp="1"/>
          </p:cNvSpPr>
          <p:nvPr>
            <p:ph type="title"/>
          </p:nvPr>
        </p:nvSpPr>
        <p:spPr/>
        <p:txBody>
          <a:bodyPr/>
          <a:lstStyle/>
          <a:p>
            <a:r>
              <a:rPr lang="nb-NO" dirty="0"/>
              <a:t>Alle må -  artikkel 16 gir ikke unntak for registrering</a:t>
            </a:r>
          </a:p>
        </p:txBody>
      </p:sp>
      <p:sp>
        <p:nvSpPr>
          <p:cNvPr id="3" name="Plassholder for innhold 2">
            <a:extLst>
              <a:ext uri="{FF2B5EF4-FFF2-40B4-BE49-F238E27FC236}">
                <a16:creationId xmlns:a16="http://schemas.microsoft.com/office/drawing/2014/main" id="{7E9B0BF6-DDA5-421A-9659-4B0824CFF3C0}"/>
              </a:ext>
            </a:extLst>
          </p:cNvPr>
          <p:cNvSpPr>
            <a:spLocks noGrp="1"/>
          </p:cNvSpPr>
          <p:nvPr>
            <p:ph idx="1"/>
          </p:nvPr>
        </p:nvSpPr>
        <p:spPr/>
        <p:txBody>
          <a:bodyPr>
            <a:normAutofit fontScale="92500" lnSpcReduction="20000"/>
          </a:bodyPr>
          <a:lstStyle/>
          <a:p>
            <a:r>
              <a:rPr lang="nb-NO" dirty="0"/>
              <a:t>Alle, også de som flyr iht. Artikkel 16 slik vi gjør, må være registrert og ha merket modellen med sitt operatørnummer</a:t>
            </a:r>
          </a:p>
          <a:p>
            <a:r>
              <a:rPr lang="nb-NO" dirty="0"/>
              <a:t>Operatørnummeret er gyldig i hele Europa (unntak: UK)</a:t>
            </a:r>
          </a:p>
          <a:p>
            <a:r>
              <a:rPr lang="nb-NO" dirty="0"/>
              <a:t>Du skal være registrert i hjemlandet</a:t>
            </a:r>
          </a:p>
          <a:p>
            <a:r>
              <a:rPr lang="nb-NO" dirty="0"/>
              <a:t>Du kan kun være registrert i ett land.  Du kan ikke operere med flere ulike nummer</a:t>
            </a:r>
          </a:p>
          <a:p>
            <a:r>
              <a:rPr lang="nb-NO" dirty="0"/>
              <a:t>Det er du som er registrert og ikke modellen. Ditt personlige operatørnummer skal merkes på alle dine modeller (noen unntak – mer om det senere). </a:t>
            </a:r>
          </a:p>
          <a:p>
            <a:r>
              <a:rPr lang="nb-NO" dirty="0"/>
              <a:t>Du kan ha ubegrenset antall modeller. EU gikk tidlig bort fra at modellen skulle være registrert. Nå er det kun sertifiserte luftfartøy som skal være registrert i et eget fartøyregister.</a:t>
            </a:r>
          </a:p>
        </p:txBody>
      </p:sp>
      <p:pic>
        <p:nvPicPr>
          <p:cNvPr id="5" name="Bilde 4" descr="Et bilde som inneholder tegning, tallerken, skilt&#10;&#10;Automatisk generert beskrivelse">
            <a:extLst>
              <a:ext uri="{FF2B5EF4-FFF2-40B4-BE49-F238E27FC236}">
                <a16:creationId xmlns:a16="http://schemas.microsoft.com/office/drawing/2014/main" id="{BA3349CC-7CBC-4852-96BD-0191F4BCFD9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544888" y="399596"/>
            <a:ext cx="1315098" cy="905707"/>
          </a:xfrm>
          <a:prstGeom prst="rect">
            <a:avLst/>
          </a:prstGeom>
        </p:spPr>
      </p:pic>
    </p:spTree>
    <p:extLst>
      <p:ext uri="{BB962C8B-B14F-4D97-AF65-F5344CB8AC3E}">
        <p14:creationId xmlns:p14="http://schemas.microsoft.com/office/powerpoint/2010/main" val="252970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56F0EE0-F0DE-41AB-97FB-22F32649EBDC}"/>
              </a:ext>
            </a:extLst>
          </p:cNvPr>
          <p:cNvSpPr>
            <a:spLocks noGrp="1"/>
          </p:cNvSpPr>
          <p:nvPr>
            <p:ph type="title"/>
          </p:nvPr>
        </p:nvSpPr>
        <p:spPr/>
        <p:txBody>
          <a:bodyPr/>
          <a:lstStyle/>
          <a:p>
            <a:r>
              <a:rPr lang="nb-NO" dirty="0"/>
              <a:t>Registrering/merking er i seg selv OK</a:t>
            </a:r>
          </a:p>
        </p:txBody>
      </p:sp>
      <p:sp>
        <p:nvSpPr>
          <p:cNvPr id="3" name="Plassholder for innhold 2">
            <a:extLst>
              <a:ext uri="{FF2B5EF4-FFF2-40B4-BE49-F238E27FC236}">
                <a16:creationId xmlns:a16="http://schemas.microsoft.com/office/drawing/2014/main" id="{7E9B0BF6-DDA5-421A-9659-4B0824CFF3C0}"/>
              </a:ext>
            </a:extLst>
          </p:cNvPr>
          <p:cNvSpPr>
            <a:spLocks noGrp="1"/>
          </p:cNvSpPr>
          <p:nvPr>
            <p:ph idx="1"/>
          </p:nvPr>
        </p:nvSpPr>
        <p:spPr/>
        <p:txBody>
          <a:bodyPr>
            <a:normAutofit/>
          </a:bodyPr>
          <a:lstStyle/>
          <a:p>
            <a:r>
              <a:rPr lang="nb-NO" dirty="0"/>
              <a:t>Modellflygere har tradisjon for å merke modellene med navn og telefonnummer (i tilfelle modellen flyr bort vil vi gjerne ha den igjen!)</a:t>
            </a:r>
          </a:p>
          <a:p>
            <a:endParaRPr lang="nb-NO" dirty="0"/>
          </a:p>
          <a:p>
            <a:r>
              <a:rPr lang="nb-NO" dirty="0"/>
              <a:t>Problemet med registrering pr. i dag er at alle modellflygere må forholde seg individuelt til luftfartstilsynet. Med unntak av </a:t>
            </a:r>
            <a:r>
              <a:rPr lang="nb-NO" dirty="0" err="1"/>
              <a:t>motorfly</a:t>
            </a:r>
            <a:r>
              <a:rPr lang="nb-NO" dirty="0"/>
              <a:t> så må ingen andre luftsportutøvere i NLF å gjøre det.</a:t>
            </a:r>
          </a:p>
          <a:p>
            <a:endParaRPr lang="nb-NO" dirty="0"/>
          </a:p>
        </p:txBody>
      </p:sp>
      <p:pic>
        <p:nvPicPr>
          <p:cNvPr id="5" name="Bilde 4" descr="Et bilde som inneholder tegning, tallerken, skilt&#10;&#10;Automatisk generert beskrivelse">
            <a:extLst>
              <a:ext uri="{FF2B5EF4-FFF2-40B4-BE49-F238E27FC236}">
                <a16:creationId xmlns:a16="http://schemas.microsoft.com/office/drawing/2014/main" id="{BA3349CC-7CBC-4852-96BD-0191F4BCFD9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544888" y="399596"/>
            <a:ext cx="1315098" cy="905707"/>
          </a:xfrm>
          <a:prstGeom prst="rect">
            <a:avLst/>
          </a:prstGeom>
        </p:spPr>
      </p:pic>
    </p:spTree>
    <p:extLst>
      <p:ext uri="{BB962C8B-B14F-4D97-AF65-F5344CB8AC3E}">
        <p14:creationId xmlns:p14="http://schemas.microsoft.com/office/powerpoint/2010/main" val="3452603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56F0EE0-F0DE-41AB-97FB-22F32649EBDC}"/>
              </a:ext>
            </a:extLst>
          </p:cNvPr>
          <p:cNvSpPr>
            <a:spLocks noGrp="1"/>
          </p:cNvSpPr>
          <p:nvPr>
            <p:ph type="title"/>
          </p:nvPr>
        </p:nvSpPr>
        <p:spPr/>
        <p:txBody>
          <a:bodyPr/>
          <a:lstStyle/>
          <a:p>
            <a:r>
              <a:rPr lang="nb-NO" dirty="0"/>
              <a:t>Masseregistrering</a:t>
            </a:r>
          </a:p>
        </p:txBody>
      </p:sp>
      <p:sp>
        <p:nvSpPr>
          <p:cNvPr id="3" name="Plassholder for innhold 2">
            <a:extLst>
              <a:ext uri="{FF2B5EF4-FFF2-40B4-BE49-F238E27FC236}">
                <a16:creationId xmlns:a16="http://schemas.microsoft.com/office/drawing/2014/main" id="{7E9B0BF6-DDA5-421A-9659-4B0824CFF3C0}"/>
              </a:ext>
            </a:extLst>
          </p:cNvPr>
          <p:cNvSpPr>
            <a:spLocks noGrp="1"/>
          </p:cNvSpPr>
          <p:nvPr>
            <p:ph idx="1"/>
          </p:nvPr>
        </p:nvSpPr>
        <p:spPr/>
        <p:txBody>
          <a:bodyPr>
            <a:normAutofit fontScale="92500" lnSpcReduction="10000"/>
          </a:bodyPr>
          <a:lstStyle/>
          <a:p>
            <a:r>
              <a:rPr lang="nb-NO" dirty="0"/>
              <a:t>Regelverket sier at modellflyorganisasjoner kan få lov til å registrere medlemmene på deres vegne – av åpenbare grunner!</a:t>
            </a:r>
          </a:p>
          <a:p>
            <a:r>
              <a:rPr lang="nb-NO" dirty="0"/>
              <a:t>Det er bare fordeler med dette</a:t>
            </a:r>
          </a:p>
          <a:p>
            <a:pPr lvl="1"/>
            <a:r>
              <a:rPr lang="nb-NO" dirty="0"/>
              <a:t>Klubbene og NLF har kontroll på om du er registrert eller ikke</a:t>
            </a:r>
          </a:p>
          <a:p>
            <a:pPr lvl="1"/>
            <a:r>
              <a:rPr lang="nb-NO" dirty="0"/>
              <a:t>Alle blir registrert med en gang (unntak de som reserverer seg)</a:t>
            </a:r>
          </a:p>
          <a:p>
            <a:pPr lvl="1"/>
            <a:r>
              <a:rPr lang="nb-NO" dirty="0"/>
              <a:t>NLF blir «one-stop-shop» og medlemmene behøver ikke forholde seg til Luftfartstilsynet. Akkurat slik som Sportsfly, Hang/paragliding og andre.</a:t>
            </a:r>
          </a:p>
          <a:p>
            <a:r>
              <a:rPr lang="nb-NO" dirty="0"/>
              <a:t>Tyskland har fått det til </a:t>
            </a:r>
          </a:p>
          <a:p>
            <a:pPr lvl="1"/>
            <a:r>
              <a:rPr lang="nb-NO" dirty="0"/>
              <a:t>Og det tok kun 4 måneder, så var alle organiserte piloter registrert med en livsvarig registrering. </a:t>
            </a:r>
          </a:p>
          <a:p>
            <a:pPr lvl="1"/>
            <a:r>
              <a:rPr lang="nb-NO" dirty="0"/>
              <a:t>(Og  i Danmark har unntatt </a:t>
            </a:r>
            <a:r>
              <a:rPr lang="nb-NO" dirty="0" err="1"/>
              <a:t>Modelflyving</a:t>
            </a:r>
            <a:r>
              <a:rPr lang="nb-NO" dirty="0"/>
              <a:t> Danmarks medlemmer å registrere seg. Det forutsetter dog at de kun er på </a:t>
            </a:r>
            <a:r>
              <a:rPr lang="nb-NO" dirty="0" err="1"/>
              <a:t>MFDKs</a:t>
            </a:r>
            <a:r>
              <a:rPr lang="nb-NO" dirty="0"/>
              <a:t> modellflyplasser)</a:t>
            </a:r>
          </a:p>
        </p:txBody>
      </p:sp>
      <p:pic>
        <p:nvPicPr>
          <p:cNvPr id="5" name="Bilde 4" descr="Et bilde som inneholder tegning, tallerken, skilt&#10;&#10;Automatisk generert beskrivelse">
            <a:extLst>
              <a:ext uri="{FF2B5EF4-FFF2-40B4-BE49-F238E27FC236}">
                <a16:creationId xmlns:a16="http://schemas.microsoft.com/office/drawing/2014/main" id="{BA3349CC-7CBC-4852-96BD-0191F4BCFD9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544888" y="399596"/>
            <a:ext cx="1315098" cy="905707"/>
          </a:xfrm>
          <a:prstGeom prst="rect">
            <a:avLst/>
          </a:prstGeom>
        </p:spPr>
      </p:pic>
    </p:spTree>
    <p:extLst>
      <p:ext uri="{BB962C8B-B14F-4D97-AF65-F5344CB8AC3E}">
        <p14:creationId xmlns:p14="http://schemas.microsoft.com/office/powerpoint/2010/main" val="4136393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56F0EE0-F0DE-41AB-97FB-22F32649EBDC}"/>
              </a:ext>
            </a:extLst>
          </p:cNvPr>
          <p:cNvSpPr>
            <a:spLocks noGrp="1"/>
          </p:cNvSpPr>
          <p:nvPr>
            <p:ph type="title"/>
          </p:nvPr>
        </p:nvSpPr>
        <p:spPr>
          <a:xfrm>
            <a:off x="838200" y="365125"/>
            <a:ext cx="9706688" cy="1325563"/>
          </a:xfrm>
        </p:spPr>
        <p:txBody>
          <a:bodyPr/>
          <a:lstStyle/>
          <a:p>
            <a:r>
              <a:rPr lang="nb-NO" dirty="0"/>
              <a:t>NLF søkte LT om å få registrere medlemmene på deres vegne -  i 2019</a:t>
            </a:r>
          </a:p>
        </p:txBody>
      </p:sp>
      <p:sp>
        <p:nvSpPr>
          <p:cNvPr id="3" name="Plassholder for innhold 2">
            <a:extLst>
              <a:ext uri="{FF2B5EF4-FFF2-40B4-BE49-F238E27FC236}">
                <a16:creationId xmlns:a16="http://schemas.microsoft.com/office/drawing/2014/main" id="{7E9B0BF6-DDA5-421A-9659-4B0824CFF3C0}"/>
              </a:ext>
            </a:extLst>
          </p:cNvPr>
          <p:cNvSpPr>
            <a:spLocks noGrp="1"/>
          </p:cNvSpPr>
          <p:nvPr>
            <p:ph idx="1"/>
          </p:nvPr>
        </p:nvSpPr>
        <p:spPr>
          <a:xfrm>
            <a:off x="838200" y="1825625"/>
            <a:ext cx="7609114" cy="4351338"/>
          </a:xfrm>
        </p:spPr>
        <p:txBody>
          <a:bodyPr>
            <a:normAutofit/>
          </a:bodyPr>
          <a:lstStyle/>
          <a:p>
            <a:r>
              <a:rPr lang="nb-NO" dirty="0"/>
              <a:t>Fikk nei, klaget, fikk nei igjen, men oppsettende virkning i en periode.</a:t>
            </a:r>
          </a:p>
          <a:p>
            <a:r>
              <a:rPr lang="nb-NO" dirty="0"/>
              <a:t>Samferdselsdepartementet omgjorde vedtaket</a:t>
            </a:r>
          </a:p>
          <a:p>
            <a:r>
              <a:rPr lang="nb-NO" dirty="0"/>
              <a:t>Luftfartstilsynet behandler nå saken på nytt (holdt på siden juli 2022)</a:t>
            </a:r>
          </a:p>
          <a:p>
            <a:r>
              <a:rPr lang="nb-NO" dirty="0"/>
              <a:t>Luftfartstilsynet viser en positiv interesse</a:t>
            </a:r>
          </a:p>
          <a:p>
            <a:pPr lvl="1"/>
            <a:r>
              <a:rPr lang="nb-NO" dirty="0"/>
              <a:t> – NLF «har trua»</a:t>
            </a:r>
          </a:p>
          <a:p>
            <a:r>
              <a:rPr lang="nb-NO" dirty="0"/>
              <a:t>Men inntil videre må hver enkelt registrere seg selv – vi har ikke lenger oppsettende virkning.</a:t>
            </a:r>
          </a:p>
        </p:txBody>
      </p:sp>
      <p:pic>
        <p:nvPicPr>
          <p:cNvPr id="5" name="Bilde 4" descr="Et bilde som inneholder tegning, tallerken, skilt&#10;&#10;Automatisk generert beskrivelse">
            <a:extLst>
              <a:ext uri="{FF2B5EF4-FFF2-40B4-BE49-F238E27FC236}">
                <a16:creationId xmlns:a16="http://schemas.microsoft.com/office/drawing/2014/main" id="{BA3349CC-7CBC-4852-96BD-0191F4BCFD9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544888" y="399596"/>
            <a:ext cx="1315098" cy="905707"/>
          </a:xfrm>
          <a:prstGeom prst="rect">
            <a:avLst/>
          </a:prstGeom>
        </p:spPr>
      </p:pic>
      <p:pic>
        <p:nvPicPr>
          <p:cNvPr id="2050" name="Picture 2" descr="Om Samferdselsdepartementet - regjeringen.no">
            <a:extLst>
              <a:ext uri="{FF2B5EF4-FFF2-40B4-BE49-F238E27FC236}">
                <a16:creationId xmlns:a16="http://schemas.microsoft.com/office/drawing/2014/main" id="{5BCED7A3-7BB7-8F91-BC06-D5AF5B3488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04075" y="3815517"/>
            <a:ext cx="1571625" cy="20955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upload.wikimedia.org/wikipedia/commons/thumb/5/...">
            <a:extLst>
              <a:ext uri="{FF2B5EF4-FFF2-40B4-BE49-F238E27FC236}">
                <a16:creationId xmlns:a16="http://schemas.microsoft.com/office/drawing/2014/main" id="{73CAD144-D86D-4C64-8BEC-A96654CEEDC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37417" y="1902429"/>
            <a:ext cx="1563203" cy="17013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7527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56F0EE0-F0DE-41AB-97FB-22F32649EBDC}"/>
              </a:ext>
            </a:extLst>
          </p:cNvPr>
          <p:cNvSpPr>
            <a:spLocks noGrp="1"/>
          </p:cNvSpPr>
          <p:nvPr>
            <p:ph type="title"/>
          </p:nvPr>
        </p:nvSpPr>
        <p:spPr>
          <a:xfrm>
            <a:off x="838200" y="365125"/>
            <a:ext cx="9706688" cy="1325563"/>
          </a:xfrm>
        </p:spPr>
        <p:txBody>
          <a:bodyPr/>
          <a:lstStyle/>
          <a:p>
            <a:r>
              <a:rPr lang="nb-NO" dirty="0"/>
              <a:t>Flydrone.no er problematisk slik den fremstår for våre medlemmer</a:t>
            </a:r>
          </a:p>
        </p:txBody>
      </p:sp>
      <p:sp>
        <p:nvSpPr>
          <p:cNvPr id="3" name="Plassholder for innhold 2">
            <a:extLst>
              <a:ext uri="{FF2B5EF4-FFF2-40B4-BE49-F238E27FC236}">
                <a16:creationId xmlns:a16="http://schemas.microsoft.com/office/drawing/2014/main" id="{7E9B0BF6-DDA5-421A-9659-4B0824CFF3C0}"/>
              </a:ext>
            </a:extLst>
          </p:cNvPr>
          <p:cNvSpPr>
            <a:spLocks noGrp="1"/>
          </p:cNvSpPr>
          <p:nvPr>
            <p:ph idx="1"/>
          </p:nvPr>
        </p:nvSpPr>
        <p:spPr>
          <a:xfrm>
            <a:off x="838200" y="1825625"/>
            <a:ext cx="9706688" cy="4351338"/>
          </a:xfrm>
        </p:spPr>
        <p:txBody>
          <a:bodyPr/>
          <a:lstStyle/>
          <a:p>
            <a:r>
              <a:rPr lang="nb-NO" dirty="0"/>
              <a:t>Gir feil informasjon til våre medlemmer. Vi trenger IKKE bestå kompetansetesten – vi flyr </a:t>
            </a:r>
            <a:r>
              <a:rPr lang="nb-NO" dirty="0" err="1"/>
              <a:t>iht</a:t>
            </a:r>
            <a:r>
              <a:rPr lang="nb-NO" dirty="0"/>
              <a:t> Modellflyhåndboka og våre egne kompetansekrav. (Unntak når du flyr kommersielt)</a:t>
            </a:r>
          </a:p>
          <a:p>
            <a:r>
              <a:rPr lang="nb-NO" dirty="0"/>
              <a:t>Luftfartstilsynet er pålagt av departementet å utbedre dette, herunder vurdere om vi skal betale «halvt gebyr» fordi vi bare bruker «halve tjenesten», men det har ikke skjedd noe fremdrift med dette. Vi tolker det positivt, dvs. Tilsynet prioriterer tross alt utredning av masseregistrering fremfor å gjøre endringer på </a:t>
            </a:r>
            <a:r>
              <a:rPr lang="nb-NO" dirty="0" err="1"/>
              <a:t>flydrone</a:t>
            </a:r>
            <a:r>
              <a:rPr lang="nb-NO" dirty="0"/>
              <a:t>-portalen)</a:t>
            </a:r>
          </a:p>
          <a:p>
            <a:r>
              <a:rPr lang="nb-NO" dirty="0"/>
              <a:t>Det er 16 års aldersgrense for å være registrert. </a:t>
            </a:r>
          </a:p>
        </p:txBody>
      </p:sp>
      <p:pic>
        <p:nvPicPr>
          <p:cNvPr id="5" name="Bilde 4" descr="Et bilde som inneholder tegning, tallerken, skilt&#10;&#10;Automatisk generert beskrivelse">
            <a:extLst>
              <a:ext uri="{FF2B5EF4-FFF2-40B4-BE49-F238E27FC236}">
                <a16:creationId xmlns:a16="http://schemas.microsoft.com/office/drawing/2014/main" id="{BA3349CC-7CBC-4852-96BD-0191F4BCFD9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544888" y="399596"/>
            <a:ext cx="1315098" cy="905707"/>
          </a:xfrm>
          <a:prstGeom prst="rect">
            <a:avLst/>
          </a:prstGeom>
        </p:spPr>
      </p:pic>
    </p:spTree>
    <p:extLst>
      <p:ext uri="{BB962C8B-B14F-4D97-AF65-F5344CB8AC3E}">
        <p14:creationId xmlns:p14="http://schemas.microsoft.com/office/powerpoint/2010/main" val="1017799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56F0EE0-F0DE-41AB-97FB-22F32649EBDC}"/>
              </a:ext>
            </a:extLst>
          </p:cNvPr>
          <p:cNvSpPr>
            <a:spLocks noGrp="1"/>
          </p:cNvSpPr>
          <p:nvPr>
            <p:ph type="title"/>
          </p:nvPr>
        </p:nvSpPr>
        <p:spPr/>
        <p:txBody>
          <a:bodyPr/>
          <a:lstStyle/>
          <a:p>
            <a:r>
              <a:rPr lang="nb-NO" dirty="0"/>
              <a:t>Registrering i praksis</a:t>
            </a:r>
          </a:p>
        </p:txBody>
      </p:sp>
      <p:sp>
        <p:nvSpPr>
          <p:cNvPr id="3" name="Plassholder for innhold 2">
            <a:extLst>
              <a:ext uri="{FF2B5EF4-FFF2-40B4-BE49-F238E27FC236}">
                <a16:creationId xmlns:a16="http://schemas.microsoft.com/office/drawing/2014/main" id="{7E9B0BF6-DDA5-421A-9659-4B0824CFF3C0}"/>
              </a:ext>
            </a:extLst>
          </p:cNvPr>
          <p:cNvSpPr>
            <a:spLocks noGrp="1"/>
          </p:cNvSpPr>
          <p:nvPr>
            <p:ph idx="1"/>
          </p:nvPr>
        </p:nvSpPr>
        <p:spPr>
          <a:xfrm>
            <a:off x="838200" y="1825625"/>
            <a:ext cx="8142514" cy="4351338"/>
          </a:xfrm>
        </p:spPr>
        <p:txBody>
          <a:bodyPr>
            <a:normAutofit/>
          </a:bodyPr>
          <a:lstStyle/>
          <a:p>
            <a:r>
              <a:rPr lang="nb-NO" dirty="0"/>
              <a:t>Alle må være registrert på flydrone.no, og du må gjøre det selv. </a:t>
            </a:r>
          </a:p>
          <a:p>
            <a:r>
              <a:rPr lang="nb-NO" dirty="0"/>
              <a:t>Spørsmål rettes til Luftfartstilsynet. De har 18 ansatte i droneavdelingen som kan bistå. NLF har ingenting med flydrone.no å gjøre.</a:t>
            </a:r>
          </a:p>
          <a:p>
            <a:r>
              <a:rPr lang="nb-NO" dirty="0"/>
              <a:t>Registrering koster 220 kr og </a:t>
            </a:r>
            <a:r>
              <a:rPr lang="nb-NO" u="sng" dirty="0"/>
              <a:t>må gjentas hvert år.</a:t>
            </a:r>
          </a:p>
          <a:p>
            <a:r>
              <a:rPr lang="nb-NO" dirty="0"/>
              <a:t>Du må oppgi NLFs forsikringspolisenummer for å registrere deg (vårt polisenummer er GA1592322 og navn på forsikringsselskap er HDI Global </a:t>
            </a:r>
            <a:r>
              <a:rPr lang="nb-NO" dirty="0" err="1"/>
              <a:t>Specialty</a:t>
            </a:r>
            <a:r>
              <a:rPr lang="nb-NO" dirty="0"/>
              <a:t> SE Sverige)</a:t>
            </a:r>
          </a:p>
        </p:txBody>
      </p:sp>
      <p:pic>
        <p:nvPicPr>
          <p:cNvPr id="5" name="Bilde 4" descr="Et bilde som inneholder tegning, tallerken, skilt&#10;&#10;Automatisk generert beskrivelse">
            <a:extLst>
              <a:ext uri="{FF2B5EF4-FFF2-40B4-BE49-F238E27FC236}">
                <a16:creationId xmlns:a16="http://schemas.microsoft.com/office/drawing/2014/main" id="{BA3349CC-7CBC-4852-96BD-0191F4BCFD9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544888" y="399596"/>
            <a:ext cx="1315098" cy="905707"/>
          </a:xfrm>
          <a:prstGeom prst="rect">
            <a:avLst/>
          </a:prstGeom>
        </p:spPr>
      </p:pic>
    </p:spTree>
    <p:extLst>
      <p:ext uri="{BB962C8B-B14F-4D97-AF65-F5344CB8AC3E}">
        <p14:creationId xmlns:p14="http://schemas.microsoft.com/office/powerpoint/2010/main" val="59099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DE58769-BD4D-4B09-89CC-0777C0FD9F4F}"/>
              </a:ext>
            </a:extLst>
          </p:cNvPr>
          <p:cNvSpPr>
            <a:spLocks noGrp="1"/>
          </p:cNvSpPr>
          <p:nvPr>
            <p:ph type="title"/>
          </p:nvPr>
        </p:nvSpPr>
        <p:spPr/>
        <p:txBody>
          <a:bodyPr>
            <a:normAutofit/>
          </a:bodyPr>
          <a:lstStyle/>
          <a:p>
            <a:r>
              <a:rPr lang="nb-NO" dirty="0"/>
              <a:t>Unntak for registreringsplikt:</a:t>
            </a:r>
          </a:p>
        </p:txBody>
      </p:sp>
      <p:sp>
        <p:nvSpPr>
          <p:cNvPr id="3" name="Plassholder for innhold 2">
            <a:extLst>
              <a:ext uri="{FF2B5EF4-FFF2-40B4-BE49-F238E27FC236}">
                <a16:creationId xmlns:a16="http://schemas.microsoft.com/office/drawing/2014/main" id="{17F938D4-8718-4122-B784-B6302994E631}"/>
              </a:ext>
            </a:extLst>
          </p:cNvPr>
          <p:cNvSpPr>
            <a:spLocks noGrp="1"/>
          </p:cNvSpPr>
          <p:nvPr>
            <p:ph idx="1"/>
          </p:nvPr>
        </p:nvSpPr>
        <p:spPr/>
        <p:txBody>
          <a:bodyPr>
            <a:normAutofit fontScale="92500" lnSpcReduction="10000"/>
          </a:bodyPr>
          <a:lstStyle/>
          <a:p>
            <a:r>
              <a:rPr lang="nb-NO" dirty="0"/>
              <a:t>Farkoster under 250 gram som ikke har kamera, og flygende leketøy</a:t>
            </a:r>
            <a:r>
              <a:rPr lang="nb-NO" dirty="0">
                <a:solidFill>
                  <a:srgbClr val="FF0000"/>
                </a:solidFill>
              </a:rPr>
              <a:t>*</a:t>
            </a:r>
          </a:p>
          <a:p>
            <a:pPr lvl="1"/>
            <a:r>
              <a:rPr lang="nb-NO" dirty="0"/>
              <a:t>Frifluktmodeller (F1A, F1B </a:t>
            </a:r>
            <a:r>
              <a:rPr lang="nb-NO" dirty="0" err="1"/>
              <a:t>osv</a:t>
            </a:r>
            <a:r>
              <a:rPr lang="nb-NO" dirty="0"/>
              <a:t>) veier under 250 gram?</a:t>
            </a:r>
          </a:p>
          <a:p>
            <a:pPr lvl="1"/>
            <a:r>
              <a:rPr lang="nb-NO" dirty="0"/>
              <a:t>F3K-modeller?</a:t>
            </a:r>
          </a:p>
          <a:p>
            <a:pPr lvl="1"/>
            <a:r>
              <a:rPr lang="nb-NO" dirty="0" err="1"/>
              <a:t>Foamies</a:t>
            </a:r>
            <a:br>
              <a:rPr lang="nb-NO" dirty="0"/>
            </a:br>
            <a:endParaRPr lang="nb-NO" dirty="0"/>
          </a:p>
          <a:p>
            <a:r>
              <a:rPr lang="nb-NO" dirty="0"/>
              <a:t>Linestyrte modeller under 1 kg går også klar av regelverket</a:t>
            </a:r>
            <a:br>
              <a:rPr lang="nb-NO" dirty="0"/>
            </a:br>
            <a:endParaRPr lang="nb-NO" dirty="0"/>
          </a:p>
          <a:p>
            <a:r>
              <a:rPr lang="nb-NO" dirty="0"/>
              <a:t>Den europeiske modellflyunionen EMFU jobber for å få unntatt både </a:t>
            </a:r>
            <a:r>
              <a:rPr lang="nb-NO" dirty="0" err="1"/>
              <a:t>frittflygende</a:t>
            </a:r>
            <a:r>
              <a:rPr lang="nb-NO" dirty="0"/>
              <a:t> og linekontrollerte modeller fra hele EU-regelverket.</a:t>
            </a:r>
          </a:p>
          <a:p>
            <a:endParaRPr lang="nb-NO" dirty="0"/>
          </a:p>
          <a:p>
            <a:pPr marL="0" indent="0" algn="ctr">
              <a:buNone/>
            </a:pPr>
            <a:r>
              <a:rPr lang="nb-NO" sz="2400" dirty="0"/>
              <a:t>(</a:t>
            </a:r>
            <a:r>
              <a:rPr lang="nb-NO" sz="2400" dirty="0">
                <a:solidFill>
                  <a:srgbClr val="FF0000"/>
                </a:solidFill>
              </a:rPr>
              <a:t>*</a:t>
            </a:r>
            <a:r>
              <a:rPr lang="nb-NO" sz="2400" dirty="0"/>
              <a:t>Et leketøy er en ting som er produsert iht. EUs leketøysdirektiv 2009/48)</a:t>
            </a:r>
          </a:p>
          <a:p>
            <a:endParaRPr lang="nb-NO" dirty="0"/>
          </a:p>
          <a:p>
            <a:pPr marL="0" indent="0">
              <a:buNone/>
            </a:pPr>
            <a:endParaRPr lang="nb-NO" dirty="0"/>
          </a:p>
          <a:p>
            <a:pPr lvl="1"/>
            <a:endParaRPr lang="nb-NO" dirty="0"/>
          </a:p>
        </p:txBody>
      </p:sp>
      <p:pic>
        <p:nvPicPr>
          <p:cNvPr id="4" name="Bilde 4" descr="Et bilde som inneholder tegning, tallerken, skilt&#10;&#10;Automatisk generert beskrivelse">
            <a:extLst>
              <a:ext uri="{FF2B5EF4-FFF2-40B4-BE49-F238E27FC236}">
                <a16:creationId xmlns:a16="http://schemas.microsoft.com/office/drawing/2014/main" id="{56C56253-A1B9-C547-A270-F98281CFADE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388424" y="365125"/>
            <a:ext cx="1315098" cy="905707"/>
          </a:xfrm>
          <a:prstGeom prst="rect">
            <a:avLst/>
          </a:prstGeom>
        </p:spPr>
      </p:pic>
    </p:spTree>
    <p:extLst>
      <p:ext uri="{BB962C8B-B14F-4D97-AF65-F5344CB8AC3E}">
        <p14:creationId xmlns:p14="http://schemas.microsoft.com/office/powerpoint/2010/main" val="181959286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_dlc_DocId xmlns="c080cb85-45e2-403d-9bf7-7f8b6823ac84">SF37MODELL-640550916-3823</_dlc_DocId>
    <_dlc_DocIdUrl xmlns="c080cb85-45e2-403d-9bf7-7f8b6823ac84">
      <Url>https://idrettsforbundet.sharepoint.com/sites/SF37Aktivitet-Modellfly/_layouts/15/DocIdRedir.aspx?ID=SF37MODELL-640550916-3823</Url>
      <Description>SF37MODELL-640550916-3823</Description>
    </_dlc_DocIdUrl>
    <lcf76f155ced4ddcb4097134ff3c332f xmlns="9444c4b6-4643-4b24-88a8-be2098ad7c3d">
      <Terms xmlns="http://schemas.microsoft.com/office/infopath/2007/PartnerControls"/>
    </lcf76f155ced4ddcb4097134ff3c332f>
    <TaxCatchAll xmlns="9e538389-cabc-4d4e-918a-8beb7ac0ecaa" xsi:nil="true"/>
  </documentManagement>
</p:properties>
</file>

<file path=customXml/item4.xml><?xml version="1.0" encoding="utf-8"?>
<ct:contentTypeSchema xmlns:ct="http://schemas.microsoft.com/office/2006/metadata/contentType" xmlns:ma="http://schemas.microsoft.com/office/2006/metadata/properties/metaAttributes" ct:_="" ma:_="" ma:contentTypeName="Dokument" ma:contentTypeID="0x010100F8DF775FAC631648A235775D7DF9BA4D" ma:contentTypeVersion="13" ma:contentTypeDescription="Opprett et nytt dokument." ma:contentTypeScope="" ma:versionID="2ba24950ef7e51ae42c79aba4007647c">
  <xsd:schema xmlns:xsd="http://www.w3.org/2001/XMLSchema" xmlns:xs="http://www.w3.org/2001/XMLSchema" xmlns:p="http://schemas.microsoft.com/office/2006/metadata/properties" xmlns:ns2="9444c4b6-4643-4b24-88a8-be2098ad7c3d" xmlns:ns3="c080cb85-45e2-403d-9bf7-7f8b6823ac84" xmlns:ns4="9e538389-cabc-4d4e-918a-8beb7ac0ecaa" targetNamespace="http://schemas.microsoft.com/office/2006/metadata/properties" ma:root="true" ma:fieldsID="78788eb9cd09244471b7e2145da794b0" ns2:_="" ns3:_="" ns4:_="">
    <xsd:import namespace="9444c4b6-4643-4b24-88a8-be2098ad7c3d"/>
    <xsd:import namespace="c080cb85-45e2-403d-9bf7-7f8b6823ac84"/>
    <xsd:import namespace="9e538389-cabc-4d4e-918a-8beb7ac0eca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3:_dlc_DocId" minOccurs="0"/>
                <xsd:element ref="ns3:_dlc_DocIdUrl" minOccurs="0"/>
                <xsd:element ref="ns3:_dlc_DocIdPersistId" minOccurs="0"/>
                <xsd:element ref="ns2:MediaServiceAutoKeyPoints" minOccurs="0"/>
                <xsd:element ref="ns2:MediaServiceKeyPoint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444c4b6-4643-4b24-88a8-be2098ad7c3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Bildemerkelapper" ma:readOnly="false" ma:fieldId="{5cf76f15-5ced-4ddc-b409-7134ff3c332f}" ma:taxonomyMulti="true" ma:sspId="7c35df68-1123-4a3a-b80a-3e4e7d44f2b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080cb85-45e2-403d-9bf7-7f8b6823ac84" elementFormDefault="qualified">
    <xsd:import namespace="http://schemas.microsoft.com/office/2006/documentManagement/types"/>
    <xsd:import namespace="http://schemas.microsoft.com/office/infopath/2007/PartnerControls"/>
    <xsd:element name="_dlc_DocId" ma:index="16" nillable="true" ma:displayName="Dokument-ID-verdi" ma:description="Verdien for dokument-IDen som er tilordnet elementet." ma:internalName="_dlc_DocId" ma:readOnly="true">
      <xsd:simpleType>
        <xsd:restriction base="dms:Text"/>
      </xsd:simpleType>
    </xsd:element>
    <xsd:element name="_dlc_DocIdUrl" ma:index="17" nillable="true" ma:displayName="Dokument-ID" ma:description="Fast kobling til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8" nillable="true" ma:displayName="Fast ID" ma:description="Behold IDen ved tillegging."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9e538389-cabc-4d4e-918a-8beb7ac0ecaa"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ae7b2d24-bf2e-489f-8dc7-5f739f768321}" ma:internalName="TaxCatchAll" ma:showField="CatchAllData" ma:web="c080cb85-45e2-403d-9bf7-7f8b6823ac8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7DAD74-3678-44DC-8F22-128E969CFC06}">
  <ds:schemaRefs>
    <ds:schemaRef ds:uri="http://schemas.microsoft.com/sharepoint/v3/contenttype/forms"/>
  </ds:schemaRefs>
</ds:datastoreItem>
</file>

<file path=customXml/itemProps2.xml><?xml version="1.0" encoding="utf-8"?>
<ds:datastoreItem xmlns:ds="http://schemas.openxmlformats.org/officeDocument/2006/customXml" ds:itemID="{F4BE0CD2-0424-4250-8A22-6AA020BDBF2F}">
  <ds:schemaRefs>
    <ds:schemaRef ds:uri="http://schemas.microsoft.com/sharepoint/events"/>
  </ds:schemaRefs>
</ds:datastoreItem>
</file>

<file path=customXml/itemProps3.xml><?xml version="1.0" encoding="utf-8"?>
<ds:datastoreItem xmlns:ds="http://schemas.openxmlformats.org/officeDocument/2006/customXml" ds:itemID="{610D60DA-9B29-4363-9280-893353241B41}">
  <ds:schemaRefs>
    <ds:schemaRef ds:uri="http://schemas.microsoft.com/office/2006/metadata/properties"/>
    <ds:schemaRef ds:uri="http://schemas.microsoft.com/office/infopath/2007/PartnerControls"/>
    <ds:schemaRef ds:uri="c080cb85-45e2-403d-9bf7-7f8b6823ac84"/>
    <ds:schemaRef ds:uri="9444c4b6-4643-4b24-88a8-be2098ad7c3d"/>
    <ds:schemaRef ds:uri="9e538389-cabc-4d4e-918a-8beb7ac0ecaa"/>
  </ds:schemaRefs>
</ds:datastoreItem>
</file>

<file path=customXml/itemProps4.xml><?xml version="1.0" encoding="utf-8"?>
<ds:datastoreItem xmlns:ds="http://schemas.openxmlformats.org/officeDocument/2006/customXml" ds:itemID="{3683C1B1-7F08-40CA-89E8-30D81E1717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444c4b6-4643-4b24-88a8-be2098ad7c3d"/>
    <ds:schemaRef ds:uri="c080cb85-45e2-403d-9bf7-7f8b6823ac84"/>
    <ds:schemaRef ds:uri="9e538389-cabc-4d4e-918a-8beb7ac0ec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5064</TotalTime>
  <Words>1217</Words>
  <Application>Microsoft Macintosh PowerPoint</Application>
  <PresentationFormat>Widescreen</PresentationFormat>
  <Paragraphs>98</Paragraphs>
  <Slides>16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Open Sans</vt:lpstr>
      <vt:lpstr>Overpass</vt:lpstr>
      <vt:lpstr>Office-tema</vt:lpstr>
      <vt:lpstr>Registrering</vt:lpstr>
      <vt:lpstr>Registrering som konsept</vt:lpstr>
      <vt:lpstr>Alle må -  artikkel 16 gir ikke unntak for registrering</vt:lpstr>
      <vt:lpstr>Registrering/merking er i seg selv OK</vt:lpstr>
      <vt:lpstr>Masseregistrering</vt:lpstr>
      <vt:lpstr>NLF søkte LT om å få registrere medlemmene på deres vegne -  i 2019</vt:lpstr>
      <vt:lpstr>Flydrone.no er problematisk slik den fremstår for våre medlemmer</vt:lpstr>
      <vt:lpstr>Registrering i praksis</vt:lpstr>
      <vt:lpstr>Unntak for registreringsplikt:</vt:lpstr>
      <vt:lpstr>Nummeret</vt:lpstr>
      <vt:lpstr>Merking</vt:lpstr>
      <vt:lpstr>Registrering av klubbfly</vt:lpstr>
      <vt:lpstr>Uregistrert?</vt:lpstr>
      <vt:lpstr>Kontrollproblematikk</vt:lpstr>
      <vt:lpstr>Oppsummert</vt:lpstr>
      <vt:lpstr>Quo vadis, EU?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Forordning (EU) 947</dc:title>
  <dc:creator>Wold, Jon Gunnar</dc:creator>
  <cp:lastModifiedBy>Wold, Jon Gunnar</cp:lastModifiedBy>
  <cp:revision>6</cp:revision>
  <dcterms:created xsi:type="dcterms:W3CDTF">2020-01-17T09:06:16Z</dcterms:created>
  <dcterms:modified xsi:type="dcterms:W3CDTF">2023-03-29T13:06:10Z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0x010100F8DF775FAC631648A235775D7DF9BA4D</vt:lpwstr>
  </property>
  <property fmtid="{D5CDD505-2E9C-101B-9397-08002B2CF9AE}" pid="3" name="_dlc_DocIdItemGuid">
    <vt:lpwstr>dc8836c2-d316-4a8c-acc0-8db02a1e3aab</vt:lpwstr>
  </property>
  <property fmtid="{D5CDD505-2E9C-101B-9397-08002B2CF9AE}" pid="4" name="MediaServiceImageTags">
    <vt:lpwstr/>
  </property>
</Properties>
</file>