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6"/>
  </p:notesMasterIdLst>
  <p:sldIdLst>
    <p:sldId id="257" r:id="rId3"/>
    <p:sldId id="264" r:id="rId4"/>
    <p:sldId id="301" r:id="rId5"/>
    <p:sldId id="300" r:id="rId6"/>
    <p:sldId id="314" r:id="rId7"/>
    <p:sldId id="308" r:id="rId8"/>
    <p:sldId id="309" r:id="rId9"/>
    <p:sldId id="310" r:id="rId10"/>
    <p:sldId id="304" r:id="rId11"/>
    <p:sldId id="311" r:id="rId12"/>
    <p:sldId id="364" r:id="rId13"/>
    <p:sldId id="305" r:id="rId14"/>
    <p:sldId id="288" r:id="rId15"/>
    <p:sldId id="365" r:id="rId16"/>
    <p:sldId id="370" r:id="rId17"/>
    <p:sldId id="371" r:id="rId18"/>
    <p:sldId id="380"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7" r:id="rId32"/>
    <p:sldId id="406" r:id="rId33"/>
    <p:sldId id="405" r:id="rId34"/>
    <p:sldId id="404" r:id="rId35"/>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9" d="100"/>
          <a:sy n="79" d="100"/>
        </p:scale>
        <p:origin x="82"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33927B81-EA52-4DFF-833A-E0511B8F9CC3}" type="datetimeFigureOut">
              <a:rPr lang="en-US" smtClean="0"/>
              <a:t>3/16/2020</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BC7D39B1-4232-461B-B4D3-533FC5C3DD08}" type="slidenum">
              <a:rPr lang="en-US" smtClean="0"/>
              <a:t>‹#›</a:t>
            </a:fld>
            <a:endParaRPr lang="en-US"/>
          </a:p>
        </p:txBody>
      </p:sp>
    </p:spTree>
    <p:extLst>
      <p:ext uri="{BB962C8B-B14F-4D97-AF65-F5344CB8AC3E}">
        <p14:creationId xmlns:p14="http://schemas.microsoft.com/office/powerpoint/2010/main" val="200818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74445-5F41-47B0-8CF9-BF3171F12153}" type="slidenum">
              <a:rPr lang="en-GB" altLang="en-US">
                <a:solidFill>
                  <a:prstClr val="black"/>
                </a:solidFill>
              </a:rPr>
              <a:pPr/>
              <a:t>5</a:t>
            </a:fld>
            <a:endParaRPr lang="en-GB" altLang="en-US">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97445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D39B1-4232-461B-B4D3-533FC5C3DD08}" type="slidenum">
              <a:rPr lang="en-US" smtClean="0"/>
              <a:t>12</a:t>
            </a:fld>
            <a:endParaRPr lang="en-US"/>
          </a:p>
        </p:txBody>
      </p:sp>
    </p:spTree>
    <p:extLst>
      <p:ext uri="{BB962C8B-B14F-4D97-AF65-F5344CB8AC3E}">
        <p14:creationId xmlns:p14="http://schemas.microsoft.com/office/powerpoint/2010/main" val="414116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Text Box 1"/>
          <p:cNvSpPr txBox="1">
            <a:spLocks noChangeArrowheads="1"/>
          </p:cNvSpPr>
          <p:nvPr/>
        </p:nvSpPr>
        <p:spPr bwMode="auto">
          <a:xfrm>
            <a:off x="2190750" y="701361"/>
            <a:ext cx="2628900" cy="34587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757" tIns="46378" rIns="92757" bIns="46378" anchor="ctr"/>
          <a:lstStyle/>
          <a:p>
            <a:endParaRPr lang="en-US" altLang="en-US"/>
          </a:p>
        </p:txBody>
      </p:sp>
      <p:sp>
        <p:nvSpPr>
          <p:cNvPr id="151555" name="Rectangle 2"/>
          <p:cNvSpPr txBox="1">
            <a:spLocks noGrp="1" noChangeArrowheads="1"/>
          </p:cNvSpPr>
          <p:nvPr>
            <p:ph type="body"/>
          </p:nvPr>
        </p:nvSpPr>
        <p:spPr>
          <a:xfrm>
            <a:off x="701040" y="4381103"/>
            <a:ext cx="5588847" cy="413610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b-NO" altLang="en-US" smtClean="0"/>
          </a:p>
        </p:txBody>
      </p:sp>
    </p:spTree>
    <p:extLst>
      <p:ext uri="{BB962C8B-B14F-4D97-AF65-F5344CB8AC3E}">
        <p14:creationId xmlns:p14="http://schemas.microsoft.com/office/powerpoint/2010/main" val="375498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Skift ut kartet med et for den lokale flyplassen eleven skal</a:t>
            </a:r>
            <a:r>
              <a:rPr lang="nb-NO" baseline="0" dirty="0" smtClean="0"/>
              <a:t> fly fra.</a:t>
            </a:r>
            <a:endParaRPr lang="nb-NO" dirty="0"/>
          </a:p>
        </p:txBody>
      </p:sp>
      <p:sp>
        <p:nvSpPr>
          <p:cNvPr id="4" name="Plassholder for lysbildenummer 3"/>
          <p:cNvSpPr>
            <a:spLocks noGrp="1"/>
          </p:cNvSpPr>
          <p:nvPr>
            <p:ph type="sldNum" sz="quarter" idx="10"/>
          </p:nvPr>
        </p:nvSpPr>
        <p:spPr/>
        <p:txBody>
          <a:bodyPr/>
          <a:lstStyle/>
          <a:p>
            <a:fld id="{BC7D39B1-4232-461B-B4D3-533FC5C3DD08}" type="slidenum">
              <a:rPr lang="en-US" smtClean="0"/>
              <a:t>32</a:t>
            </a:fld>
            <a:endParaRPr lang="en-US"/>
          </a:p>
        </p:txBody>
      </p:sp>
    </p:spTree>
    <p:extLst>
      <p:ext uri="{BB962C8B-B14F-4D97-AF65-F5344CB8AC3E}">
        <p14:creationId xmlns:p14="http://schemas.microsoft.com/office/powerpoint/2010/main" val="198955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B94A1D-685D-4383-AB9B-580C32F4F83B}"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191313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6B5E3-2A4A-4E27-88AD-E3FB6A0B258E}"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349736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4C023-0B16-439D-A22F-647B88D43A2A}"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22201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7872D37-3451-4F64-BCE0-771501549B70}" type="datetime1">
              <a:rPr lang="en-US" altLang="en-US" smtClean="0">
                <a:solidFill>
                  <a:srgbClr val="FFFF00"/>
                </a:solidFill>
              </a:rPr>
              <a:t>3/16/2020</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6D1CA9E4-C9A7-4E5B-BE58-A0A332A0C698}"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52480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06DA5B-ADAD-4430-ABE5-2CF084C389BB}" type="datetime1">
              <a:rPr lang="en-US" altLang="en-US" smtClean="0">
                <a:solidFill>
                  <a:srgbClr val="FFFF00"/>
                </a:solidFill>
              </a:rPr>
              <a:t>3/16/2020</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0F7DC672-E752-4B19-B021-BCF308BEDCA0}"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3209634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A6A5A5-7658-41D1-9E77-2AB7334A80ED}" type="datetime1">
              <a:rPr lang="en-US" altLang="en-US" smtClean="0">
                <a:solidFill>
                  <a:srgbClr val="FFFF00"/>
                </a:solidFill>
              </a:rPr>
              <a:t>3/16/2020</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02B24A3B-71C4-44AD-A8EF-CC60A801206F}"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26069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1A7B49B-71C0-46C5-814B-FDBA271B3007}" type="datetime1">
              <a:rPr lang="en-US" altLang="en-US" smtClean="0">
                <a:solidFill>
                  <a:srgbClr val="FFFF00"/>
                </a:solidFill>
              </a:rPr>
              <a:t>3/16/2020</a:t>
            </a:fld>
            <a:endParaRPr lang="sv-SE" alt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sv-SE" alt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1BAABD59-1529-4A6D-9DB2-2B7BCC7321F9}"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110578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07F7A95-1B0F-4ADD-9B99-AE7A715FAB65}" type="datetime1">
              <a:rPr lang="en-US" altLang="en-US" smtClean="0">
                <a:solidFill>
                  <a:srgbClr val="FFFF00"/>
                </a:solidFill>
              </a:rPr>
              <a:t>3/16/2020</a:t>
            </a:fld>
            <a:endParaRPr lang="sv-SE" altLang="en-US">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sv-SE" altLang="en-US">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5045EE76-5F62-4F3F-AAAC-D5070C491ED6}"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2271462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B75A772-11B8-4C4D-B633-8B56096A5B6A}" type="datetime1">
              <a:rPr lang="en-US" altLang="en-US" smtClean="0">
                <a:solidFill>
                  <a:srgbClr val="FFFF00"/>
                </a:solidFill>
              </a:rPr>
              <a:t>3/16/2020</a:t>
            </a:fld>
            <a:endParaRPr lang="sv-SE" altLang="en-US">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sv-SE" altLang="en-US">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AFD0B4B2-5060-43A9-8EF7-4170D83F6E7C}"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314186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FD43332-AD1D-4153-BBDF-E38C37BDA0EB}" type="datetime1">
              <a:rPr lang="en-US" altLang="en-US" smtClean="0">
                <a:solidFill>
                  <a:srgbClr val="FFFF00"/>
                </a:solidFill>
              </a:rPr>
              <a:t>3/16/2020</a:t>
            </a:fld>
            <a:endParaRPr lang="sv-SE" altLang="en-US">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sv-SE" altLang="en-US">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E0F1C1FA-4652-4DB9-AAE5-C1567DB9A233}"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933523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6F4A173-941A-428A-95BD-8E5F96C2A489}" type="datetime1">
              <a:rPr lang="en-US" altLang="en-US" smtClean="0">
                <a:solidFill>
                  <a:srgbClr val="FFFF00"/>
                </a:solidFill>
              </a:rPr>
              <a:t>3/16/2020</a:t>
            </a:fld>
            <a:endParaRPr lang="sv-SE" alt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sv-SE" alt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144614EB-8E1C-4C32-A92D-DBF1FFD0F896}"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405568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2FEFA-7F2F-413C-A360-F1ACBE6459E8}"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618475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3C783CF-EB43-427B-84E2-1AFB66FD7AFF}" type="datetime1">
              <a:rPr lang="en-US" altLang="en-US" smtClean="0">
                <a:solidFill>
                  <a:srgbClr val="FFFF00"/>
                </a:solidFill>
              </a:rPr>
              <a:t>3/16/2020</a:t>
            </a:fld>
            <a:endParaRPr lang="sv-SE" alt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sv-SE" alt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D9D43D3F-FBE6-4989-AC70-B1F656E8B97C}"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182033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CE8E7C-7133-4096-BA5D-3C586E132C97}" type="datetime1">
              <a:rPr lang="en-US" altLang="en-US" smtClean="0">
                <a:solidFill>
                  <a:srgbClr val="FFFF00"/>
                </a:solidFill>
              </a:rPr>
              <a:t>3/16/2020</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FFB8BE55-87E9-4E17-AB68-275A21D95882}"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2452998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B8AA03-C93A-4D3E-9E81-925ED32DD309}" type="datetime1">
              <a:rPr lang="en-US" altLang="en-US" smtClean="0">
                <a:solidFill>
                  <a:srgbClr val="FFFF00"/>
                </a:solidFill>
              </a:rPr>
              <a:t>3/16/2020</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B6CB3E00-DE14-45F6-A009-C6803F0F700B}"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3449813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B2C0C64A-D58C-436D-8451-258BB5B88495}" type="datetime1">
              <a:rPr lang="en-US" altLang="en-US" smtClean="0">
                <a:solidFill>
                  <a:srgbClr val="FFFF00"/>
                </a:solidFill>
              </a:rPr>
              <a:t>3/16/2020</a:t>
            </a:fld>
            <a:endParaRPr lang="sv-SE" altLang="en-US">
              <a:solidFill>
                <a:srgbClr val="FFFF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sv-SE" altLang="en-US">
              <a:solidFill>
                <a:srgbClr val="FFFF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0CA79E5-34B3-4272-BB21-FA418F90F3AF}"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200666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84D2B-87DD-4501-AC9B-040BDC49D7B6}"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94908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18F9C-C6DA-433C-BBBF-6F9FFA5AD91D}" type="datetime1">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411982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1C810-3C50-4401-B344-EBC5438BC17E}" type="datetime1">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67530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736F3D-7066-44CA-8492-C375B496C987}" type="datetime1">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42831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50F5D-650C-4643-9DA8-3661886D14CE}" type="datetime1">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84374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3BB82-FA77-40EC-9A25-02DCB73C553A}" type="datetime1">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58184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F81D8-B920-45E9-9B51-9A3559ADFB36}" type="datetime1">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2838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5FD0C-8DA7-4DD3-AEF0-87796C8170A2}" type="datetime1">
              <a:rPr lang="en-US" smtClean="0"/>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E319B-D9A2-446E-A077-2C34E3BFAA8B}" type="slidenum">
              <a:rPr lang="en-US" smtClean="0"/>
              <a:t>‹#›</a:t>
            </a:fld>
            <a:endParaRPr lang="en-US"/>
          </a:p>
        </p:txBody>
      </p:sp>
    </p:spTree>
    <p:extLst>
      <p:ext uri="{BB962C8B-B14F-4D97-AF65-F5344CB8AC3E}">
        <p14:creationId xmlns:p14="http://schemas.microsoft.com/office/powerpoint/2010/main" val="3896969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en-US" smtClean="0"/>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B3385C74-0AAC-40F4-920A-17209397780C}" type="datetime1">
              <a:rPr lang="en-US" altLang="en-US" smtClean="0">
                <a:solidFill>
                  <a:srgbClr val="FFFF00"/>
                </a:solidFill>
              </a:rPr>
              <a:t>3/16/2020</a:t>
            </a:fld>
            <a:endParaRPr lang="sv-SE" altLang="en-US" smtClean="0">
              <a:solidFill>
                <a:srgbClr val="FFFF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sv-SE" altLang="en-US" smtClean="0">
              <a:solidFill>
                <a:srgbClr val="FFFF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937CB8E-2E49-4760-BDB2-92B614C4477D}" type="slidenum">
              <a:rPr lang="sv-SE" altLang="en-US" smtClean="0">
                <a:solidFill>
                  <a:srgbClr val="FFFF00"/>
                </a:solidFill>
              </a:rPr>
              <a:pPr fontAlgn="base">
                <a:spcBef>
                  <a:spcPct val="0"/>
                </a:spcBef>
                <a:spcAft>
                  <a:spcPct val="0"/>
                </a:spcAft>
              </a:pPr>
              <a:t>‹#›</a:t>
            </a:fld>
            <a:endParaRPr lang="sv-SE" altLang="en-US" smtClean="0">
              <a:solidFill>
                <a:srgbClr val="FFFF00"/>
              </a:solidFill>
            </a:endParaRPr>
          </a:p>
        </p:txBody>
      </p:sp>
    </p:spTree>
    <p:extLst>
      <p:ext uri="{BB962C8B-B14F-4D97-AF65-F5344CB8AC3E}">
        <p14:creationId xmlns:p14="http://schemas.microsoft.com/office/powerpoint/2010/main" val="271543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JIBBjVq2yd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www.youtube.com/watch?v=AsdTpMqY1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larssen\Dropbox\Camera Uploads\Usortert 2015 og eldre\2013-06-29 13.23.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9672"/>
            <a:ext cx="8496944" cy="6336703"/>
          </a:xfrm>
          <a:prstGeom prst="rect">
            <a:avLst/>
          </a:prstGeom>
          <a:noFill/>
          <a:ln>
            <a:noFill/>
          </a:ln>
        </p:spPr>
      </p:pic>
      <p:sp>
        <p:nvSpPr>
          <p:cNvPr id="3" name="Rectangle 2"/>
          <p:cNvSpPr/>
          <p:nvPr/>
        </p:nvSpPr>
        <p:spPr>
          <a:xfrm>
            <a:off x="1475656" y="261658"/>
            <a:ext cx="6192688" cy="1446550"/>
          </a:xfrm>
          <a:prstGeom prst="rect">
            <a:avLst/>
          </a:prstGeom>
        </p:spPr>
        <p:txBody>
          <a:bodyPr wrap="square">
            <a:spAutoFit/>
          </a:bodyPr>
          <a:lstStyle/>
          <a:p>
            <a:pPr algn="ctr"/>
            <a:r>
              <a:rPr lang="nb-NO" sz="4400" dirty="0" smtClean="0">
                <a:latin typeface="Arial" panose="020B0604020202020204" pitchFamily="34" charset="0"/>
                <a:cs typeface="Arial" panose="020B0604020202020204" pitchFamily="34" charset="0"/>
              </a:rPr>
              <a:t>Kurs i seilflyregler  før 1’ste solo</a:t>
            </a:r>
            <a:endParaRPr lang="en-US" sz="4400" dirty="0"/>
          </a:p>
        </p:txBody>
      </p:sp>
      <p:sp>
        <p:nvSpPr>
          <p:cNvPr id="5" name="TextBox 4"/>
          <p:cNvSpPr txBox="1"/>
          <p:nvPr/>
        </p:nvSpPr>
        <p:spPr>
          <a:xfrm>
            <a:off x="6156176" y="6093296"/>
            <a:ext cx="2736304" cy="677108"/>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Utgave </a:t>
            </a:r>
            <a:r>
              <a:rPr lang="nb-NO" sz="2000" dirty="0" smtClean="0">
                <a:latin typeface="Arial" panose="020B0604020202020204" pitchFamily="34" charset="0"/>
                <a:cs typeface="Arial" panose="020B0604020202020204" pitchFamily="34" charset="0"/>
              </a:rPr>
              <a:t>1 februar 2020</a:t>
            </a:r>
            <a:endParaRPr lang="en-US" sz="2000" dirty="0">
              <a:latin typeface="Arial" panose="020B0604020202020204" pitchFamily="34" charset="0"/>
              <a:cs typeface="Arial" panose="020B0604020202020204" pitchFamily="34" charset="0"/>
            </a:endParaRPr>
          </a:p>
          <a:p>
            <a:endParaRPr lang="en-US" dirty="0"/>
          </a:p>
        </p:txBody>
      </p:sp>
      <p:sp>
        <p:nvSpPr>
          <p:cNvPr id="6" name="Slide Number Placeholder 5"/>
          <p:cNvSpPr>
            <a:spLocks noGrp="1"/>
          </p:cNvSpPr>
          <p:nvPr>
            <p:ph type="sldNum" sz="quarter" idx="12"/>
          </p:nvPr>
        </p:nvSpPr>
        <p:spPr/>
        <p:txBody>
          <a:bodyPr/>
          <a:lstStyle/>
          <a:p>
            <a:fld id="{AD3E319B-D9A2-446E-A077-2C34E3BFAA8B}" type="slidenum">
              <a:rPr lang="en-US" smtClean="0"/>
              <a:t>1</a:t>
            </a:fld>
            <a:endParaRPr lang="en-US"/>
          </a:p>
        </p:txBody>
      </p:sp>
    </p:spTree>
    <p:extLst>
      <p:ext uri="{BB962C8B-B14F-4D97-AF65-F5344CB8AC3E}">
        <p14:creationId xmlns:p14="http://schemas.microsoft.com/office/powerpoint/2010/main" val="265229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nb-NO" sz="3600" b="1" dirty="0">
                <a:latin typeface="Arial" panose="020B0604020202020204" pitchFamily="34" charset="0"/>
                <a:cs typeface="Arial" panose="020B0604020202020204" pitchFamily="34" charset="0"/>
              </a:rPr>
              <a:t>Vikeplikt i luften </a:t>
            </a:r>
            <a:r>
              <a:rPr lang="nb-NO" sz="3600" b="1"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08720"/>
            <a:ext cx="8229600" cy="5400600"/>
          </a:xfrm>
        </p:spPr>
        <p:txBody>
          <a:bodyPr>
            <a:normAutofit fontScale="47500" lnSpcReduction="20000"/>
          </a:bodyPr>
          <a:lstStyle/>
          <a:p>
            <a:pPr marL="0" indent="0">
              <a:buNone/>
            </a:pPr>
            <a:r>
              <a:rPr lang="nb-NO" sz="4200" b="1" u="sng" dirty="0" smtClean="0">
                <a:latin typeface="Arial" panose="020B0604020202020204" pitchFamily="34" charset="0"/>
                <a:cs typeface="Arial" panose="020B0604020202020204" pitchFamily="34" charset="0"/>
              </a:rPr>
              <a:t>Landing</a:t>
            </a:r>
            <a:r>
              <a:rPr lang="nb-NO" sz="4200" b="1" dirty="0">
                <a:latin typeface="Arial" panose="020B0604020202020204" pitchFamily="34" charset="0"/>
                <a:cs typeface="Arial" panose="020B0604020202020204" pitchFamily="34" charset="0"/>
              </a:rPr>
              <a:t>. </a:t>
            </a:r>
            <a:endParaRPr lang="nb-NO" sz="4200" b="1" dirty="0" smtClean="0">
              <a:latin typeface="Arial" panose="020B0604020202020204" pitchFamily="34" charset="0"/>
              <a:cs typeface="Arial" panose="020B0604020202020204" pitchFamily="34" charset="0"/>
            </a:endParaRPr>
          </a:p>
          <a:p>
            <a:r>
              <a:rPr lang="nb-NO" sz="4200" dirty="0" smtClean="0">
                <a:latin typeface="Arial" panose="020B0604020202020204" pitchFamily="34" charset="0"/>
                <a:cs typeface="Arial" panose="020B0604020202020204" pitchFamily="34" charset="0"/>
              </a:rPr>
              <a:t>Et </a:t>
            </a:r>
            <a:r>
              <a:rPr lang="nb-NO" sz="4200" dirty="0">
                <a:latin typeface="Arial" panose="020B0604020202020204" pitchFamily="34" charset="0"/>
                <a:cs typeface="Arial" panose="020B0604020202020204" pitchFamily="34" charset="0"/>
              </a:rPr>
              <a:t>luftfartøy som befinner seg i luften, eller under drift på bakken eller på vann, skal vike for luftfartøyer som lander eller som er i sluttfasen av innflyging til landing.</a:t>
            </a:r>
            <a:endParaRPr lang="en-US" sz="4200" dirty="0">
              <a:latin typeface="Arial" panose="020B0604020202020204" pitchFamily="34" charset="0"/>
              <a:cs typeface="Arial" panose="020B0604020202020204" pitchFamily="34" charset="0"/>
            </a:endParaRPr>
          </a:p>
          <a:p>
            <a:pPr marL="0" indent="0">
              <a:buNone/>
            </a:pPr>
            <a:endParaRPr lang="en-US" sz="4200" dirty="0">
              <a:latin typeface="Arial" panose="020B0604020202020204" pitchFamily="34" charset="0"/>
              <a:cs typeface="Arial" panose="020B0604020202020204" pitchFamily="34" charset="0"/>
            </a:endParaRPr>
          </a:p>
          <a:p>
            <a:r>
              <a:rPr lang="nb-NO" sz="4200" dirty="0">
                <a:latin typeface="Arial" panose="020B0604020202020204" pitchFamily="34" charset="0"/>
                <a:cs typeface="Arial" panose="020B0604020202020204" pitchFamily="34" charset="0"/>
              </a:rPr>
              <a:t>Når to eller flere luftfartøyer tyngre enn luft nærmer seg en flyplass</a:t>
            </a:r>
            <a:r>
              <a:rPr lang="nb-NO" sz="4200" b="1" dirty="0">
                <a:latin typeface="Arial" panose="020B0604020202020204" pitchFamily="34" charset="0"/>
                <a:cs typeface="Arial" panose="020B0604020202020204" pitchFamily="34" charset="0"/>
              </a:rPr>
              <a:t>,</a:t>
            </a:r>
            <a:r>
              <a:rPr lang="nb-NO" sz="4200" dirty="0">
                <a:latin typeface="Arial" panose="020B0604020202020204" pitchFamily="34" charset="0"/>
                <a:cs typeface="Arial" panose="020B0604020202020204" pitchFamily="34" charset="0"/>
              </a:rPr>
              <a:t> eller et operasjonsted med henblikk på landing, skal luftfartøyer på høyere flygehøyde vike for luftfartøyer på lavere flygehøyde. </a:t>
            </a:r>
            <a:endParaRPr lang="nb-NO" sz="4200" dirty="0" smtClean="0">
              <a:latin typeface="Arial" panose="020B0604020202020204" pitchFamily="34" charset="0"/>
              <a:cs typeface="Arial" panose="020B0604020202020204" pitchFamily="34" charset="0"/>
            </a:endParaRPr>
          </a:p>
          <a:p>
            <a:pPr marL="0" lvl="0" indent="0">
              <a:buNone/>
            </a:pPr>
            <a:endParaRPr lang="nb-NO" sz="4200" dirty="0" smtClean="0">
              <a:latin typeface="Arial" panose="020B0604020202020204" pitchFamily="34" charset="0"/>
              <a:cs typeface="Arial" panose="020B0604020202020204" pitchFamily="34" charset="0"/>
            </a:endParaRPr>
          </a:p>
          <a:p>
            <a:r>
              <a:rPr lang="nb-NO" sz="4200" dirty="0" smtClean="0">
                <a:latin typeface="Arial" panose="020B0604020202020204" pitchFamily="34" charset="0"/>
                <a:cs typeface="Arial" panose="020B0604020202020204" pitchFamily="34" charset="0"/>
              </a:rPr>
              <a:t>De </a:t>
            </a:r>
            <a:r>
              <a:rPr lang="nb-NO" sz="4200" dirty="0">
                <a:latin typeface="Arial" panose="020B0604020202020204" pitchFamily="34" charset="0"/>
                <a:cs typeface="Arial" panose="020B0604020202020204" pitchFamily="34" charset="0"/>
              </a:rPr>
              <a:t>sistnevnte skal ikke utnytte denne regelen til å skjære inn foran et annet luftfartøy som er i sluttfasen av innflyging til landing, eller passere et slikt luftfartøy. </a:t>
            </a:r>
            <a:endParaRPr lang="nb-NO" sz="4200" dirty="0" smtClean="0">
              <a:latin typeface="Arial" panose="020B0604020202020204" pitchFamily="34" charset="0"/>
              <a:cs typeface="Arial" panose="020B0604020202020204" pitchFamily="34" charset="0"/>
            </a:endParaRPr>
          </a:p>
          <a:p>
            <a:pPr marL="0" lvl="0" indent="0">
              <a:buNone/>
            </a:pPr>
            <a:endParaRPr lang="nb-NO" sz="4200" dirty="0" smtClean="0">
              <a:latin typeface="Arial" panose="020B0604020202020204" pitchFamily="34" charset="0"/>
              <a:cs typeface="Arial" panose="020B0604020202020204" pitchFamily="34" charset="0"/>
            </a:endParaRPr>
          </a:p>
          <a:p>
            <a:r>
              <a:rPr lang="nb-NO" sz="4200" dirty="0" smtClean="0">
                <a:latin typeface="Arial" panose="020B0604020202020204" pitchFamily="34" charset="0"/>
                <a:cs typeface="Arial" panose="020B0604020202020204" pitchFamily="34" charset="0"/>
              </a:rPr>
              <a:t>Motordrevne </a:t>
            </a:r>
            <a:r>
              <a:rPr lang="nb-NO" sz="4200" dirty="0">
                <a:latin typeface="Arial" panose="020B0604020202020204" pitchFamily="34" charset="0"/>
                <a:cs typeface="Arial" panose="020B0604020202020204" pitchFamily="34" charset="0"/>
              </a:rPr>
              <a:t>luftfartøyer som er tyngre enn luft skal imidlertid vike for </a:t>
            </a:r>
            <a:r>
              <a:rPr lang="nb-NO" sz="4200" u="sng" dirty="0">
                <a:latin typeface="Arial" panose="020B0604020202020204" pitchFamily="34" charset="0"/>
                <a:cs typeface="Arial" panose="020B0604020202020204" pitchFamily="34" charset="0"/>
              </a:rPr>
              <a:t>seilfly</a:t>
            </a:r>
            <a:r>
              <a:rPr lang="nb-NO" sz="4200" dirty="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a:p>
            <a:pPr marL="0" indent="0">
              <a:buNone/>
            </a:pPr>
            <a:endParaRPr lang="en-US" sz="4200" dirty="0">
              <a:latin typeface="Arial" panose="020B0604020202020204" pitchFamily="34" charset="0"/>
              <a:cs typeface="Arial" panose="020B0604020202020204" pitchFamily="34" charset="0"/>
            </a:endParaRPr>
          </a:p>
          <a:p>
            <a:r>
              <a:rPr lang="nb-NO" sz="4200" i="1" dirty="0" smtClean="0">
                <a:latin typeface="Arial" panose="020B0604020202020204" pitchFamily="34" charset="0"/>
                <a:cs typeface="Arial" panose="020B0604020202020204" pitchFamily="34" charset="0"/>
              </a:rPr>
              <a:t>Nødlanding: </a:t>
            </a:r>
            <a:r>
              <a:rPr lang="nb-NO" sz="4200" dirty="0">
                <a:latin typeface="Arial" panose="020B0604020202020204" pitchFamily="34" charset="0"/>
                <a:cs typeface="Arial" panose="020B0604020202020204" pitchFamily="34" charset="0"/>
              </a:rPr>
              <a:t>Et luftfartøy som er klar over at et annet luftfartøy er tvunget til å lande, skal vike for et slikt luftfartøy.</a:t>
            </a:r>
            <a:endParaRPr lang="en-US" sz="4200" dirty="0">
              <a:latin typeface="Arial" panose="020B0604020202020204" pitchFamily="34" charset="0"/>
              <a:cs typeface="Arial" panose="020B0604020202020204" pitchFamily="34" charset="0"/>
            </a:endParaRPr>
          </a:p>
          <a:p>
            <a:pPr fontAlgn="t"/>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10</a:t>
            </a:fld>
            <a:endParaRPr lang="en-US"/>
          </a:p>
        </p:txBody>
      </p:sp>
    </p:spTree>
    <p:extLst>
      <p:ext uri="{BB962C8B-B14F-4D97-AF65-F5344CB8AC3E}">
        <p14:creationId xmlns:p14="http://schemas.microsoft.com/office/powerpoint/2010/main" val="51041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nb-NO" altLang="nb-NO" sz="3600" b="1" dirty="0">
                <a:latin typeface="Arial" panose="020B0604020202020204" pitchFamily="34" charset="0"/>
                <a:cs typeface="Arial" panose="020B0604020202020204" pitchFamily="34" charset="0"/>
              </a:rPr>
              <a:t>Vikepliktsregler</a:t>
            </a:r>
            <a:r>
              <a:rPr lang="nb-NO" altLang="nb-NO" b="1" dirty="0"/>
              <a:t> </a:t>
            </a:r>
            <a:br>
              <a:rPr lang="nb-NO" altLang="nb-NO" b="1" dirty="0"/>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632848" cy="59613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Bent-Up Arrow 8"/>
          <p:cNvSpPr/>
          <p:nvPr/>
        </p:nvSpPr>
        <p:spPr>
          <a:xfrm>
            <a:off x="2735796" y="4797152"/>
            <a:ext cx="216024"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D3E319B-D9A2-446E-A077-2C34E3BFAA8B}" type="slidenum">
              <a:rPr lang="en-US" smtClean="0"/>
              <a:t>11</a:t>
            </a:fld>
            <a:endParaRPr lang="en-US"/>
          </a:p>
        </p:txBody>
      </p:sp>
    </p:spTree>
    <p:extLst>
      <p:ext uri="{BB962C8B-B14F-4D97-AF65-F5344CB8AC3E}">
        <p14:creationId xmlns:p14="http://schemas.microsoft.com/office/powerpoint/2010/main" val="1753886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sz="3200" b="1" dirty="0" err="1" smtClean="0">
                <a:latin typeface="Arial" panose="020B0604020202020204" pitchFamily="34" charset="0"/>
                <a:cs typeface="Arial" panose="020B0604020202020204" pitchFamily="34" charset="0"/>
              </a:rPr>
              <a:t>Nasjonalt</a:t>
            </a:r>
            <a:r>
              <a:rPr lang="en-US" sz="3200" b="1" dirty="0" smtClean="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tillegg</a:t>
            </a:r>
            <a:r>
              <a:rPr lang="en-US" sz="3200" b="1" dirty="0">
                <a:latin typeface="Arial" panose="020B0604020202020204" pitchFamily="34" charset="0"/>
                <a:cs typeface="Arial" panose="020B0604020202020204" pitchFamily="34" charset="0"/>
              </a:rPr>
              <a:t> §14. </a:t>
            </a:r>
            <a:r>
              <a:rPr lang="en-US" sz="3200" b="1" dirty="0" err="1">
                <a:latin typeface="Arial" panose="020B0604020202020204" pitchFamily="34" charset="0"/>
                <a:cs typeface="Arial" panose="020B0604020202020204" pitchFamily="34" charset="0"/>
              </a:rPr>
              <a:t>Til</a:t>
            </a:r>
            <a:r>
              <a:rPr lang="en-US" sz="3200" b="1" dirty="0">
                <a:latin typeface="Arial" panose="020B0604020202020204" pitchFamily="34" charset="0"/>
                <a:cs typeface="Arial" panose="020B0604020202020204" pitchFamily="34" charset="0"/>
              </a:rPr>
              <a:t> SERA.5005(f) </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err="1" smtClean="0">
                <a:latin typeface="Arial" panose="020B0604020202020204" pitchFamily="34" charset="0"/>
                <a:cs typeface="Arial" panose="020B0604020202020204" pitchFamily="34" charset="0"/>
              </a:rPr>
              <a:t>Visuelle</a:t>
            </a:r>
            <a:r>
              <a:rPr lang="en-US" sz="3200" b="1" dirty="0" smtClean="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flygeregler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endParaRPr lang="nb-NO" sz="2400" dirty="0" smtClean="0"/>
          </a:p>
          <a:p>
            <a:pPr marL="0" indent="0">
              <a:buNone/>
            </a:pPr>
            <a:r>
              <a:rPr lang="nb-NO" sz="2400" dirty="0" smtClean="0"/>
              <a:t>c</a:t>
            </a:r>
            <a:r>
              <a:rPr lang="nb-NO" sz="2400" dirty="0"/>
              <a:t>) Seilfly som utfører hangflyging kan fly ned til en minstehøyde av </a:t>
            </a:r>
            <a:r>
              <a:rPr lang="nb-NO" sz="2400" b="1" dirty="0"/>
              <a:t>50 m over </a:t>
            </a:r>
            <a:r>
              <a:rPr lang="nb-NO" sz="2400" dirty="0"/>
              <a:t>bakken eller </a:t>
            </a:r>
            <a:r>
              <a:rPr lang="nb-NO" sz="2400" dirty="0" smtClean="0"/>
              <a:t>vannet</a:t>
            </a:r>
            <a:r>
              <a:rPr lang="nb-NO" sz="2400" dirty="0"/>
              <a:t>.</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45" y="2966236"/>
            <a:ext cx="3528392" cy="23797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36912"/>
            <a:ext cx="4824536" cy="355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3E319B-D9A2-446E-A077-2C34E3BFAA8B}" type="slidenum">
              <a:rPr lang="en-US" smtClean="0"/>
              <a:t>12</a:t>
            </a:fld>
            <a:endParaRPr lang="en-US"/>
          </a:p>
        </p:txBody>
      </p:sp>
    </p:spTree>
    <p:extLst>
      <p:ext uri="{BB962C8B-B14F-4D97-AF65-F5344CB8AC3E}">
        <p14:creationId xmlns:p14="http://schemas.microsoft.com/office/powerpoint/2010/main" val="1773269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4612621" y="1519497"/>
            <a:ext cx="399573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647700" y="333375"/>
            <a:ext cx="392430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dirty="0"/>
              <a:t>   Minstehøyder:</a:t>
            </a:r>
          </a:p>
          <a:p>
            <a:pPr eaLnBrk="1" hangingPunct="1">
              <a:spcBef>
                <a:spcPct val="50000"/>
              </a:spcBef>
              <a:buFont typeface="ZapfDingbats" pitchFamily="82" charset="2"/>
              <a:buChar char="Q"/>
            </a:pPr>
            <a:r>
              <a:rPr lang="nb-NO" altLang="nb-NO" sz="2000" b="1" dirty="0"/>
              <a:t> </a:t>
            </a:r>
            <a:r>
              <a:rPr lang="nb-NO" altLang="nb-NO" sz="2000" dirty="0"/>
              <a:t>Utenfor tettbebyggelse og folkeansamlinger</a:t>
            </a:r>
            <a:r>
              <a:rPr lang="nb-NO" altLang="nb-NO" sz="2000" dirty="0" smtClean="0"/>
              <a:t>: </a:t>
            </a:r>
          </a:p>
          <a:p>
            <a:pPr eaLnBrk="1" hangingPunct="1">
              <a:spcBef>
                <a:spcPct val="50000"/>
              </a:spcBef>
              <a:buNone/>
            </a:pPr>
            <a:r>
              <a:rPr lang="nb-NO" altLang="nb-NO" sz="2000" b="1" dirty="0"/>
              <a:t>	</a:t>
            </a:r>
            <a:r>
              <a:rPr lang="nb-NO" altLang="nb-NO" sz="2000" b="1" dirty="0" smtClean="0"/>
              <a:t>150 m</a:t>
            </a:r>
          </a:p>
          <a:p>
            <a:pPr eaLnBrk="1" hangingPunct="1">
              <a:spcBef>
                <a:spcPct val="50000"/>
              </a:spcBef>
              <a:buFont typeface="ZapfDingbats" pitchFamily="82" charset="2"/>
              <a:buChar char="Q"/>
            </a:pPr>
            <a:endParaRPr lang="nb-NO" altLang="nb-NO" sz="2000" b="1" dirty="0"/>
          </a:p>
          <a:p>
            <a:pPr eaLnBrk="1" hangingPunct="1">
              <a:spcBef>
                <a:spcPct val="50000"/>
              </a:spcBef>
              <a:buFont typeface="ZapfDingbats" pitchFamily="82" charset="2"/>
              <a:buChar char="Q"/>
            </a:pPr>
            <a:endParaRPr lang="nb-NO" altLang="nb-NO" sz="2000" b="1" dirty="0" smtClean="0"/>
          </a:p>
          <a:p>
            <a:pPr eaLnBrk="1" hangingPunct="1">
              <a:spcBef>
                <a:spcPct val="50000"/>
              </a:spcBef>
              <a:buFont typeface="ZapfDingbats" pitchFamily="82" charset="2"/>
              <a:buChar char="Q"/>
            </a:pPr>
            <a:endParaRPr lang="nb-NO" altLang="nb-NO" sz="2000" b="1" dirty="0"/>
          </a:p>
          <a:p>
            <a:pPr eaLnBrk="1" hangingPunct="1">
              <a:spcBef>
                <a:spcPct val="50000"/>
              </a:spcBef>
              <a:buFont typeface="ZapfDingbats" pitchFamily="82" charset="2"/>
              <a:buChar char="Q"/>
            </a:pPr>
            <a:r>
              <a:rPr lang="nb-NO" altLang="nb-NO" sz="2000" b="1" dirty="0"/>
              <a:t> </a:t>
            </a:r>
            <a:r>
              <a:rPr lang="nb-NO" altLang="nb-NO" sz="2000" dirty="0"/>
              <a:t>Over tettbebyggelse og folkeansamlinger:	</a:t>
            </a:r>
            <a:r>
              <a:rPr lang="nb-NO" altLang="nb-NO" sz="2000" b="1" dirty="0"/>
              <a:t/>
            </a:r>
            <a:br>
              <a:rPr lang="nb-NO" altLang="nb-NO" sz="2000" b="1" dirty="0"/>
            </a:br>
            <a:r>
              <a:rPr lang="nb-NO" altLang="nb-NO" sz="2000" b="1" dirty="0"/>
              <a:t>     300 m over høyeste punkt innen en radius på 600 m</a:t>
            </a:r>
          </a:p>
          <a:p>
            <a:pPr eaLnBrk="1" hangingPunct="1">
              <a:spcBef>
                <a:spcPct val="50000"/>
              </a:spcBef>
              <a:buFontTx/>
              <a:buNone/>
            </a:pPr>
            <a:endParaRPr lang="nb-NO" altLang="nb-NO" sz="1400" dirty="0"/>
          </a:p>
        </p:txBody>
      </p:sp>
      <p:sp>
        <p:nvSpPr>
          <p:cNvPr id="2" name="Slide Number Placeholder 1"/>
          <p:cNvSpPr>
            <a:spLocks noGrp="1"/>
          </p:cNvSpPr>
          <p:nvPr>
            <p:ph type="sldNum" sz="quarter" idx="12"/>
          </p:nvPr>
        </p:nvSpPr>
        <p:spPr/>
        <p:txBody>
          <a:bodyPr/>
          <a:lstStyle/>
          <a:p>
            <a:fld id="{AD3E319B-D9A2-446E-A077-2C34E3BFAA8B}" type="slidenum">
              <a:rPr lang="en-US" smtClean="0"/>
              <a:t>13</a:t>
            </a:fld>
            <a:endParaRPr lang="en-US"/>
          </a:p>
        </p:txBody>
      </p:sp>
    </p:spTree>
    <p:extLst>
      <p:ext uri="{BB962C8B-B14F-4D97-AF65-F5344CB8AC3E}">
        <p14:creationId xmlns:p14="http://schemas.microsoft.com/office/powerpoint/2010/main" val="4130029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972D45-091C-42E6-8C9A-42D79EAFD63B}" type="slidenum">
              <a:rPr lang="en-US" smtClean="0"/>
              <a:t>14</a:t>
            </a:fld>
            <a:endParaRPr lang="en-US"/>
          </a:p>
        </p:txBody>
      </p:sp>
      <p:pic>
        <p:nvPicPr>
          <p:cNvPr id="3" name="Picture 2" descr="C:\Users\slarssen\SUK\Instruktørhåndboken (NHB-D-IHB)\SHB Utgave 2\SHB utgave 2\Lover og regler\Dokumentsamling Seilfly 2\2013-06-22 11.15.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8136903" cy="6048672"/>
          </a:xfrm>
          <a:prstGeom prst="rect">
            <a:avLst/>
          </a:prstGeom>
          <a:noFill/>
          <a:ln>
            <a:noFill/>
          </a:ln>
        </p:spPr>
      </p:pic>
      <p:sp>
        <p:nvSpPr>
          <p:cNvPr id="4" name="TextBox 3"/>
          <p:cNvSpPr txBox="1"/>
          <p:nvPr/>
        </p:nvSpPr>
        <p:spPr>
          <a:xfrm>
            <a:off x="1475656" y="476672"/>
            <a:ext cx="6336704" cy="769441"/>
          </a:xfrm>
          <a:prstGeom prst="rect">
            <a:avLst/>
          </a:prstGeom>
          <a:noFill/>
        </p:spPr>
        <p:txBody>
          <a:bodyPr wrap="square" rtlCol="0">
            <a:spAutoFit/>
          </a:bodyPr>
          <a:lstStyle/>
          <a:p>
            <a:pPr algn="ctr"/>
            <a:r>
              <a:rPr lang="nb-NO" sz="4400" dirty="0" smtClean="0">
                <a:latin typeface="Arial" panose="020B0604020202020204" pitchFamily="34" charset="0"/>
                <a:cs typeface="Arial" panose="020B0604020202020204" pitchFamily="34" charset="0"/>
              </a:rPr>
              <a:t>Ta vare på flyene</a:t>
            </a:r>
            <a:endParaRPr lang="en-US" sz="4400" dirty="0"/>
          </a:p>
        </p:txBody>
      </p:sp>
      <p:sp>
        <p:nvSpPr>
          <p:cNvPr id="5" name="TextBox 4"/>
          <p:cNvSpPr txBox="1"/>
          <p:nvPr/>
        </p:nvSpPr>
        <p:spPr>
          <a:xfrm>
            <a:off x="1979712" y="4293096"/>
            <a:ext cx="5112568" cy="861774"/>
          </a:xfrm>
          <a:prstGeom prst="rect">
            <a:avLst/>
          </a:prstGeom>
          <a:noFill/>
        </p:spPr>
        <p:txBody>
          <a:bodyPr wrap="square" rtlCol="0">
            <a:spAutoFit/>
          </a:bodyPr>
          <a:lstStyle/>
          <a:p>
            <a:pPr algn="ctr"/>
            <a:r>
              <a:rPr lang="nb-NO" sz="3200" b="1" dirty="0" smtClean="0">
                <a:solidFill>
                  <a:schemeClr val="tx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889047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nb-NO" sz="3600" b="1" cap="all" dirty="0"/>
              <a:t>Operativt </a:t>
            </a:r>
            <a:r>
              <a:rPr lang="nb-NO" sz="3600" b="1" cap="all" dirty="0" smtClean="0"/>
              <a:t>seilflypersonell  320</a:t>
            </a:r>
            <a:endParaRPr lang="en-US" sz="3600" b="1" cap="all" dirty="0"/>
          </a:p>
        </p:txBody>
      </p:sp>
      <p:sp>
        <p:nvSpPr>
          <p:cNvPr id="3" name="Content Placeholder 2"/>
          <p:cNvSpPr>
            <a:spLocks noGrp="1"/>
          </p:cNvSpPr>
          <p:nvPr>
            <p:ph idx="1"/>
          </p:nvPr>
        </p:nvSpPr>
        <p:spPr>
          <a:xfrm>
            <a:off x="457200" y="1196752"/>
            <a:ext cx="8229600" cy="4929411"/>
          </a:xfrm>
        </p:spPr>
        <p:txBody>
          <a:bodyPr>
            <a:normAutofit fontScale="92500"/>
          </a:bodyPr>
          <a:lstStyle/>
          <a:p>
            <a:pPr marL="0" indent="0">
              <a:buNone/>
            </a:pPr>
            <a:r>
              <a:rPr lang="nb-NO" sz="2400" b="1" i="1" u="sng" dirty="0"/>
              <a:t>Bakkesjef</a:t>
            </a:r>
            <a:endParaRPr lang="en-US" sz="2400" b="1" i="1" u="sng" dirty="0"/>
          </a:p>
          <a:p>
            <a:r>
              <a:rPr lang="nb-NO" sz="2400" dirty="0"/>
              <a:t>Bakkesjef (BS) bør oppnevnes ved all seilflyaktivitet. Dersom aktiviteten fra samme flysted medfø­rer bruk av tre (3) seilfly eller mere samtidig, og det er lokalflyging, </a:t>
            </a:r>
            <a:r>
              <a:rPr lang="nb-NO" sz="2400" u="sng" dirty="0"/>
              <a:t>skal</a:t>
            </a:r>
            <a:r>
              <a:rPr lang="nb-NO" sz="2400" dirty="0"/>
              <a:t> det oppnevnes en BS. </a:t>
            </a:r>
            <a:endParaRPr lang="nb-NO" sz="2400" dirty="0" smtClean="0"/>
          </a:p>
          <a:p>
            <a:r>
              <a:rPr lang="nb-NO" sz="2400" dirty="0" smtClean="0"/>
              <a:t>BS </a:t>
            </a:r>
            <a:r>
              <a:rPr lang="nb-NO" sz="2400" dirty="0"/>
              <a:t>fungerer i et på forhånd gitt tidsrom, dog ikke utover </a:t>
            </a:r>
            <a:r>
              <a:rPr lang="nb-NO" sz="2400" u="sng" dirty="0"/>
              <a:t>seks (6) timer</a:t>
            </a:r>
            <a:r>
              <a:rPr lang="nb-NO" sz="2400" dirty="0"/>
              <a:t>. </a:t>
            </a:r>
            <a:endParaRPr lang="nb-NO" sz="2400" dirty="0" smtClean="0"/>
          </a:p>
          <a:p>
            <a:r>
              <a:rPr lang="nb-NO" sz="2400" dirty="0" smtClean="0"/>
              <a:t>Det </a:t>
            </a:r>
            <a:r>
              <a:rPr lang="nb-NO" sz="2400" dirty="0"/>
              <a:t>kan oppnevnes en stedfortreder for et kortere tidsrom. </a:t>
            </a:r>
            <a:endParaRPr lang="nb-NO" sz="2400" dirty="0" smtClean="0"/>
          </a:p>
          <a:p>
            <a:r>
              <a:rPr lang="nb-NO" sz="2400" dirty="0" smtClean="0"/>
              <a:t>Det </a:t>
            </a:r>
            <a:r>
              <a:rPr lang="nb-NO" sz="2400" dirty="0"/>
              <a:t>skal aldri fungere mere enn en (1) BS samtidig. Er det flere brukere, (klubber), utnevnes en </a:t>
            </a:r>
            <a:r>
              <a:rPr lang="nb-NO" sz="2400" u="sng" dirty="0"/>
              <a:t>fel­les</a:t>
            </a:r>
            <a:r>
              <a:rPr lang="nb-NO" sz="2400" dirty="0"/>
              <a:t> BS. </a:t>
            </a:r>
            <a:endParaRPr lang="nb-NO" sz="2400" dirty="0" smtClean="0"/>
          </a:p>
          <a:p>
            <a:r>
              <a:rPr lang="nb-NO" sz="2400" dirty="0" smtClean="0"/>
              <a:t>Bakkesjef </a:t>
            </a:r>
            <a:r>
              <a:rPr lang="nb-NO" sz="2400" u="sng" dirty="0"/>
              <a:t>skal</a:t>
            </a:r>
            <a:r>
              <a:rPr lang="nb-NO" sz="2400" dirty="0"/>
              <a:t> være tydelig merket f.eks med lue, vest eller lignende og ha ansvar og tilgang på bakkeradio</a:t>
            </a:r>
            <a:r>
              <a:rPr lang="nb-NO" sz="2400" dirty="0" smtClean="0"/>
              <a:t>.</a:t>
            </a:r>
            <a:endParaRPr lang="en-US" sz="2400" dirty="0"/>
          </a:p>
          <a:p>
            <a:pPr lvl="0"/>
            <a:r>
              <a:rPr lang="nb-NO" sz="2400" dirty="0"/>
              <a:t>BS skal ha seilflyerfaring og kunnskaper tilsvarende </a:t>
            </a:r>
            <a:r>
              <a:rPr lang="nb-NO" sz="2400" dirty="0" smtClean="0"/>
              <a:t>seilflybevis </a:t>
            </a:r>
            <a:r>
              <a:rPr lang="nb-NO" sz="2400" dirty="0"/>
              <a:t>som et minimum</a:t>
            </a:r>
            <a:endParaRPr lang="en-US" sz="2400" dirty="0"/>
          </a:p>
        </p:txBody>
      </p:sp>
      <p:sp>
        <p:nvSpPr>
          <p:cNvPr id="4" name="Slide Number Placeholder 3"/>
          <p:cNvSpPr>
            <a:spLocks noGrp="1"/>
          </p:cNvSpPr>
          <p:nvPr>
            <p:ph type="sldNum" sz="quarter" idx="12"/>
          </p:nvPr>
        </p:nvSpPr>
        <p:spPr/>
        <p:txBody>
          <a:bodyPr/>
          <a:lstStyle/>
          <a:p>
            <a:fld id="{5C972D45-091C-42E6-8C9A-42D79EAFD63B}" type="slidenum">
              <a:rPr lang="en-US" smtClean="0"/>
              <a:t>15</a:t>
            </a:fld>
            <a:endParaRPr lang="en-US"/>
          </a:p>
        </p:txBody>
      </p:sp>
    </p:spTree>
    <p:extLst>
      <p:ext uri="{BB962C8B-B14F-4D97-AF65-F5344CB8AC3E}">
        <p14:creationId xmlns:p14="http://schemas.microsoft.com/office/powerpoint/2010/main" val="543523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nb-NO" sz="3600" b="1" cap="all" dirty="0"/>
              <a:t>Operativt </a:t>
            </a:r>
            <a:r>
              <a:rPr lang="nb-NO" sz="3600" b="1" cap="all" dirty="0" smtClean="0"/>
              <a:t>seilflypersonell</a:t>
            </a:r>
            <a:endParaRPr lang="en-US" sz="3600" b="1" cap="all" dirty="0"/>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nb-NO" sz="2400" b="1" i="1" u="sng" dirty="0"/>
              <a:t>Signalpersonell</a:t>
            </a:r>
            <a:endParaRPr lang="en-US" sz="2400" b="1" i="1" u="sng" dirty="0"/>
          </a:p>
          <a:p>
            <a:r>
              <a:rPr lang="nb-NO" sz="2400" dirty="0"/>
              <a:t>Ved organisert seilflyaktivitet, og ved all skolevirksomhet skal signalpersonell opprettes i henhold til artikkel "650 Slep av seilfly" eller artikkel "670 Vinsjstart av seilfly og forholde seg til signaler og nødprosedyrer som beskrevet i aktuell artikkel</a:t>
            </a:r>
            <a:r>
              <a:rPr lang="nb-NO" sz="2400" dirty="0" smtClean="0"/>
              <a:t>.</a:t>
            </a:r>
            <a:endParaRPr lang="en-US" sz="2400" dirty="0" smtClean="0"/>
          </a:p>
          <a:p>
            <a:pPr marL="0" indent="0">
              <a:buNone/>
            </a:pPr>
            <a:endParaRPr lang="en-US" sz="2400" dirty="0"/>
          </a:p>
          <a:p>
            <a:pPr marL="457200" lvl="0" indent="-457200">
              <a:buFont typeface="+mj-lt"/>
              <a:buAutoNum type="arabicPeriod"/>
            </a:pPr>
            <a:r>
              <a:rPr lang="nb-NO" sz="2400" dirty="0"/>
              <a:t>Signalpersonell skal ha fylt </a:t>
            </a:r>
            <a:r>
              <a:rPr lang="nb-NO" sz="2400" b="1" dirty="0"/>
              <a:t>13 år</a:t>
            </a:r>
            <a:endParaRPr lang="en-US" sz="2400" b="1" dirty="0"/>
          </a:p>
          <a:p>
            <a:pPr marL="457200" lvl="0" indent="-457200">
              <a:buFont typeface="+mj-lt"/>
              <a:buAutoNum type="arabicPeriod"/>
            </a:pPr>
            <a:r>
              <a:rPr lang="nb-NO" sz="2400" dirty="0"/>
              <a:t>Signalpersonell skal ha </a:t>
            </a:r>
            <a:r>
              <a:rPr lang="nb-NO" sz="2400" b="1" dirty="0"/>
              <a:t>god kjennskap til alle signaler</a:t>
            </a:r>
            <a:r>
              <a:rPr lang="nb-NO" sz="2400" dirty="0"/>
              <a:t> i forbindelse med den startmetoden som benyttes</a:t>
            </a:r>
            <a:endParaRPr lang="en-US" sz="2400" dirty="0"/>
          </a:p>
          <a:p>
            <a:pPr marL="457200" lvl="0" indent="-457200">
              <a:buFont typeface="+mj-lt"/>
              <a:buAutoNum type="arabicPeriod"/>
            </a:pPr>
            <a:r>
              <a:rPr lang="nb-NO" sz="2400" dirty="0"/>
              <a:t>Signalpersonell skal ha </a:t>
            </a:r>
            <a:r>
              <a:rPr lang="nb-NO" sz="2400" b="1" dirty="0"/>
              <a:t>gjennomgått regler og sikkerhetsrutiner</a:t>
            </a:r>
            <a:r>
              <a:rPr lang="nb-NO" sz="2400" dirty="0"/>
              <a:t> for å oppholde seg på/ved manøvreringsområdet på den aktuelle flyplass.</a:t>
            </a:r>
            <a:endParaRPr lang="en-US" sz="2400" dirty="0"/>
          </a:p>
        </p:txBody>
      </p:sp>
      <p:sp>
        <p:nvSpPr>
          <p:cNvPr id="4" name="Slide Number Placeholder 3"/>
          <p:cNvSpPr>
            <a:spLocks noGrp="1"/>
          </p:cNvSpPr>
          <p:nvPr>
            <p:ph type="sldNum" sz="quarter" idx="12"/>
          </p:nvPr>
        </p:nvSpPr>
        <p:spPr/>
        <p:txBody>
          <a:bodyPr/>
          <a:lstStyle/>
          <a:p>
            <a:fld id="{5C972D45-091C-42E6-8C9A-42D79EAFD63B}" type="slidenum">
              <a:rPr lang="en-US" smtClean="0"/>
              <a:t>16</a:t>
            </a:fld>
            <a:endParaRPr lang="en-US"/>
          </a:p>
        </p:txBody>
      </p:sp>
    </p:spTree>
    <p:extLst>
      <p:ext uri="{BB962C8B-B14F-4D97-AF65-F5344CB8AC3E}">
        <p14:creationId xmlns:p14="http://schemas.microsoft.com/office/powerpoint/2010/main" val="86862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nb-NO" sz="3200" b="1" dirty="0" smtClean="0"/>
              <a:t/>
            </a:r>
            <a:br>
              <a:rPr lang="nb-NO" sz="3200" b="1" dirty="0" smtClean="0"/>
            </a:br>
            <a:r>
              <a:rPr lang="nb-NO" sz="3200" b="1" dirty="0"/>
              <a:t/>
            </a:r>
            <a:br>
              <a:rPr lang="nb-NO" sz="3200" b="1" dirty="0"/>
            </a:br>
            <a:r>
              <a:rPr lang="nb-NO" sz="3200" b="1" dirty="0" smtClean="0"/>
              <a:t>Regler </a:t>
            </a:r>
            <a:r>
              <a:rPr lang="nb-NO" sz="3200" b="1" dirty="0"/>
              <a:t>for gaggleflygning</a:t>
            </a:r>
            <a:r>
              <a:rPr lang="en-US" sz="3200" dirty="0"/>
              <a:t/>
            </a:r>
            <a:br>
              <a:rPr lang="en-US" sz="3200" dirty="0"/>
            </a:br>
            <a:r>
              <a:rPr lang="nb-NO" sz="3600" b="1" dirty="0"/>
              <a:t> </a:t>
            </a:r>
            <a:r>
              <a:rPr lang="en-US" sz="3600" dirty="0"/>
              <a:t/>
            </a:r>
            <a:br>
              <a:rPr lang="en-US" sz="3600" dirty="0"/>
            </a:br>
            <a:r>
              <a:rPr lang="nb-NO" sz="3600" b="1" dirty="0"/>
              <a:t> </a:t>
            </a:r>
            <a:endParaRPr lang="en-US" sz="3600" dirty="0"/>
          </a:p>
        </p:txBody>
      </p:sp>
      <p:sp>
        <p:nvSpPr>
          <p:cNvPr id="3" name="Content Placeholder 2"/>
          <p:cNvSpPr>
            <a:spLocks noGrp="1"/>
          </p:cNvSpPr>
          <p:nvPr>
            <p:ph idx="1"/>
          </p:nvPr>
        </p:nvSpPr>
        <p:spPr>
          <a:xfrm>
            <a:off x="457200" y="908720"/>
            <a:ext cx="8229600" cy="5217443"/>
          </a:xfrm>
        </p:spPr>
        <p:txBody>
          <a:bodyPr>
            <a:noAutofit/>
          </a:bodyPr>
          <a:lstStyle/>
          <a:p>
            <a:pPr marL="0" indent="0">
              <a:buNone/>
            </a:pPr>
            <a:r>
              <a:rPr lang="nb-NO" sz="1600" b="1" i="1" dirty="0">
                <a:latin typeface="Arial" panose="020B0604020202020204" pitchFamily="34" charset="0"/>
                <a:cs typeface="Arial" panose="020B0604020202020204" pitchFamily="34" charset="0"/>
              </a:rPr>
              <a:t>1.1 Definisjon:</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Gaggleflygning – To eller flere seilfly som sirkler i samme termikkboble</a:t>
            </a:r>
            <a:r>
              <a:rPr lang="nb-NO"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buNone/>
            </a:pPr>
            <a:r>
              <a:rPr lang="nb-NO"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buNone/>
            </a:pPr>
            <a:r>
              <a:rPr lang="nb-NO" sz="1600" b="1" i="1" dirty="0">
                <a:latin typeface="Arial" panose="020B0604020202020204" pitchFamily="34" charset="0"/>
                <a:cs typeface="Arial" panose="020B0604020202020204" pitchFamily="34" charset="0"/>
              </a:rPr>
              <a:t>2.0 Regler for gaggleflygning:</a:t>
            </a:r>
            <a:endParaRPr lang="en-US" sz="1600" b="1"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1. Første seilfly i bobla bestemmer svingretningen</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2. Seilfly som kommer til bobla må ikke hindre seilflyene som allerede flyr i den</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3. Nyankomne seilfly må arbeide seg inn i sirkelen fra utsiden</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4. Seilfly som tar igjen andre i bobla må ikke hindre de som stiger dårligere</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5. Enhver som endrer sirkelen må ikke hindre andre seilfly i den opprinnelige sirkelen</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6. Forlat bobla rolig rett ut slik at de andre forstår din </a:t>
            </a:r>
            <a:r>
              <a:rPr lang="nb-NO" sz="1600" dirty="0" smtClean="0">
                <a:latin typeface="Arial" panose="020B0604020202020204" pitchFamily="34" charset="0"/>
                <a:cs typeface="Arial" panose="020B0604020202020204" pitchFamily="34" charset="0"/>
              </a:rPr>
              <a:t>hensikt</a:t>
            </a:r>
          </a:p>
          <a:p>
            <a:endParaRPr lang="nb-NO" sz="1600" dirty="0" smtClean="0">
              <a:latin typeface="Arial" panose="020B0604020202020204" pitchFamily="34" charset="0"/>
              <a:cs typeface="Arial" panose="020B0604020202020204" pitchFamily="34" charset="0"/>
            </a:endParaRPr>
          </a:p>
          <a:p>
            <a:endParaRPr lang="nb-NO" sz="1600" dirty="0" smtClean="0">
              <a:latin typeface="Arial" panose="020B0604020202020204" pitchFamily="34" charset="0"/>
              <a:cs typeface="Arial" panose="020B0604020202020204" pitchFamily="34" charset="0"/>
            </a:endParaRPr>
          </a:p>
          <a:p>
            <a:pPr marL="0" indent="0">
              <a:buNone/>
            </a:pPr>
            <a:r>
              <a:rPr lang="nb-NO" sz="1600" b="1" i="1" dirty="0" smtClean="0">
                <a:latin typeface="Arial" panose="020B0604020202020204" pitchFamily="34" charset="0"/>
                <a:cs typeface="Arial" panose="020B0604020202020204" pitchFamily="34" charset="0"/>
              </a:rPr>
              <a:t>3.0 </a:t>
            </a:r>
            <a:r>
              <a:rPr lang="nb-NO" sz="1600" b="1" i="1" dirty="0">
                <a:latin typeface="Arial" panose="020B0604020202020204" pitchFamily="34" charset="0"/>
                <a:cs typeface="Arial" panose="020B0604020202020204" pitchFamily="34" charset="0"/>
              </a:rPr>
              <a:t>Sikkerhetsråd:</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Fly aldri lenge i blindsonen til andre seilfly. Dette skjer typisk når man nærmer seg bak og/eller befinner seg lavere enn det andre seilflyet.</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Fly aldri rett under andre fly da de alltid må ha en vei ut.</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Observer luftrommet slik at du alltid vet hvem som er hvor.</a:t>
            </a:r>
            <a:endParaRPr lang="en-US" sz="1600" dirty="0">
              <a:latin typeface="Arial" panose="020B0604020202020204" pitchFamily="34" charset="0"/>
              <a:cs typeface="Arial" panose="020B0604020202020204" pitchFamily="34" charset="0"/>
            </a:endParaRPr>
          </a:p>
          <a:p>
            <a:r>
              <a:rPr lang="nb-NO" sz="1600" dirty="0">
                <a:latin typeface="Arial" panose="020B0604020202020204" pitchFamily="34" charset="0"/>
                <a:cs typeface="Arial" panose="020B0604020202020204" pitchFamily="34" charset="0"/>
              </a:rPr>
              <a:t>Prøv å fly slik at de andre pilotene ser deg.</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C972D45-091C-42E6-8C9A-42D79EAFD63B}"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984887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nb-NO" sz="2800" b="1" cap="all" dirty="0" smtClean="0"/>
              <a:t>HANGREGLER EksEMPEL 1</a:t>
            </a:r>
            <a:endParaRPr lang="en-US" sz="2800" b="1" cap="all" dirty="0"/>
          </a:p>
        </p:txBody>
      </p:sp>
      <p:sp>
        <p:nvSpPr>
          <p:cNvPr id="4" name="Slide Number Placeholder 3"/>
          <p:cNvSpPr>
            <a:spLocks noGrp="1"/>
          </p:cNvSpPr>
          <p:nvPr>
            <p:ph type="sldNum" sz="quarter" idx="12"/>
          </p:nvPr>
        </p:nvSpPr>
        <p:spPr/>
        <p:txBody>
          <a:bodyPr/>
          <a:lstStyle/>
          <a:p>
            <a:fld id="{5C972D45-091C-42E6-8C9A-42D79EAFD63B}" type="slidenum">
              <a:rPr lang="en-US" smtClean="0">
                <a:solidFill>
                  <a:prstClr val="black">
                    <a:tint val="75000"/>
                  </a:prstClr>
                </a:solidFill>
              </a:rPr>
              <a:pPr/>
              <a:t>18</a:t>
            </a:fld>
            <a:endParaRPr lang="en-US">
              <a:solidFill>
                <a:prstClr val="black">
                  <a:tint val="75000"/>
                </a:prstClr>
              </a:solidFill>
            </a:endParaRP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7537" y="908720"/>
            <a:ext cx="764024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14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nb-NO" sz="2800" b="1" cap="all" dirty="0" smtClean="0"/>
              <a:t>HANGREGLER EKSEMPEL 2</a:t>
            </a:r>
            <a:endParaRPr lang="en-US" sz="2800" b="1" cap="all" dirty="0"/>
          </a:p>
        </p:txBody>
      </p:sp>
      <p:sp>
        <p:nvSpPr>
          <p:cNvPr id="4" name="Slide Number Placeholder 3"/>
          <p:cNvSpPr>
            <a:spLocks noGrp="1"/>
          </p:cNvSpPr>
          <p:nvPr>
            <p:ph type="sldNum" sz="quarter" idx="12"/>
          </p:nvPr>
        </p:nvSpPr>
        <p:spPr/>
        <p:txBody>
          <a:bodyPr/>
          <a:lstStyle/>
          <a:p>
            <a:fld id="{5C972D45-091C-42E6-8C9A-42D79EAFD63B}" type="slidenum">
              <a:rPr lang="en-US" smtClean="0">
                <a:solidFill>
                  <a:prstClr val="black">
                    <a:tint val="75000"/>
                  </a:prstClr>
                </a:solidFill>
              </a:rPr>
              <a:pPr/>
              <a:t>19</a:t>
            </a:fld>
            <a:endParaRPr lang="en-US">
              <a:solidFill>
                <a:prstClr val="black">
                  <a:tint val="75000"/>
                </a:prstClr>
              </a:solidFill>
            </a:endParaRP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1878" y="980728"/>
            <a:ext cx="764024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angregler_ek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3" y="2060848"/>
            <a:ext cx="7751249" cy="43228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6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FlyX2_858_1188666102_1188666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562100"/>
            <a:ext cx="8172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1403350" y="836613"/>
            <a:ext cx="73453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dirty="0"/>
              <a:t>Lover &amp; Bestemmelser – Hvorfor? </a:t>
            </a:r>
            <a:br>
              <a:rPr lang="nb-NO" altLang="nb-NO" sz="2400" b="1" dirty="0"/>
            </a:br>
            <a:endParaRPr lang="nb-NO" altLang="nb-NO" sz="1400" dirty="0"/>
          </a:p>
        </p:txBody>
      </p:sp>
      <p:sp>
        <p:nvSpPr>
          <p:cNvPr id="4100" name="Text Box 4"/>
          <p:cNvSpPr txBox="1">
            <a:spLocks noChangeArrowheads="1"/>
          </p:cNvSpPr>
          <p:nvPr/>
        </p:nvSpPr>
        <p:spPr bwMode="auto">
          <a:xfrm>
            <a:off x="1331913" y="5445125"/>
            <a:ext cx="6119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a:t>Vi deler det samme luftrommet. </a:t>
            </a:r>
            <a:br>
              <a:rPr lang="nb-NO" altLang="nb-NO" sz="1800"/>
            </a:br>
            <a:r>
              <a:rPr lang="nb-NO" altLang="nb-NO" sz="1800"/>
              <a:t>Vil </a:t>
            </a:r>
            <a:r>
              <a:rPr lang="nb-NO" altLang="nb-NO" sz="1800" b="1"/>
              <a:t>du</a:t>
            </a:r>
            <a:r>
              <a:rPr lang="nb-NO" altLang="nb-NO" sz="1800"/>
              <a:t> fly sammen med noen som ikke kan reglene?</a:t>
            </a:r>
          </a:p>
        </p:txBody>
      </p:sp>
    </p:spTree>
    <p:extLst>
      <p:ext uri="{BB962C8B-B14F-4D97-AF65-F5344CB8AC3E}">
        <p14:creationId xmlns:p14="http://schemas.microsoft.com/office/powerpoint/2010/main" val="72831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972D45-091C-42E6-8C9A-42D79EAFD63B}" type="slidenum">
              <a:rPr lang="en-US" smtClean="0"/>
              <a:t>20</a:t>
            </a:fld>
            <a:endParaRPr lang="en-US"/>
          </a:p>
        </p:txBody>
      </p:sp>
      <p:sp>
        <p:nvSpPr>
          <p:cNvPr id="6" name="TextBox 5"/>
          <p:cNvSpPr txBox="1"/>
          <p:nvPr/>
        </p:nvSpPr>
        <p:spPr>
          <a:xfrm>
            <a:off x="1907704" y="116632"/>
            <a:ext cx="6048672" cy="954107"/>
          </a:xfrm>
          <a:prstGeom prst="rect">
            <a:avLst/>
          </a:prstGeom>
          <a:noFill/>
        </p:spPr>
        <p:txBody>
          <a:bodyPr wrap="square" rtlCol="0">
            <a:spAutoFit/>
          </a:bodyPr>
          <a:lstStyle/>
          <a:p>
            <a:pPr algn="ctr"/>
            <a:r>
              <a:rPr lang="nb-NO" sz="2800" b="1" dirty="0" smtClean="0">
                <a:latin typeface="Arial" panose="020B0604020202020204" pitchFamily="34" charset="0"/>
                <a:cs typeface="Arial" panose="020B0604020202020204" pitchFamily="34" charset="0"/>
              </a:rPr>
              <a:t>Kobling </a:t>
            </a:r>
            <a:r>
              <a:rPr lang="nb-NO" sz="2800" b="1" dirty="0">
                <a:latin typeface="Arial" panose="020B0604020202020204" pitchFamily="34" charset="0"/>
                <a:cs typeface="Arial" panose="020B0604020202020204" pitchFamily="34" charset="0"/>
              </a:rPr>
              <a:t>av seilfly til slepefly </a:t>
            </a:r>
            <a:endParaRPr lang="nb-NO" sz="2800" b="1" dirty="0" smtClean="0">
              <a:latin typeface="Arial" panose="020B0604020202020204" pitchFamily="34" charset="0"/>
              <a:cs typeface="Arial" panose="020B0604020202020204" pitchFamily="34" charset="0"/>
            </a:endParaRPr>
          </a:p>
          <a:p>
            <a:pPr algn="ctr"/>
            <a:r>
              <a:rPr lang="nb-NO" sz="2800" b="1" dirty="0" smtClean="0">
                <a:latin typeface="Arial" panose="020B0604020202020204" pitchFamily="34" charset="0"/>
                <a:cs typeface="Arial" panose="020B0604020202020204" pitchFamily="34" charset="0"/>
              </a:rPr>
              <a:t>Se video</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899592" y="1628800"/>
            <a:ext cx="7272808" cy="3724096"/>
          </a:xfrm>
          <a:prstGeom prst="rect">
            <a:avLst/>
          </a:prstGeom>
          <a:noFill/>
        </p:spPr>
        <p:txBody>
          <a:bodyPr wrap="square" rtlCol="0">
            <a:spAutoFit/>
          </a:bodyPr>
          <a:lstStyle/>
          <a:p>
            <a:pPr algn="ctr"/>
            <a:r>
              <a:rPr lang="nb-NO" sz="2800" dirty="0" smtClean="0"/>
              <a:t>Videoen viser kobling av seilfly til slepefly.</a:t>
            </a:r>
          </a:p>
          <a:p>
            <a:pPr algn="ctr"/>
            <a:r>
              <a:rPr lang="nb-NO" sz="2800" dirty="0" smtClean="0"/>
              <a:t>Signalperson, eleven som drar ut lina, er 13 år.</a:t>
            </a:r>
          </a:p>
          <a:p>
            <a:pPr algn="ctr"/>
            <a:r>
              <a:rPr lang="nb-NO" sz="2800" dirty="0" smtClean="0"/>
              <a:t>Eleven i flyet er 14 år.</a:t>
            </a:r>
          </a:p>
          <a:p>
            <a:pPr algn="ctr"/>
            <a:endParaRPr lang="nb-NO" sz="2800" dirty="0"/>
          </a:p>
          <a:p>
            <a:pPr algn="ctr"/>
            <a:r>
              <a:rPr lang="nb-NO" sz="2800" dirty="0" smtClean="0"/>
              <a:t>Blir det riktig utført?</a:t>
            </a:r>
          </a:p>
          <a:p>
            <a:pPr algn="ctr"/>
            <a:endParaRPr lang="nb-NO" sz="2400" dirty="0" smtClean="0">
              <a:solidFill>
                <a:srgbClr val="0070C0"/>
              </a:solidFill>
            </a:endParaRPr>
          </a:p>
          <a:p>
            <a:pPr algn="ctr"/>
            <a:endParaRPr lang="nb-NO" sz="2400" dirty="0" smtClean="0">
              <a:solidFill>
                <a:srgbClr val="0070C0"/>
              </a:solidFill>
            </a:endParaRPr>
          </a:p>
          <a:p>
            <a:pPr algn="ctr"/>
            <a:r>
              <a:rPr lang="nb-NO" sz="2400" dirty="0">
                <a:solidFill>
                  <a:srgbClr val="0070C0"/>
                </a:solidFill>
                <a:hlinkClick r:id="rId2"/>
              </a:rPr>
              <a:t>https://</a:t>
            </a:r>
            <a:r>
              <a:rPr lang="nb-NO" sz="2400" dirty="0" smtClean="0">
                <a:solidFill>
                  <a:srgbClr val="0070C0"/>
                </a:solidFill>
                <a:hlinkClick r:id="rId2"/>
              </a:rPr>
              <a:t>youtu.be/JIBBjVq2ydg</a:t>
            </a:r>
            <a:endParaRPr lang="nb-NO" sz="2400" dirty="0" smtClean="0">
              <a:solidFill>
                <a:srgbClr val="0070C0"/>
              </a:solidFill>
            </a:endParaRPr>
          </a:p>
          <a:p>
            <a:pPr algn="ctr"/>
            <a:endParaRPr lang="en-US" sz="2400" b="1" dirty="0">
              <a:solidFill>
                <a:srgbClr val="0070C0"/>
              </a:solidFill>
            </a:endParaRPr>
          </a:p>
        </p:txBody>
      </p:sp>
    </p:spTree>
    <p:extLst>
      <p:ext uri="{BB962C8B-B14F-4D97-AF65-F5344CB8AC3E}">
        <p14:creationId xmlns:p14="http://schemas.microsoft.com/office/powerpoint/2010/main" val="3202191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nb-NO" sz="3600" b="1" dirty="0" smtClean="0">
                <a:latin typeface="Arial" panose="020B0604020202020204" pitchFamily="34" charset="0"/>
                <a:cs typeface="Arial" panose="020B0604020202020204" pitchFamily="34" charset="0"/>
              </a:rPr>
              <a:t>SLEP AV SEILFLY</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nb-NO" sz="2400" dirty="0" smtClean="0">
                <a:latin typeface="Arial" panose="020B0604020202020204" pitchFamily="34" charset="0"/>
                <a:cs typeface="Arial" panose="020B0604020202020204" pitchFamily="34" charset="0"/>
              </a:rPr>
              <a:t>Signalpersonell </a:t>
            </a:r>
            <a:r>
              <a:rPr lang="nb-NO" sz="2400" dirty="0">
                <a:latin typeface="Arial" panose="020B0604020202020204" pitchFamily="34" charset="0"/>
                <a:cs typeface="Arial" panose="020B0604020202020204" pitchFamily="34" charset="0"/>
              </a:rPr>
              <a:t>skal ha fylt 13 år </a:t>
            </a:r>
          </a:p>
          <a:p>
            <a:pPr marL="0" indent="0">
              <a:buNone/>
            </a:pPr>
            <a:r>
              <a:rPr lang="nb-NO" sz="2400" dirty="0" smtClean="0">
                <a:latin typeface="Arial" panose="020B0604020202020204" pitchFamily="34" charset="0"/>
                <a:cs typeface="Arial" panose="020B0604020202020204" pitchFamily="34" charset="0"/>
              </a:rPr>
              <a:t>Signalpersonell </a:t>
            </a:r>
            <a:r>
              <a:rPr lang="nb-NO" sz="2400" dirty="0">
                <a:latin typeface="Arial" panose="020B0604020202020204" pitchFamily="34" charset="0"/>
                <a:cs typeface="Arial" panose="020B0604020202020204" pitchFamily="34" charset="0"/>
              </a:rPr>
              <a:t>skal ha god kjennskap til alle signaler i forbindelse med slep av </a:t>
            </a:r>
            <a:r>
              <a:rPr lang="nb-NO" sz="2400" dirty="0" smtClean="0">
                <a:latin typeface="Arial" panose="020B0604020202020204" pitchFamily="34" charset="0"/>
                <a:cs typeface="Arial" panose="020B0604020202020204" pitchFamily="34" charset="0"/>
              </a:rPr>
              <a:t>seilfly</a:t>
            </a:r>
          </a:p>
          <a:p>
            <a:pPr marL="0" indent="0">
              <a:buNone/>
            </a:pPr>
            <a:r>
              <a:rPr lang="nb-NO" sz="2400" dirty="0" smtClean="0">
                <a:latin typeface="Arial" panose="020B0604020202020204" pitchFamily="34" charset="0"/>
                <a:cs typeface="Arial" panose="020B0604020202020204" pitchFamily="34" charset="0"/>
              </a:rPr>
              <a:t>Signalpersonell </a:t>
            </a:r>
            <a:r>
              <a:rPr lang="nb-NO" sz="2400" dirty="0">
                <a:latin typeface="Arial" panose="020B0604020202020204" pitchFamily="34" charset="0"/>
                <a:cs typeface="Arial" panose="020B0604020202020204" pitchFamily="34" charset="0"/>
              </a:rPr>
              <a:t>skal ha gjennomgått regler og sikkerhetsrutiner for opphold på/ved manøvreringsområdet på den aktuelle </a:t>
            </a:r>
            <a:r>
              <a:rPr lang="nb-NO" sz="2400" dirty="0" smtClean="0">
                <a:latin typeface="Arial" panose="020B0604020202020204" pitchFamily="34" charset="0"/>
                <a:cs typeface="Arial" panose="020B0604020202020204" pitchFamily="34" charset="0"/>
              </a:rPr>
              <a:t>flyplassen</a:t>
            </a:r>
          </a:p>
          <a:p>
            <a:pPr marL="0" indent="0">
              <a:buNone/>
            </a:pPr>
            <a:endParaRPr lang="nb-NO" sz="2400" dirty="0">
              <a:latin typeface="Arial" panose="020B0604020202020204" pitchFamily="34" charset="0"/>
              <a:cs typeface="Arial" panose="020B0604020202020204" pitchFamily="34" charset="0"/>
            </a:endParaRPr>
          </a:p>
          <a:p>
            <a:pPr marL="0" indent="0">
              <a:buNone/>
            </a:pPr>
            <a:r>
              <a:rPr lang="nb-NO" sz="2400" dirty="0" smtClean="0">
                <a:latin typeface="Arial" panose="020B0604020202020204" pitchFamily="34" charset="0"/>
                <a:cs typeface="Arial" panose="020B0604020202020204" pitchFamily="34" charset="0"/>
              </a:rPr>
              <a:t>Slepelinens lengde skal være </a:t>
            </a:r>
            <a:r>
              <a:rPr lang="nb-NO" sz="2400" b="1" dirty="0" smtClean="0">
                <a:latin typeface="Arial" panose="020B0604020202020204" pitchFamily="34" charset="0"/>
                <a:cs typeface="Arial" panose="020B0604020202020204" pitchFamily="34" charset="0"/>
              </a:rPr>
              <a:t>minimum 20 m, og maksimum 75 m</a:t>
            </a:r>
            <a:r>
              <a:rPr lang="nb-NO" sz="2400" dirty="0" smtClean="0">
                <a:latin typeface="Arial" panose="020B0604020202020204" pitchFamily="34" charset="0"/>
                <a:cs typeface="Arial" panose="020B0604020202020204" pitchFamily="34" charset="0"/>
              </a:rPr>
              <a:t>. </a:t>
            </a:r>
          </a:p>
          <a:p>
            <a:pPr marL="0" indent="0">
              <a:buNone/>
            </a:pPr>
            <a:endParaRPr lang="nb-NO" sz="2400" dirty="0" smtClean="0">
              <a:latin typeface="Arial" panose="020B0604020202020204" pitchFamily="34" charset="0"/>
              <a:cs typeface="Arial" panose="020B0604020202020204" pitchFamily="34" charset="0"/>
            </a:endParaRPr>
          </a:p>
          <a:p>
            <a:pPr marL="0" indent="0">
              <a:buNone/>
            </a:pPr>
            <a:r>
              <a:rPr lang="nb-NO" sz="2400" dirty="0" smtClean="0">
                <a:latin typeface="Arial" panose="020B0604020202020204" pitchFamily="34" charset="0"/>
                <a:cs typeface="Arial" panose="020B0604020202020204" pitchFamily="34" charset="0"/>
              </a:rPr>
              <a:t>Ved </a:t>
            </a:r>
            <a:r>
              <a:rPr lang="nb-NO" sz="2400" b="1" dirty="0" smtClean="0">
                <a:latin typeface="Arial" panose="020B0604020202020204" pitchFamily="34" charset="0"/>
                <a:cs typeface="Arial" panose="020B0604020202020204" pitchFamily="34" charset="0"/>
              </a:rPr>
              <a:t>skoling</a:t>
            </a:r>
            <a:r>
              <a:rPr lang="nb-NO" sz="2400" dirty="0" smtClean="0">
                <a:latin typeface="Arial" panose="020B0604020202020204" pitchFamily="34" charset="0"/>
                <a:cs typeface="Arial" panose="020B0604020202020204" pitchFamily="34" charset="0"/>
              </a:rPr>
              <a:t> skal linelengden være </a:t>
            </a:r>
            <a:r>
              <a:rPr lang="nb-NO" sz="2400" b="1" dirty="0" smtClean="0">
                <a:latin typeface="Arial" panose="020B0604020202020204" pitchFamily="34" charset="0"/>
                <a:cs typeface="Arial" panose="020B0604020202020204" pitchFamily="34" charset="0"/>
              </a:rPr>
              <a:t>minimum 40 m</a:t>
            </a:r>
            <a:endParaRPr lang="en-US"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C972D45-091C-42E6-8C9A-42D79EAFD63B}" type="slidenum">
              <a:rPr lang="en-US" smtClean="0"/>
              <a:t>21</a:t>
            </a:fld>
            <a:endParaRPr lang="en-US"/>
          </a:p>
        </p:txBody>
      </p:sp>
    </p:spTree>
    <p:extLst>
      <p:ext uri="{BB962C8B-B14F-4D97-AF65-F5344CB8AC3E}">
        <p14:creationId xmlns:p14="http://schemas.microsoft.com/office/powerpoint/2010/main" val="3630492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972D45-091C-42E6-8C9A-42D79EAFD63B}" type="slidenum">
              <a:rPr lang="en-US" smtClean="0"/>
              <a:t>22</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184" y="548680"/>
            <a:ext cx="27432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598088"/>
            <a:ext cx="27146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2039" y="2780928"/>
            <a:ext cx="4559922" cy="351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46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972D45-091C-42E6-8C9A-42D79EAFD63B}" type="slidenum">
              <a:rPr lang="en-US" smtClean="0"/>
              <a:t>23</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2" y="836712"/>
            <a:ext cx="9057257"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116632"/>
            <a:ext cx="8856984" cy="523220"/>
          </a:xfrm>
          <a:prstGeom prst="rect">
            <a:avLst/>
          </a:prstGeom>
          <a:noFill/>
        </p:spPr>
        <p:txBody>
          <a:bodyPr wrap="square" rtlCol="0">
            <a:spAutoFit/>
          </a:bodyPr>
          <a:lstStyle/>
          <a:p>
            <a:pPr algn="ctr"/>
            <a:r>
              <a:rPr lang="nb-NO" sz="2800" b="1" dirty="0">
                <a:latin typeface="Arial" panose="020B0604020202020204" pitchFamily="34" charset="0"/>
                <a:cs typeface="Arial" panose="020B0604020202020204" pitchFamily="34" charset="0"/>
              </a:rPr>
              <a:t>BESTEMMELSER FOR </a:t>
            </a:r>
            <a:r>
              <a:rPr lang="nb-NO" sz="2800" b="1" dirty="0" smtClean="0">
                <a:latin typeface="Arial" panose="020B0604020202020204" pitchFamily="34" charset="0"/>
                <a:cs typeface="Arial" panose="020B0604020202020204" pitchFamily="34" charset="0"/>
              </a:rPr>
              <a:t>HØYDEFLYGNING</a:t>
            </a:r>
            <a:endParaRPr lang="en-US" sz="2000" dirty="0"/>
          </a:p>
        </p:txBody>
      </p:sp>
      <p:sp>
        <p:nvSpPr>
          <p:cNvPr id="6" name="TextBox 5"/>
          <p:cNvSpPr txBox="1"/>
          <p:nvPr/>
        </p:nvSpPr>
        <p:spPr>
          <a:xfrm>
            <a:off x="395536" y="1070739"/>
            <a:ext cx="8568952" cy="4431983"/>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Teorikrav ved flygning over </a:t>
            </a:r>
            <a:r>
              <a:rPr lang="nb-NO" sz="2400" b="1" dirty="0" smtClean="0">
                <a:latin typeface="Arial" panose="020B0604020202020204" pitchFamily="34" charset="0"/>
                <a:cs typeface="Arial" panose="020B0604020202020204" pitchFamily="34" charset="0"/>
              </a:rPr>
              <a:t>3000m </a:t>
            </a:r>
            <a:r>
              <a:rPr lang="nb-NO" sz="2400" b="1" dirty="0">
                <a:latin typeface="Arial" panose="020B0604020202020204" pitchFamily="34" charset="0"/>
                <a:cs typeface="Arial" panose="020B0604020202020204" pitchFamily="34" charset="0"/>
              </a:rPr>
              <a:t>QNH</a:t>
            </a:r>
            <a:r>
              <a:rPr lang="nb-NO" sz="2400" b="1" dirty="0" smtClean="0">
                <a:latin typeface="Arial" panose="020B0604020202020204" pitchFamily="34" charset="0"/>
                <a:cs typeface="Arial" panose="020B0604020202020204" pitchFamily="34" charset="0"/>
              </a:rPr>
              <a:t>. </a:t>
            </a:r>
          </a:p>
          <a:p>
            <a:r>
              <a:rPr lang="nb-NO" sz="2000" b="1" dirty="0" smtClean="0">
                <a:latin typeface="Arial" panose="020B0604020202020204" pitchFamily="34" charset="0"/>
                <a:cs typeface="Arial" panose="020B0604020202020204" pitchFamily="34" charset="0"/>
              </a:rPr>
              <a:t>Hvorfor: </a:t>
            </a:r>
            <a:r>
              <a:rPr lang="nb-NO" sz="2000" b="1" u="sng" dirty="0" smtClean="0">
                <a:latin typeface="Arial" panose="020B0604020202020204" pitchFamily="34" charset="0"/>
                <a:cs typeface="Arial" panose="020B0604020202020204" pitchFamily="34" charset="0"/>
              </a:rPr>
              <a:t>Sikkerhet</a:t>
            </a:r>
          </a:p>
          <a:p>
            <a:r>
              <a:rPr lang="nb-NO" sz="2000" b="1" dirty="0" smtClean="0">
                <a:latin typeface="Arial" panose="020B0604020202020204" pitchFamily="34" charset="0"/>
                <a:cs typeface="Arial" panose="020B0604020202020204" pitchFamily="34" charset="0"/>
              </a:rPr>
              <a:t>Utfordringer er: Rotorer, oksygen, ising, føhngap og lenticer i bevegelse.</a:t>
            </a:r>
          </a:p>
          <a:p>
            <a:endParaRPr lang="nb-N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Deltatt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på</a:t>
            </a:r>
            <a:r>
              <a:rPr lang="en-US" b="1" dirty="0">
                <a:latin typeface="Arial" panose="020B0604020202020204" pitchFamily="34" charset="0"/>
                <a:cs typeface="Arial" panose="020B0604020202020204" pitchFamily="34" charset="0"/>
              </a:rPr>
              <a:t> et SVEDANOR </a:t>
            </a:r>
            <a:r>
              <a:rPr lang="en-US" b="1" dirty="0" err="1">
                <a:latin typeface="Arial" panose="020B0604020202020204" pitchFamily="34" charset="0"/>
                <a:cs typeface="Arial" panose="020B0604020202020204" pitchFamily="34" charset="0"/>
              </a:rPr>
              <a:t>kurs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fjellflygning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eller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tilsvarende</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 </a:t>
            </a:r>
          </a:p>
          <a:p>
            <a:r>
              <a:rPr lang="en-US" b="1" dirty="0" err="1">
                <a:latin typeface="Arial" panose="020B0604020202020204" pitchFamily="34" charset="0"/>
                <a:cs typeface="Arial" panose="020B0604020202020204" pitchFamily="34" charset="0"/>
              </a:rPr>
              <a:t>Aktuelle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læreverk</a:t>
            </a:r>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Kompendium</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fjellflyging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Teorikurs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fjellflygning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av</a:t>
            </a:r>
            <a:r>
              <a:rPr lang="en-US" b="1" dirty="0">
                <a:latin typeface="Arial" panose="020B0604020202020204" pitchFamily="34" charset="0"/>
                <a:cs typeface="Arial" panose="020B0604020202020204" pitchFamily="34" charset="0"/>
              </a:rPr>
              <a:t> Robert </a:t>
            </a:r>
            <a:r>
              <a:rPr lang="en-US" b="1" dirty="0" err="1">
                <a:latin typeface="Arial" panose="020B0604020202020204" pitchFamily="34" charset="0"/>
                <a:cs typeface="Arial" panose="020B0604020202020204" pitchFamily="34" charset="0"/>
              </a:rPr>
              <a:t>Danewid</a:t>
            </a:r>
            <a:r>
              <a:rPr lang="en-US" b="1" dirty="0">
                <a:latin typeface="Arial" panose="020B0604020202020204" pitchFamily="34" charset="0"/>
                <a:cs typeface="Arial" panose="020B0604020202020204" pitchFamily="34" charset="0"/>
              </a:rPr>
              <a:t>  </a:t>
            </a:r>
          </a:p>
          <a:p>
            <a:endParaRPr lang="nb-NO" b="1" dirty="0" smtClean="0">
              <a:latin typeface="Arial" panose="020B0604020202020204" pitchFamily="34" charset="0"/>
              <a:cs typeface="Arial" panose="020B0604020202020204" pitchFamily="34" charset="0"/>
            </a:endParaRPr>
          </a:p>
          <a:p>
            <a:r>
              <a:rPr lang="en-US" b="1" dirty="0" err="1" smtClean="0">
                <a:latin typeface="Arial" panose="020B0604020202020204" pitchFamily="34" charset="0"/>
                <a:cs typeface="Arial" panose="020B0604020202020204" pitchFamily="34" charset="0"/>
              </a:rPr>
              <a:t>Bølgeflygning</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Presentasjon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laget</a:t>
            </a:r>
            <a:r>
              <a:rPr lang="en-US" b="1" dirty="0">
                <a:latin typeface="Arial" panose="020B0604020202020204" pitchFamily="34" charset="0"/>
                <a:cs typeface="Arial" panose="020B0604020202020204" pitchFamily="34" charset="0"/>
              </a:rPr>
              <a:t> for </a:t>
            </a:r>
            <a:r>
              <a:rPr lang="en-US" b="1" dirty="0" err="1">
                <a:latin typeface="Arial" panose="020B0604020202020204" pitchFamily="34" charset="0"/>
                <a:cs typeface="Arial" panose="020B0604020202020204" pitchFamily="34" charset="0"/>
              </a:rPr>
              <a:t>opplæring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klubbene</a:t>
            </a:r>
            <a:r>
              <a:rPr lang="en-US" b="1" dirty="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Tilsvarer</a:t>
            </a:r>
            <a:r>
              <a:rPr lang="en-US" b="1" dirty="0">
                <a:latin typeface="Arial" panose="020B0604020202020204" pitchFamily="34" charset="0"/>
                <a:cs typeface="Arial" panose="020B0604020202020204" pitchFamily="34" charset="0"/>
              </a:rPr>
              <a:t> SVEDANOR </a:t>
            </a:r>
            <a:r>
              <a:rPr lang="en-US" b="1" dirty="0" err="1">
                <a:latin typeface="Arial" panose="020B0604020202020204" pitchFamily="34" charset="0"/>
                <a:cs typeface="Arial" panose="020B0604020202020204" pitchFamily="34" charset="0"/>
              </a:rPr>
              <a:t>kurset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sammen</a:t>
            </a:r>
            <a:r>
              <a:rPr lang="en-US" b="1" dirty="0">
                <a:latin typeface="Arial" panose="020B0604020202020204" pitchFamily="34" charset="0"/>
                <a:cs typeface="Arial" panose="020B0604020202020204" pitchFamily="34" charset="0"/>
              </a:rPr>
              <a:t> med </a:t>
            </a:r>
            <a:r>
              <a:rPr lang="en-US" b="1" dirty="0" err="1">
                <a:latin typeface="Arial" panose="020B0604020202020204" pitchFamily="34" charset="0"/>
                <a:cs typeface="Arial" panose="020B0604020202020204" pitchFamily="34" charset="0"/>
              </a:rPr>
              <a:t>teoripensumet</a:t>
            </a:r>
            <a:r>
              <a:rPr lang="en-US" b="1" dirty="0">
                <a:latin typeface="Arial" panose="020B0604020202020204" pitchFamily="34" charset="0"/>
                <a:cs typeface="Arial" panose="020B0604020202020204" pitchFamily="34" charset="0"/>
              </a:rPr>
              <a:t>) </a:t>
            </a:r>
          </a:p>
          <a:p>
            <a:endParaRPr lang="nb-NO"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Dancing </a:t>
            </a:r>
            <a:r>
              <a:rPr lang="en-US" b="1" dirty="0">
                <a:latin typeface="Arial" panose="020B0604020202020204" pitchFamily="34" charset="0"/>
                <a:cs typeface="Arial" panose="020B0604020202020204" pitchFamily="34" charset="0"/>
              </a:rPr>
              <a:t>with the wind Bok om hang og </a:t>
            </a:r>
            <a:r>
              <a:rPr lang="en-US" b="1" dirty="0" err="1">
                <a:latin typeface="Arial" panose="020B0604020202020204" pitchFamily="34" charset="0"/>
                <a:cs typeface="Arial" panose="020B0604020202020204" pitchFamily="34" charset="0"/>
              </a:rPr>
              <a:t>bølgeflygning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av</a:t>
            </a:r>
            <a:r>
              <a:rPr lang="en-US" b="1" dirty="0">
                <a:latin typeface="Arial" panose="020B0604020202020204" pitchFamily="34" charset="0"/>
                <a:cs typeface="Arial" panose="020B0604020202020204" pitchFamily="34" charset="0"/>
              </a:rPr>
              <a:t> Jean-Marie Clément </a:t>
            </a:r>
          </a:p>
          <a:p>
            <a:endParaRPr lang="en-US" dirty="0"/>
          </a:p>
        </p:txBody>
      </p:sp>
    </p:spTree>
    <p:extLst>
      <p:ext uri="{BB962C8B-B14F-4D97-AF65-F5344CB8AC3E}">
        <p14:creationId xmlns:p14="http://schemas.microsoft.com/office/powerpoint/2010/main" val="881289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972D45-091C-42E6-8C9A-42D79EAFD63B}" type="slidenum">
              <a:rPr lang="en-US" smtClean="0"/>
              <a:t>24</a:t>
            </a:fld>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2130"/>
            <a:ext cx="7704856" cy="649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51720" y="188640"/>
            <a:ext cx="5976664" cy="830997"/>
          </a:xfrm>
          <a:prstGeom prst="rect">
            <a:avLst/>
          </a:prstGeom>
          <a:noFill/>
        </p:spPr>
        <p:txBody>
          <a:bodyPr wrap="square" rtlCol="0">
            <a:spAutoFit/>
          </a:bodyPr>
          <a:lstStyle/>
          <a:p>
            <a:r>
              <a:rPr lang="nb-NO" sz="2400" b="1" dirty="0" smtClean="0"/>
              <a:t>Sjekklister/utsjekk </a:t>
            </a:r>
            <a:r>
              <a:rPr lang="nb-NO" sz="2400" b="1" u="sng" dirty="0" smtClean="0"/>
              <a:t>læres i god tid før avgang</a:t>
            </a:r>
            <a:r>
              <a:rPr lang="nb-NO" sz="2400" b="1" dirty="0" smtClean="0"/>
              <a:t>?</a:t>
            </a:r>
          </a:p>
          <a:p>
            <a:r>
              <a:rPr lang="nb-NO" sz="2400" b="1" dirty="0" smtClean="0"/>
              <a:t>Hvor er alle håndtakene?</a:t>
            </a:r>
            <a:endParaRPr lang="en-US" sz="2400" b="1" dirty="0"/>
          </a:p>
        </p:txBody>
      </p:sp>
    </p:spTree>
    <p:extLst>
      <p:ext uri="{BB962C8B-B14F-4D97-AF65-F5344CB8AC3E}">
        <p14:creationId xmlns:p14="http://schemas.microsoft.com/office/powerpoint/2010/main" val="4132047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nb-NO" sz="3600" b="1" cap="all" dirty="0" smtClean="0"/>
              <a:t>Standard sjekkliste for avgang</a:t>
            </a:r>
            <a:endParaRPr lang="en-US" sz="3600" b="1" cap="all" dirty="0"/>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endParaRPr lang="en-US" sz="2400" b="1" cap="all" dirty="0"/>
          </a:p>
        </p:txBody>
      </p:sp>
      <p:sp>
        <p:nvSpPr>
          <p:cNvPr id="4" name="Slide Number Placeholder 3"/>
          <p:cNvSpPr>
            <a:spLocks noGrp="1"/>
          </p:cNvSpPr>
          <p:nvPr>
            <p:ph type="sldNum" sz="quarter" idx="12"/>
          </p:nvPr>
        </p:nvSpPr>
        <p:spPr/>
        <p:txBody>
          <a:bodyPr/>
          <a:lstStyle/>
          <a:p>
            <a:fld id="{5C972D45-091C-42E6-8C9A-42D79EAFD63B}" type="slidenum">
              <a:rPr lang="en-US" smtClean="0"/>
              <a:t>25</a:t>
            </a:fld>
            <a:endParaRPr lang="en-US"/>
          </a:p>
        </p:txBody>
      </p:sp>
      <p:graphicFrame>
        <p:nvGraphicFramePr>
          <p:cNvPr id="5" name="Table 4"/>
          <p:cNvGraphicFramePr>
            <a:graphicFrameLocks noGrp="1"/>
          </p:cNvGraphicFramePr>
          <p:nvPr>
            <p:extLst/>
          </p:nvPr>
        </p:nvGraphicFramePr>
        <p:xfrm>
          <a:off x="467544" y="1196752"/>
          <a:ext cx="8208912" cy="4876800"/>
        </p:xfrm>
        <a:graphic>
          <a:graphicData uri="http://schemas.openxmlformats.org/drawingml/2006/table">
            <a:tbl>
              <a:tblPr firstRow="1" firstCol="1" bandRow="1">
                <a:tableStyleId>{5C22544A-7EE6-4342-B048-85BDC9FD1C3A}</a:tableStyleId>
              </a:tblPr>
              <a:tblGrid>
                <a:gridCol w="3096344"/>
                <a:gridCol w="5112568"/>
              </a:tblGrid>
              <a:tr h="270029">
                <a:tc gridSpan="2">
                  <a:txBody>
                    <a:bodyPr/>
                    <a:lstStyle/>
                    <a:p>
                      <a:pPr algn="ctr">
                        <a:spcAft>
                          <a:spcPts val="0"/>
                        </a:spcAft>
                      </a:pPr>
                      <a:r>
                        <a:rPr lang="nb-NO" sz="2000" dirty="0">
                          <a:solidFill>
                            <a:schemeClr val="tx1"/>
                          </a:solidFill>
                          <a:effectLst/>
                        </a:rPr>
                        <a:t>Standard sjekkliste for avgang</a:t>
                      </a:r>
                      <a:endParaRPr lang="en-US" sz="2000" dirty="0">
                        <a:solidFill>
                          <a:schemeClr val="tx1"/>
                        </a:solidFill>
                        <a:effectLst/>
                        <a:latin typeface="Arial"/>
                        <a:ea typeface="Times New Roman"/>
                        <a:cs typeface="Times New Roman"/>
                      </a:endParaRPr>
                    </a:p>
                  </a:txBody>
                  <a:tcPr marL="68580" marR="68580" marT="0" marB="0"/>
                </a:tc>
                <a:tc hMerge="1">
                  <a:txBody>
                    <a:bodyPr/>
                    <a:lstStyle/>
                    <a:p>
                      <a:endParaRPr lang="en-US"/>
                    </a:p>
                  </a:txBody>
                  <a:tcPr/>
                </a:tc>
              </a:tr>
              <a:tr h="540060">
                <a:tc>
                  <a:txBody>
                    <a:bodyPr/>
                    <a:lstStyle/>
                    <a:p>
                      <a:pPr>
                        <a:spcAft>
                          <a:spcPts val="0"/>
                        </a:spcAft>
                      </a:pPr>
                      <a:r>
                        <a:rPr lang="nb-NO" sz="2000" b="1">
                          <a:solidFill>
                            <a:schemeClr val="tx1"/>
                          </a:solidFill>
                          <a:effectLst/>
                        </a:rPr>
                        <a:t>• FALLSKJERM/UTSTYR</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Korrekt påspent, annet utstyr er med og OK Vekter (i cockpit og i halen)</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BELTER</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Alle fastspent</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rgbClr val="FF0000"/>
                          </a:solidFill>
                          <a:effectLst/>
                        </a:rPr>
                        <a:t>• BREMSER</a:t>
                      </a:r>
                      <a:endParaRPr lang="en-US" sz="2000" b="1">
                        <a:solidFill>
                          <a:srgbClr val="FF0000"/>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rgbClr val="FF0000"/>
                          </a:solidFill>
                          <a:effectLst/>
                        </a:rPr>
                        <a:t>Funksjonstest, inne og låst</a:t>
                      </a:r>
                      <a:endParaRPr lang="en-US" sz="2000" b="1" dirty="0">
                        <a:solidFill>
                          <a:srgbClr val="FF0000"/>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FLAPS</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Funksjonstest, satt i avgangsstilling</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TRIM</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Funksjonstest, satt i avgangsstilling</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INSTRUMENTER</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Sjekk riktig innstilling og visning</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RADIO</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Riktig frekvens, påskrudd og virker</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SIDEROR</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Fulle utslag</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STIKKE</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Fulle utslag (firkantbevegelse)</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rgbClr val="FF0000"/>
                          </a:solidFill>
                          <a:effectLst/>
                        </a:rPr>
                        <a:t>• HALEHJUL</a:t>
                      </a:r>
                      <a:endParaRPr lang="en-US" sz="2000" b="1">
                        <a:solidFill>
                          <a:srgbClr val="FF0000"/>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rgbClr val="FF0000"/>
                          </a:solidFill>
                          <a:effectLst/>
                        </a:rPr>
                        <a:t>Av, positiv bekreftelse fra bakkemannskap</a:t>
                      </a:r>
                      <a:endParaRPr lang="en-US" sz="2000" b="1" dirty="0">
                        <a:solidFill>
                          <a:srgbClr val="FF0000"/>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NØDPROSEDYRER</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Bevisstgjøring – tenk gjennom!</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rgbClr val="FF0000"/>
                          </a:solidFill>
                          <a:effectLst/>
                        </a:rPr>
                        <a:t>• CANOPY</a:t>
                      </a:r>
                      <a:endParaRPr lang="en-US" sz="2000" b="1">
                        <a:solidFill>
                          <a:srgbClr val="FF0000"/>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rgbClr val="FF0000"/>
                          </a:solidFill>
                          <a:effectLst/>
                        </a:rPr>
                        <a:t>Lukket og låst</a:t>
                      </a:r>
                      <a:endParaRPr lang="en-US" sz="2000" b="1" dirty="0">
                        <a:solidFill>
                          <a:srgbClr val="FF0000"/>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LINE</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a:solidFill>
                            <a:schemeClr val="tx1"/>
                          </a:solidFill>
                          <a:effectLst/>
                        </a:rPr>
                        <a:t>Koples i</a:t>
                      </a:r>
                      <a:endParaRPr lang="en-US" sz="2000" b="1">
                        <a:solidFill>
                          <a:schemeClr val="tx1"/>
                        </a:solidFill>
                        <a:effectLst/>
                        <a:latin typeface="Arial"/>
                        <a:ea typeface="Times New Roman"/>
                        <a:cs typeface="Times New Roman"/>
                      </a:endParaRPr>
                    </a:p>
                  </a:txBody>
                  <a:tcPr marL="68580" marR="68580" marT="0" marB="0"/>
                </a:tc>
              </a:tr>
              <a:tr h="270029">
                <a:tc>
                  <a:txBody>
                    <a:bodyPr/>
                    <a:lstStyle/>
                    <a:p>
                      <a:pPr>
                        <a:spcAft>
                          <a:spcPts val="0"/>
                        </a:spcAft>
                      </a:pPr>
                      <a:r>
                        <a:rPr lang="nb-NO" sz="2000" b="1">
                          <a:solidFill>
                            <a:schemeClr val="tx1"/>
                          </a:solidFill>
                          <a:effectLst/>
                        </a:rPr>
                        <a:t>• SIGNAL</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chemeClr val="tx1"/>
                          </a:solidFill>
                          <a:effectLst/>
                        </a:rPr>
                        <a:t>Generell sjekk på at alt er klart først</a:t>
                      </a:r>
                      <a:endParaRPr lang="en-US" sz="2000" b="1" dirty="0">
                        <a:solidFill>
                          <a:schemeClr val="tx1"/>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86578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spcAft>
                <a:spcPts val="0"/>
              </a:spcAft>
            </a:pPr>
            <a:r>
              <a:rPr lang="nb-NO" sz="3600" b="0" dirty="0" smtClean="0">
                <a:solidFill>
                  <a:schemeClr val="tx1"/>
                </a:solidFill>
                <a:effectLst/>
                <a:latin typeface="Arial"/>
                <a:ea typeface="Times New Roman"/>
                <a:cs typeface="Times New Roman"/>
              </a:rPr>
              <a:t>Standard prosedyre for utkobling</a:t>
            </a:r>
            <a:endParaRPr lang="en-US" sz="3600" b="0" dirty="0">
              <a:solidFill>
                <a:schemeClr val="tx1"/>
              </a:solidFill>
              <a:effectLst/>
              <a:latin typeface="Arial"/>
              <a:ea typeface="Times New Roman"/>
              <a:cs typeface="Times New Roman"/>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endParaRPr lang="en-US" sz="2400" dirty="0"/>
          </a:p>
        </p:txBody>
      </p:sp>
      <p:sp>
        <p:nvSpPr>
          <p:cNvPr id="4" name="Slide Number Placeholder 3"/>
          <p:cNvSpPr>
            <a:spLocks noGrp="1"/>
          </p:cNvSpPr>
          <p:nvPr>
            <p:ph type="sldNum" sz="quarter" idx="12"/>
          </p:nvPr>
        </p:nvSpPr>
        <p:spPr/>
        <p:txBody>
          <a:bodyPr/>
          <a:lstStyle/>
          <a:p>
            <a:fld id="{5C972D45-091C-42E6-8C9A-42D79EAFD63B}" type="slidenum">
              <a:rPr lang="en-US" smtClean="0"/>
              <a:t>26</a:t>
            </a:fld>
            <a:endParaRPr lang="en-US"/>
          </a:p>
        </p:txBody>
      </p:sp>
      <p:graphicFrame>
        <p:nvGraphicFramePr>
          <p:cNvPr id="5" name="Table 4"/>
          <p:cNvGraphicFramePr>
            <a:graphicFrameLocks noGrp="1"/>
          </p:cNvGraphicFramePr>
          <p:nvPr>
            <p:extLst/>
          </p:nvPr>
        </p:nvGraphicFramePr>
        <p:xfrm>
          <a:off x="1259632" y="2204859"/>
          <a:ext cx="6192688" cy="3657600"/>
        </p:xfrm>
        <a:graphic>
          <a:graphicData uri="http://schemas.openxmlformats.org/drawingml/2006/table">
            <a:tbl>
              <a:tblPr firstRow="1" firstCol="1" bandRow="1">
                <a:tableStyleId>{5C22544A-7EE6-4342-B048-85BDC9FD1C3A}</a:tableStyleId>
              </a:tblPr>
              <a:tblGrid>
                <a:gridCol w="6192688"/>
              </a:tblGrid>
              <a:tr h="266430">
                <a:tc>
                  <a:txBody>
                    <a:bodyPr/>
                    <a:lstStyle/>
                    <a:p>
                      <a:pPr algn="ctr">
                        <a:spcAft>
                          <a:spcPts val="0"/>
                        </a:spcAft>
                      </a:pPr>
                      <a:r>
                        <a:rPr lang="nb-NO" sz="2000" b="1" dirty="0">
                          <a:solidFill>
                            <a:schemeClr val="tx1"/>
                          </a:solidFill>
                          <a:effectLst/>
                          <a:highlight>
                            <a:srgbClr val="C0C0C0"/>
                          </a:highlight>
                        </a:rPr>
                        <a:t>Standard prosedyre for utkopling</a:t>
                      </a:r>
                      <a:endParaRPr lang="en-US" sz="2000" b="1" dirty="0">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a:solidFill>
                            <a:schemeClr val="tx1"/>
                          </a:solidFill>
                          <a:effectLst/>
                        </a:rPr>
                        <a:t>• Hånden på utkoplingshåndtaket. NB: Riktig håndtak! </a:t>
                      </a:r>
                      <a:endParaRPr lang="en-US" sz="2000" b="1">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dirty="0">
                          <a:solidFill>
                            <a:schemeClr val="tx1"/>
                          </a:solidFill>
                          <a:effectLst/>
                        </a:rPr>
                        <a:t>• Utkikk for annen trafikk</a:t>
                      </a:r>
                      <a:endParaRPr lang="en-US" sz="2000" b="1" dirty="0">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a:solidFill>
                            <a:schemeClr val="tx1"/>
                          </a:solidFill>
                          <a:effectLst/>
                        </a:rPr>
                        <a:t>• Stram slepeline ved å fly litt ut til venstre</a:t>
                      </a:r>
                      <a:endParaRPr lang="en-US" sz="2000" b="1">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dirty="0">
                          <a:solidFill>
                            <a:schemeClr val="tx1"/>
                          </a:solidFill>
                          <a:effectLst/>
                        </a:rPr>
                        <a:t>• Fly parallelt med slepeflyet, stram line, vingene vannrett</a:t>
                      </a:r>
                      <a:endParaRPr lang="en-US" sz="2000" b="1" dirty="0">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a:solidFill>
                            <a:schemeClr val="tx1"/>
                          </a:solidFill>
                          <a:effectLst/>
                        </a:rPr>
                        <a:t>• Trekk 2 ganger markert i utkoplingshåndtaket</a:t>
                      </a:r>
                      <a:endParaRPr lang="en-US" sz="2000" b="1">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a:solidFill>
                            <a:schemeClr val="tx1"/>
                          </a:solidFill>
                          <a:effectLst/>
                        </a:rPr>
                        <a:t>• Se positivt at linen forsvinner</a:t>
                      </a:r>
                      <a:endParaRPr lang="en-US" sz="2000" b="1">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a:solidFill>
                            <a:schemeClr val="tx1"/>
                          </a:solidFill>
                          <a:effectLst/>
                        </a:rPr>
                        <a:t>• God utkikk den vegen det skal svinges (normalt til venstre)</a:t>
                      </a:r>
                      <a:endParaRPr lang="en-US" sz="2000" b="1">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a:solidFill>
                            <a:schemeClr val="tx1"/>
                          </a:solidFill>
                          <a:effectLst/>
                        </a:rPr>
                        <a:t>• Sving vekk fra slepeflyet • Hjul inn og i lås</a:t>
                      </a:r>
                      <a:endParaRPr lang="en-US" sz="2000" b="1">
                        <a:solidFill>
                          <a:schemeClr val="tx1"/>
                        </a:solidFill>
                        <a:effectLst/>
                        <a:latin typeface="Arial"/>
                        <a:ea typeface="Times New Roman"/>
                        <a:cs typeface="Times New Roman"/>
                      </a:endParaRPr>
                    </a:p>
                  </a:txBody>
                  <a:tcPr marL="68580" marR="68580" marT="0" marB="0"/>
                </a:tc>
              </a:tr>
              <a:tr h="266430">
                <a:tc>
                  <a:txBody>
                    <a:bodyPr/>
                    <a:lstStyle/>
                    <a:p>
                      <a:pPr>
                        <a:spcAft>
                          <a:spcPts val="0"/>
                        </a:spcAft>
                      </a:pPr>
                      <a:r>
                        <a:rPr lang="nb-NO" sz="2000" b="1" dirty="0">
                          <a:solidFill>
                            <a:schemeClr val="tx1"/>
                          </a:solidFill>
                          <a:effectLst/>
                        </a:rPr>
                        <a:t>• Trim flyet på riktig hastighet</a:t>
                      </a:r>
                      <a:endParaRPr lang="en-US" sz="2000" b="1" dirty="0">
                        <a:solidFill>
                          <a:schemeClr val="tx1"/>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17930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nb-NO" sz="3600" b="1" dirty="0" smtClean="0">
                <a:latin typeface="Arial" panose="020B0604020202020204" pitchFamily="34" charset="0"/>
                <a:cs typeface="Arial" panose="020B0604020202020204" pitchFamily="34" charset="0"/>
              </a:rPr>
              <a:t>Standard sjekkliste før landing</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endParaRPr lang="en-US" sz="2400" dirty="0"/>
          </a:p>
        </p:txBody>
      </p:sp>
      <p:sp>
        <p:nvSpPr>
          <p:cNvPr id="4" name="Slide Number Placeholder 3"/>
          <p:cNvSpPr>
            <a:spLocks noGrp="1"/>
          </p:cNvSpPr>
          <p:nvPr>
            <p:ph type="sldNum" sz="quarter" idx="12"/>
          </p:nvPr>
        </p:nvSpPr>
        <p:spPr/>
        <p:txBody>
          <a:bodyPr/>
          <a:lstStyle/>
          <a:p>
            <a:fld id="{5C972D45-091C-42E6-8C9A-42D79EAFD63B}" type="slidenum">
              <a:rPr lang="en-US" smtClean="0"/>
              <a:t>27</a:t>
            </a:fld>
            <a:endParaRPr lang="en-US"/>
          </a:p>
        </p:txBody>
      </p:sp>
      <p:graphicFrame>
        <p:nvGraphicFramePr>
          <p:cNvPr id="5" name="Table 4"/>
          <p:cNvGraphicFramePr>
            <a:graphicFrameLocks noGrp="1"/>
          </p:cNvGraphicFramePr>
          <p:nvPr>
            <p:extLst/>
          </p:nvPr>
        </p:nvGraphicFramePr>
        <p:xfrm>
          <a:off x="719572" y="1268760"/>
          <a:ext cx="7704856" cy="2952328"/>
        </p:xfrm>
        <a:graphic>
          <a:graphicData uri="http://schemas.openxmlformats.org/drawingml/2006/table">
            <a:tbl>
              <a:tblPr firstRow="1" firstCol="1" bandRow="1">
                <a:tableStyleId>{5C22544A-7EE6-4342-B048-85BDC9FD1C3A}</a:tableStyleId>
              </a:tblPr>
              <a:tblGrid>
                <a:gridCol w="1584176"/>
                <a:gridCol w="6120680"/>
              </a:tblGrid>
              <a:tr h="369041">
                <a:tc gridSpan="2">
                  <a:txBody>
                    <a:bodyPr/>
                    <a:lstStyle/>
                    <a:p>
                      <a:pPr algn="ctr">
                        <a:spcAft>
                          <a:spcPts val="0"/>
                        </a:spcAft>
                      </a:pPr>
                      <a:r>
                        <a:rPr lang="nb-NO" sz="2000" b="1" dirty="0">
                          <a:solidFill>
                            <a:schemeClr val="tx1"/>
                          </a:solidFill>
                          <a:effectLst/>
                          <a:highlight>
                            <a:srgbClr val="C0C0C0"/>
                          </a:highlight>
                        </a:rPr>
                        <a:t>Standard sjekkliste før landing</a:t>
                      </a:r>
                      <a:endParaRPr lang="en-US" sz="2000" b="1" dirty="0">
                        <a:solidFill>
                          <a:schemeClr val="tx1"/>
                        </a:solidFill>
                        <a:effectLst/>
                        <a:latin typeface="Arial"/>
                        <a:ea typeface="Times New Roman"/>
                        <a:cs typeface="Times New Roman"/>
                      </a:endParaRPr>
                    </a:p>
                  </a:txBody>
                  <a:tcPr marL="68580" marR="68580" marT="0" marB="0"/>
                </a:tc>
                <a:tc hMerge="1">
                  <a:txBody>
                    <a:bodyPr/>
                    <a:lstStyle/>
                    <a:p>
                      <a:endParaRPr lang="en-US"/>
                    </a:p>
                  </a:txBody>
                  <a:tcPr/>
                </a:tc>
              </a:tr>
              <a:tr h="738082">
                <a:tc>
                  <a:txBody>
                    <a:bodyPr/>
                    <a:lstStyle/>
                    <a:p>
                      <a:pPr>
                        <a:spcAft>
                          <a:spcPts val="0"/>
                        </a:spcAft>
                      </a:pPr>
                      <a:r>
                        <a:rPr lang="nb-NO" sz="2000" b="1">
                          <a:solidFill>
                            <a:schemeClr val="tx1"/>
                          </a:solidFill>
                          <a:effectLst/>
                        </a:rPr>
                        <a:t>• BANE </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chemeClr val="tx1"/>
                          </a:solidFill>
                          <a:effectLst/>
                        </a:rPr>
                        <a:t>Crossvind, sjekk vindretning og styrke, landingsretning, trafikk i landingsrunden og på banen</a:t>
                      </a:r>
                      <a:endParaRPr lang="en-US" sz="2000" b="1" dirty="0">
                        <a:solidFill>
                          <a:schemeClr val="tx1"/>
                        </a:solidFill>
                        <a:effectLst/>
                        <a:latin typeface="Arial"/>
                        <a:ea typeface="Times New Roman"/>
                        <a:cs typeface="Times New Roman"/>
                      </a:endParaRPr>
                    </a:p>
                  </a:txBody>
                  <a:tcPr marL="68580" marR="68580" marT="0" marB="0"/>
                </a:tc>
              </a:tr>
              <a:tr h="369041">
                <a:tc>
                  <a:txBody>
                    <a:bodyPr/>
                    <a:lstStyle/>
                    <a:p>
                      <a:pPr>
                        <a:spcAft>
                          <a:spcPts val="0"/>
                        </a:spcAft>
                      </a:pPr>
                      <a:r>
                        <a:rPr lang="nb-NO" sz="2000" b="1">
                          <a:solidFill>
                            <a:schemeClr val="tx1"/>
                          </a:solidFill>
                          <a:effectLst/>
                        </a:rPr>
                        <a:t>• BELTER</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chemeClr val="tx1"/>
                          </a:solidFill>
                          <a:effectLst/>
                        </a:rPr>
                        <a:t>Stram til beltene før landing</a:t>
                      </a:r>
                      <a:endParaRPr lang="en-US" sz="2000" b="1" dirty="0">
                        <a:solidFill>
                          <a:schemeClr val="tx1"/>
                        </a:solidFill>
                        <a:effectLst/>
                        <a:latin typeface="Arial"/>
                        <a:ea typeface="Times New Roman"/>
                        <a:cs typeface="Times New Roman"/>
                      </a:endParaRPr>
                    </a:p>
                  </a:txBody>
                  <a:tcPr marL="68580" marR="68580" marT="0" marB="0"/>
                </a:tc>
              </a:tr>
              <a:tr h="369041">
                <a:tc>
                  <a:txBody>
                    <a:bodyPr/>
                    <a:lstStyle/>
                    <a:p>
                      <a:pPr>
                        <a:spcAft>
                          <a:spcPts val="0"/>
                        </a:spcAft>
                      </a:pPr>
                      <a:r>
                        <a:rPr lang="nb-NO" sz="2000" b="1">
                          <a:solidFill>
                            <a:schemeClr val="tx1"/>
                          </a:solidFill>
                          <a:effectLst/>
                        </a:rPr>
                        <a:t>• BREMS</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chemeClr val="tx1"/>
                          </a:solidFill>
                          <a:effectLst/>
                        </a:rPr>
                        <a:t>Funksjonstest for riktig håndtak og at de virker</a:t>
                      </a:r>
                      <a:endParaRPr lang="en-US" sz="2000" b="1" dirty="0">
                        <a:solidFill>
                          <a:schemeClr val="tx1"/>
                        </a:solidFill>
                        <a:effectLst/>
                        <a:latin typeface="Arial"/>
                        <a:ea typeface="Times New Roman"/>
                        <a:cs typeface="Times New Roman"/>
                      </a:endParaRPr>
                    </a:p>
                  </a:txBody>
                  <a:tcPr marL="68580" marR="68580" marT="0" marB="0"/>
                </a:tc>
              </a:tr>
              <a:tr h="369041">
                <a:tc>
                  <a:txBody>
                    <a:bodyPr/>
                    <a:lstStyle/>
                    <a:p>
                      <a:pPr>
                        <a:spcAft>
                          <a:spcPts val="0"/>
                        </a:spcAft>
                      </a:pPr>
                      <a:r>
                        <a:rPr lang="nb-NO" sz="2000" b="1">
                          <a:solidFill>
                            <a:schemeClr val="tx1"/>
                          </a:solidFill>
                          <a:effectLst/>
                        </a:rPr>
                        <a:t>• HØYDE  </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chemeClr val="tx1"/>
                          </a:solidFill>
                          <a:effectLst/>
                        </a:rPr>
                        <a:t> </a:t>
                      </a:r>
                      <a:endParaRPr lang="en-US" sz="2000" b="1" dirty="0">
                        <a:solidFill>
                          <a:schemeClr val="tx1"/>
                        </a:solidFill>
                        <a:effectLst/>
                        <a:latin typeface="Arial"/>
                        <a:ea typeface="Times New Roman"/>
                        <a:cs typeface="Times New Roman"/>
                      </a:endParaRPr>
                    </a:p>
                  </a:txBody>
                  <a:tcPr marL="68580" marR="68580" marT="0" marB="0"/>
                </a:tc>
              </a:tr>
              <a:tr h="369041">
                <a:tc>
                  <a:txBody>
                    <a:bodyPr/>
                    <a:lstStyle/>
                    <a:p>
                      <a:pPr>
                        <a:spcAft>
                          <a:spcPts val="0"/>
                        </a:spcAft>
                      </a:pPr>
                      <a:r>
                        <a:rPr lang="nb-NO" sz="2000" b="1">
                          <a:solidFill>
                            <a:srgbClr val="FF0000"/>
                          </a:solidFill>
                          <a:effectLst/>
                        </a:rPr>
                        <a:t>• HJUL</a:t>
                      </a:r>
                      <a:endParaRPr lang="en-US" sz="2000" b="1">
                        <a:solidFill>
                          <a:srgbClr val="FF0000"/>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rgbClr val="FF0000"/>
                          </a:solidFill>
                          <a:effectLst/>
                        </a:rPr>
                        <a:t>Ut og i lås. NB: Sjekk at håndtak er i låst posisjon</a:t>
                      </a:r>
                      <a:endParaRPr lang="en-US" sz="2000" b="1" dirty="0">
                        <a:solidFill>
                          <a:srgbClr val="FF0000"/>
                        </a:solidFill>
                        <a:effectLst/>
                        <a:latin typeface="Arial"/>
                        <a:ea typeface="Times New Roman"/>
                        <a:cs typeface="Times New Roman"/>
                      </a:endParaRPr>
                    </a:p>
                  </a:txBody>
                  <a:tcPr marL="68580" marR="68580" marT="0" marB="0"/>
                </a:tc>
              </a:tr>
              <a:tr h="369041">
                <a:tc>
                  <a:txBody>
                    <a:bodyPr/>
                    <a:lstStyle/>
                    <a:p>
                      <a:pPr>
                        <a:spcAft>
                          <a:spcPts val="0"/>
                        </a:spcAft>
                      </a:pPr>
                      <a:r>
                        <a:rPr lang="nb-NO" sz="2000" b="1">
                          <a:solidFill>
                            <a:schemeClr val="tx1"/>
                          </a:solidFill>
                          <a:effectLst/>
                        </a:rPr>
                        <a:t>• HASTIGHET</a:t>
                      </a:r>
                      <a:endParaRPr lang="en-US" sz="2000" b="1">
                        <a:solidFill>
                          <a:schemeClr val="tx1"/>
                        </a:solidFill>
                        <a:effectLst/>
                        <a:latin typeface="Arial"/>
                        <a:ea typeface="Times New Roman"/>
                        <a:cs typeface="Times New Roman"/>
                      </a:endParaRPr>
                    </a:p>
                  </a:txBody>
                  <a:tcPr marL="68580" marR="68580" marT="0" marB="0"/>
                </a:tc>
                <a:tc>
                  <a:txBody>
                    <a:bodyPr/>
                    <a:lstStyle/>
                    <a:p>
                      <a:pPr>
                        <a:spcAft>
                          <a:spcPts val="0"/>
                        </a:spcAft>
                      </a:pPr>
                      <a:r>
                        <a:rPr lang="nb-NO" sz="2000" b="1" dirty="0">
                          <a:solidFill>
                            <a:schemeClr val="tx1"/>
                          </a:solidFill>
                          <a:effectLst/>
                        </a:rPr>
                        <a:t>Trim flyet på riktig hastighet</a:t>
                      </a:r>
                      <a:endParaRPr lang="en-US" sz="2000" b="1" dirty="0">
                        <a:solidFill>
                          <a:schemeClr val="tx1"/>
                        </a:solidFill>
                        <a:effectLst/>
                        <a:latin typeface="Arial"/>
                        <a:ea typeface="Times New Roman"/>
                        <a:cs typeface="Times New Roman"/>
                      </a:endParaRPr>
                    </a:p>
                  </a:txBody>
                  <a:tcPr marL="68580" marR="68580" marT="0" marB="0"/>
                </a:tc>
              </a:tr>
            </a:tbl>
          </a:graphicData>
        </a:graphic>
      </p:graphicFrame>
      <p:pic>
        <p:nvPicPr>
          <p:cNvPr id="2052" name="Picture 4" descr="C:\Users\slarssen\SUK\Instruktørhåndboken (NHB-D-IHB)\SHB Utgave 2\SHB utgave 2\Lover og regler\Kurs Lover og regler\CIMG26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304839"/>
            <a:ext cx="3586537" cy="20215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75656" y="5085184"/>
            <a:ext cx="3528392" cy="400110"/>
          </a:xfrm>
          <a:prstGeom prst="rect">
            <a:avLst/>
          </a:prstGeom>
          <a:noFill/>
        </p:spPr>
        <p:txBody>
          <a:bodyPr wrap="square" rtlCol="0">
            <a:spAutoFit/>
          </a:bodyPr>
          <a:lstStyle/>
          <a:p>
            <a:r>
              <a:rPr lang="nb-NO" dirty="0" smtClean="0"/>
              <a:t>		</a:t>
            </a:r>
            <a:r>
              <a:rPr lang="nb-NO" sz="2000" b="1" dirty="0" smtClean="0"/>
              <a:t>Klar bane?</a:t>
            </a:r>
            <a:endParaRPr lang="en-US" sz="2000" b="1" dirty="0"/>
          </a:p>
        </p:txBody>
      </p:sp>
    </p:spTree>
    <p:extLst>
      <p:ext uri="{BB962C8B-B14F-4D97-AF65-F5344CB8AC3E}">
        <p14:creationId xmlns:p14="http://schemas.microsoft.com/office/powerpoint/2010/main" val="93805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nb-NO" sz="3600" b="1" dirty="0" smtClean="0">
                <a:latin typeface="Arial" panose="020B0604020202020204" pitchFamily="34" charset="0"/>
                <a:cs typeface="Arial" panose="020B0604020202020204" pitchFamily="34" charset="0"/>
              </a:rPr>
              <a:t>Standard prosedyre etter landing</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endParaRPr lang="nb-NO" sz="2400" dirty="0" smtClean="0"/>
          </a:p>
          <a:p>
            <a:pPr marL="0" indent="0">
              <a:buNone/>
            </a:pPr>
            <a:endParaRPr lang="nb-NO" sz="2400" dirty="0"/>
          </a:p>
          <a:p>
            <a:pPr marL="0" indent="0">
              <a:buNone/>
            </a:pPr>
            <a:endParaRPr lang="nb-NO" sz="2400" dirty="0" smtClean="0"/>
          </a:p>
          <a:p>
            <a:pPr marL="0" indent="0">
              <a:buNone/>
            </a:pPr>
            <a:endParaRPr lang="nb-NO" sz="2400" dirty="0"/>
          </a:p>
          <a:p>
            <a:pPr marL="0" indent="0">
              <a:buNone/>
            </a:pPr>
            <a:endParaRPr lang="nb-NO"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5C972D45-091C-42E6-8C9A-42D79EAFD63B}" type="slidenum">
              <a:rPr lang="en-US" smtClean="0"/>
              <a:t>28</a:t>
            </a:fld>
            <a:endParaRPr lang="en-US"/>
          </a:p>
        </p:txBody>
      </p:sp>
      <p:graphicFrame>
        <p:nvGraphicFramePr>
          <p:cNvPr id="5" name="Table 4"/>
          <p:cNvGraphicFramePr>
            <a:graphicFrameLocks noGrp="1"/>
          </p:cNvGraphicFramePr>
          <p:nvPr>
            <p:extLst/>
          </p:nvPr>
        </p:nvGraphicFramePr>
        <p:xfrm>
          <a:off x="1187624" y="1268762"/>
          <a:ext cx="6552728" cy="2116830"/>
        </p:xfrm>
        <a:graphic>
          <a:graphicData uri="http://schemas.openxmlformats.org/drawingml/2006/table">
            <a:tbl>
              <a:tblPr firstRow="1" firstCol="1" bandRow="1">
                <a:tableStyleId>{5C22544A-7EE6-4342-B048-85BDC9FD1C3A}</a:tableStyleId>
              </a:tblPr>
              <a:tblGrid>
                <a:gridCol w="6552728"/>
              </a:tblGrid>
              <a:tr h="352805">
                <a:tc>
                  <a:txBody>
                    <a:bodyPr/>
                    <a:lstStyle/>
                    <a:p>
                      <a:pPr algn="ctr">
                        <a:spcAft>
                          <a:spcPts val="0"/>
                        </a:spcAft>
                      </a:pPr>
                      <a:r>
                        <a:rPr lang="nb-NO" sz="2000" b="1" dirty="0">
                          <a:solidFill>
                            <a:schemeClr val="tx1"/>
                          </a:solidFill>
                          <a:effectLst/>
                          <a:highlight>
                            <a:srgbClr val="C0C0C0"/>
                          </a:highlight>
                        </a:rPr>
                        <a:t>Standard prosedyre etter landing</a:t>
                      </a:r>
                      <a:endParaRPr lang="en-US" sz="2000" b="1" dirty="0">
                        <a:solidFill>
                          <a:schemeClr val="tx1"/>
                        </a:solidFill>
                        <a:effectLst/>
                        <a:latin typeface="Arial"/>
                        <a:ea typeface="Times New Roman"/>
                        <a:cs typeface="Times New Roman"/>
                      </a:endParaRPr>
                    </a:p>
                  </a:txBody>
                  <a:tcPr marL="68580" marR="68580" marT="0" marB="0"/>
                </a:tc>
              </a:tr>
              <a:tr h="352805">
                <a:tc>
                  <a:txBody>
                    <a:bodyPr/>
                    <a:lstStyle/>
                    <a:p>
                      <a:pPr>
                        <a:spcAft>
                          <a:spcPts val="0"/>
                        </a:spcAft>
                      </a:pPr>
                      <a:r>
                        <a:rPr lang="nb-NO" sz="2000" b="1">
                          <a:solidFill>
                            <a:schemeClr val="tx1"/>
                          </a:solidFill>
                          <a:effectLst/>
                        </a:rPr>
                        <a:t>• Flyet ut av banen (minimum 30 meter fra senter-linje) </a:t>
                      </a:r>
                      <a:endParaRPr lang="en-US" sz="2000" b="1">
                        <a:solidFill>
                          <a:schemeClr val="tx1"/>
                        </a:solidFill>
                        <a:effectLst/>
                        <a:latin typeface="Arial"/>
                        <a:ea typeface="Times New Roman"/>
                        <a:cs typeface="Times New Roman"/>
                      </a:endParaRPr>
                    </a:p>
                  </a:txBody>
                  <a:tcPr marL="68580" marR="68580" marT="0" marB="0"/>
                </a:tc>
              </a:tr>
              <a:tr h="352805">
                <a:tc>
                  <a:txBody>
                    <a:bodyPr/>
                    <a:lstStyle/>
                    <a:p>
                      <a:pPr>
                        <a:spcAft>
                          <a:spcPts val="0"/>
                        </a:spcAft>
                      </a:pPr>
                      <a:r>
                        <a:rPr lang="nb-NO" sz="2000" b="1">
                          <a:solidFill>
                            <a:schemeClr val="tx1"/>
                          </a:solidFill>
                          <a:effectLst/>
                        </a:rPr>
                        <a:t>• Elektrisk utstyr av</a:t>
                      </a:r>
                      <a:endParaRPr lang="en-US" sz="2000" b="1">
                        <a:solidFill>
                          <a:schemeClr val="tx1"/>
                        </a:solidFill>
                        <a:effectLst/>
                        <a:latin typeface="Arial"/>
                        <a:ea typeface="Times New Roman"/>
                        <a:cs typeface="Times New Roman"/>
                      </a:endParaRPr>
                    </a:p>
                  </a:txBody>
                  <a:tcPr marL="68580" marR="68580" marT="0" marB="0"/>
                </a:tc>
              </a:tr>
              <a:tr h="352805">
                <a:tc>
                  <a:txBody>
                    <a:bodyPr/>
                    <a:lstStyle/>
                    <a:p>
                      <a:pPr>
                        <a:spcAft>
                          <a:spcPts val="0"/>
                        </a:spcAft>
                      </a:pPr>
                      <a:r>
                        <a:rPr lang="nb-NO" sz="2000" b="1" dirty="0">
                          <a:solidFill>
                            <a:schemeClr val="tx1"/>
                          </a:solidFill>
                          <a:effectLst/>
                        </a:rPr>
                        <a:t>• Hood lukket og låst</a:t>
                      </a:r>
                      <a:endParaRPr lang="en-US" sz="2000" b="1" dirty="0">
                        <a:solidFill>
                          <a:schemeClr val="tx1"/>
                        </a:solidFill>
                        <a:effectLst/>
                        <a:latin typeface="Arial"/>
                        <a:ea typeface="Times New Roman"/>
                        <a:cs typeface="Times New Roman"/>
                      </a:endParaRPr>
                    </a:p>
                  </a:txBody>
                  <a:tcPr marL="68580" marR="68580" marT="0" marB="0"/>
                </a:tc>
              </a:tr>
              <a:tr h="352805">
                <a:tc>
                  <a:txBody>
                    <a:bodyPr/>
                    <a:lstStyle/>
                    <a:p>
                      <a:pPr>
                        <a:spcAft>
                          <a:spcPts val="0"/>
                        </a:spcAft>
                      </a:pPr>
                      <a:r>
                        <a:rPr lang="nb-NO" sz="2000" b="1">
                          <a:solidFill>
                            <a:schemeClr val="tx1"/>
                          </a:solidFill>
                          <a:effectLst/>
                        </a:rPr>
                        <a:t>• Bremser ute, ving ned i vinden og sikker fortøyning</a:t>
                      </a:r>
                      <a:endParaRPr lang="en-US" sz="2000" b="1">
                        <a:solidFill>
                          <a:schemeClr val="tx1"/>
                        </a:solidFill>
                        <a:effectLst/>
                        <a:latin typeface="Arial"/>
                        <a:ea typeface="Times New Roman"/>
                        <a:cs typeface="Times New Roman"/>
                      </a:endParaRPr>
                    </a:p>
                  </a:txBody>
                  <a:tcPr marL="68580" marR="68580" marT="0" marB="0"/>
                </a:tc>
              </a:tr>
              <a:tr h="352805">
                <a:tc>
                  <a:txBody>
                    <a:bodyPr/>
                    <a:lstStyle/>
                    <a:p>
                      <a:pPr>
                        <a:spcAft>
                          <a:spcPts val="0"/>
                        </a:spcAft>
                      </a:pPr>
                      <a:r>
                        <a:rPr lang="nb-NO" sz="2000" b="1" dirty="0">
                          <a:solidFill>
                            <a:schemeClr val="tx1"/>
                          </a:solidFill>
                          <a:effectLst/>
                        </a:rPr>
                        <a:t>• Halehjul av</a:t>
                      </a:r>
                      <a:endParaRPr lang="en-US" sz="2000" b="1" dirty="0">
                        <a:solidFill>
                          <a:schemeClr val="tx1"/>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48624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nb-NO" sz="3600" b="1" dirty="0" smtClean="0">
                <a:latin typeface="Arial" panose="020B0604020202020204" pitchFamily="34" charset="0"/>
                <a:cs typeface="Arial" panose="020B0604020202020204" pitchFamily="34" charset="0"/>
              </a:rPr>
              <a:t>Standard prosedyre nødutsprang</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nb-NO" sz="2400" dirty="0" smtClean="0"/>
              <a:t> </a:t>
            </a:r>
            <a:endParaRPr lang="en-US" sz="2400" dirty="0"/>
          </a:p>
        </p:txBody>
      </p:sp>
      <p:sp>
        <p:nvSpPr>
          <p:cNvPr id="4" name="Slide Number Placeholder 3"/>
          <p:cNvSpPr>
            <a:spLocks noGrp="1"/>
          </p:cNvSpPr>
          <p:nvPr>
            <p:ph type="sldNum" sz="quarter" idx="12"/>
          </p:nvPr>
        </p:nvSpPr>
        <p:spPr/>
        <p:txBody>
          <a:bodyPr/>
          <a:lstStyle/>
          <a:p>
            <a:fld id="{5C972D45-091C-42E6-8C9A-42D79EAFD63B}" type="slidenum">
              <a:rPr lang="en-US" smtClean="0"/>
              <a:t>29</a:t>
            </a:fld>
            <a:endParaRPr lang="en-US"/>
          </a:p>
        </p:txBody>
      </p:sp>
      <p:graphicFrame>
        <p:nvGraphicFramePr>
          <p:cNvPr id="5" name="Table 4"/>
          <p:cNvGraphicFramePr>
            <a:graphicFrameLocks noGrp="1"/>
          </p:cNvGraphicFramePr>
          <p:nvPr>
            <p:extLst/>
          </p:nvPr>
        </p:nvGraphicFramePr>
        <p:xfrm>
          <a:off x="899592" y="1124744"/>
          <a:ext cx="5976664" cy="2609451"/>
        </p:xfrm>
        <a:graphic>
          <a:graphicData uri="http://schemas.openxmlformats.org/drawingml/2006/table">
            <a:tbl>
              <a:tblPr firstRow="1" firstCol="1" bandRow="1">
                <a:tableStyleId>{5C22544A-7EE6-4342-B048-85BDC9FD1C3A}</a:tableStyleId>
              </a:tblPr>
              <a:tblGrid>
                <a:gridCol w="5976664"/>
              </a:tblGrid>
              <a:tr h="0">
                <a:tc>
                  <a:txBody>
                    <a:bodyPr/>
                    <a:lstStyle/>
                    <a:p>
                      <a:pPr algn="ctr">
                        <a:spcAft>
                          <a:spcPts val="0"/>
                        </a:spcAft>
                      </a:pPr>
                      <a:r>
                        <a:rPr lang="nb-NO" sz="2400" b="1" dirty="0">
                          <a:solidFill>
                            <a:schemeClr val="tx1"/>
                          </a:solidFill>
                          <a:effectLst/>
                          <a:highlight>
                            <a:srgbClr val="C0C0C0"/>
                          </a:highlight>
                        </a:rPr>
                        <a:t>Standard prosedyre nødutsprang</a:t>
                      </a:r>
                      <a:endParaRPr lang="en-US" sz="2400" b="1" dirty="0">
                        <a:solidFill>
                          <a:schemeClr val="tx1"/>
                        </a:solidFill>
                        <a:effectLst/>
                        <a:latin typeface="Arial"/>
                        <a:ea typeface="Times New Roman"/>
                        <a:cs typeface="Times New Roman"/>
                      </a:endParaRPr>
                    </a:p>
                  </a:txBody>
                  <a:tcPr marL="68580" marR="68580" marT="0" marB="0"/>
                </a:tc>
              </a:tr>
              <a:tr h="246048">
                <a:tc>
                  <a:txBody>
                    <a:bodyPr/>
                    <a:lstStyle/>
                    <a:p>
                      <a:pPr>
                        <a:spcAft>
                          <a:spcPts val="0"/>
                        </a:spcAft>
                      </a:pPr>
                      <a:r>
                        <a:rPr lang="nb-NO" sz="2400" b="1" dirty="0">
                          <a:solidFill>
                            <a:schemeClr val="tx1"/>
                          </a:solidFill>
                          <a:effectLst/>
                        </a:rPr>
                        <a:t>• Kast hooden </a:t>
                      </a:r>
                      <a:endParaRPr lang="en-US" sz="2400" b="1" dirty="0">
                        <a:solidFill>
                          <a:schemeClr val="tx1"/>
                        </a:solidFill>
                        <a:effectLst/>
                        <a:latin typeface="Arial"/>
                        <a:ea typeface="Times New Roman"/>
                        <a:cs typeface="Times New Roman"/>
                      </a:endParaRPr>
                    </a:p>
                  </a:txBody>
                  <a:tcPr marL="68580" marR="68580" marT="0" marB="0"/>
                </a:tc>
              </a:tr>
              <a:tr h="246048">
                <a:tc>
                  <a:txBody>
                    <a:bodyPr/>
                    <a:lstStyle/>
                    <a:p>
                      <a:pPr>
                        <a:spcAft>
                          <a:spcPts val="0"/>
                        </a:spcAft>
                      </a:pPr>
                      <a:r>
                        <a:rPr lang="nb-NO" sz="2400" b="1">
                          <a:solidFill>
                            <a:schemeClr val="tx1"/>
                          </a:solidFill>
                          <a:effectLst/>
                        </a:rPr>
                        <a:t>• Løsne sikkerhetsselene</a:t>
                      </a:r>
                      <a:endParaRPr lang="en-US" sz="2400" b="1">
                        <a:solidFill>
                          <a:schemeClr val="tx1"/>
                        </a:solidFill>
                        <a:effectLst/>
                        <a:latin typeface="Arial"/>
                        <a:ea typeface="Times New Roman"/>
                        <a:cs typeface="Times New Roman"/>
                      </a:endParaRPr>
                    </a:p>
                  </a:txBody>
                  <a:tcPr marL="68580" marR="68580" marT="0" marB="0"/>
                </a:tc>
              </a:tr>
              <a:tr h="414891">
                <a:tc>
                  <a:txBody>
                    <a:bodyPr/>
                    <a:lstStyle/>
                    <a:p>
                      <a:pPr>
                        <a:spcAft>
                          <a:spcPts val="0"/>
                        </a:spcAft>
                      </a:pPr>
                      <a:r>
                        <a:rPr lang="nb-NO" sz="2400" b="1">
                          <a:solidFill>
                            <a:schemeClr val="tx1"/>
                          </a:solidFill>
                          <a:effectLst/>
                        </a:rPr>
                        <a:t>• Hoppe ut av flyet</a:t>
                      </a:r>
                      <a:endParaRPr lang="en-US" sz="2400" b="1">
                        <a:solidFill>
                          <a:schemeClr val="tx1"/>
                        </a:solidFill>
                        <a:effectLst/>
                        <a:latin typeface="Arial"/>
                        <a:ea typeface="Times New Roman"/>
                        <a:cs typeface="Times New Roman"/>
                      </a:endParaRPr>
                    </a:p>
                  </a:txBody>
                  <a:tcPr marL="68580" marR="68580" marT="0" marB="0"/>
                </a:tc>
              </a:tr>
              <a:tr h="246048">
                <a:tc>
                  <a:txBody>
                    <a:bodyPr/>
                    <a:lstStyle/>
                    <a:p>
                      <a:pPr>
                        <a:spcAft>
                          <a:spcPts val="0"/>
                        </a:spcAft>
                      </a:pPr>
                      <a:r>
                        <a:rPr lang="nb-NO" sz="2400" b="1">
                          <a:solidFill>
                            <a:schemeClr val="tx1"/>
                          </a:solidFill>
                          <a:effectLst/>
                        </a:rPr>
                        <a:t>• Løse ut skjermen</a:t>
                      </a:r>
                      <a:endParaRPr lang="en-US" sz="2400" b="1">
                        <a:solidFill>
                          <a:schemeClr val="tx1"/>
                        </a:solidFill>
                        <a:effectLst/>
                        <a:latin typeface="Arial"/>
                        <a:ea typeface="Times New Roman"/>
                        <a:cs typeface="Times New Roman"/>
                      </a:endParaRPr>
                    </a:p>
                  </a:txBody>
                  <a:tcPr marL="68580" marR="68580" marT="0" marB="0"/>
                </a:tc>
              </a:tr>
              <a:tr h="246048">
                <a:tc>
                  <a:txBody>
                    <a:bodyPr/>
                    <a:lstStyle/>
                    <a:p>
                      <a:pPr>
                        <a:spcAft>
                          <a:spcPts val="0"/>
                        </a:spcAft>
                      </a:pPr>
                      <a:r>
                        <a:rPr lang="nb-NO" sz="2400" b="1" dirty="0">
                          <a:solidFill>
                            <a:schemeClr val="tx1"/>
                          </a:solidFill>
                          <a:effectLst/>
                        </a:rPr>
                        <a:t>• Styre skjermen mot landbart område</a:t>
                      </a:r>
                      <a:endParaRPr lang="en-US" sz="2400" b="1" dirty="0">
                        <a:solidFill>
                          <a:schemeClr val="tx1"/>
                        </a:solidFill>
                        <a:effectLst/>
                        <a:latin typeface="Arial"/>
                        <a:ea typeface="Times New Roman"/>
                        <a:cs typeface="Times New Roman"/>
                      </a:endParaRPr>
                    </a:p>
                  </a:txBody>
                  <a:tcPr marL="68580" marR="68580" marT="0" marB="0"/>
                </a:tc>
              </a:tr>
              <a:tr h="246048">
                <a:tc>
                  <a:txBody>
                    <a:bodyPr/>
                    <a:lstStyle/>
                    <a:p>
                      <a:pPr>
                        <a:spcAft>
                          <a:spcPts val="0"/>
                        </a:spcAft>
                      </a:pPr>
                      <a:r>
                        <a:rPr lang="nb-NO" sz="2400" b="1" dirty="0">
                          <a:solidFill>
                            <a:schemeClr val="tx1"/>
                          </a:solidFill>
                          <a:effectLst/>
                        </a:rPr>
                        <a:t>• Landing – samle beina, beskytt hode/ansikt</a:t>
                      </a:r>
                      <a:endParaRPr lang="en-US" sz="2400" b="1" dirty="0">
                        <a:solidFill>
                          <a:schemeClr val="tx1"/>
                        </a:solidFill>
                        <a:effectLst/>
                        <a:latin typeface="Arial"/>
                        <a:ea typeface="Times New Roman"/>
                        <a:cs typeface="Times New Roman"/>
                      </a:endParaRPr>
                    </a:p>
                  </a:txBody>
                  <a:tcPr marL="68580" marR="68580" marT="0" marB="0"/>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484784"/>
            <a:ext cx="170254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47864" y="5013176"/>
            <a:ext cx="3456384" cy="400110"/>
          </a:xfrm>
          <a:prstGeom prst="rect">
            <a:avLst/>
          </a:prstGeom>
          <a:noFill/>
        </p:spPr>
        <p:txBody>
          <a:bodyPr wrap="square" rtlCol="0">
            <a:spAutoFit/>
          </a:bodyPr>
          <a:lstStyle/>
          <a:p>
            <a:r>
              <a:rPr lang="nb-NO" sz="2000" b="1" dirty="0" smtClean="0"/>
              <a:t>Tilpass skjermen før avgang</a:t>
            </a:r>
            <a:endParaRPr lang="en-US" sz="2000" b="1" dirty="0"/>
          </a:p>
        </p:txBody>
      </p:sp>
    </p:spTree>
    <p:extLst>
      <p:ext uri="{BB962C8B-B14F-4D97-AF65-F5344CB8AC3E}">
        <p14:creationId xmlns:p14="http://schemas.microsoft.com/office/powerpoint/2010/main" val="2898677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nb-NO" sz="3200" b="1" i="1" dirty="0"/>
              <a:t>Nasjonalt tillegg §6. Til SERA.3130 Akroflyging</a:t>
            </a:r>
            <a:endParaRPr lang="en-US" sz="3200" dirty="0"/>
          </a:p>
        </p:txBody>
      </p:sp>
      <p:sp>
        <p:nvSpPr>
          <p:cNvPr id="3" name="Content Placeholder 2"/>
          <p:cNvSpPr>
            <a:spLocks noGrp="1"/>
          </p:cNvSpPr>
          <p:nvPr>
            <p:ph idx="1"/>
          </p:nvPr>
        </p:nvSpPr>
        <p:spPr>
          <a:xfrm>
            <a:off x="457200" y="980728"/>
            <a:ext cx="8229600" cy="5145435"/>
          </a:xfrm>
        </p:spPr>
        <p:txBody>
          <a:bodyPr>
            <a:normAutofit fontScale="47500" lnSpcReduction="20000"/>
          </a:bodyPr>
          <a:lstStyle/>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r>
              <a:rPr lang="en-GB" altLang="en-US" sz="2400" b="1" dirty="0" smtClean="0"/>
              <a:t>.</a:t>
            </a:r>
            <a:endParaRPr lang="en-GB" altLang="en-US" sz="24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341438"/>
            <a:ext cx="4500563" cy="3744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1259632" y="1341438"/>
            <a:ext cx="2664296" cy="369332"/>
          </a:xfrm>
          <a:prstGeom prst="rect">
            <a:avLst/>
          </a:prstGeom>
          <a:noFill/>
        </p:spPr>
        <p:txBody>
          <a:bodyPr wrap="square" rtlCol="0">
            <a:spAutoFit/>
          </a:bodyPr>
          <a:lstStyle/>
          <a:p>
            <a:endParaRPr lang="en-US" dirty="0"/>
          </a:p>
        </p:txBody>
      </p:sp>
      <p:sp>
        <p:nvSpPr>
          <p:cNvPr id="6" name="TextBox 5"/>
          <p:cNvSpPr txBox="1"/>
          <p:nvPr/>
        </p:nvSpPr>
        <p:spPr>
          <a:xfrm>
            <a:off x="461937" y="980728"/>
            <a:ext cx="4104456" cy="4708981"/>
          </a:xfrm>
          <a:prstGeom prst="rect">
            <a:avLst/>
          </a:prstGeom>
          <a:noFill/>
        </p:spPr>
        <p:txBody>
          <a:bodyPr wrap="square" rtlCol="0">
            <a:spAutoFit/>
          </a:bodyPr>
          <a:lstStyle/>
          <a:p>
            <a:pPr lvl="1">
              <a:spcBef>
                <a:spcPts val="1200"/>
              </a:spcBef>
              <a:buClr>
                <a:srgbClr val="3399FF"/>
              </a:buClr>
            </a:pPr>
            <a:r>
              <a:rPr lang="en-US" sz="2000" b="1" dirty="0" err="1">
                <a:latin typeface="Arial" panose="020B0604020202020204" pitchFamily="34" charset="0"/>
                <a:cs typeface="Arial" panose="020B0604020202020204" pitchFamily="34" charset="0"/>
              </a:rPr>
              <a:t>Akroflyging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ikke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tillatt</a:t>
            </a:r>
            <a:r>
              <a:rPr lang="en-US" sz="2000" b="1" dirty="0">
                <a:latin typeface="Arial" panose="020B0604020202020204" pitchFamily="34" charset="0"/>
                <a:cs typeface="Arial" panose="020B0604020202020204" pitchFamily="34" charset="0"/>
              </a:rPr>
              <a:t> over </a:t>
            </a:r>
            <a:r>
              <a:rPr lang="en-US" sz="2000" b="1" dirty="0" err="1">
                <a:latin typeface="Arial" panose="020B0604020202020204" pitchFamily="34" charset="0"/>
                <a:cs typeface="Arial" panose="020B0604020202020204" pitchFamily="34" charset="0"/>
              </a:rPr>
              <a:t>tettbebyggelse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folkeansamling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friluft</a:t>
            </a:r>
            <a:r>
              <a:rPr lang="en-US" sz="2000" b="1" dirty="0">
                <a:latin typeface="Arial" panose="020B0604020202020204" pitchFamily="34" charset="0"/>
                <a:cs typeface="Arial" panose="020B0604020202020204" pitchFamily="34" charset="0"/>
              </a:rPr>
              <a:t>, over </a:t>
            </a:r>
            <a:r>
              <a:rPr lang="en-US" sz="2000" b="1" dirty="0" err="1">
                <a:latin typeface="Arial" panose="020B0604020202020204" pitchFamily="34" charset="0"/>
                <a:cs typeface="Arial" panose="020B0604020202020204" pitchFamily="34" charset="0"/>
              </a:rPr>
              <a:t>trafikkerte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havner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eller</a:t>
            </a:r>
            <a:r>
              <a:rPr lang="en-US" sz="2000" b="1" dirty="0">
                <a:latin typeface="Arial" panose="020B0604020202020204" pitchFamily="34" charset="0"/>
                <a:cs typeface="Arial" panose="020B0604020202020204" pitchFamily="34" charset="0"/>
              </a:rPr>
              <a:t> over </a:t>
            </a:r>
            <a:r>
              <a:rPr lang="en-US" sz="2000" b="1" dirty="0" err="1">
                <a:latin typeface="Arial" panose="020B0604020202020204" pitchFamily="34" charset="0"/>
                <a:cs typeface="Arial" panose="020B0604020202020204" pitchFamily="34" charset="0"/>
              </a:rPr>
              <a:t>sjøgående</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fartøyer</a:t>
            </a:r>
            <a:endParaRPr lang="en-US" sz="2000" b="1" dirty="0" smtClean="0">
              <a:latin typeface="Arial" panose="020B0604020202020204" pitchFamily="34" charset="0"/>
              <a:cs typeface="Arial" panose="020B0604020202020204" pitchFamily="34" charset="0"/>
            </a:endParaRPr>
          </a:p>
          <a:p>
            <a:pPr lvl="1">
              <a:spcBef>
                <a:spcPts val="1200"/>
              </a:spcBef>
              <a:buClr>
                <a:srgbClr val="3399FF"/>
              </a:buClr>
            </a:pPr>
            <a:r>
              <a:rPr lang="en-GB" altLang="en-US" sz="2000" b="1" dirty="0" smtClean="0">
                <a:latin typeface="Arial" panose="020B0604020202020204" pitchFamily="34" charset="0"/>
                <a:cs typeface="Arial" panose="020B0604020202020204" pitchFamily="34" charset="0"/>
              </a:rPr>
              <a:t> </a:t>
            </a:r>
          </a:p>
          <a:p>
            <a:pPr lvl="1">
              <a:spcBef>
                <a:spcPts val="1200"/>
              </a:spcBef>
              <a:buClr>
                <a:srgbClr val="3399FF"/>
              </a:buClr>
            </a:pPr>
            <a:r>
              <a:rPr lang="en-US" sz="2000" b="1" dirty="0" err="1">
                <a:latin typeface="Arial" panose="020B0604020202020204" pitchFamily="34" charset="0"/>
                <a:cs typeface="Arial" panose="020B0604020202020204" pitchFamily="34" charset="0"/>
              </a:rPr>
              <a:t>Akroflyging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tillates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utført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når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luftfartøyet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flyr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samsvar</a:t>
            </a:r>
            <a:r>
              <a:rPr lang="en-US" sz="2000" b="1" dirty="0">
                <a:latin typeface="Arial" panose="020B0604020202020204" pitchFamily="34" charset="0"/>
                <a:cs typeface="Arial" panose="020B0604020202020204" pitchFamily="34" charset="0"/>
              </a:rPr>
              <a:t> med de </a:t>
            </a:r>
            <a:r>
              <a:rPr lang="en-US" sz="2000" b="1" dirty="0" err="1">
                <a:latin typeface="Arial" panose="020B0604020202020204" pitchFamily="34" charset="0"/>
                <a:cs typeface="Arial" panose="020B0604020202020204" pitchFamily="34" charset="0"/>
              </a:rPr>
              <a:t>visuelle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flygeregler</a:t>
            </a:r>
            <a:r>
              <a:rPr lang="en-US" sz="2000" b="1" dirty="0">
                <a:latin typeface="Arial" panose="020B0604020202020204" pitchFamily="34" charset="0"/>
                <a:cs typeface="Arial" panose="020B0604020202020204" pitchFamily="34" charset="0"/>
              </a:rPr>
              <a:t> og </a:t>
            </a:r>
            <a:r>
              <a:rPr lang="en-US" sz="2000" b="1" dirty="0" err="1">
                <a:latin typeface="Arial" panose="020B0604020202020204" pitchFamily="34" charset="0"/>
                <a:cs typeface="Arial" panose="020B0604020202020204" pitchFamily="34" charset="0"/>
              </a:rPr>
              <a:t>skal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utføres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høyde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av</a:t>
            </a:r>
            <a:r>
              <a:rPr lang="en-US" sz="2000" b="1" dirty="0">
                <a:latin typeface="Arial" panose="020B0604020202020204" pitchFamily="34" charset="0"/>
                <a:cs typeface="Arial" panose="020B0604020202020204" pitchFamily="34" charset="0"/>
              </a:rPr>
              <a:t> 600 m </a:t>
            </a:r>
            <a:r>
              <a:rPr lang="en-US" sz="2000" b="1" dirty="0" err="1" smtClean="0">
                <a:latin typeface="Arial" panose="020B0604020202020204" pitchFamily="34" charset="0"/>
                <a:cs typeface="Arial" panose="020B0604020202020204" pitchFamily="34" charset="0"/>
              </a:rPr>
              <a:t>eller</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mer</a:t>
            </a:r>
            <a:r>
              <a:rPr lang="en-US" sz="2000" b="1" dirty="0">
                <a:latin typeface="Arial" panose="020B0604020202020204" pitchFamily="34" charset="0"/>
                <a:cs typeface="Arial" panose="020B0604020202020204" pitchFamily="34" charset="0"/>
              </a:rPr>
              <a:t> over </a:t>
            </a:r>
            <a:r>
              <a:rPr lang="en-US" sz="2000" b="1" dirty="0" err="1">
                <a:latin typeface="Arial" panose="020B0604020202020204" pitchFamily="34" charset="0"/>
                <a:cs typeface="Arial" panose="020B0604020202020204" pitchFamily="34" charset="0"/>
              </a:rPr>
              <a:t>det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høyeste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punkt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innenfor</a:t>
            </a:r>
            <a:r>
              <a:rPr lang="en-US" sz="2000" b="1" dirty="0">
                <a:latin typeface="Arial" panose="020B0604020202020204" pitchFamily="34" charset="0"/>
                <a:cs typeface="Arial" panose="020B0604020202020204" pitchFamily="34" charset="0"/>
              </a:rPr>
              <a:t> 1,5 km </a:t>
            </a:r>
            <a:r>
              <a:rPr lang="en-US" sz="2000" b="1" dirty="0" err="1">
                <a:latin typeface="Arial" panose="020B0604020202020204" pitchFamily="34" charset="0"/>
                <a:cs typeface="Arial" panose="020B0604020202020204" pitchFamily="34" charset="0"/>
              </a:rPr>
              <a:t>horisontal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avstand</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fra</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luftfartøyet</a:t>
            </a:r>
            <a:r>
              <a:rPr lang="en-US" sz="2000"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AD3E319B-D9A2-446E-A077-2C34E3BFAA8B}" type="slidenum">
              <a:rPr lang="en-US" smtClean="0"/>
              <a:t>3</a:t>
            </a:fld>
            <a:endParaRPr lang="en-US"/>
          </a:p>
        </p:txBody>
      </p:sp>
    </p:spTree>
    <p:extLst>
      <p:ext uri="{BB962C8B-B14F-4D97-AF65-F5344CB8AC3E}">
        <p14:creationId xmlns:p14="http://schemas.microsoft.com/office/powerpoint/2010/main" val="696299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idx="4294967295"/>
          </p:nvPr>
        </p:nvSpPr>
        <p:spPr>
          <a:xfrm>
            <a:off x="328613" y="298450"/>
            <a:ext cx="6835775" cy="831850"/>
          </a:xfrm>
        </p:spPr>
        <p:txBody>
          <a:bodyPr/>
          <a:lstStyle/>
          <a:p>
            <a:pPr eaLnBrk="1" hangingPunct="1">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mtClean="0"/>
              <a:t>Loggføring</a:t>
            </a:r>
          </a:p>
        </p:txBody>
      </p:sp>
      <p:sp>
        <p:nvSpPr>
          <p:cNvPr id="68611" name="Text Box 2"/>
          <p:cNvSpPr txBox="1">
            <a:spLocks noChangeArrowheads="1"/>
          </p:cNvSpPr>
          <p:nvPr/>
        </p:nvSpPr>
        <p:spPr bwMode="auto">
          <a:xfrm>
            <a:off x="331788" y="1341438"/>
            <a:ext cx="5464175"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28600" indent="-228600" eaLnBrk="0" hangingPunc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1pPr>
            <a:lvl2pPr marL="620713" indent="-220663" eaLnBrk="0" hangingPunc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2pPr>
            <a:lvl3pPr eaLnBrk="0" hangingPunc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3pPr>
            <a:lvl4pPr eaLnBrk="0" hangingPunc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4pPr>
            <a:lvl5pPr eaLnBrk="0" hangingPunc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47000"/>
              </a:lnSpc>
              <a:spcBef>
                <a:spcPct val="0"/>
              </a:spcBef>
              <a:spcAft>
                <a:spcPct val="0"/>
              </a:spcAft>
              <a:buClr>
                <a:srgbClr val="000000"/>
              </a:buClr>
              <a:buSzPct val="100000"/>
              <a:buFont typeface="Times New Roman" pitchFamily="16"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47000"/>
              </a:lnSpc>
              <a:spcBef>
                <a:spcPct val="0"/>
              </a:spcBef>
              <a:spcAft>
                <a:spcPct val="0"/>
              </a:spcAft>
              <a:buClr>
                <a:srgbClr val="000000"/>
              </a:buClr>
              <a:buSzPct val="100000"/>
              <a:buFont typeface="Times New Roman" pitchFamily="16"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47000"/>
              </a:lnSpc>
              <a:spcBef>
                <a:spcPct val="0"/>
              </a:spcBef>
              <a:spcAft>
                <a:spcPct val="0"/>
              </a:spcAft>
              <a:buClr>
                <a:srgbClr val="000000"/>
              </a:buClr>
              <a:buSzPct val="100000"/>
              <a:buFont typeface="Times New Roman" pitchFamily="16"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47000"/>
              </a:lnSpc>
              <a:spcBef>
                <a:spcPct val="0"/>
              </a:spcBef>
              <a:spcAft>
                <a:spcPct val="0"/>
              </a:spcAft>
              <a:buClr>
                <a:srgbClr val="000000"/>
              </a:buClr>
              <a:buSzPct val="100000"/>
              <a:buFont typeface="Times New Roman" pitchFamily="16"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1200"/>
              </a:spcBef>
              <a:buClr>
                <a:srgbClr val="3399FF"/>
              </a:buClr>
              <a:buFont typeface="Symbol" pitchFamily="16" charset="2"/>
              <a:buChar char=""/>
            </a:pPr>
            <a:r>
              <a:rPr lang="en-GB" altLang="en-US" sz="2400" b="1">
                <a:solidFill>
                  <a:srgbClr val="000000"/>
                </a:solidFill>
              </a:rPr>
              <a:t>Loggføring</a:t>
            </a:r>
          </a:p>
          <a:p>
            <a:pPr lvl="1" eaLnBrk="1" hangingPunct="1">
              <a:lnSpc>
                <a:spcPct val="100000"/>
              </a:lnSpc>
              <a:spcBef>
                <a:spcPts val="1000"/>
              </a:spcBef>
              <a:buClr>
                <a:srgbClr val="3399FF"/>
              </a:buClr>
              <a:buFont typeface="Arial" charset="0"/>
              <a:buChar char="•"/>
            </a:pPr>
            <a:r>
              <a:rPr lang="en-GB" altLang="en-US" sz="2000">
                <a:solidFill>
                  <a:srgbClr val="000000"/>
                </a:solidFill>
              </a:rPr>
              <a:t>Hver flyging skal logges i flyets fartøysjournal.</a:t>
            </a:r>
          </a:p>
          <a:p>
            <a:pPr lvl="1" eaLnBrk="1" hangingPunct="1">
              <a:lnSpc>
                <a:spcPct val="100000"/>
              </a:lnSpc>
              <a:spcBef>
                <a:spcPts val="1000"/>
              </a:spcBef>
              <a:buClr>
                <a:srgbClr val="3399FF"/>
              </a:buClr>
              <a:buFont typeface="Arial" charset="0"/>
              <a:buChar char="•"/>
            </a:pPr>
            <a:r>
              <a:rPr lang="en-GB" altLang="en-US" sz="2000">
                <a:solidFill>
                  <a:srgbClr val="000000"/>
                </a:solidFill>
              </a:rPr>
              <a:t>Dagslogg kan brukes</a:t>
            </a:r>
          </a:p>
          <a:p>
            <a:pPr eaLnBrk="1" hangingPunct="1">
              <a:lnSpc>
                <a:spcPct val="100000"/>
              </a:lnSpc>
              <a:spcBef>
                <a:spcPts val="1200"/>
              </a:spcBef>
              <a:buClr>
                <a:srgbClr val="3399FF"/>
              </a:buClr>
              <a:buFont typeface="Symbol" pitchFamily="16" charset="2"/>
              <a:buChar char=""/>
            </a:pPr>
            <a:r>
              <a:rPr lang="en-GB" altLang="en-US" sz="2400" b="1">
                <a:solidFill>
                  <a:srgbClr val="000000"/>
                </a:solidFill>
              </a:rPr>
              <a:t>Bestemmelser for føring av flygetidsbok</a:t>
            </a:r>
          </a:p>
          <a:p>
            <a:pPr lvl="1" eaLnBrk="1" hangingPunct="1">
              <a:lnSpc>
                <a:spcPct val="100000"/>
              </a:lnSpc>
              <a:spcBef>
                <a:spcPts val="1000"/>
              </a:spcBef>
              <a:buClr>
                <a:srgbClr val="3399FF"/>
              </a:buClr>
              <a:buFont typeface="Arial" charset="0"/>
              <a:buChar char="•"/>
            </a:pPr>
            <a:r>
              <a:rPr lang="en-GB" altLang="en-US" sz="2000">
                <a:solidFill>
                  <a:srgbClr val="000000"/>
                </a:solidFill>
              </a:rPr>
              <a:t>Alle seilflygere skal føre flygetidsbok</a:t>
            </a:r>
          </a:p>
          <a:p>
            <a:pPr lvl="1" eaLnBrk="1" hangingPunct="1">
              <a:lnSpc>
                <a:spcPct val="100000"/>
              </a:lnSpc>
              <a:spcBef>
                <a:spcPts val="1000"/>
              </a:spcBef>
              <a:buClr>
                <a:srgbClr val="3399FF"/>
              </a:buClr>
              <a:buFont typeface="Arial" charset="0"/>
              <a:buChar char="•"/>
            </a:pPr>
            <a:r>
              <a:rPr lang="en-GB" altLang="en-US" sz="2000">
                <a:solidFill>
                  <a:srgbClr val="000000"/>
                </a:solidFill>
              </a:rPr>
              <a:t>Alltid ajour- blekk eller kulepenn</a:t>
            </a:r>
          </a:p>
          <a:p>
            <a:pPr lvl="1" eaLnBrk="1" hangingPunct="1">
              <a:lnSpc>
                <a:spcPct val="100000"/>
              </a:lnSpc>
              <a:spcBef>
                <a:spcPts val="1000"/>
              </a:spcBef>
              <a:buClr>
                <a:srgbClr val="3399FF"/>
              </a:buClr>
              <a:buFont typeface="Arial" charset="0"/>
              <a:buChar char="•"/>
            </a:pPr>
            <a:r>
              <a:rPr lang="en-GB" altLang="en-US" sz="2000">
                <a:solidFill>
                  <a:srgbClr val="000000"/>
                </a:solidFill>
              </a:rPr>
              <a:t>Sertifikatinnehavere attesterer selv</a:t>
            </a:r>
          </a:p>
        </p:txBody>
      </p:sp>
      <p:sp>
        <p:nvSpPr>
          <p:cNvPr id="68612" name="Text Box 3"/>
          <p:cNvSpPr txBox="1">
            <a:spLocks noChangeArrowheads="1"/>
          </p:cNvSpPr>
          <p:nvPr/>
        </p:nvSpPr>
        <p:spPr bwMode="auto">
          <a:xfrm>
            <a:off x="8640763" y="1800225"/>
            <a:ext cx="1587" cy="431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603794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Luftrom rundt flyplassen.</a:t>
            </a:r>
            <a:br>
              <a:rPr lang="nb-NO" dirty="0" smtClean="0"/>
            </a:br>
            <a:r>
              <a:rPr lang="nb-NO" dirty="0" smtClean="0"/>
              <a:t>Hvordan er det?</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Hvordan er luftrommet rundt flyplassen?</a:t>
            </a:r>
          </a:p>
          <a:p>
            <a:r>
              <a:rPr lang="nb-NO" dirty="0" smtClean="0"/>
              <a:t>Vis på et kart</a:t>
            </a:r>
          </a:p>
          <a:p>
            <a:r>
              <a:rPr lang="nb-NO" dirty="0" smtClean="0"/>
              <a:t>Hvor kan jeg fly?</a:t>
            </a:r>
          </a:p>
          <a:p>
            <a:r>
              <a:rPr lang="nb-NO" dirty="0" smtClean="0"/>
              <a:t>Høydebegrensninger rundt flyplassen?</a:t>
            </a:r>
          </a:p>
          <a:p>
            <a:r>
              <a:rPr lang="nb-NO" dirty="0"/>
              <a:t>F</a:t>
            </a:r>
            <a:r>
              <a:rPr lang="nb-NO" dirty="0" smtClean="0"/>
              <a:t>rekvenser</a:t>
            </a:r>
          </a:p>
          <a:p>
            <a:r>
              <a:rPr lang="nb-NO" dirty="0" smtClean="0"/>
              <a:t>Flight level hva er det?</a:t>
            </a:r>
          </a:p>
          <a:p>
            <a:r>
              <a:rPr lang="nb-NO" dirty="0" smtClean="0"/>
              <a:t>FL95?</a:t>
            </a:r>
            <a:r>
              <a:rPr lang="nb-NO" dirty="0"/>
              <a:t> </a:t>
            </a:r>
            <a:endParaRPr lang="nb-NO" dirty="0" smtClean="0"/>
          </a:p>
          <a:p>
            <a:pPr marL="0" indent="0">
              <a:buNone/>
            </a:pPr>
            <a:endParaRPr lang="nb-NO" dirty="0" smtClean="0"/>
          </a:p>
          <a:p>
            <a:r>
              <a:rPr lang="nb-NO" dirty="0" smtClean="0"/>
              <a:t>Neste </a:t>
            </a:r>
            <a:r>
              <a:rPr lang="nb-NO" dirty="0"/>
              <a:t>slides viser luftrom rundt </a:t>
            </a:r>
            <a:r>
              <a:rPr lang="nb-NO" dirty="0" smtClean="0"/>
              <a:t>Gardermoen som </a:t>
            </a:r>
            <a:r>
              <a:rPr lang="nb-NO" dirty="0"/>
              <a:t>et eksempel</a:t>
            </a:r>
          </a:p>
          <a:p>
            <a:pPr marL="0" indent="0">
              <a:buNone/>
            </a:pPr>
            <a:endParaRPr lang="nb-NO" dirty="0"/>
          </a:p>
        </p:txBody>
      </p:sp>
      <p:sp>
        <p:nvSpPr>
          <p:cNvPr id="4" name="Plassholder for lysbildenummer 3"/>
          <p:cNvSpPr>
            <a:spLocks noGrp="1"/>
          </p:cNvSpPr>
          <p:nvPr>
            <p:ph type="sldNum" sz="quarter" idx="12"/>
          </p:nvPr>
        </p:nvSpPr>
        <p:spPr/>
        <p:txBody>
          <a:bodyPr/>
          <a:lstStyle/>
          <a:p>
            <a:fld id="{AD3E319B-D9A2-446E-A077-2C34E3BFAA8B}" type="slidenum">
              <a:rPr lang="en-US" smtClean="0"/>
              <a:t>31</a:t>
            </a:fld>
            <a:endParaRPr lang="en-US"/>
          </a:p>
        </p:txBody>
      </p:sp>
    </p:spTree>
    <p:extLst>
      <p:ext uri="{BB962C8B-B14F-4D97-AF65-F5344CB8AC3E}">
        <p14:creationId xmlns:p14="http://schemas.microsoft.com/office/powerpoint/2010/main" val="2766047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69" y="187313"/>
            <a:ext cx="6276553" cy="648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187313"/>
            <a:ext cx="2664296" cy="984885"/>
          </a:xfrm>
          <a:prstGeom prst="rect">
            <a:avLst/>
          </a:prstGeom>
          <a:noFill/>
        </p:spPr>
        <p:txBody>
          <a:bodyPr wrap="square" rtlCol="0">
            <a:spAutoFit/>
          </a:bodyPr>
          <a:lstStyle/>
          <a:p>
            <a:r>
              <a:rPr lang="nb-NO" dirty="0" smtClean="0"/>
              <a:t>Vedlegg 2</a:t>
            </a:r>
          </a:p>
          <a:p>
            <a:r>
              <a:rPr lang="nb-NO" sz="2000" b="1" dirty="0" smtClean="0">
                <a:latin typeface="Arial" panose="020B0604020202020204" pitchFamily="34" charset="0"/>
                <a:cs typeface="Arial" panose="020B0604020202020204" pitchFamily="34" charset="0"/>
              </a:rPr>
              <a:t>Luftsportsområder i Oslo TMA</a:t>
            </a:r>
            <a:endParaRPr lang="en-US" sz="2000" b="1" dirty="0">
              <a:latin typeface="Arial" panose="020B0604020202020204" pitchFamily="34" charset="0"/>
              <a:cs typeface="Arial" panose="020B0604020202020204" pitchFamily="34" charset="0"/>
            </a:endParaRPr>
          </a:p>
        </p:txBody>
      </p:sp>
      <p:sp>
        <p:nvSpPr>
          <p:cNvPr id="3" name="TextBox 2"/>
          <p:cNvSpPr txBox="1"/>
          <p:nvPr/>
        </p:nvSpPr>
        <p:spPr>
          <a:xfrm>
            <a:off x="683568" y="6516798"/>
            <a:ext cx="756084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Kontroller</a:t>
            </a:r>
            <a:r>
              <a:rPr lang="en-US" sz="1400" dirty="0">
                <a:latin typeface="Arial" panose="020B0604020202020204" pitchFamily="34" charset="0"/>
                <a:cs typeface="Arial" panose="020B0604020202020204" pitchFamily="34" charset="0"/>
              </a:rPr>
              <a:t> at </a:t>
            </a:r>
            <a:r>
              <a:rPr lang="en-US" sz="1400" dirty="0" err="1">
                <a:latin typeface="Arial" panose="020B0604020202020204" pitchFamily="34" charset="0"/>
                <a:cs typeface="Arial" panose="020B0604020202020204" pitchFamily="34" charset="0"/>
              </a:rPr>
              <a:t>dette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nyeste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versjon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Gyldig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versjon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finnes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Styrende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dokumenter</a:t>
            </a:r>
            <a:endParaRPr lang="en-US" sz="1400" dirty="0">
              <a:latin typeface="Arial" panose="020B0604020202020204" pitchFamily="34" charset="0"/>
              <a:cs typeface="Arial" panose="020B0604020202020204" pitchFamily="34" charset="0"/>
            </a:endParaRPr>
          </a:p>
        </p:txBody>
      </p:sp>
      <p:sp>
        <p:nvSpPr>
          <p:cNvPr id="4" name="TextBox 3"/>
          <p:cNvSpPr txBox="1"/>
          <p:nvPr/>
        </p:nvSpPr>
        <p:spPr>
          <a:xfrm>
            <a:off x="6876256" y="187313"/>
            <a:ext cx="2160240" cy="400110"/>
          </a:xfrm>
          <a:prstGeom prst="rect">
            <a:avLst/>
          </a:prstGeom>
          <a:noFill/>
        </p:spPr>
        <p:txBody>
          <a:bodyPr wrap="square" rtlCol="0">
            <a:spAutoFit/>
          </a:bodyPr>
          <a:lstStyle/>
          <a:p>
            <a:r>
              <a:rPr lang="nb-NO" sz="2000" b="1" u="sng" dirty="0" smtClean="0">
                <a:latin typeface="Arial" panose="020B0604020202020204" pitchFamily="34" charset="0"/>
                <a:cs typeface="Arial" panose="020B0604020202020204" pitchFamily="34" charset="0"/>
              </a:rPr>
              <a:t>Utenfor FL95 ?</a:t>
            </a:r>
            <a:endParaRPr lang="en-US" sz="2000" b="1" u="sng"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D3E319B-D9A2-446E-A077-2C34E3BFAA8B}" type="slidenum">
              <a:rPr lang="en-US" smtClean="0"/>
              <a:t>32</a:t>
            </a:fld>
            <a:endParaRPr lang="en-US"/>
          </a:p>
        </p:txBody>
      </p:sp>
    </p:spTree>
    <p:extLst>
      <p:ext uri="{BB962C8B-B14F-4D97-AF65-F5344CB8AC3E}">
        <p14:creationId xmlns:p14="http://schemas.microsoft.com/office/powerpoint/2010/main" val="2569233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200" dirty="0" smtClean="0">
                <a:latin typeface="Arial" panose="020B0604020202020204" pitchFamily="34" charset="0"/>
                <a:cs typeface="Arial" panose="020B0604020202020204" pitchFamily="34" charset="0"/>
              </a:rPr>
              <a:t>Klubbregler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nb-NO" sz="4400" dirty="0" smtClean="0">
              <a:latin typeface="Arial" panose="020B0604020202020204" pitchFamily="34" charset="0"/>
              <a:cs typeface="Arial" panose="020B0604020202020204" pitchFamily="34" charset="0"/>
            </a:endParaRPr>
          </a:p>
          <a:p>
            <a:pPr marL="0" indent="0" algn="ctr">
              <a:buNone/>
            </a:pPr>
            <a:r>
              <a:rPr lang="nb-NO" sz="4400" dirty="0" smtClean="0">
                <a:latin typeface="Arial" panose="020B0604020202020204" pitchFamily="34" charset="0"/>
                <a:cs typeface="Arial" panose="020B0604020202020204" pitchFamily="34" charset="0"/>
              </a:rPr>
              <a:t>Har klubben din klubbregler ?</a:t>
            </a:r>
            <a:endParaRPr lang="en-US" sz="4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C972D45-091C-42E6-8C9A-42D79EAFD63B}" type="slidenum">
              <a:rPr lang="en-US" smtClean="0"/>
              <a:t>33</a:t>
            </a:fld>
            <a:endParaRPr lang="en-US"/>
          </a:p>
        </p:txBody>
      </p:sp>
    </p:spTree>
    <p:extLst>
      <p:ext uri="{BB962C8B-B14F-4D97-AF65-F5344CB8AC3E}">
        <p14:creationId xmlns:p14="http://schemas.microsoft.com/office/powerpoint/2010/main" val="1942048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u="sng" dirty="0"/>
              <a:t>CHAPTER 2 Avoidance of collisions</a:t>
            </a:r>
            <a:endParaRPr lang="en-US" sz="3200" u="sng" dirty="0"/>
          </a:p>
        </p:txBody>
      </p:sp>
      <p:sp>
        <p:nvSpPr>
          <p:cNvPr id="3" name="Content Placeholder 2"/>
          <p:cNvSpPr>
            <a:spLocks noGrp="1"/>
          </p:cNvSpPr>
          <p:nvPr>
            <p:ph idx="1"/>
          </p:nvPr>
        </p:nvSpPr>
        <p:spPr>
          <a:xfrm>
            <a:off x="457200" y="980728"/>
            <a:ext cx="8229600" cy="5145435"/>
          </a:xfrm>
        </p:spPr>
        <p:txBody>
          <a:bodyPr>
            <a:normAutofit/>
          </a:bodyPr>
          <a:lstStyle/>
          <a:p>
            <a:r>
              <a:rPr lang="nb-NO" sz="2400" dirty="0" smtClean="0"/>
              <a:t>Dette kapitlet handler om flyregler. </a:t>
            </a:r>
          </a:p>
          <a:p>
            <a:pPr lvl="1"/>
            <a:r>
              <a:rPr lang="nb-NO" sz="2000" dirty="0" smtClean="0"/>
              <a:t>Vikepliktsregler.</a:t>
            </a:r>
          </a:p>
          <a:p>
            <a:pPr marL="0" indent="0">
              <a:buNone/>
            </a:pPr>
            <a:endParaRPr lang="nb-NO" sz="2400" dirty="0"/>
          </a:p>
          <a:p>
            <a:r>
              <a:rPr lang="nb-NO" sz="2400" dirty="0" smtClean="0"/>
              <a:t>Hva er vi redde for?</a:t>
            </a:r>
          </a:p>
          <a:p>
            <a:pPr lvl="1"/>
            <a:r>
              <a:rPr lang="nb-NO" sz="2000" dirty="0" smtClean="0"/>
              <a:t>Kollisjon i lufta</a:t>
            </a:r>
          </a:p>
          <a:p>
            <a:endParaRPr lang="nb-NO" sz="2400" dirty="0" smtClean="0"/>
          </a:p>
          <a:p>
            <a:r>
              <a:rPr lang="nb-NO" sz="2400" dirty="0" smtClean="0"/>
              <a:t>Har seilfly kollidert i Norge?</a:t>
            </a:r>
          </a:p>
          <a:p>
            <a:pPr lvl="1"/>
            <a:r>
              <a:rPr lang="nb-NO" sz="2000" dirty="0" smtClean="0"/>
              <a:t>Ja, begge landet i fallskjerm</a:t>
            </a:r>
          </a:p>
          <a:p>
            <a:endParaRPr lang="nb-NO" sz="2400" dirty="0"/>
          </a:p>
          <a:p>
            <a:r>
              <a:rPr lang="nb-NO" sz="2400" dirty="0" smtClean="0"/>
              <a:t>Se ut. </a:t>
            </a:r>
          </a:p>
          <a:p>
            <a:pPr lvl="1"/>
            <a:r>
              <a:rPr lang="nb-NO" sz="2000" dirty="0" smtClean="0"/>
              <a:t>Ha rett scanne teknikk. Se ut på vingen. Still om øyet til fjern.</a:t>
            </a:r>
            <a:endParaRPr lang="en-US" sz="2000" dirty="0"/>
          </a:p>
        </p:txBody>
      </p:sp>
      <p:sp>
        <p:nvSpPr>
          <p:cNvPr id="4" name="Slide Number Placeholder 3"/>
          <p:cNvSpPr>
            <a:spLocks noGrp="1"/>
          </p:cNvSpPr>
          <p:nvPr>
            <p:ph type="sldNum" sz="quarter" idx="12"/>
          </p:nvPr>
        </p:nvSpPr>
        <p:spPr/>
        <p:txBody>
          <a:bodyPr/>
          <a:lstStyle/>
          <a:p>
            <a:fld id="{AD3E319B-D9A2-446E-A077-2C34E3BFAA8B}" type="slidenum">
              <a:rPr lang="en-US" smtClean="0"/>
              <a:t>4</a:t>
            </a:fld>
            <a:endParaRPr lang="en-US"/>
          </a:p>
        </p:txBody>
      </p:sp>
    </p:spTree>
    <p:extLst>
      <p:ext uri="{BB962C8B-B14F-4D97-AF65-F5344CB8AC3E}">
        <p14:creationId xmlns:p14="http://schemas.microsoft.com/office/powerpoint/2010/main" val="225767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101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04" y="391353"/>
            <a:ext cx="8298544" cy="6223908"/>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2124075" y="0"/>
            <a:ext cx="4646613" cy="701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4000" smtClean="0">
                <a:solidFill>
                  <a:srgbClr val="333399"/>
                </a:solidFill>
              </a:rPr>
              <a:t>Scanning technique</a:t>
            </a:r>
            <a:endParaRPr lang="sv-SE" altLang="en-US" sz="4000" smtClean="0">
              <a:solidFill>
                <a:srgbClr val="333399"/>
              </a:solidFill>
            </a:endParaRPr>
          </a:p>
        </p:txBody>
      </p:sp>
      <p:sp>
        <p:nvSpPr>
          <p:cNvPr id="14340" name="Line 4"/>
          <p:cNvSpPr>
            <a:spLocks noChangeShapeType="1"/>
          </p:cNvSpPr>
          <p:nvPr/>
        </p:nvSpPr>
        <p:spPr bwMode="auto">
          <a:xfrm flipV="1">
            <a:off x="4140200" y="2492375"/>
            <a:ext cx="1368425"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1" name="Line 5"/>
          <p:cNvSpPr>
            <a:spLocks noChangeShapeType="1"/>
          </p:cNvSpPr>
          <p:nvPr/>
        </p:nvSpPr>
        <p:spPr bwMode="auto">
          <a:xfrm>
            <a:off x="5508625" y="2492375"/>
            <a:ext cx="647700"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2" name="Line 6"/>
          <p:cNvSpPr>
            <a:spLocks noChangeShapeType="1"/>
          </p:cNvSpPr>
          <p:nvPr/>
        </p:nvSpPr>
        <p:spPr bwMode="auto">
          <a:xfrm flipH="1" flipV="1">
            <a:off x="4787900" y="2492375"/>
            <a:ext cx="1368425"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3" name="Line 7"/>
          <p:cNvSpPr>
            <a:spLocks noChangeShapeType="1"/>
          </p:cNvSpPr>
          <p:nvPr/>
        </p:nvSpPr>
        <p:spPr bwMode="auto">
          <a:xfrm flipH="1">
            <a:off x="3492500" y="2492375"/>
            <a:ext cx="136683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4" name="Line 8"/>
          <p:cNvSpPr>
            <a:spLocks noChangeShapeType="1"/>
          </p:cNvSpPr>
          <p:nvPr/>
        </p:nvSpPr>
        <p:spPr bwMode="auto">
          <a:xfrm>
            <a:off x="3492500" y="2852738"/>
            <a:ext cx="4318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5" name="Line 9"/>
          <p:cNvSpPr>
            <a:spLocks noChangeShapeType="1"/>
          </p:cNvSpPr>
          <p:nvPr/>
        </p:nvSpPr>
        <p:spPr bwMode="auto">
          <a:xfrm flipH="1">
            <a:off x="2268538" y="3068638"/>
            <a:ext cx="16557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6" name="Line 10"/>
          <p:cNvSpPr>
            <a:spLocks noChangeShapeType="1"/>
          </p:cNvSpPr>
          <p:nvPr/>
        </p:nvSpPr>
        <p:spPr bwMode="auto">
          <a:xfrm flipV="1">
            <a:off x="2339975" y="2636838"/>
            <a:ext cx="14446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7" name="Line 11"/>
          <p:cNvSpPr>
            <a:spLocks noChangeShapeType="1"/>
          </p:cNvSpPr>
          <p:nvPr/>
        </p:nvSpPr>
        <p:spPr bwMode="auto">
          <a:xfrm>
            <a:off x="2484438" y="2636838"/>
            <a:ext cx="64087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8" name="Line 12"/>
          <p:cNvSpPr>
            <a:spLocks noChangeShapeType="1"/>
          </p:cNvSpPr>
          <p:nvPr/>
        </p:nvSpPr>
        <p:spPr bwMode="auto">
          <a:xfrm flipH="1">
            <a:off x="5292725" y="3068638"/>
            <a:ext cx="35274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9" name="Line 13"/>
          <p:cNvSpPr>
            <a:spLocks noChangeShapeType="1"/>
          </p:cNvSpPr>
          <p:nvPr/>
        </p:nvSpPr>
        <p:spPr bwMode="auto">
          <a:xfrm flipH="1" flipV="1">
            <a:off x="4356100" y="2349500"/>
            <a:ext cx="936625"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50" name="Line 14"/>
          <p:cNvSpPr>
            <a:spLocks noChangeShapeType="1"/>
          </p:cNvSpPr>
          <p:nvPr/>
        </p:nvSpPr>
        <p:spPr bwMode="auto">
          <a:xfrm flipH="1">
            <a:off x="-180975" y="2349500"/>
            <a:ext cx="453707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51" name="Line 15"/>
          <p:cNvSpPr>
            <a:spLocks noChangeShapeType="1"/>
          </p:cNvSpPr>
          <p:nvPr/>
        </p:nvSpPr>
        <p:spPr bwMode="auto">
          <a:xfrm>
            <a:off x="-180975" y="3213100"/>
            <a:ext cx="19446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52" name="Oval 16"/>
          <p:cNvSpPr>
            <a:spLocks noChangeArrowheads="1"/>
          </p:cNvSpPr>
          <p:nvPr/>
        </p:nvSpPr>
        <p:spPr bwMode="auto">
          <a:xfrm>
            <a:off x="4067175" y="2997200"/>
            <a:ext cx="142875" cy="144463"/>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00"/>
              </a:solidFill>
            </a:endParaRPr>
          </a:p>
        </p:txBody>
      </p:sp>
      <p:sp>
        <p:nvSpPr>
          <p:cNvPr id="14353" name="Text Box 17"/>
          <p:cNvSpPr txBox="1">
            <a:spLocks noChangeArrowheads="1"/>
          </p:cNvSpPr>
          <p:nvPr/>
        </p:nvSpPr>
        <p:spPr bwMode="auto">
          <a:xfrm>
            <a:off x="158750" y="6589713"/>
            <a:ext cx="2546350" cy="366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mtClean="0">
                <a:solidFill>
                  <a:srgbClr val="FFFF00"/>
                </a:solidFill>
              </a:rPr>
              <a:t>Photo: Robert Danewid</a:t>
            </a:r>
          </a:p>
        </p:txBody>
      </p:sp>
      <p:sp>
        <p:nvSpPr>
          <p:cNvPr id="14354" name="Oval 18"/>
          <p:cNvSpPr>
            <a:spLocks noChangeArrowheads="1"/>
          </p:cNvSpPr>
          <p:nvPr/>
        </p:nvSpPr>
        <p:spPr bwMode="auto">
          <a:xfrm>
            <a:off x="1619250" y="314166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00"/>
              </a:solidFill>
            </a:endParaRPr>
          </a:p>
        </p:txBody>
      </p:sp>
      <p:sp>
        <p:nvSpPr>
          <p:cNvPr id="2" name="Slide Number Placeholder 1"/>
          <p:cNvSpPr>
            <a:spLocks noGrp="1"/>
          </p:cNvSpPr>
          <p:nvPr>
            <p:ph type="sldNum" sz="quarter" idx="12"/>
          </p:nvPr>
        </p:nvSpPr>
        <p:spPr/>
        <p:txBody>
          <a:bodyPr/>
          <a:lstStyle/>
          <a:p>
            <a:fld id="{E0F1C1FA-4652-4DB9-AAE5-C1567DB9A233}" type="slidenum">
              <a:rPr lang="sv-SE" altLang="en-US" smtClean="0">
                <a:solidFill>
                  <a:srgbClr val="FFFF00"/>
                </a:solidFill>
              </a:rPr>
              <a:pPr/>
              <a:t>5</a:t>
            </a:fld>
            <a:endParaRPr lang="sv-SE" altLang="en-US">
              <a:solidFill>
                <a:srgbClr val="FFFF00"/>
              </a:solidFill>
            </a:endParaRPr>
          </a:p>
        </p:txBody>
      </p:sp>
    </p:spTree>
    <p:extLst>
      <p:ext uri="{BB962C8B-B14F-4D97-AF65-F5344CB8AC3E}">
        <p14:creationId xmlns:p14="http://schemas.microsoft.com/office/powerpoint/2010/main" val="148814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34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35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5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4" grpId="0" animBg="1"/>
      <p:bldP spid="14345" grpId="0" animBg="1"/>
      <p:bldP spid="14346" grpId="0" animBg="1"/>
      <p:bldP spid="14347" grpId="0" animBg="1"/>
      <p:bldP spid="14348" grpId="0" animBg="1"/>
      <p:bldP spid="14349" grpId="0" animBg="1"/>
      <p:bldP spid="14350" grpId="0" animBg="1"/>
      <p:bldP spid="14351" grpId="0" animBg="1"/>
      <p:bldP spid="14352" grpId="0" animBg="1"/>
      <p:bldP spid="143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nb-NO" sz="3600" b="1" dirty="0" smtClean="0">
                <a:latin typeface="Arial" panose="020B0604020202020204" pitchFamily="34" charset="0"/>
                <a:cs typeface="Arial" panose="020B0604020202020204" pitchFamily="34" charset="0"/>
              </a:rPr>
              <a:t/>
            </a:r>
            <a:br>
              <a:rPr lang="nb-NO" sz="3600" b="1" dirty="0" smtClean="0">
                <a:latin typeface="Arial" panose="020B0604020202020204" pitchFamily="34" charset="0"/>
                <a:cs typeface="Arial" panose="020B0604020202020204" pitchFamily="34" charset="0"/>
              </a:rPr>
            </a:br>
            <a:r>
              <a:rPr lang="nb-NO" sz="3600" b="1" dirty="0" smtClean="0">
                <a:latin typeface="Arial" panose="020B0604020202020204" pitchFamily="34" charset="0"/>
                <a:cs typeface="Arial" panose="020B0604020202020204" pitchFamily="34" charset="0"/>
              </a:rPr>
              <a:t>Vikeplikt </a:t>
            </a:r>
            <a:r>
              <a:rPr lang="nb-NO" sz="3600" b="1" dirty="0">
                <a:latin typeface="Arial" panose="020B0604020202020204" pitchFamily="34" charset="0"/>
                <a:cs typeface="Arial" panose="020B0604020202020204" pitchFamily="34" charset="0"/>
              </a:rPr>
              <a:t>i </a:t>
            </a:r>
            <a:r>
              <a:rPr lang="nb-NO" sz="3600" b="1" dirty="0" smtClean="0">
                <a:latin typeface="Arial" panose="020B0604020202020204" pitchFamily="34" charset="0"/>
                <a:cs typeface="Arial" panose="020B0604020202020204" pitchFamily="34" charset="0"/>
              </a:rPr>
              <a:t>luften </a:t>
            </a:r>
            <a:r>
              <a:rPr lang="nb-NO" sz="3600" b="1" dirty="0">
                <a:latin typeface="Arial" panose="020B0604020202020204" pitchFamily="34" charset="0"/>
                <a:cs typeface="Arial" panose="020B0604020202020204" pitchFamily="34" charset="0"/>
              </a:rPr>
              <a:t>1</a:t>
            </a:r>
            <a:r>
              <a:rPr lang="nb-NO" sz="3600" b="1" dirty="0" smtClean="0">
                <a:latin typeface="Arial" panose="020B0604020202020204" pitchFamily="34" charset="0"/>
                <a:cs typeface="Arial" panose="020B0604020202020204" pitchFamily="34" charset="0"/>
              </a:rPr>
              <a:t/>
            </a:r>
            <a:br>
              <a:rPr lang="nb-NO" sz="3600" b="1" dirty="0" smtClean="0">
                <a:latin typeface="Arial" panose="020B0604020202020204" pitchFamily="34" charset="0"/>
                <a:cs typeface="Arial" panose="020B0604020202020204" pitchFamily="34" charset="0"/>
              </a:rPr>
            </a:br>
            <a:r>
              <a:rPr lang="en-US" sz="2700" b="1" dirty="0"/>
              <a:t>Right-of-way   -   </a:t>
            </a:r>
            <a:r>
              <a:rPr lang="en-US" sz="2700" b="1" dirty="0" err="1"/>
              <a:t>Vikepliktsregler</a:t>
            </a:r>
            <a:r>
              <a:rPr lang="en-US" sz="3600" b="1" dirty="0"/>
              <a:t/>
            </a:r>
            <a:br>
              <a:rPr lang="en-US" sz="3600" b="1" dirty="0"/>
            </a:b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fontScale="55000" lnSpcReduction="20000"/>
          </a:bodyPr>
          <a:lstStyle/>
          <a:p>
            <a:pPr lvl="0"/>
            <a:endParaRPr lang="nb-NO" sz="3800" dirty="0" smtClean="0">
              <a:latin typeface="Arial" panose="020B0604020202020204" pitchFamily="34" charset="0"/>
              <a:cs typeface="Arial" panose="020B0604020202020204" pitchFamily="34" charset="0"/>
            </a:endParaRPr>
          </a:p>
          <a:p>
            <a:pPr lvl="0"/>
            <a:r>
              <a:rPr lang="nb-NO" sz="3800" dirty="0" smtClean="0">
                <a:latin typeface="Arial" panose="020B0604020202020204" pitchFamily="34" charset="0"/>
                <a:cs typeface="Arial" panose="020B0604020202020204" pitchFamily="34" charset="0"/>
              </a:rPr>
              <a:t>Luftfartøyet </a:t>
            </a:r>
            <a:r>
              <a:rPr lang="nb-NO" sz="3800" dirty="0">
                <a:latin typeface="Arial" panose="020B0604020202020204" pitchFamily="34" charset="0"/>
                <a:cs typeface="Arial" panose="020B0604020202020204" pitchFamily="34" charset="0"/>
              </a:rPr>
              <a:t>som ikke har vikeplikt skal holde sin kurs og hastighet</a:t>
            </a:r>
            <a:r>
              <a:rPr lang="nb-NO" sz="3800" dirty="0" smtClean="0">
                <a:latin typeface="Arial" panose="020B0604020202020204" pitchFamily="34" charset="0"/>
                <a:cs typeface="Arial" panose="020B0604020202020204" pitchFamily="34" charset="0"/>
              </a:rPr>
              <a:t>.</a:t>
            </a:r>
          </a:p>
          <a:p>
            <a:pPr marL="0" lvl="0" indent="0">
              <a:buNone/>
            </a:pPr>
            <a:endParaRPr lang="en-US" sz="3800" dirty="0">
              <a:latin typeface="Arial" panose="020B0604020202020204" pitchFamily="34" charset="0"/>
              <a:cs typeface="Arial" panose="020B0604020202020204" pitchFamily="34" charset="0"/>
            </a:endParaRPr>
          </a:p>
          <a:p>
            <a:pPr lvl="0"/>
            <a:r>
              <a:rPr lang="nb-NO" sz="3800" dirty="0">
                <a:latin typeface="Arial" panose="020B0604020202020204" pitchFamily="34" charset="0"/>
                <a:cs typeface="Arial" panose="020B0604020202020204" pitchFamily="34" charset="0"/>
              </a:rPr>
              <a:t>Et luftfartøy som er klar over at et annet luftfartøys manøvreringsdyktighet er redusert, skal vike for et slikt luftfartøy</a:t>
            </a:r>
            <a:r>
              <a:rPr lang="nb-NO" sz="3800" dirty="0" smtClean="0">
                <a:latin typeface="Arial" panose="020B0604020202020204" pitchFamily="34" charset="0"/>
                <a:cs typeface="Arial" panose="020B0604020202020204" pitchFamily="34" charset="0"/>
              </a:rPr>
              <a:t>.</a:t>
            </a:r>
          </a:p>
          <a:p>
            <a:pPr lvl="0"/>
            <a:endParaRPr lang="en-US" sz="3800" dirty="0">
              <a:latin typeface="Arial" panose="020B0604020202020204" pitchFamily="34" charset="0"/>
              <a:cs typeface="Arial" panose="020B0604020202020204" pitchFamily="34" charset="0"/>
            </a:endParaRPr>
          </a:p>
          <a:p>
            <a:pPr lvl="0"/>
            <a:r>
              <a:rPr lang="nb-NO" sz="3800" dirty="0">
                <a:latin typeface="Arial" panose="020B0604020202020204" pitchFamily="34" charset="0"/>
                <a:cs typeface="Arial" panose="020B0604020202020204" pitchFamily="34" charset="0"/>
              </a:rPr>
              <a:t>Et luftfartøy som i henhold til nedenstående regler har vikeplikt for et annet luftfartøy, skal unngå å passere </a:t>
            </a:r>
            <a:r>
              <a:rPr lang="nb-NO" sz="3800" u="sng" dirty="0">
                <a:latin typeface="Arial" panose="020B0604020202020204" pitchFamily="34" charset="0"/>
                <a:cs typeface="Arial" panose="020B0604020202020204" pitchFamily="34" charset="0"/>
              </a:rPr>
              <a:t>over, under eller foran</a:t>
            </a:r>
            <a:r>
              <a:rPr lang="nb-NO" sz="3800" dirty="0">
                <a:latin typeface="Arial" panose="020B0604020202020204" pitchFamily="34" charset="0"/>
                <a:cs typeface="Arial" panose="020B0604020202020204" pitchFamily="34" charset="0"/>
              </a:rPr>
              <a:t> dette, med mindre det skjer i betryggende avstand og under hensyn til virkningen av vingevirvelturbulens.</a:t>
            </a:r>
            <a:endParaRPr lang="en-US" sz="3800" dirty="0">
              <a:latin typeface="Arial" panose="020B0604020202020204" pitchFamily="34" charset="0"/>
              <a:cs typeface="Arial" panose="020B0604020202020204" pitchFamily="34" charset="0"/>
            </a:endParaRPr>
          </a:p>
          <a:p>
            <a:pPr marL="0" indent="0">
              <a:buNone/>
            </a:pPr>
            <a:endParaRPr lang="en-US" sz="3800" dirty="0">
              <a:latin typeface="Arial" panose="020B0604020202020204" pitchFamily="34" charset="0"/>
              <a:cs typeface="Arial" panose="020B0604020202020204" pitchFamily="34" charset="0"/>
            </a:endParaRPr>
          </a:p>
          <a:p>
            <a:pPr lvl="0"/>
            <a:r>
              <a:rPr lang="nb-NO" sz="3800" i="1" dirty="0">
                <a:latin typeface="Arial" panose="020B0604020202020204" pitchFamily="34" charset="0"/>
                <a:cs typeface="Arial" panose="020B0604020202020204" pitchFamily="34" charset="0"/>
              </a:rPr>
              <a:t>Motsatt kurs. </a:t>
            </a:r>
            <a:r>
              <a:rPr lang="nb-NO" sz="3800" dirty="0">
                <a:latin typeface="Arial" panose="020B0604020202020204" pitchFamily="34" charset="0"/>
                <a:cs typeface="Arial" panose="020B0604020202020204" pitchFamily="34" charset="0"/>
              </a:rPr>
              <a:t>Når to luftfartøyer nærmer seg hverandre på motsatt eller tilnærmet motsatt kurs og det er fare for kollisjon, skal </a:t>
            </a:r>
            <a:r>
              <a:rPr lang="nb-NO" sz="3800" u="sng" dirty="0">
                <a:latin typeface="Arial" panose="020B0604020202020204" pitchFamily="34" charset="0"/>
                <a:cs typeface="Arial" panose="020B0604020202020204" pitchFamily="34" charset="0"/>
              </a:rPr>
              <a:t>begge endre sin kurs til høyre</a:t>
            </a:r>
            <a:r>
              <a:rPr lang="nb-NO" sz="3800" dirty="0" smtClean="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AD3E319B-D9A2-446E-A077-2C34E3BFAA8B}" type="slidenum">
              <a:rPr lang="en-US" smtClean="0"/>
              <a:t>6</a:t>
            </a:fld>
            <a:endParaRPr lang="en-US"/>
          </a:p>
        </p:txBody>
      </p:sp>
    </p:spTree>
    <p:extLst>
      <p:ext uri="{BB962C8B-B14F-4D97-AF65-F5344CB8AC3E}">
        <p14:creationId xmlns:p14="http://schemas.microsoft.com/office/powerpoint/2010/main" val="2014374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nb-NO" sz="3600" b="1" dirty="0">
                <a:latin typeface="Arial" panose="020B0604020202020204" pitchFamily="34" charset="0"/>
                <a:cs typeface="Arial" panose="020B0604020202020204" pitchFamily="34" charset="0"/>
              </a:rPr>
              <a:t>Vikeplikt i luften </a:t>
            </a:r>
            <a:r>
              <a:rPr lang="nb-NO" sz="3600" b="1" dirty="0" smtClean="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fontScale="77500" lnSpcReduction="20000"/>
          </a:bodyPr>
          <a:lstStyle/>
          <a:p>
            <a:pPr marL="0" lvl="0" indent="0">
              <a:buNone/>
            </a:pPr>
            <a:r>
              <a:rPr lang="nb-NO" sz="3100" b="1" u="sng" dirty="0" smtClean="0">
                <a:latin typeface="Arial" panose="020B0604020202020204" pitchFamily="34" charset="0"/>
                <a:cs typeface="Arial" panose="020B0604020202020204" pitchFamily="34" charset="0"/>
              </a:rPr>
              <a:t>Skjærende </a:t>
            </a:r>
            <a:r>
              <a:rPr lang="nb-NO" sz="3100" b="1" u="sng" dirty="0">
                <a:latin typeface="Arial" panose="020B0604020202020204" pitchFamily="34" charset="0"/>
                <a:cs typeface="Arial" panose="020B0604020202020204" pitchFamily="34" charset="0"/>
              </a:rPr>
              <a:t>kurs. </a:t>
            </a:r>
            <a:endParaRPr lang="nb-NO" sz="3100" b="1" u="sng" dirty="0" smtClean="0">
              <a:latin typeface="Arial" panose="020B0604020202020204" pitchFamily="34" charset="0"/>
              <a:cs typeface="Arial" panose="020B0604020202020204" pitchFamily="34" charset="0"/>
            </a:endParaRPr>
          </a:p>
          <a:p>
            <a:pPr lvl="0"/>
            <a:r>
              <a:rPr lang="nb-NO" sz="3100" dirty="0" smtClean="0">
                <a:latin typeface="Arial" panose="020B0604020202020204" pitchFamily="34" charset="0"/>
                <a:cs typeface="Arial" panose="020B0604020202020204" pitchFamily="34" charset="0"/>
              </a:rPr>
              <a:t>Når </a:t>
            </a:r>
            <a:r>
              <a:rPr lang="nb-NO" sz="3100" dirty="0">
                <a:latin typeface="Arial" panose="020B0604020202020204" pitchFamily="34" charset="0"/>
                <a:cs typeface="Arial" panose="020B0604020202020204" pitchFamily="34" charset="0"/>
              </a:rPr>
              <a:t>to luftfartøyer nærmer seg hverandre i omtrent samme flygehøyde, skal det luftfartøy som har det andre på sin </a:t>
            </a:r>
            <a:r>
              <a:rPr lang="nb-NO" sz="3100" u="sng" dirty="0">
                <a:latin typeface="Arial" panose="020B0604020202020204" pitchFamily="34" charset="0"/>
                <a:cs typeface="Arial" panose="020B0604020202020204" pitchFamily="34" charset="0"/>
              </a:rPr>
              <a:t>høyre side vike</a:t>
            </a:r>
            <a:r>
              <a:rPr lang="nb-NO" sz="3100" dirty="0">
                <a:latin typeface="Arial" panose="020B0604020202020204" pitchFamily="34" charset="0"/>
                <a:cs typeface="Arial" panose="020B0604020202020204" pitchFamily="34" charset="0"/>
              </a:rPr>
              <a:t>, med følgende unntak:</a:t>
            </a:r>
            <a:endParaRPr lang="en-US" sz="3100" dirty="0">
              <a:latin typeface="Arial" panose="020B0604020202020204" pitchFamily="34" charset="0"/>
              <a:cs typeface="Arial" panose="020B0604020202020204" pitchFamily="34" charset="0"/>
            </a:endParaRPr>
          </a:p>
          <a:p>
            <a:pPr marL="0" indent="0">
              <a:buNone/>
            </a:pPr>
            <a:endParaRPr lang="en-US" sz="3100" dirty="0">
              <a:latin typeface="Arial" panose="020B0604020202020204" pitchFamily="34" charset="0"/>
              <a:cs typeface="Arial" panose="020B0604020202020204" pitchFamily="34" charset="0"/>
            </a:endParaRPr>
          </a:p>
          <a:p>
            <a:pPr lvl="0"/>
            <a:r>
              <a:rPr lang="nb-NO" sz="3100" dirty="0">
                <a:latin typeface="Arial" panose="020B0604020202020204" pitchFamily="34" charset="0"/>
                <a:cs typeface="Arial" panose="020B0604020202020204" pitchFamily="34" charset="0"/>
              </a:rPr>
              <a:t>Motordrevne luftfartøyer som er tyngre enn luft skal vike for luftskip, </a:t>
            </a:r>
            <a:r>
              <a:rPr lang="nb-NO" sz="3100" u="sng" dirty="0">
                <a:latin typeface="Arial" panose="020B0604020202020204" pitchFamily="34" charset="0"/>
                <a:cs typeface="Arial" panose="020B0604020202020204" pitchFamily="34" charset="0"/>
              </a:rPr>
              <a:t>seilfly</a:t>
            </a:r>
            <a:r>
              <a:rPr lang="nb-NO" sz="3100" dirty="0">
                <a:latin typeface="Arial" panose="020B0604020202020204" pitchFamily="34" charset="0"/>
                <a:cs typeface="Arial" panose="020B0604020202020204" pitchFamily="34" charset="0"/>
              </a:rPr>
              <a:t> og ballonger</a:t>
            </a:r>
            <a:r>
              <a:rPr lang="nb-NO" sz="3100" dirty="0" smtClean="0">
                <a:latin typeface="Arial" panose="020B0604020202020204" pitchFamily="34" charset="0"/>
                <a:cs typeface="Arial" panose="020B0604020202020204" pitchFamily="34" charset="0"/>
              </a:rPr>
              <a:t>.</a:t>
            </a:r>
          </a:p>
          <a:p>
            <a:pPr lvl="0"/>
            <a:endParaRPr lang="en-US" sz="3100" dirty="0">
              <a:latin typeface="Arial" panose="020B0604020202020204" pitchFamily="34" charset="0"/>
              <a:cs typeface="Arial" panose="020B0604020202020204" pitchFamily="34" charset="0"/>
            </a:endParaRPr>
          </a:p>
          <a:p>
            <a:pPr lvl="0"/>
            <a:r>
              <a:rPr lang="nb-NO" sz="3100" dirty="0">
                <a:latin typeface="Arial" panose="020B0604020202020204" pitchFamily="34" charset="0"/>
                <a:cs typeface="Arial" panose="020B0604020202020204" pitchFamily="34" charset="0"/>
              </a:rPr>
              <a:t>Luftskip skal vike for </a:t>
            </a:r>
            <a:r>
              <a:rPr lang="nb-NO" sz="3100" u="sng" dirty="0">
                <a:latin typeface="Arial" panose="020B0604020202020204" pitchFamily="34" charset="0"/>
                <a:cs typeface="Arial" panose="020B0604020202020204" pitchFamily="34" charset="0"/>
              </a:rPr>
              <a:t>seilfly</a:t>
            </a:r>
            <a:r>
              <a:rPr lang="nb-NO" sz="3100" dirty="0">
                <a:latin typeface="Arial" panose="020B0604020202020204" pitchFamily="34" charset="0"/>
                <a:cs typeface="Arial" panose="020B0604020202020204" pitchFamily="34" charset="0"/>
              </a:rPr>
              <a:t> og ballonger</a:t>
            </a:r>
            <a:r>
              <a:rPr lang="nb-NO" sz="3100" dirty="0" smtClean="0">
                <a:latin typeface="Arial" panose="020B0604020202020204" pitchFamily="34" charset="0"/>
                <a:cs typeface="Arial" panose="020B0604020202020204" pitchFamily="34" charset="0"/>
              </a:rPr>
              <a:t>.</a:t>
            </a:r>
          </a:p>
          <a:p>
            <a:pPr lvl="0"/>
            <a:endParaRPr lang="en-US" sz="3100" dirty="0">
              <a:latin typeface="Arial" panose="020B0604020202020204" pitchFamily="34" charset="0"/>
              <a:cs typeface="Arial" panose="020B0604020202020204" pitchFamily="34" charset="0"/>
            </a:endParaRPr>
          </a:p>
          <a:p>
            <a:pPr lvl="0"/>
            <a:r>
              <a:rPr lang="nb-NO" sz="3100" u="sng" dirty="0">
                <a:latin typeface="Arial" panose="020B0604020202020204" pitchFamily="34" charset="0"/>
                <a:cs typeface="Arial" panose="020B0604020202020204" pitchFamily="34" charset="0"/>
              </a:rPr>
              <a:t>Seilfly</a:t>
            </a:r>
            <a:r>
              <a:rPr lang="nb-NO" sz="3100" dirty="0">
                <a:latin typeface="Arial" panose="020B0604020202020204" pitchFamily="34" charset="0"/>
                <a:cs typeface="Arial" panose="020B0604020202020204" pitchFamily="34" charset="0"/>
              </a:rPr>
              <a:t> skal vike for ballonger</a:t>
            </a:r>
            <a:r>
              <a:rPr lang="nb-NO" sz="3100" dirty="0" smtClean="0">
                <a:latin typeface="Arial" panose="020B0604020202020204" pitchFamily="34" charset="0"/>
                <a:cs typeface="Arial" panose="020B0604020202020204" pitchFamily="34" charset="0"/>
              </a:rPr>
              <a:t>.</a:t>
            </a:r>
          </a:p>
          <a:p>
            <a:pPr lvl="0"/>
            <a:endParaRPr lang="en-US" sz="3100" dirty="0">
              <a:latin typeface="Arial" panose="020B0604020202020204" pitchFamily="34" charset="0"/>
              <a:cs typeface="Arial" panose="020B0604020202020204" pitchFamily="34" charset="0"/>
            </a:endParaRPr>
          </a:p>
          <a:p>
            <a:pPr lvl="0"/>
            <a:r>
              <a:rPr lang="nb-NO" sz="3100" dirty="0">
                <a:latin typeface="Arial" panose="020B0604020202020204" pitchFamily="34" charset="0"/>
                <a:cs typeface="Arial" panose="020B0604020202020204" pitchFamily="34" charset="0"/>
              </a:rPr>
              <a:t>Motordrevne luftfartøyer skal vike for luftfartøyer som </a:t>
            </a:r>
            <a:r>
              <a:rPr lang="nb-NO" sz="3100" u="sng" dirty="0">
                <a:latin typeface="Arial" panose="020B0604020202020204" pitchFamily="34" charset="0"/>
                <a:cs typeface="Arial" panose="020B0604020202020204" pitchFamily="34" charset="0"/>
              </a:rPr>
              <a:t>sleper</a:t>
            </a:r>
            <a:r>
              <a:rPr lang="nb-NO" sz="3100" dirty="0">
                <a:latin typeface="Arial" panose="020B0604020202020204" pitchFamily="34" charset="0"/>
                <a:cs typeface="Arial" panose="020B0604020202020204" pitchFamily="34" charset="0"/>
              </a:rPr>
              <a:t> andre luftfartøyer eller gjenstander.</a:t>
            </a:r>
            <a:endParaRPr lang="en-US" sz="31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7</a:t>
            </a:fld>
            <a:endParaRPr lang="en-US"/>
          </a:p>
        </p:txBody>
      </p:sp>
    </p:spTree>
    <p:extLst>
      <p:ext uri="{BB962C8B-B14F-4D97-AF65-F5344CB8AC3E}">
        <p14:creationId xmlns:p14="http://schemas.microsoft.com/office/powerpoint/2010/main" val="168896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nb-NO" sz="3600" b="1" dirty="0">
                <a:latin typeface="Arial" panose="020B0604020202020204" pitchFamily="34" charset="0"/>
                <a:cs typeface="Arial" panose="020B0604020202020204" pitchFamily="34" charset="0"/>
              </a:rPr>
              <a:t>Vikeplikt i luften </a:t>
            </a:r>
            <a:r>
              <a:rPr lang="nb-NO" sz="3600" b="1" dirty="0" smtClean="0">
                <a:latin typeface="Arial" panose="020B0604020202020204" pitchFamily="34" charset="0"/>
                <a:cs typeface="Arial" panose="020B0604020202020204" pitchFamily="34" charset="0"/>
              </a:rPr>
              <a:t>3</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08720"/>
            <a:ext cx="8229600" cy="5217443"/>
          </a:xfrm>
        </p:spPr>
        <p:txBody>
          <a:bodyPr>
            <a:normAutofit fontScale="55000" lnSpcReduction="20000"/>
          </a:bodyPr>
          <a:lstStyle/>
          <a:p>
            <a:pPr marL="0" lvl="0" indent="0">
              <a:buNone/>
            </a:pPr>
            <a:r>
              <a:rPr lang="nb-NO" sz="4400" b="1" u="sng" dirty="0" smtClean="0">
                <a:latin typeface="Arial" panose="020B0604020202020204" pitchFamily="34" charset="0"/>
                <a:cs typeface="Arial" panose="020B0604020202020204" pitchFamily="34" charset="0"/>
              </a:rPr>
              <a:t>Passering.</a:t>
            </a:r>
          </a:p>
          <a:p>
            <a:pPr lvl="0"/>
            <a:r>
              <a:rPr lang="nb-NO" sz="3600" dirty="0" smtClean="0">
                <a:latin typeface="Arial" panose="020B0604020202020204" pitchFamily="34" charset="0"/>
                <a:cs typeface="Arial" panose="020B0604020202020204" pitchFamily="34" charset="0"/>
              </a:rPr>
              <a:t>Et </a:t>
            </a:r>
            <a:r>
              <a:rPr lang="nb-NO" sz="3600" dirty="0">
                <a:latin typeface="Arial" panose="020B0604020202020204" pitchFamily="34" charset="0"/>
                <a:cs typeface="Arial" panose="020B0604020202020204" pitchFamily="34" charset="0"/>
              </a:rPr>
              <a:t>passerende luftfartøy er et luftfartøy som nærmer seg et annet luftfartøy bakfra langs en linje som danner en vinkel på under 70 grader med det andre luftfartøyets symmetriplan</a:t>
            </a:r>
            <a:r>
              <a:rPr lang="nb-NO" sz="3600" dirty="0" smtClean="0">
                <a:latin typeface="Arial" panose="020B0604020202020204" pitchFamily="34" charset="0"/>
                <a:cs typeface="Arial" panose="020B0604020202020204" pitchFamily="34" charset="0"/>
              </a:rPr>
              <a:t>.</a:t>
            </a:r>
          </a:p>
          <a:p>
            <a:pPr lvl="0"/>
            <a:endParaRPr lang="nb-NO" sz="3600" dirty="0" smtClean="0">
              <a:latin typeface="Arial" panose="020B0604020202020204" pitchFamily="34" charset="0"/>
              <a:cs typeface="Arial" panose="020B0604020202020204" pitchFamily="34" charset="0"/>
            </a:endParaRPr>
          </a:p>
          <a:p>
            <a:pPr lvl="0"/>
            <a:r>
              <a:rPr lang="nb-NO" sz="3600" dirty="0" smtClean="0">
                <a:latin typeface="Arial" panose="020B0604020202020204" pitchFamily="34" charset="0"/>
                <a:cs typeface="Arial" panose="020B0604020202020204" pitchFamily="34" charset="0"/>
              </a:rPr>
              <a:t>Dvs</a:t>
            </a:r>
            <a:r>
              <a:rPr lang="nb-NO" sz="3600" dirty="0">
                <a:latin typeface="Arial" panose="020B0604020202020204" pitchFamily="34" charset="0"/>
                <a:cs typeface="Arial" panose="020B0604020202020204" pitchFamily="34" charset="0"/>
              </a:rPr>
              <a:t>. at luftfartøyet befinner seg i en slik posisjon overfor det andre luftfartøyet</a:t>
            </a:r>
            <a:r>
              <a:rPr lang="nb-NO" sz="3600" b="1" dirty="0">
                <a:latin typeface="Arial" panose="020B0604020202020204" pitchFamily="34" charset="0"/>
                <a:cs typeface="Arial" panose="020B0604020202020204" pitchFamily="34" charset="0"/>
              </a:rPr>
              <a:t>,</a:t>
            </a:r>
            <a:r>
              <a:rPr lang="nb-NO" sz="3600" dirty="0">
                <a:latin typeface="Arial" panose="020B0604020202020204" pitchFamily="34" charset="0"/>
                <a:cs typeface="Arial" panose="020B0604020202020204" pitchFamily="34" charset="0"/>
              </a:rPr>
              <a:t> at det om natten ikke vil kunne se verken det andre luftfartøyets venstre (babord) eller høyre (styrbord) navigeringslys</a:t>
            </a:r>
            <a:r>
              <a:rPr lang="nb-NO" sz="3600" dirty="0" smtClean="0">
                <a:latin typeface="Arial" panose="020B0604020202020204" pitchFamily="34" charset="0"/>
                <a:cs typeface="Arial" panose="020B0604020202020204" pitchFamily="34" charset="0"/>
              </a:rPr>
              <a:t>.</a:t>
            </a:r>
          </a:p>
          <a:p>
            <a:pPr lvl="0"/>
            <a:endParaRPr lang="nb-NO" sz="3600" dirty="0" smtClean="0">
              <a:latin typeface="Arial" panose="020B0604020202020204" pitchFamily="34" charset="0"/>
              <a:cs typeface="Arial" panose="020B0604020202020204" pitchFamily="34" charset="0"/>
            </a:endParaRPr>
          </a:p>
          <a:p>
            <a:pPr lvl="0"/>
            <a:r>
              <a:rPr lang="nb-NO" sz="3600" dirty="0" smtClean="0">
                <a:latin typeface="Arial" panose="020B0604020202020204" pitchFamily="34" charset="0"/>
                <a:cs typeface="Arial" panose="020B0604020202020204" pitchFamily="34" charset="0"/>
              </a:rPr>
              <a:t> </a:t>
            </a:r>
            <a:r>
              <a:rPr lang="nb-NO" sz="3600" dirty="0">
                <a:latin typeface="Arial" panose="020B0604020202020204" pitchFamily="34" charset="0"/>
                <a:cs typeface="Arial" panose="020B0604020202020204" pitchFamily="34" charset="0"/>
              </a:rPr>
              <a:t>Et luftfartøy som passeres har forkjørsrett og det passerende luftfartøyet skal, enten det stiger, synker eller flyr plant, vike ved å endre kurs til høyre. Ingen påfølgende endring av de to luftfartøyenes relative posisjon skal frita det passerende luftfartøyet fra denne forpliktelsen inntil det er helt forbi og klar av det passerte luftfartøyet.</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lvl="0"/>
            <a:r>
              <a:rPr lang="nb-NO" sz="3600" b="1" i="1" dirty="0">
                <a:latin typeface="Arial" panose="020B0604020202020204" pitchFamily="34" charset="0"/>
                <a:cs typeface="Arial" panose="020B0604020202020204" pitchFamily="34" charset="0"/>
              </a:rPr>
              <a:t>Passerende seilfly</a:t>
            </a:r>
            <a:r>
              <a:rPr lang="nb-NO" sz="3600" b="1" dirty="0">
                <a:latin typeface="Arial" panose="020B0604020202020204" pitchFamily="34" charset="0"/>
                <a:cs typeface="Arial" panose="020B0604020202020204" pitchFamily="34" charset="0"/>
              </a:rPr>
              <a:t>. </a:t>
            </a:r>
            <a:r>
              <a:rPr lang="nb-NO" sz="3600" dirty="0">
                <a:latin typeface="Arial" panose="020B0604020202020204" pitchFamily="34" charset="0"/>
                <a:cs typeface="Arial" panose="020B0604020202020204" pitchFamily="34" charset="0"/>
              </a:rPr>
              <a:t>Et </a:t>
            </a:r>
            <a:r>
              <a:rPr lang="nb-NO" sz="3600" u="sng" dirty="0">
                <a:latin typeface="Arial" panose="020B0604020202020204" pitchFamily="34" charset="0"/>
                <a:cs typeface="Arial" panose="020B0604020202020204" pitchFamily="34" charset="0"/>
              </a:rPr>
              <a:t>seilfly</a:t>
            </a:r>
            <a:r>
              <a:rPr lang="nb-NO" sz="3600" dirty="0">
                <a:latin typeface="Arial" panose="020B0604020202020204" pitchFamily="34" charset="0"/>
                <a:cs typeface="Arial" panose="020B0604020202020204" pitchFamily="34" charset="0"/>
              </a:rPr>
              <a:t> som passerer et annet seilfly kan endre kurs til høyre eller venstre.</a:t>
            </a:r>
            <a:endParaRPr lang="en-US" sz="3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8</a:t>
            </a:fld>
            <a:endParaRPr lang="en-US"/>
          </a:p>
        </p:txBody>
      </p:sp>
    </p:spTree>
    <p:extLst>
      <p:ext uri="{BB962C8B-B14F-4D97-AF65-F5344CB8AC3E}">
        <p14:creationId xmlns:p14="http://schemas.microsoft.com/office/powerpoint/2010/main" val="1822595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GC-Al Sim_170111-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7609"/>
            <a:ext cx="5806593" cy="3868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arm1.staticflickr.com/411/32294157595_7b97a2556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69" y="4221088"/>
            <a:ext cx="3048000" cy="2019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260648"/>
            <a:ext cx="3312368" cy="523220"/>
          </a:xfrm>
          <a:prstGeom prst="rect">
            <a:avLst/>
          </a:prstGeom>
          <a:noFill/>
        </p:spPr>
        <p:txBody>
          <a:bodyPr wrap="square" rtlCol="0">
            <a:spAutoFit/>
          </a:bodyPr>
          <a:lstStyle/>
          <a:p>
            <a:r>
              <a:rPr lang="nb-NO" sz="2800" dirty="0" smtClean="0">
                <a:latin typeface="Arial" panose="020B0604020202020204" pitchFamily="34" charset="0"/>
                <a:cs typeface="Arial" panose="020B0604020202020204" pitchFamily="34" charset="0"/>
              </a:rPr>
              <a:t>Hvem lander først?</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464026" y="177609"/>
            <a:ext cx="2811830" cy="1384995"/>
          </a:xfrm>
          <a:prstGeom prst="rect">
            <a:avLst/>
          </a:prstGeom>
          <a:noFill/>
        </p:spPr>
        <p:txBody>
          <a:bodyPr wrap="square" rtlCol="0">
            <a:spAutoFit/>
          </a:bodyPr>
          <a:lstStyle/>
          <a:p>
            <a:r>
              <a:rPr lang="nb-NO" sz="2800" b="1" dirty="0" smtClean="0">
                <a:latin typeface="Arial" panose="020B0604020202020204" pitchFamily="34" charset="0"/>
                <a:cs typeface="Arial" panose="020B0604020202020204" pitchFamily="34" charset="0"/>
              </a:rPr>
              <a:t>Samme regler i Norge og i verden?</a:t>
            </a:r>
            <a:endParaRPr lang="en-US" sz="2800" b="1" dirty="0">
              <a:latin typeface="Arial" panose="020B0604020202020204" pitchFamily="34" charset="0"/>
              <a:cs typeface="Arial" panose="020B0604020202020204" pitchFamily="34" charset="0"/>
            </a:endParaRPr>
          </a:p>
        </p:txBody>
      </p:sp>
      <p:sp>
        <p:nvSpPr>
          <p:cNvPr id="4" name="TextBox 3"/>
          <p:cNvSpPr txBox="1"/>
          <p:nvPr/>
        </p:nvSpPr>
        <p:spPr>
          <a:xfrm>
            <a:off x="464026" y="4090410"/>
            <a:ext cx="4104456" cy="923330"/>
          </a:xfrm>
          <a:prstGeom prst="rect">
            <a:avLst/>
          </a:prstGeom>
          <a:noFill/>
        </p:spPr>
        <p:txBody>
          <a:bodyPr wrap="square" rtlCol="0">
            <a:spAutoFit/>
          </a:bodyPr>
          <a:lstStyle/>
          <a:p>
            <a:r>
              <a:rPr lang="nb-NO" dirty="0" smtClean="0"/>
              <a:t>NM 2018 Starmoen har 24 påmeldte. Hvem bestemmer reglene?</a:t>
            </a:r>
          </a:p>
          <a:p>
            <a:r>
              <a:rPr lang="nb-NO" dirty="0" smtClean="0"/>
              <a:t>Svingretning i bobla?</a:t>
            </a:r>
            <a:endParaRPr lang="en-US" dirty="0"/>
          </a:p>
        </p:txBody>
      </p:sp>
      <p:sp>
        <p:nvSpPr>
          <p:cNvPr id="5" name="TextBox 4"/>
          <p:cNvSpPr txBox="1"/>
          <p:nvPr/>
        </p:nvSpPr>
        <p:spPr>
          <a:xfrm>
            <a:off x="539552" y="5877272"/>
            <a:ext cx="4680520" cy="338554"/>
          </a:xfrm>
          <a:prstGeom prst="rect">
            <a:avLst/>
          </a:prstGeom>
          <a:noFill/>
        </p:spPr>
        <p:txBody>
          <a:bodyPr wrap="square" rtlCol="0">
            <a:spAutoFit/>
          </a:bodyPr>
          <a:lstStyle/>
          <a:p>
            <a:r>
              <a:rPr lang="en-US" sz="1600" dirty="0">
                <a:hlinkClick r:id="rId4"/>
              </a:rPr>
              <a:t>https://</a:t>
            </a:r>
            <a:r>
              <a:rPr lang="en-US" sz="1600" dirty="0" smtClean="0">
                <a:hlinkClick r:id="rId4"/>
              </a:rPr>
              <a:t>www.youtube.com/watch?v=AsdTpMqY1Rk</a:t>
            </a:r>
            <a:endParaRPr lang="en-US" sz="1600" dirty="0" smtClean="0"/>
          </a:p>
        </p:txBody>
      </p:sp>
      <p:sp>
        <p:nvSpPr>
          <p:cNvPr id="6" name="Slide Number Placeholder 5"/>
          <p:cNvSpPr>
            <a:spLocks noGrp="1"/>
          </p:cNvSpPr>
          <p:nvPr>
            <p:ph type="sldNum" sz="quarter" idx="12"/>
          </p:nvPr>
        </p:nvSpPr>
        <p:spPr/>
        <p:txBody>
          <a:bodyPr/>
          <a:lstStyle/>
          <a:p>
            <a:fld id="{AD3E319B-D9A2-446E-A077-2C34E3BFAA8B}" type="slidenum">
              <a:rPr lang="en-US" smtClean="0"/>
              <a:t>9</a:t>
            </a:fld>
            <a:endParaRPr lang="en-US"/>
          </a:p>
        </p:txBody>
      </p:sp>
    </p:spTree>
    <p:extLst>
      <p:ext uri="{BB962C8B-B14F-4D97-AF65-F5344CB8AC3E}">
        <p14:creationId xmlns:p14="http://schemas.microsoft.com/office/powerpoint/2010/main" val="170643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formgivning">
  <a:themeElements>
    <a:clrScheme name="Standardformgivning 13">
      <a:dk1>
        <a:srgbClr val="FFFF00"/>
      </a:dk1>
      <a:lt1>
        <a:srgbClr val="FFFFFF"/>
      </a:lt1>
      <a:dk2>
        <a:srgbClr val="FFFF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FFFF00"/>
        </a:dk1>
        <a:lt1>
          <a:srgbClr val="FFFFFF"/>
        </a:lt1>
        <a:dk2>
          <a:srgbClr val="FFFF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DF775FAC631648A235775D7DF9BA4D" ma:contentTypeVersion="10" ma:contentTypeDescription="Opprett et nytt dokument." ma:contentTypeScope="" ma:versionID="3a1f4b31ee7967ce61c7e1c34ffc2577">
  <xsd:schema xmlns:xsd="http://www.w3.org/2001/XMLSchema" xmlns:xs="http://www.w3.org/2001/XMLSchema" xmlns:p="http://schemas.microsoft.com/office/2006/metadata/properties" xmlns:ns2="9444c4b6-4643-4b24-88a8-be2098ad7c3d" xmlns:ns3="c080cb85-45e2-403d-9bf7-7f8b6823ac84" targetNamespace="http://schemas.microsoft.com/office/2006/metadata/properties" ma:root="true" ma:fieldsID="07d7ffbfc0248b65475edd9640319ca6" ns2:_="" ns3:_="">
    <xsd:import namespace="9444c4b6-4643-4b24-88a8-be2098ad7c3d"/>
    <xsd:import namespace="c080cb85-45e2-403d-9bf7-7f8b6823ac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_dlc_DocId" minOccurs="0"/>
                <xsd:element ref="ns3:_dlc_DocIdUrl" minOccurs="0"/>
                <xsd:element ref="ns3:_dlc_DocIdPersistId"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4c4b6-4643-4b24-88a8-be2098ad7c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80cb85-45e2-403d-9bf7-7f8b6823ac84" elementFormDefault="qualified">
    <xsd:import namespace="http://schemas.microsoft.com/office/2006/documentManagement/types"/>
    <xsd:import namespace="http://schemas.microsoft.com/office/infopath/2007/PartnerControls"/>
    <xsd:element name="_dlc_DocId" ma:index="14" nillable="true" ma:displayName="Dokument-ID-verdi" ma:description="Verdien for dokument-IDen som er tilordnet elementet." ma:internalName="_dlc_DocId" ma:readOnly="true">
      <xsd:simpleType>
        <xsd:restriction base="dms:Text"/>
      </xsd:simpleType>
    </xsd:element>
    <xsd:element name="_dlc_DocIdUrl" ma:index="15"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Fast ID" ma:description="Behold IDen ved tilleggin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080cb85-45e2-403d-9bf7-7f8b6823ac84">SF37SEIL-1140948237-294052</_dlc_DocId>
    <_dlc_DocIdUrl xmlns="c080cb85-45e2-403d-9bf7-7f8b6823ac84">
      <Url>https://idrettsforbundet.sharepoint.com/sites/SF37Aktivitet-Seilfly/_layouts/15/DocIdRedir.aspx?ID=SF37SEIL-1140948237-294052</Url>
      <Description>SF37SEIL-1140948237-294052</Description>
    </_dlc_DocIdUrl>
  </documentManagement>
</p:properties>
</file>

<file path=customXml/itemProps1.xml><?xml version="1.0" encoding="utf-8"?>
<ds:datastoreItem xmlns:ds="http://schemas.openxmlformats.org/officeDocument/2006/customXml" ds:itemID="{733F39E0-AB07-4D60-8814-FDBC692DB808}"/>
</file>

<file path=customXml/itemProps2.xml><?xml version="1.0" encoding="utf-8"?>
<ds:datastoreItem xmlns:ds="http://schemas.openxmlformats.org/officeDocument/2006/customXml" ds:itemID="{585682F5-5ADF-408C-9C9C-AE1D20298748}"/>
</file>

<file path=customXml/itemProps3.xml><?xml version="1.0" encoding="utf-8"?>
<ds:datastoreItem xmlns:ds="http://schemas.openxmlformats.org/officeDocument/2006/customXml" ds:itemID="{999221CB-A069-406D-A649-F0441380D8E3}"/>
</file>

<file path=customXml/itemProps4.xml><?xml version="1.0" encoding="utf-8"?>
<ds:datastoreItem xmlns:ds="http://schemas.openxmlformats.org/officeDocument/2006/customXml" ds:itemID="{3B62C774-9DAC-411B-B66A-5E78E5ADFEF4}"/>
</file>

<file path=docProps/app.xml><?xml version="1.0" encoding="utf-8"?>
<Properties xmlns="http://schemas.openxmlformats.org/officeDocument/2006/extended-properties" xmlns:vt="http://schemas.openxmlformats.org/officeDocument/2006/docPropsVTypes">
  <TotalTime>8365</TotalTime>
  <Words>1590</Words>
  <Application>Microsoft Office PowerPoint</Application>
  <PresentationFormat>Skjermfremvisning (4:3)</PresentationFormat>
  <Paragraphs>304</Paragraphs>
  <Slides>33</Slides>
  <Notes>4</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33</vt:i4>
      </vt:variant>
    </vt:vector>
  </HeadingPairs>
  <TitlesOfParts>
    <vt:vector size="41" baseType="lpstr">
      <vt:lpstr>Arial</vt:lpstr>
      <vt:lpstr>Calibri</vt:lpstr>
      <vt:lpstr>Lucida Sans Unicode</vt:lpstr>
      <vt:lpstr>Symbol</vt:lpstr>
      <vt:lpstr>Times New Roman</vt:lpstr>
      <vt:lpstr>ZapfDingbats</vt:lpstr>
      <vt:lpstr>Office Theme</vt:lpstr>
      <vt:lpstr>Standardformgivning</vt:lpstr>
      <vt:lpstr>PowerPoint-presentasjon</vt:lpstr>
      <vt:lpstr>PowerPoint-presentasjon</vt:lpstr>
      <vt:lpstr>Nasjonalt tillegg §6. Til SERA.3130 Akroflyging</vt:lpstr>
      <vt:lpstr>CHAPTER 2 Avoidance of collisions</vt:lpstr>
      <vt:lpstr>PowerPoint-presentasjon</vt:lpstr>
      <vt:lpstr> Vikeplikt i luften 1 Right-of-way   -   Vikepliktsregler </vt:lpstr>
      <vt:lpstr>Vikeplikt i luften 2</vt:lpstr>
      <vt:lpstr>Vikeplikt i luften 3</vt:lpstr>
      <vt:lpstr>PowerPoint-presentasjon</vt:lpstr>
      <vt:lpstr>Vikeplikt i luften 4</vt:lpstr>
      <vt:lpstr>Vikepliktsregler  </vt:lpstr>
      <vt:lpstr>Nasjonalt tillegg §14. Til SERA.5005(f)  Visuelle flygeregler</vt:lpstr>
      <vt:lpstr>PowerPoint-presentasjon</vt:lpstr>
      <vt:lpstr>PowerPoint-presentasjon</vt:lpstr>
      <vt:lpstr>Operativt seilflypersonell  320</vt:lpstr>
      <vt:lpstr>Operativt seilflypersonell</vt:lpstr>
      <vt:lpstr>  Regler for gaggleflygning    </vt:lpstr>
      <vt:lpstr>HANGREGLER EksEMPEL 1</vt:lpstr>
      <vt:lpstr>HANGREGLER EKSEMPEL 2</vt:lpstr>
      <vt:lpstr>PowerPoint-presentasjon</vt:lpstr>
      <vt:lpstr>SLEP AV SEILFLY</vt:lpstr>
      <vt:lpstr>PowerPoint-presentasjon</vt:lpstr>
      <vt:lpstr>PowerPoint-presentasjon</vt:lpstr>
      <vt:lpstr>PowerPoint-presentasjon</vt:lpstr>
      <vt:lpstr>Standard sjekkliste for avgang</vt:lpstr>
      <vt:lpstr>Standard prosedyre for utkobling</vt:lpstr>
      <vt:lpstr>Standard sjekkliste før landing</vt:lpstr>
      <vt:lpstr>Standard prosedyre etter landing</vt:lpstr>
      <vt:lpstr>Standard prosedyre nødutsprang</vt:lpstr>
      <vt:lpstr>Loggføring</vt:lpstr>
      <vt:lpstr>Luftrom rundt flyplassen. Hvordan er det?</vt:lpstr>
      <vt:lpstr>PowerPoint-presentasjon</vt:lpstr>
      <vt:lpstr>Klubbregler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slarssen</dc:creator>
  <cp:lastModifiedBy>Svein Larssen</cp:lastModifiedBy>
  <cp:revision>83</cp:revision>
  <cp:lastPrinted>2018-01-29T15:24:21Z</cp:lastPrinted>
  <dcterms:created xsi:type="dcterms:W3CDTF">2018-01-07T11:59:11Z</dcterms:created>
  <dcterms:modified xsi:type="dcterms:W3CDTF">2020-03-16T14:41:41Z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0x010100F8DF775FAC631648A235775D7DF9BA4D</vt:lpwstr>
  </property>
  <property fmtid="{D5CDD505-2E9C-101B-9397-08002B2CF9AE}" pid="3" name="_dlc_DocIdItemGuid">
    <vt:lpwstr>6b695b76-211d-4cd0-88f2-6657554c3702</vt:lpwstr>
  </property>
</Properties>
</file>