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70" r:id="rId3"/>
    <p:sldId id="311" r:id="rId4"/>
    <p:sldId id="305" r:id="rId5"/>
    <p:sldId id="310" r:id="rId6"/>
    <p:sldId id="315" r:id="rId7"/>
    <p:sldId id="313" r:id="rId8"/>
    <p:sldId id="259" r:id="rId9"/>
    <p:sldId id="306" r:id="rId10"/>
    <p:sldId id="314" r:id="rId11"/>
    <p:sldId id="284" r:id="rId12"/>
    <p:sldId id="307" r:id="rId13"/>
    <p:sldId id="308" r:id="rId14"/>
    <p:sldId id="309" r:id="rId15"/>
    <p:sldId id="312" r:id="rId16"/>
    <p:sldId id="283" r:id="rId1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vein Larssen" initials="SL" lastIdx="1" clrIdx="0">
    <p:extLst>
      <p:ext uri="{19B8F6BF-5375-455C-9EA6-DF929625EA0E}">
        <p15:presenceInfo xmlns:p15="http://schemas.microsoft.com/office/powerpoint/2012/main" userId="8bcbc0b60176279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52" d="100"/>
          <a:sy n="152" d="100"/>
        </p:scale>
        <p:origin x="666" y="14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1-08T17:14:49.589" idx="1">
    <p:pos x="10" y="10"/>
    <p:text/>
    <p:extLst>
      <p:ext uri="{C676402C-5697-4E1C-873F-D02D1690AC5C}">
        <p15:threadingInfo xmlns:p15="http://schemas.microsoft.com/office/powerpoint/2012/main" timeZoneBias="-60"/>
      </p:ext>
    </p:extLst>
  </p:cm>
</p:cmLst>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2T11:10:44.845"/>
    </inkml:context>
    <inkml:brush xml:id="br0">
      <inkml:brushProperty name="width" value="0.1" units="cm"/>
      <inkml:brushProperty name="height" value="0.1" units="cm"/>
      <inkml:brushProperty name="color" value="#333333"/>
    </inkml:brush>
  </inkml:definitions>
  <inkml:trace contextRef="#ctx0" brushRef="#br0">10337 3211 9830,'-41'2'1689,"-55"10"0,55-6-1123,-38 8 538,44-7 316,-68 5 0,-11-11 455,49-2-557,1 3 0,-1 2 0,-117 24 0,-18 39-467,37-10-353,148-51-498,-1 0 0,1 2 0,1 0 0,-26 18 0,-15 8 0,0 2 0,40-25 0,0-1 0,-1-1 0,-24 12 0,-58 12 0,72-26 0,1 0 0,0 2 0,1 2 0,0 0 0,0 1 0,-32 23 0,28-16 0,-1-2 0,-32 15 0,49-26 0,-44 24 0,48-25 0,1-1 0,-1 0 0,0 0 0,0 0 0,-1-1 0,1 0 0,-1-1 0,1 0 0,-1 0 0,-13 1 0,-11-2 0,-50-3 0,27 0 0,-79 4 0,-117-4 0,230-2 0,1 0 0,0-2 0,1 0 0,0-1 0,-28-14 0,-1 0 0,25 12 0,-8-4 0,-67-17 0,42 17 0,18 3 0,-58-6 0,83 14 0,1-1 0,0 0 0,0-1 0,0-1 0,-17-8 0,-42-14 0,30 17-329,1-1 1,0-3-1,-77-36 1,103 42 90,-12-5-273,0-2 0,0-1 0,1-1 0,1-1 0,-27-25-1,43 32 140,1 0 0,0-1 0,1 0-1,-7-16 1,-8-13-522,-84-119-2326,102 153 3069,1-1-1,-1 1 0,2-1 1,-1 0-1,1 0 0,0 0 1,0 0-1,1-1 0,0-8 0,3-82-1335,1 39 377,-1-8 636,-1 32 74,0-1-1,-6-41 0,3 70 401,-1-1 0,0 1 0,0-1 0,-1 1 0,1 0 0,-9-11 0,-14-37 0,19 34 0,0 1 0,-2 0 0,0 0 0,-15-23 0,10 20 75,1 1 527,-31-40 1,38 55-482,-1 1 0,0 0 0,0 0 1,-1 1-1,0 0 0,0 0 1,0 1-1,-16-7 0,5 1 13,0 0 1,0-2-1,1 0 1,0-1-1,-21-22 0,6 7 171,26 24-121,0 0 1,0 0-1,-1 1 1,1 0-1,-1 1 0,0-1 1,-15-3-1,-62-10 973,69 14-1018,-115-18 1453,80 5-717,41 12-672,0 1 0,0 0 0,0 0 0,-1 1 0,-14-1 0,-7 2 297,0-1 1,0-1-1,0-2 1,1-1-1,-59-20 0,71 21-220,1 1 0,0 2-1,-1 0 1,0 0-1,1 2 1,-1 0-1,-20 4 1,-24-2 684,22-2-864,-48 7 1,75-5-96,1 0 0,0 1 0,0 1 1,0 0-1,0 1 0,0 0 0,-17 11 1,13-7-6,0-2 0,0 0 0,-1-1 0,0-1 0,0 0 0,0-1 0,-22 1 0,15-1 0,-1 1 0,-42 13 0,50-12 0,-1-2 0,1 0 0,-1-1 0,0-1 0,0-1 0,-20-1 0,15 1 0,-1 0 0,-47 8 0,-4 6 0,-1-4 0,-96 2 0,-134-14 0,271-4-713,0-1 0,1-3 0,-52-18 0,1 0-301,53 19 766,0-2 0,1-1 0,0-2 0,1-1 0,0-1-1,1-2 1,-33-24 0,43 26-163,0-2-1,0 0 1,2-2 0,-30-36 0,39 43 234,1-1-1,1 0 1,0 0 0,0 0 0,1-1 0,1 0 0,0 0-1,1 0 1,-4-29 0,-2-16-1383,-30-103-1,24 108 665,2-1 0,-8-72 0,19 113 827,1 0 0,-2 1 0,0-1 1,0 0-1,-1 1 0,-1 0 0,0 0 0,-1 1 0,0 0 0,-1 0 0,-1 1 0,-19-21 0,18 24 218,-1 1-1,0 1 1,0 0-1,-1 1 1,1 0-1,-1 0 0,-1 1 1,1 1-1,-23-3 1,-11-5 81,-253-77 817,277 83-691,1 2 0,0 0 1,-1 2-1,1 0 0,-28 3 0,28-1 64,-1 0 0,1-2 0,0 0 0,-1-1 0,-25-7 0,6-1 278,-42-4 0,48 10 127,0-3 0,-38-11 0,-181-60 2752,229 70-3059,-1 1-1,-44-5 1,-12-3-874,43 6 383,0-3-1,1-1 1,-62-30 0,82 33-136,1 0 0,0-2 0,0 0-1,1 0 1,1-2 0,0 0 0,1-1 0,0 0 0,-13-20 0,22 27-29,1 1-1,-1-1 1,1 0 0,0 0-1,1 0 1,0 0 0,1-1 0,-1 1-1,1-1 1,1 1 0,0-1-1,0 0 1,1 0 0,1-16-1,-1 16 38,1-25-764,-5-45 0,3 66 623,-2 0-1,0 1 0,0-1 0,-1 0 1,-1 1-1,-9-20 0,10 25 70,0-1 1,0 1-1,-1 0 0,0 0 0,-11-12 0,12 16 205,1 1 1,0-1-1,-1 1 0,1 0 1,-1 1-1,0-1 1,0 1-1,0-1 0,0 1 1,0 0-1,0 0 1,0 1-1,0-1 0,-7 1 1,-14-2 215,-1 1 0,1 1 0,-1 1 0,1 2 0,-1 0 0,1 2 1,0 0-1,-34 14 0,47-14-111,1 1 0,0 0-1,0 1 1,1 1 0,0-1 0,0 1 0,0 1 0,2 0-1,-1 0 1,1 1 0,-9 14 0,-11 11 355,22-29-401,0 0 0,1 0 0,0 1 1,1 0-1,-1 0 0,1 0 0,0 0 0,1 1 1,0-1-1,0 1 0,0 0 0,1 0 0,-1 8 0,2-6 13,1 1-1,-1-1 0,2 0 0,0 0 0,0 1 0,0-1 1,1 0-1,1 0 0,0 0 0,0 0 0,1-1 0,0 1 1,1-1-1,0 0 0,0 0 0,8 8 0,8 14-72,2 3-15,46 52 0,-56-74-16,0-1 0,1 0 0,0-1 0,1 0 0,0-1 0,21 9 0,105 36 0,-52-22 0,-22-15 0,-53-15 0,-1 1 0,0 1 0,18 6 0,8 5 0,2-2 0,-1-2 0,2-1 0,43 4 0,44-3 0,61 9 0,-170-16 0,1 1 0,-1 1 0,0 1 0,0 1 0,-1 0 0,37 22 0,18 17 0,121 56 0,-160-86 0,-26-11 0,1-1 0,-1-1 0,1 0 0,0 0 0,1-1 0,-1 0 0,0 0 0,1-1 0,16 0 0,-12-2 0,3 0 0,1 0 0,0 2 0,0 0 0,26 6 0,25 9 0,82 9 0,-98-16 0,-30-3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2T11:11:05.910"/>
    </inkml:context>
    <inkml:brush xml:id="br0">
      <inkml:brushProperty name="width" value="0.1" units="cm"/>
      <inkml:brushProperty name="height" value="0.1" units="cm"/>
      <inkml:brushProperty name="color" value="#333333"/>
    </inkml:brush>
  </inkml:definitions>
  <inkml:trace contextRef="#ctx0" brushRef="#br0">1 1 9830,'0'0'0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78B47D-B344-47EA-81C2-4A7CC5A2C852}" type="datetimeFigureOut">
              <a:rPr lang="nb-NO" smtClean="0"/>
              <a:t>15.10.2026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96582F-9E09-4D79-8DF5-60367BD18FAB}" type="slidenum">
              <a:rPr lang="nb-NO" smtClean="0"/>
              <a:t>‹#›</a:t>
            </a:fld>
            <a:endParaRPr lang="nb-NO"/>
          </a:p>
        </p:txBody>
      </p:sp>
    </p:spTree>
    <p:extLst>
      <p:ext uri="{BB962C8B-B14F-4D97-AF65-F5344CB8AC3E}">
        <p14:creationId xmlns:p14="http://schemas.microsoft.com/office/powerpoint/2010/main" val="1431137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7C96582F-9E09-4D79-8DF5-60367BD18FAB}" type="slidenum">
              <a:rPr lang="nb-NO" smtClean="0"/>
              <a:t>1</a:t>
            </a:fld>
            <a:endParaRPr lang="nb-NO"/>
          </a:p>
        </p:txBody>
      </p:sp>
    </p:spTree>
    <p:extLst>
      <p:ext uri="{BB962C8B-B14F-4D97-AF65-F5344CB8AC3E}">
        <p14:creationId xmlns:p14="http://schemas.microsoft.com/office/powerpoint/2010/main" val="3105740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p:cNvSpPr>
            <a:spLocks noGrp="1"/>
          </p:cNvSpPr>
          <p:nvPr>
            <p:ph type="dt" sz="half" idx="10"/>
          </p:nvPr>
        </p:nvSpPr>
        <p:spPr/>
        <p:txBody>
          <a:bodyPr/>
          <a:lstStyle/>
          <a:p>
            <a:fld id="{AFA79F74-1352-45F7-98F8-91A0132B58A6}" type="datetime1">
              <a:rPr lang="nb-NO" smtClean="0"/>
              <a:t>15.10.2026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C87014A8-E573-4DCD-A63E-7CF2F36D174B}" type="slidenum">
              <a:rPr lang="nb-NO" smtClean="0"/>
              <a:t>‹#›</a:t>
            </a:fld>
            <a:endParaRPr lang="nb-NO"/>
          </a:p>
        </p:txBody>
      </p:sp>
    </p:spTree>
    <p:extLst>
      <p:ext uri="{BB962C8B-B14F-4D97-AF65-F5344CB8AC3E}">
        <p14:creationId xmlns:p14="http://schemas.microsoft.com/office/powerpoint/2010/main" val="1543633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6535C72-E358-4B15-AE53-7E5B73514854}" type="datetime1">
              <a:rPr lang="nb-NO" smtClean="0"/>
              <a:t>15.10.2026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C87014A8-E573-4DCD-A63E-7CF2F36D174B}" type="slidenum">
              <a:rPr lang="nb-NO" smtClean="0"/>
              <a:t>‹#›</a:t>
            </a:fld>
            <a:endParaRPr lang="nb-NO"/>
          </a:p>
        </p:txBody>
      </p:sp>
    </p:spTree>
    <p:extLst>
      <p:ext uri="{BB962C8B-B14F-4D97-AF65-F5344CB8AC3E}">
        <p14:creationId xmlns:p14="http://schemas.microsoft.com/office/powerpoint/2010/main" val="1737334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ADCDB946-B10C-47B4-A033-BC805CE85BA7}" type="datetime1">
              <a:rPr lang="nb-NO" smtClean="0"/>
              <a:t>15.10.2026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C87014A8-E573-4DCD-A63E-7CF2F36D174B}" type="slidenum">
              <a:rPr lang="nb-NO" smtClean="0"/>
              <a:t>‹#›</a:t>
            </a:fld>
            <a:endParaRPr lang="nb-NO"/>
          </a:p>
        </p:txBody>
      </p:sp>
    </p:spTree>
    <p:extLst>
      <p:ext uri="{BB962C8B-B14F-4D97-AF65-F5344CB8AC3E}">
        <p14:creationId xmlns:p14="http://schemas.microsoft.com/office/powerpoint/2010/main" val="1065099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3C0B590D-4FFB-4D96-8B43-509F41D3379B}" type="datetime1">
              <a:rPr lang="nb-NO" smtClean="0"/>
              <a:t>15.10.2026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C87014A8-E573-4DCD-A63E-7CF2F36D174B}" type="slidenum">
              <a:rPr lang="nb-NO" smtClean="0"/>
              <a:t>‹#›</a:t>
            </a:fld>
            <a:endParaRPr lang="nb-NO"/>
          </a:p>
        </p:txBody>
      </p:sp>
    </p:spTree>
    <p:extLst>
      <p:ext uri="{BB962C8B-B14F-4D97-AF65-F5344CB8AC3E}">
        <p14:creationId xmlns:p14="http://schemas.microsoft.com/office/powerpoint/2010/main" val="3699943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E3E8DDAC-733E-4066-926F-23D9C88BF871}" type="datetime1">
              <a:rPr lang="nb-NO" smtClean="0"/>
              <a:t>15.10.2026</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C87014A8-E573-4DCD-A63E-7CF2F36D174B}" type="slidenum">
              <a:rPr lang="nb-NO" smtClean="0"/>
              <a:t>‹#›</a:t>
            </a:fld>
            <a:endParaRPr lang="nb-NO"/>
          </a:p>
        </p:txBody>
      </p:sp>
    </p:spTree>
    <p:extLst>
      <p:ext uri="{BB962C8B-B14F-4D97-AF65-F5344CB8AC3E}">
        <p14:creationId xmlns:p14="http://schemas.microsoft.com/office/powerpoint/2010/main" val="2415021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238C3917-FB68-42E8-BF58-C2D8281C516E}" type="datetime1">
              <a:rPr lang="nb-NO" smtClean="0"/>
              <a:t>15.10.2026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C87014A8-E573-4DCD-A63E-7CF2F36D174B}" type="slidenum">
              <a:rPr lang="nb-NO" smtClean="0"/>
              <a:t>‹#›</a:t>
            </a:fld>
            <a:endParaRPr lang="nb-NO"/>
          </a:p>
        </p:txBody>
      </p:sp>
    </p:spTree>
    <p:extLst>
      <p:ext uri="{BB962C8B-B14F-4D97-AF65-F5344CB8AC3E}">
        <p14:creationId xmlns:p14="http://schemas.microsoft.com/office/powerpoint/2010/main" val="941914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A3712AEB-F2DA-4D38-93EA-1B1161E8C36D}" type="datetime1">
              <a:rPr lang="nb-NO" smtClean="0"/>
              <a:t>15.10.2026</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C87014A8-E573-4DCD-A63E-7CF2F36D174B}" type="slidenum">
              <a:rPr lang="nb-NO" smtClean="0"/>
              <a:t>‹#›</a:t>
            </a:fld>
            <a:endParaRPr lang="nb-NO"/>
          </a:p>
        </p:txBody>
      </p:sp>
    </p:spTree>
    <p:extLst>
      <p:ext uri="{BB962C8B-B14F-4D97-AF65-F5344CB8AC3E}">
        <p14:creationId xmlns:p14="http://schemas.microsoft.com/office/powerpoint/2010/main" val="107166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6B296A44-A906-4A64-A7E2-743E2A74155E}" type="datetime1">
              <a:rPr lang="nb-NO" smtClean="0"/>
              <a:t>15.10.2026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C87014A8-E573-4DCD-A63E-7CF2F36D174B}" type="slidenum">
              <a:rPr lang="nb-NO" smtClean="0"/>
              <a:t>‹#›</a:t>
            </a:fld>
            <a:endParaRPr lang="nb-NO"/>
          </a:p>
        </p:txBody>
      </p:sp>
    </p:spTree>
    <p:extLst>
      <p:ext uri="{BB962C8B-B14F-4D97-AF65-F5344CB8AC3E}">
        <p14:creationId xmlns:p14="http://schemas.microsoft.com/office/powerpoint/2010/main" val="1361886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76893CE2-965A-41B3-A013-9EC258864362}" type="datetime1">
              <a:rPr lang="nb-NO" smtClean="0"/>
              <a:t>15.10.2026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C87014A8-E573-4DCD-A63E-7CF2F36D174B}" type="slidenum">
              <a:rPr lang="nb-NO" smtClean="0"/>
              <a:t>‹#›</a:t>
            </a:fld>
            <a:endParaRPr lang="nb-NO"/>
          </a:p>
        </p:txBody>
      </p:sp>
    </p:spTree>
    <p:extLst>
      <p:ext uri="{BB962C8B-B14F-4D97-AF65-F5344CB8AC3E}">
        <p14:creationId xmlns:p14="http://schemas.microsoft.com/office/powerpoint/2010/main" val="2553742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2400C951-E92F-42CB-A8A1-7894B658A54F}" type="datetime1">
              <a:rPr lang="nb-NO" smtClean="0"/>
              <a:t>15.10.2026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C87014A8-E573-4DCD-A63E-7CF2F36D174B}" type="slidenum">
              <a:rPr lang="nb-NO" smtClean="0"/>
              <a:t>‹#›</a:t>
            </a:fld>
            <a:endParaRPr lang="nb-NO"/>
          </a:p>
        </p:txBody>
      </p:sp>
    </p:spTree>
    <p:extLst>
      <p:ext uri="{BB962C8B-B14F-4D97-AF65-F5344CB8AC3E}">
        <p14:creationId xmlns:p14="http://schemas.microsoft.com/office/powerpoint/2010/main" val="3511564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D2FF5CE7-40A2-43DA-AF5D-8132B4636E5B}" type="datetime1">
              <a:rPr lang="nb-NO" smtClean="0"/>
              <a:t>15.10.2026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C87014A8-E573-4DCD-A63E-7CF2F36D174B}" type="slidenum">
              <a:rPr lang="nb-NO" smtClean="0"/>
              <a:t>‹#›</a:t>
            </a:fld>
            <a:endParaRPr lang="nb-NO"/>
          </a:p>
        </p:txBody>
      </p:sp>
    </p:spTree>
    <p:extLst>
      <p:ext uri="{BB962C8B-B14F-4D97-AF65-F5344CB8AC3E}">
        <p14:creationId xmlns:p14="http://schemas.microsoft.com/office/powerpoint/2010/main" val="866276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09A7AF-DB03-449C-BE67-9885009B2E14}" type="datetime1">
              <a:rPr lang="nb-NO" smtClean="0"/>
              <a:t>15.10.2026</a:t>
            </a:fld>
            <a:endParaRPr lang="nb-NO"/>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7014A8-E573-4DCD-A63E-7CF2F36D174B}" type="slidenum">
              <a:rPr lang="nb-NO" smtClean="0"/>
              <a:t>‹#›</a:t>
            </a:fld>
            <a:endParaRPr lang="nb-NO"/>
          </a:p>
        </p:txBody>
      </p:sp>
    </p:spTree>
    <p:extLst>
      <p:ext uri="{BB962C8B-B14F-4D97-AF65-F5344CB8AC3E}">
        <p14:creationId xmlns:p14="http://schemas.microsoft.com/office/powerpoint/2010/main" val="18748697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www.havkom.se/om-shk/civil-luftfart" TargetMode="External"/><Relationship Id="rId2" Type="http://schemas.openxmlformats.org/officeDocument/2006/relationships/hyperlink" Target="https://havarikommisjonen.no/Luftfart/Luftfart/Avgitte-rapporter/2018-03"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customXml" Target="../ink/ink2.xml"/><Relationship Id="rId4" Type="http://schemas.openxmlformats.org/officeDocument/2006/relationships/image" Target="../media/image6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nlf.no/seilfly/svedanorkur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589282"/>
            <a:ext cx="9144000" cy="1110826"/>
          </a:xfrm>
        </p:spPr>
        <p:txBody>
          <a:bodyPr>
            <a:normAutofit/>
          </a:bodyPr>
          <a:lstStyle/>
          <a:p>
            <a:r>
              <a:rPr lang="nb-NO" sz="3200" b="1" dirty="0"/>
              <a:t>Bølgeflyging grunnleggende</a:t>
            </a:r>
            <a:br>
              <a:rPr lang="nb-NO" sz="3200" b="1" dirty="0"/>
            </a:br>
            <a:r>
              <a:rPr lang="nb-NO" sz="3200" b="1" dirty="0"/>
              <a:t>Lokalflyging</a:t>
            </a:r>
          </a:p>
        </p:txBody>
      </p:sp>
      <p:sp>
        <p:nvSpPr>
          <p:cNvPr id="3" name="Undertittel 2"/>
          <p:cNvSpPr>
            <a:spLocks noGrp="1"/>
          </p:cNvSpPr>
          <p:nvPr>
            <p:ph type="subTitle" idx="1"/>
          </p:nvPr>
        </p:nvSpPr>
        <p:spPr>
          <a:xfrm>
            <a:off x="1524000" y="1910081"/>
            <a:ext cx="9144000" cy="4276308"/>
          </a:xfrm>
        </p:spPr>
        <p:txBody>
          <a:bodyPr>
            <a:normAutofit fontScale="92500" lnSpcReduction="20000"/>
          </a:bodyPr>
          <a:lstStyle/>
          <a:p>
            <a:r>
              <a:rPr lang="nb-NO" dirty="0"/>
              <a:t>Dette er skrevet for å hjelpe alle som skal starte med bølgeflyging.</a:t>
            </a:r>
          </a:p>
          <a:p>
            <a:r>
              <a:rPr lang="nb-NO" dirty="0"/>
              <a:t>Dette er ikke skrevet for konkurransepiloter, men for nybegynnere.</a:t>
            </a:r>
          </a:p>
          <a:p>
            <a:endParaRPr lang="nb-NO" dirty="0"/>
          </a:p>
          <a:p>
            <a:endParaRPr lang="nb-NO" dirty="0"/>
          </a:p>
          <a:p>
            <a:endParaRPr lang="nb-NO" dirty="0"/>
          </a:p>
          <a:p>
            <a:r>
              <a:rPr lang="nb-NO" sz="2800" b="1" dirty="0"/>
              <a:t>Leksjon 30 – Bølgeflyging</a:t>
            </a:r>
          </a:p>
          <a:p>
            <a:endParaRPr lang="nb-NO" b="1" dirty="0"/>
          </a:p>
          <a:p>
            <a:r>
              <a:rPr lang="nb-NO" sz="2800" b="1" u="sng" dirty="0">
                <a:highlight>
                  <a:srgbClr val="FF00FF"/>
                </a:highlight>
              </a:rPr>
              <a:t>Mye av kurset handler om sikkerhet under bølgeflyging. </a:t>
            </a:r>
          </a:p>
          <a:p>
            <a:r>
              <a:rPr lang="nb-NO" sz="2800" b="1" dirty="0"/>
              <a:t>Bølgeflyging er moro, men kan også være farlig. </a:t>
            </a:r>
          </a:p>
          <a:p>
            <a:r>
              <a:rPr lang="nb-NO" sz="2800" b="1" dirty="0"/>
              <a:t>Du setter din egen sikkerhetsstandard.</a:t>
            </a:r>
          </a:p>
          <a:p>
            <a:r>
              <a:rPr lang="nb-NO" sz="2800" b="1" u="sng" dirty="0">
                <a:highlight>
                  <a:srgbClr val="FF00FF"/>
                </a:highlight>
              </a:rPr>
              <a:t>Takk for at du flyr med marginer!</a:t>
            </a:r>
          </a:p>
          <a:p>
            <a:endParaRPr lang="nb-NO" sz="2800" b="1" u="sng" dirty="0">
              <a:highlight>
                <a:srgbClr val="FF00FF"/>
              </a:highlight>
            </a:endParaRPr>
          </a:p>
          <a:p>
            <a:pPr algn="l"/>
            <a:endParaRPr lang="nb-NO" b="1" dirty="0"/>
          </a:p>
        </p:txBody>
      </p:sp>
      <p:graphicFrame>
        <p:nvGraphicFramePr>
          <p:cNvPr id="4" name="Tabell 3"/>
          <p:cNvGraphicFramePr>
            <a:graphicFrameLocks noGrp="1"/>
          </p:cNvGraphicFramePr>
          <p:nvPr>
            <p:extLst>
              <p:ext uri="{D42A27DB-BD31-4B8C-83A1-F6EECF244321}">
                <p14:modId xmlns:p14="http://schemas.microsoft.com/office/powerpoint/2010/main" val="3525071128"/>
              </p:ext>
            </p:extLst>
          </p:nvPr>
        </p:nvGraphicFramePr>
        <p:xfrm>
          <a:off x="2710039" y="2643304"/>
          <a:ext cx="6885432" cy="1766740"/>
        </p:xfrm>
        <a:graphic>
          <a:graphicData uri="http://schemas.openxmlformats.org/drawingml/2006/table">
            <a:tbl>
              <a:tblPr firstRow="1" firstCol="1" bandRow="1">
                <a:tableStyleId>{5C22544A-7EE6-4342-B048-85BDC9FD1C3A}</a:tableStyleId>
              </a:tblPr>
              <a:tblGrid>
                <a:gridCol w="1274353">
                  <a:extLst>
                    <a:ext uri="{9D8B030D-6E8A-4147-A177-3AD203B41FA5}">
                      <a16:colId xmlns:a16="http://schemas.microsoft.com/office/drawing/2014/main" val="20000"/>
                    </a:ext>
                  </a:extLst>
                </a:gridCol>
                <a:gridCol w="5611079">
                  <a:extLst>
                    <a:ext uri="{9D8B030D-6E8A-4147-A177-3AD203B41FA5}">
                      <a16:colId xmlns:a16="http://schemas.microsoft.com/office/drawing/2014/main" val="20001"/>
                    </a:ext>
                  </a:extLst>
                </a:gridCol>
              </a:tblGrid>
              <a:tr h="326475">
                <a:tc gridSpan="2">
                  <a:txBody>
                    <a:bodyPr/>
                    <a:lstStyle/>
                    <a:p>
                      <a:pPr algn="ctr">
                        <a:spcAft>
                          <a:spcPts val="0"/>
                        </a:spcAft>
                      </a:pPr>
                      <a:r>
                        <a:rPr lang="nb-NO" sz="1600" b="1" dirty="0">
                          <a:effectLst/>
                        </a:rPr>
                        <a:t>Øvelser</a:t>
                      </a:r>
                      <a:endParaRPr lang="nb-NO" sz="1600" b="1" dirty="0">
                        <a:effectLst/>
                        <a:latin typeface="Times New Roman" panose="02020603050405020304" pitchFamily="18" charset="0"/>
                        <a:ea typeface="Times New Roman" panose="02020603050405020304" pitchFamily="18" charset="0"/>
                      </a:endParaRPr>
                    </a:p>
                  </a:txBody>
                  <a:tcPr marL="36195" marR="36195" marT="0" marB="0" anchor="ctr"/>
                </a:tc>
                <a:tc hMerge="1">
                  <a:txBody>
                    <a:bodyPr/>
                    <a:lstStyle/>
                    <a:p>
                      <a:endParaRPr lang="nb-NO"/>
                    </a:p>
                  </a:txBody>
                  <a:tcPr/>
                </a:tc>
                <a:extLst>
                  <a:ext uri="{0D108BD9-81ED-4DB2-BD59-A6C34878D82A}">
                    <a16:rowId xmlns:a16="http://schemas.microsoft.com/office/drawing/2014/main" val="10000"/>
                  </a:ext>
                </a:extLst>
              </a:tr>
              <a:tr h="326475">
                <a:tc>
                  <a:txBody>
                    <a:bodyPr/>
                    <a:lstStyle/>
                    <a:p>
                      <a:pPr>
                        <a:spcAft>
                          <a:spcPts val="0"/>
                        </a:spcAft>
                      </a:pPr>
                      <a:r>
                        <a:rPr lang="nb-NO" sz="2400" b="1" dirty="0">
                          <a:solidFill>
                            <a:schemeClr val="tx1"/>
                          </a:solidFill>
                          <a:effectLst/>
                          <a:latin typeface="+mn-lt"/>
                        </a:rPr>
                        <a:t>S-T3</a:t>
                      </a:r>
                      <a:endParaRPr lang="nb-NO" sz="2400" b="1" dirty="0">
                        <a:solidFill>
                          <a:schemeClr val="tx1"/>
                        </a:solidFill>
                        <a:effectLst/>
                        <a:latin typeface="+mn-lt"/>
                        <a:ea typeface="Times New Roman" panose="02020603050405020304" pitchFamily="18" charset="0"/>
                      </a:endParaRPr>
                    </a:p>
                  </a:txBody>
                  <a:tcPr marL="36195" marR="36195" marT="0" marB="0" anchor="ctr"/>
                </a:tc>
                <a:tc>
                  <a:txBody>
                    <a:bodyPr/>
                    <a:lstStyle/>
                    <a:p>
                      <a:pPr>
                        <a:spcAft>
                          <a:spcPts val="0"/>
                        </a:spcAft>
                      </a:pPr>
                      <a:r>
                        <a:rPr lang="nb-NO" sz="2400" b="1" kern="1200" dirty="0">
                          <a:solidFill>
                            <a:schemeClr val="dk1"/>
                          </a:solidFill>
                          <a:effectLst/>
                          <a:latin typeface="+mn-lt"/>
                          <a:ea typeface="+mn-ea"/>
                          <a:cs typeface="+mn-cs"/>
                        </a:rPr>
                        <a:t>Teorileksjon 3 - Bølgeflyging </a:t>
                      </a:r>
                      <a:endParaRPr lang="nb-NO" sz="2400" b="1" dirty="0">
                        <a:effectLst/>
                        <a:latin typeface="+mn-lt"/>
                        <a:ea typeface="Times New Roman" panose="02020603050405020304" pitchFamily="18" charset="0"/>
                      </a:endParaRPr>
                    </a:p>
                  </a:txBody>
                  <a:tcPr marL="36195" marR="36195" marT="0" marB="0" anchor="ctr"/>
                </a:tc>
                <a:extLst>
                  <a:ext uri="{0D108BD9-81ED-4DB2-BD59-A6C34878D82A}">
                    <a16:rowId xmlns:a16="http://schemas.microsoft.com/office/drawing/2014/main" val="10001"/>
                  </a:ext>
                </a:extLst>
              </a:tr>
              <a:tr h="326475">
                <a:tc>
                  <a:txBody>
                    <a:bodyPr/>
                    <a:lstStyle/>
                    <a:p>
                      <a:pPr>
                        <a:lnSpc>
                          <a:spcPct val="107000"/>
                        </a:lnSpc>
                        <a:spcAft>
                          <a:spcPts val="0"/>
                        </a:spcAft>
                      </a:pPr>
                      <a:r>
                        <a:rPr lang="nb-NO" sz="2400" b="1" dirty="0">
                          <a:solidFill>
                            <a:srgbClr val="000000"/>
                          </a:solidFill>
                          <a:effectLst/>
                          <a:latin typeface="+mn-lt"/>
                          <a:ea typeface="Calibri" panose="020F0502020204030204" pitchFamily="34" charset="0"/>
                          <a:cs typeface="Times New Roman" panose="02020603050405020304" pitchFamily="18" charset="0"/>
                        </a:rPr>
                        <a:t>S37 </a:t>
                      </a:r>
                      <a:endParaRPr lang="nb-NO" sz="2400" b="1" dirty="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2400" b="1">
                          <a:solidFill>
                            <a:srgbClr val="000000"/>
                          </a:solidFill>
                          <a:effectLst/>
                          <a:latin typeface="+mn-lt"/>
                          <a:ea typeface="Calibri" panose="020F0502020204030204" pitchFamily="34" charset="0"/>
                          <a:cs typeface="Times New Roman" panose="02020603050405020304" pitchFamily="18" charset="0"/>
                        </a:rPr>
                        <a:t>Bølgeflyging - grunnleggende teknikk </a:t>
                      </a:r>
                      <a:endParaRPr lang="nb-NO" sz="2400" b="1">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326475">
                <a:tc>
                  <a:txBody>
                    <a:bodyPr/>
                    <a:lstStyle/>
                    <a:p>
                      <a:pPr>
                        <a:lnSpc>
                          <a:spcPct val="107000"/>
                        </a:lnSpc>
                        <a:spcAft>
                          <a:spcPts val="0"/>
                        </a:spcAft>
                      </a:pPr>
                      <a:r>
                        <a:rPr lang="nb-NO" sz="2400" b="1">
                          <a:solidFill>
                            <a:srgbClr val="000000"/>
                          </a:solidFill>
                          <a:effectLst/>
                          <a:latin typeface="+mn-lt"/>
                          <a:ea typeface="Calibri" panose="020F0502020204030204" pitchFamily="34" charset="0"/>
                          <a:cs typeface="Times New Roman" panose="02020603050405020304" pitchFamily="18" charset="0"/>
                        </a:rPr>
                        <a:t>S38 </a:t>
                      </a:r>
                      <a:endParaRPr lang="nb-NO" sz="2400" b="1">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nb-NO" sz="2400" b="1" dirty="0">
                          <a:solidFill>
                            <a:srgbClr val="000000"/>
                          </a:solidFill>
                          <a:effectLst/>
                          <a:latin typeface="+mn-lt"/>
                          <a:ea typeface="Calibri" panose="020F0502020204030204" pitchFamily="34" charset="0"/>
                          <a:cs typeface="Times New Roman" panose="02020603050405020304" pitchFamily="18" charset="0"/>
                        </a:rPr>
                        <a:t>Bølger - høydeflyging - bruk av surstoff </a:t>
                      </a:r>
                      <a:endParaRPr lang="nb-NO" sz="2400" b="1" dirty="0">
                        <a:effectLst/>
                        <a:latin typeface="+mn-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326475">
                <a:tc gridSpan="2">
                  <a:txBody>
                    <a:bodyPr/>
                    <a:lstStyle/>
                    <a:p>
                      <a:pPr>
                        <a:lnSpc>
                          <a:spcPct val="107000"/>
                        </a:lnSpc>
                        <a:spcAft>
                          <a:spcPts val="0"/>
                        </a:spcAft>
                      </a:pP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nSpc>
                          <a:spcPct val="107000"/>
                        </a:lnSpc>
                        <a:spcAft>
                          <a:spcPts val="0"/>
                        </a:spcAft>
                      </a:pPr>
                      <a:endParaRPr lang="nb-NO"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sp>
        <p:nvSpPr>
          <p:cNvPr id="5" name="Plassholder for lysbildenummer 4"/>
          <p:cNvSpPr>
            <a:spLocks noGrp="1"/>
          </p:cNvSpPr>
          <p:nvPr>
            <p:ph type="sldNum" sz="quarter" idx="12"/>
          </p:nvPr>
        </p:nvSpPr>
        <p:spPr/>
        <p:txBody>
          <a:bodyPr/>
          <a:lstStyle/>
          <a:p>
            <a:fld id="{C87014A8-E573-4DCD-A63E-7CF2F36D174B}" type="slidenum">
              <a:rPr lang="nb-NO" smtClean="0"/>
              <a:t>1</a:t>
            </a:fld>
            <a:endParaRPr lang="nb-NO"/>
          </a:p>
        </p:txBody>
      </p:sp>
    </p:spTree>
    <p:extLst>
      <p:ext uri="{BB962C8B-B14F-4D97-AF65-F5344CB8AC3E}">
        <p14:creationId xmlns:p14="http://schemas.microsoft.com/office/powerpoint/2010/main" val="3099614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lysbildenummer 4"/>
          <p:cNvSpPr>
            <a:spLocks noGrp="1"/>
          </p:cNvSpPr>
          <p:nvPr>
            <p:ph type="sldNum" sz="quarter" idx="12"/>
          </p:nvPr>
        </p:nvSpPr>
        <p:spPr/>
        <p:txBody>
          <a:bodyPr/>
          <a:lstStyle/>
          <a:p>
            <a:fld id="{C87014A8-E573-4DCD-A63E-7CF2F36D174B}" type="slidenum">
              <a:rPr lang="nb-NO" smtClean="0"/>
              <a:t>2</a:t>
            </a:fld>
            <a:endParaRPr lang="nb-NO"/>
          </a:p>
        </p:txBody>
      </p:sp>
      <p:pic>
        <p:nvPicPr>
          <p:cNvPr id="14" name="Bilde 13"/>
          <p:cNvPicPr>
            <a:picLocks noChangeAspect="1"/>
          </p:cNvPicPr>
          <p:nvPr/>
        </p:nvPicPr>
        <p:blipFill>
          <a:blip r:embed="rId2"/>
          <a:stretch>
            <a:fillRect/>
          </a:stretch>
        </p:blipFill>
        <p:spPr>
          <a:xfrm>
            <a:off x="1246632" y="0"/>
            <a:ext cx="9146577" cy="6858000"/>
          </a:xfrm>
          <a:prstGeom prst="rect">
            <a:avLst/>
          </a:prstGeom>
        </p:spPr>
      </p:pic>
      <p:sp>
        <p:nvSpPr>
          <p:cNvPr id="15" name="Rektangel 14"/>
          <p:cNvSpPr/>
          <p:nvPr/>
        </p:nvSpPr>
        <p:spPr>
          <a:xfrm>
            <a:off x="1356360" y="221456"/>
            <a:ext cx="4642104" cy="1569660"/>
          </a:xfrm>
          <a:prstGeom prst="rect">
            <a:avLst/>
          </a:prstGeom>
        </p:spPr>
        <p:txBody>
          <a:bodyPr wrap="square">
            <a:spAutoFit/>
          </a:bodyPr>
          <a:lstStyle/>
          <a:p>
            <a:r>
              <a:rPr lang="nb-NO" sz="2400" b="1" dirty="0"/>
              <a:t>Se på skyene?</a:t>
            </a:r>
          </a:p>
          <a:p>
            <a:r>
              <a:rPr lang="nb-NO" sz="2400" b="1" dirty="0"/>
              <a:t>Hvor kommer vinden fra?</a:t>
            </a:r>
          </a:p>
          <a:p>
            <a:r>
              <a:rPr lang="nb-NO" sz="2400" b="1" dirty="0"/>
              <a:t>Vind og terreng arbeider sammen?</a:t>
            </a:r>
          </a:p>
          <a:p>
            <a:r>
              <a:rPr lang="nb-NO" sz="2400" b="1" dirty="0"/>
              <a:t>Hvordan ser skyene ut?</a:t>
            </a:r>
            <a:endParaRPr lang="nb-NO" sz="2400" dirty="0"/>
          </a:p>
        </p:txBody>
      </p:sp>
      <p:sp>
        <p:nvSpPr>
          <p:cNvPr id="16" name="TekstSylinder 15"/>
          <p:cNvSpPr txBox="1"/>
          <p:nvPr/>
        </p:nvSpPr>
        <p:spPr>
          <a:xfrm>
            <a:off x="7214616" y="384048"/>
            <a:ext cx="2971800" cy="400110"/>
          </a:xfrm>
          <a:prstGeom prst="rect">
            <a:avLst/>
          </a:prstGeom>
          <a:noFill/>
        </p:spPr>
        <p:txBody>
          <a:bodyPr wrap="square" rtlCol="0">
            <a:spAutoFit/>
          </a:bodyPr>
          <a:lstStyle/>
          <a:p>
            <a:r>
              <a:rPr lang="nb-NO" sz="2000" b="1" dirty="0"/>
              <a:t>Foto: Ulf Jonsson, Sverige</a:t>
            </a:r>
          </a:p>
        </p:txBody>
      </p:sp>
    </p:spTree>
    <p:extLst>
      <p:ext uri="{BB962C8B-B14F-4D97-AF65-F5344CB8AC3E}">
        <p14:creationId xmlns:p14="http://schemas.microsoft.com/office/powerpoint/2010/main" val="27375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8BD469-17E6-90B2-37DB-521E6554A3CB}"/>
              </a:ext>
            </a:extLst>
          </p:cNvPr>
          <p:cNvSpPr>
            <a:spLocks noGrp="1"/>
          </p:cNvSpPr>
          <p:nvPr>
            <p:ph type="title"/>
          </p:nvPr>
        </p:nvSpPr>
        <p:spPr>
          <a:xfrm>
            <a:off x="838200" y="365125"/>
            <a:ext cx="10515600" cy="1006475"/>
          </a:xfrm>
        </p:spPr>
        <p:txBody>
          <a:bodyPr/>
          <a:lstStyle/>
          <a:p>
            <a:pPr algn="ctr"/>
            <a:r>
              <a:rPr lang="nb-NO" b="1" dirty="0"/>
              <a:t>Hendelser med fatale utganger</a:t>
            </a:r>
          </a:p>
        </p:txBody>
      </p:sp>
      <p:sp>
        <p:nvSpPr>
          <p:cNvPr id="3" name="Plassholder for innhold 2">
            <a:extLst>
              <a:ext uri="{FF2B5EF4-FFF2-40B4-BE49-F238E27FC236}">
                <a16:creationId xmlns:a16="http://schemas.microsoft.com/office/drawing/2014/main" id="{79035FB4-EF26-8159-1509-D3366939A41E}"/>
              </a:ext>
            </a:extLst>
          </p:cNvPr>
          <p:cNvSpPr>
            <a:spLocks noGrp="1"/>
          </p:cNvSpPr>
          <p:nvPr>
            <p:ph idx="1"/>
          </p:nvPr>
        </p:nvSpPr>
        <p:spPr>
          <a:xfrm>
            <a:off x="838200" y="1371600"/>
            <a:ext cx="10515600" cy="4805363"/>
          </a:xfrm>
        </p:spPr>
        <p:txBody>
          <a:bodyPr>
            <a:normAutofit fontScale="85000" lnSpcReduction="10000"/>
          </a:bodyPr>
          <a:lstStyle/>
          <a:p>
            <a:pPr marL="514350" indent="-514350">
              <a:buFont typeface="+mj-lt"/>
              <a:buAutoNum type="arabicPeriod"/>
            </a:pPr>
            <a:r>
              <a:rPr lang="nb-NO" dirty="0"/>
              <a:t>Rapport om luftfartsulykke på Hatten i Lesja kommune, Oppland 24. september 2015 med Alexander </a:t>
            </a:r>
            <a:r>
              <a:rPr lang="nb-NO" dirty="0" err="1"/>
              <a:t>Schleicher</a:t>
            </a:r>
            <a:r>
              <a:rPr lang="nb-NO" dirty="0"/>
              <a:t> </a:t>
            </a:r>
            <a:r>
              <a:rPr lang="nb-NO" dirty="0" err="1"/>
              <a:t>GmbH</a:t>
            </a:r>
            <a:r>
              <a:rPr lang="nb-NO" dirty="0"/>
              <a:t> &amp; Co </a:t>
            </a:r>
            <a:r>
              <a:rPr lang="nb-NO" dirty="0" err="1"/>
              <a:t>Segelflugzeugbau</a:t>
            </a:r>
            <a:r>
              <a:rPr lang="nb-NO" dirty="0"/>
              <a:t> ASW 24, LN-GNA</a:t>
            </a:r>
          </a:p>
          <a:p>
            <a:pPr marL="457200" lvl="1" indent="0">
              <a:buNone/>
            </a:pPr>
            <a:r>
              <a:rPr lang="nb-NO" dirty="0"/>
              <a:t>	</a:t>
            </a:r>
          </a:p>
          <a:p>
            <a:pPr marL="914400" lvl="2" indent="0">
              <a:buNone/>
            </a:pPr>
            <a:r>
              <a:rPr lang="nb-NO" sz="2400" dirty="0"/>
              <a:t>LN-GNA. </a:t>
            </a:r>
            <a:r>
              <a:rPr lang="nb-NO" sz="2400" dirty="0">
                <a:hlinkClick r:id="rId2"/>
              </a:rPr>
              <a:t>Rapport om luftfartsulykke på Hatten i Lesja kommune, Oppland 24. september 2015 med Alexander </a:t>
            </a:r>
            <a:r>
              <a:rPr lang="nb-NO" sz="2400" dirty="0" err="1">
                <a:hlinkClick r:id="rId2"/>
              </a:rPr>
              <a:t>Schleicher</a:t>
            </a:r>
            <a:r>
              <a:rPr lang="nb-NO" sz="2400" dirty="0">
                <a:hlinkClick r:id="rId2"/>
              </a:rPr>
              <a:t> </a:t>
            </a:r>
            <a:r>
              <a:rPr lang="nb-NO" sz="2400" dirty="0" err="1">
                <a:hlinkClick r:id="rId2"/>
              </a:rPr>
              <a:t>GmbH</a:t>
            </a:r>
            <a:r>
              <a:rPr lang="nb-NO" sz="2400" dirty="0">
                <a:hlinkClick r:id="rId2"/>
              </a:rPr>
              <a:t> &amp; Co </a:t>
            </a:r>
            <a:r>
              <a:rPr lang="nb-NO" sz="2400" dirty="0" err="1">
                <a:hlinkClick r:id="rId2"/>
              </a:rPr>
              <a:t>Segelflugzeugbau</a:t>
            </a:r>
            <a:r>
              <a:rPr lang="nb-NO" sz="2400" dirty="0">
                <a:hlinkClick r:id="rId2"/>
              </a:rPr>
              <a:t> ASW 24, LN-GNA | </a:t>
            </a:r>
            <a:r>
              <a:rPr lang="nb-NO" sz="2400" dirty="0" err="1">
                <a:hlinkClick r:id="rId2"/>
              </a:rPr>
              <a:t>shk</a:t>
            </a:r>
            <a:endParaRPr lang="nb-NO" sz="2400" dirty="0"/>
          </a:p>
          <a:p>
            <a:pPr marL="0" indent="0">
              <a:buNone/>
            </a:pPr>
            <a:r>
              <a:rPr lang="nb-NO" dirty="0"/>
              <a:t>	</a:t>
            </a:r>
            <a:r>
              <a:rPr lang="nb-NO" dirty="0">
                <a:highlight>
                  <a:srgbClr val="FFFF00"/>
                </a:highlight>
              </a:rPr>
              <a:t>Piloten hoppet i lav høyde over fjellet og fallskjermen rakk ikke å åpne. </a:t>
            </a:r>
          </a:p>
          <a:p>
            <a:pPr marL="0" indent="0">
              <a:buNone/>
            </a:pPr>
            <a:r>
              <a:rPr lang="nb-NO" dirty="0"/>
              <a:t>	</a:t>
            </a:r>
            <a:r>
              <a:rPr lang="nb-NO" dirty="0">
                <a:highlight>
                  <a:srgbClr val="FFFF00"/>
                </a:highlight>
              </a:rPr>
              <a:t>Mest sannsynlig var han da inne i en sky.</a:t>
            </a:r>
          </a:p>
          <a:p>
            <a:pPr marL="0" indent="0">
              <a:buNone/>
            </a:pPr>
            <a:endParaRPr lang="nb-NO" dirty="0"/>
          </a:p>
          <a:p>
            <a:pPr marL="0" indent="0">
              <a:buNone/>
            </a:pPr>
            <a:r>
              <a:rPr lang="nb-NO" dirty="0"/>
              <a:t>2.   SHK - RL 2016:03 </a:t>
            </a:r>
            <a:r>
              <a:rPr lang="nb-NO" dirty="0" err="1"/>
              <a:t>Olycka</a:t>
            </a:r>
            <a:r>
              <a:rPr lang="nb-NO" dirty="0"/>
              <a:t> </a:t>
            </a:r>
            <a:r>
              <a:rPr lang="nb-NO" dirty="0" err="1"/>
              <a:t>Pirttivuopio</a:t>
            </a:r>
            <a:r>
              <a:rPr lang="nb-NO" dirty="0"/>
              <a:t> 6 april 2015 </a:t>
            </a:r>
            <a:r>
              <a:rPr lang="nb-NO" dirty="0" err="1"/>
              <a:t>motorsegel</a:t>
            </a:r>
            <a:r>
              <a:rPr lang="nb-NO" dirty="0"/>
              <a:t> </a:t>
            </a:r>
            <a:r>
              <a:rPr lang="nb-NO" dirty="0" err="1"/>
              <a:t>flygplanet</a:t>
            </a:r>
            <a:r>
              <a:rPr lang="nb-NO" dirty="0"/>
              <a:t> SE-UPT   	G 103 C TWIN III SL.</a:t>
            </a:r>
          </a:p>
          <a:p>
            <a:pPr marL="0" indent="0">
              <a:buNone/>
            </a:pPr>
            <a:r>
              <a:rPr lang="nb-NO" dirty="0"/>
              <a:t>	</a:t>
            </a:r>
            <a:r>
              <a:rPr lang="nb-NO" dirty="0">
                <a:hlinkClick r:id="rId3"/>
              </a:rPr>
              <a:t>http://www.havkom.se/om-shk/civil-luftfart</a:t>
            </a:r>
            <a:endParaRPr lang="nb-NO" dirty="0"/>
          </a:p>
          <a:p>
            <a:pPr marL="0" indent="0">
              <a:buNone/>
            </a:pPr>
            <a:r>
              <a:rPr lang="nb-NO" dirty="0"/>
              <a:t>	</a:t>
            </a:r>
            <a:r>
              <a:rPr lang="nb-NO" dirty="0">
                <a:highlight>
                  <a:srgbClr val="FFFF00"/>
                </a:highlight>
              </a:rPr>
              <a:t>Instruktør og elev kom inn i en sky. Mistet orienteringen. </a:t>
            </a:r>
          </a:p>
          <a:p>
            <a:pPr marL="0" indent="0">
              <a:buNone/>
            </a:pPr>
            <a:r>
              <a:rPr lang="nb-NO" dirty="0"/>
              <a:t>	</a:t>
            </a:r>
            <a:r>
              <a:rPr lang="nb-NO" dirty="0">
                <a:highlight>
                  <a:srgbClr val="FFFF00"/>
                </a:highlight>
              </a:rPr>
              <a:t>Dro luftbremser og vingene brakk.</a:t>
            </a:r>
          </a:p>
          <a:p>
            <a:pPr marL="514350" indent="-514350">
              <a:buAutoNum type="arabicPeriod"/>
            </a:pPr>
            <a:endParaRPr lang="nb-NO" dirty="0"/>
          </a:p>
          <a:p>
            <a:pPr marL="514350" indent="-514350">
              <a:buAutoNum type="arabicPeriod"/>
            </a:pPr>
            <a:endParaRPr lang="nb-NO" dirty="0"/>
          </a:p>
          <a:p>
            <a:pPr marL="514350" indent="-514350">
              <a:buAutoNum type="arabicPeriod"/>
            </a:pPr>
            <a:endParaRPr lang="nb-NO" dirty="0"/>
          </a:p>
          <a:p>
            <a:endParaRPr lang="nb-NO" dirty="0"/>
          </a:p>
          <a:p>
            <a:endParaRPr lang="nb-NO" dirty="0"/>
          </a:p>
        </p:txBody>
      </p:sp>
      <p:sp>
        <p:nvSpPr>
          <p:cNvPr id="4" name="Plassholder for lysbildenummer 3">
            <a:extLst>
              <a:ext uri="{FF2B5EF4-FFF2-40B4-BE49-F238E27FC236}">
                <a16:creationId xmlns:a16="http://schemas.microsoft.com/office/drawing/2014/main" id="{6DBAAEAD-7B2B-0A15-29E8-E4C8B658B58B}"/>
              </a:ext>
            </a:extLst>
          </p:cNvPr>
          <p:cNvSpPr>
            <a:spLocks noGrp="1"/>
          </p:cNvSpPr>
          <p:nvPr>
            <p:ph type="sldNum" sz="quarter" idx="12"/>
          </p:nvPr>
        </p:nvSpPr>
        <p:spPr/>
        <p:txBody>
          <a:bodyPr/>
          <a:lstStyle/>
          <a:p>
            <a:fld id="{C87014A8-E573-4DCD-A63E-7CF2F36D174B}" type="slidenum">
              <a:rPr lang="nb-NO" smtClean="0"/>
              <a:t>3</a:t>
            </a:fld>
            <a:endParaRPr lang="nb-NO"/>
          </a:p>
        </p:txBody>
      </p:sp>
    </p:spTree>
    <p:extLst>
      <p:ext uri="{BB962C8B-B14F-4D97-AF65-F5344CB8AC3E}">
        <p14:creationId xmlns:p14="http://schemas.microsoft.com/office/powerpoint/2010/main" val="2095903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6"/>
            <a:ext cx="10515600" cy="912222"/>
          </a:xfrm>
        </p:spPr>
        <p:txBody>
          <a:bodyPr/>
          <a:lstStyle/>
          <a:p>
            <a:pPr algn="ctr"/>
            <a:r>
              <a:rPr lang="nb-NO" b="1" dirty="0"/>
              <a:t>Kommer du inn i en sky, hva nå?. </a:t>
            </a:r>
          </a:p>
        </p:txBody>
      </p:sp>
      <p:sp>
        <p:nvSpPr>
          <p:cNvPr id="3" name="Plassholder for innhold 2"/>
          <p:cNvSpPr>
            <a:spLocks noGrp="1"/>
          </p:cNvSpPr>
          <p:nvPr>
            <p:ph idx="1"/>
          </p:nvPr>
        </p:nvSpPr>
        <p:spPr>
          <a:xfrm>
            <a:off x="838200" y="1456734"/>
            <a:ext cx="10515600" cy="4720229"/>
          </a:xfrm>
        </p:spPr>
        <p:txBody>
          <a:bodyPr>
            <a:normAutofit fontScale="92500" lnSpcReduction="10000"/>
          </a:bodyPr>
          <a:lstStyle/>
          <a:p>
            <a:pPr marL="514350" indent="-514350">
              <a:buFont typeface="+mj-lt"/>
              <a:buAutoNum type="arabicPeriod"/>
            </a:pPr>
            <a:r>
              <a:rPr lang="nb-NO" dirty="0"/>
              <a:t>Slipp stikka og pedaler. </a:t>
            </a:r>
          </a:p>
          <a:p>
            <a:pPr marL="514350" indent="-514350">
              <a:buFont typeface="+mj-lt"/>
              <a:buAutoNum type="arabicPeriod"/>
            </a:pPr>
            <a:r>
              <a:rPr lang="nb-NO" dirty="0"/>
              <a:t>Dra fulle luftbremser. </a:t>
            </a:r>
          </a:p>
          <a:p>
            <a:pPr marL="514350" indent="-514350">
              <a:buFont typeface="+mj-lt"/>
              <a:buAutoNum type="arabicPeriod"/>
            </a:pPr>
            <a:r>
              <a:rPr lang="nb-NO" dirty="0"/>
              <a:t>Sitt rolig og spis matpakke di inntil du kommer ut av skya igjen.</a:t>
            </a:r>
          </a:p>
          <a:p>
            <a:pPr marL="457200" lvl="1" indent="0">
              <a:buNone/>
            </a:pPr>
            <a:r>
              <a:rPr lang="nb-NO" sz="2800" dirty="0"/>
              <a:t>Flyet vil pendle rolig om tyngdepunktet sitt.</a:t>
            </a:r>
          </a:p>
          <a:p>
            <a:endParaRPr lang="nb-NO" sz="2800" dirty="0"/>
          </a:p>
          <a:p>
            <a:pPr marL="0" indent="0">
              <a:buNone/>
            </a:pPr>
            <a:r>
              <a:rPr lang="nb-NO" sz="2800" b="1" u="sng" dirty="0"/>
              <a:t>Tren på forhånd: </a:t>
            </a:r>
            <a:r>
              <a:rPr lang="nb-NO" b="1" dirty="0"/>
              <a:t>Øvelse S9. Bruk av trim</a:t>
            </a:r>
          </a:p>
          <a:p>
            <a:pPr marL="0" indent="0" fontAlgn="base">
              <a:buNone/>
            </a:pPr>
            <a:r>
              <a:rPr lang="nb-NO" dirty="0"/>
              <a:t>Eksempel på instruksjon:</a:t>
            </a:r>
          </a:p>
          <a:p>
            <a:r>
              <a:rPr lang="nb-NO" dirty="0"/>
              <a:t>Jeg skal nå demonstrere flyets lengdestabilitet. Flyet er trimmet på 100km/t og jeg slipper stikka. Du ser nå at nesen og hastigheten vil pendle opp-ned, men utslagene er konstant. </a:t>
            </a:r>
          </a:p>
          <a:p>
            <a:r>
              <a:rPr lang="nb-NO" dirty="0"/>
              <a:t>Dette flyet er lengdestabilt.</a:t>
            </a:r>
          </a:p>
          <a:p>
            <a:endParaRPr lang="nb-NO" sz="2800" dirty="0"/>
          </a:p>
          <a:p>
            <a:pPr marL="457200" lvl="1" indent="0">
              <a:buNone/>
            </a:pPr>
            <a:endParaRPr lang="nb-NO" sz="2800" dirty="0"/>
          </a:p>
          <a:p>
            <a:pPr marL="457200" lvl="1" indent="0">
              <a:buNone/>
            </a:pPr>
            <a:endParaRPr lang="nb-NO" sz="2800" dirty="0"/>
          </a:p>
        </p:txBody>
      </p:sp>
      <p:sp>
        <p:nvSpPr>
          <p:cNvPr id="4" name="Plassholder for lysbildenummer 3"/>
          <p:cNvSpPr>
            <a:spLocks noGrp="1"/>
          </p:cNvSpPr>
          <p:nvPr>
            <p:ph type="sldNum" sz="quarter" idx="12"/>
          </p:nvPr>
        </p:nvSpPr>
        <p:spPr/>
        <p:txBody>
          <a:bodyPr/>
          <a:lstStyle/>
          <a:p>
            <a:fld id="{C87014A8-E573-4DCD-A63E-7CF2F36D174B}" type="slidenum">
              <a:rPr lang="nb-NO" smtClean="0"/>
              <a:t>4</a:t>
            </a:fld>
            <a:endParaRPr lang="nb-NO"/>
          </a:p>
        </p:txBody>
      </p:sp>
    </p:spTree>
    <p:extLst>
      <p:ext uri="{BB962C8B-B14F-4D97-AF65-F5344CB8AC3E}">
        <p14:creationId xmlns:p14="http://schemas.microsoft.com/office/powerpoint/2010/main" val="1310009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211709-C7B1-0873-D171-86D447C49912}"/>
              </a:ext>
            </a:extLst>
          </p:cNvPr>
          <p:cNvSpPr>
            <a:spLocks noGrp="1"/>
          </p:cNvSpPr>
          <p:nvPr>
            <p:ph type="title"/>
          </p:nvPr>
        </p:nvSpPr>
        <p:spPr/>
        <p:txBody>
          <a:bodyPr>
            <a:normAutofit/>
          </a:bodyPr>
          <a:lstStyle/>
          <a:p>
            <a:pPr algn="ctr"/>
            <a:r>
              <a:rPr lang="nb-NO" sz="3600" b="1" dirty="0"/>
              <a:t>Dette kurset omhandler bare flyging under 7000 meter. </a:t>
            </a:r>
            <a:br>
              <a:rPr lang="nb-NO" sz="3600" b="1" dirty="0"/>
            </a:br>
            <a:r>
              <a:rPr lang="nb-NO" sz="3600" b="1" dirty="0"/>
              <a:t>Hvorfor?</a:t>
            </a:r>
          </a:p>
        </p:txBody>
      </p:sp>
      <p:sp>
        <p:nvSpPr>
          <p:cNvPr id="3" name="Plassholder for innhold 2">
            <a:extLst>
              <a:ext uri="{FF2B5EF4-FFF2-40B4-BE49-F238E27FC236}">
                <a16:creationId xmlns:a16="http://schemas.microsoft.com/office/drawing/2014/main" id="{7D7F8E6F-DAC8-25EE-3B06-A9D36B0F2A78}"/>
              </a:ext>
            </a:extLst>
          </p:cNvPr>
          <p:cNvSpPr>
            <a:spLocks noGrp="1"/>
          </p:cNvSpPr>
          <p:nvPr>
            <p:ph idx="1"/>
          </p:nvPr>
        </p:nvSpPr>
        <p:spPr>
          <a:xfrm>
            <a:off x="4574540" y="6721474"/>
            <a:ext cx="3232150" cy="80349"/>
          </a:xfrm>
        </p:spPr>
        <p:txBody>
          <a:bodyPr>
            <a:normAutofit fontScale="25000" lnSpcReduction="20000"/>
          </a:bodyPr>
          <a:lstStyle/>
          <a:p>
            <a:endParaRPr lang="nb-NO" dirty="0"/>
          </a:p>
          <a:p>
            <a:endParaRPr lang="nb-NO" dirty="0"/>
          </a:p>
        </p:txBody>
      </p:sp>
      <p:sp>
        <p:nvSpPr>
          <p:cNvPr id="4" name="Plassholder for lysbildenummer 3">
            <a:extLst>
              <a:ext uri="{FF2B5EF4-FFF2-40B4-BE49-F238E27FC236}">
                <a16:creationId xmlns:a16="http://schemas.microsoft.com/office/drawing/2014/main" id="{9C238711-DA11-367C-B62E-A448FE3F3CB8}"/>
              </a:ext>
            </a:extLst>
          </p:cNvPr>
          <p:cNvSpPr>
            <a:spLocks noGrp="1"/>
          </p:cNvSpPr>
          <p:nvPr>
            <p:ph type="sldNum" sz="quarter" idx="12"/>
          </p:nvPr>
        </p:nvSpPr>
        <p:spPr/>
        <p:txBody>
          <a:bodyPr/>
          <a:lstStyle/>
          <a:p>
            <a:fld id="{C87014A8-E573-4DCD-A63E-7CF2F36D174B}" type="slidenum">
              <a:rPr lang="nb-NO" smtClean="0"/>
              <a:t>5</a:t>
            </a:fld>
            <a:endParaRPr lang="nb-NO"/>
          </a:p>
        </p:txBody>
      </p:sp>
      <p:pic>
        <p:nvPicPr>
          <p:cNvPr id="1027" name="Picture 3">
            <a:extLst>
              <a:ext uri="{FF2B5EF4-FFF2-40B4-BE49-F238E27FC236}">
                <a16:creationId xmlns:a16="http://schemas.microsoft.com/office/drawing/2014/main" id="{D6F7BA4E-75E1-97E0-F4A1-4DA9D696C4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5419" y="1833563"/>
            <a:ext cx="6025955" cy="452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Sylinder 4">
            <a:extLst>
              <a:ext uri="{FF2B5EF4-FFF2-40B4-BE49-F238E27FC236}">
                <a16:creationId xmlns:a16="http://schemas.microsoft.com/office/drawing/2014/main" id="{55853E33-5985-FD00-1292-E87EDBF56399}"/>
              </a:ext>
            </a:extLst>
          </p:cNvPr>
          <p:cNvSpPr txBox="1"/>
          <p:nvPr/>
        </p:nvSpPr>
        <p:spPr>
          <a:xfrm>
            <a:off x="8721374" y="5344633"/>
            <a:ext cx="2849525" cy="923330"/>
          </a:xfrm>
          <a:prstGeom prst="rect">
            <a:avLst/>
          </a:prstGeom>
          <a:noFill/>
        </p:spPr>
        <p:txBody>
          <a:bodyPr wrap="square" rtlCol="0">
            <a:spAutoFit/>
          </a:bodyPr>
          <a:lstStyle/>
          <a:p>
            <a:r>
              <a:rPr lang="nb-NO" dirty="0"/>
              <a:t>Fra SVEDANOR kurs, Kompendium fjellflyging av Robert </a:t>
            </a:r>
            <a:r>
              <a:rPr lang="nb-NO" dirty="0" err="1"/>
              <a:t>Danewid</a:t>
            </a:r>
            <a:endParaRPr lang="nb-NO" dirty="0"/>
          </a:p>
        </p:txBody>
      </p:sp>
      <p:sp>
        <p:nvSpPr>
          <p:cNvPr id="10" name="TekstSylinder 9">
            <a:extLst>
              <a:ext uri="{FF2B5EF4-FFF2-40B4-BE49-F238E27FC236}">
                <a16:creationId xmlns:a16="http://schemas.microsoft.com/office/drawing/2014/main" id="{F1E53E74-E830-5C8C-5747-ACB71F6281B1}"/>
              </a:ext>
            </a:extLst>
          </p:cNvPr>
          <p:cNvSpPr txBox="1"/>
          <p:nvPr/>
        </p:nvSpPr>
        <p:spPr>
          <a:xfrm>
            <a:off x="8858250" y="2354580"/>
            <a:ext cx="2495550" cy="923330"/>
          </a:xfrm>
          <a:prstGeom prst="rect">
            <a:avLst/>
          </a:prstGeom>
          <a:noFill/>
        </p:spPr>
        <p:txBody>
          <a:bodyPr wrap="square" rtlCol="0">
            <a:spAutoFit/>
          </a:bodyPr>
          <a:lstStyle/>
          <a:p>
            <a:r>
              <a:rPr lang="nb-NO" dirty="0"/>
              <a:t>Hvor lenge er du bevist i den høyden du flyr hvis oksygenutstyret svikter?</a:t>
            </a:r>
          </a:p>
        </p:txBody>
      </p:sp>
    </p:spTree>
    <p:extLst>
      <p:ext uri="{BB962C8B-B14F-4D97-AF65-F5344CB8AC3E}">
        <p14:creationId xmlns:p14="http://schemas.microsoft.com/office/powerpoint/2010/main" val="1716533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75C0CD5-2164-08B5-DBEA-F3B8CE6FE6CD}"/>
              </a:ext>
            </a:extLst>
          </p:cNvPr>
          <p:cNvSpPr>
            <a:spLocks noGrp="1"/>
          </p:cNvSpPr>
          <p:nvPr>
            <p:ph type="title"/>
          </p:nvPr>
        </p:nvSpPr>
        <p:spPr/>
        <p:txBody>
          <a:bodyPr/>
          <a:lstStyle/>
          <a:p>
            <a:pPr algn="ctr"/>
            <a:r>
              <a:rPr lang="nb-NO" b="1" dirty="0"/>
              <a:t>Hva lager bølgen?</a:t>
            </a:r>
            <a:endParaRPr lang="nb-NO" dirty="0"/>
          </a:p>
        </p:txBody>
      </p:sp>
      <p:sp>
        <p:nvSpPr>
          <p:cNvPr id="4" name="Plassholder for lysbildenummer 3">
            <a:extLst>
              <a:ext uri="{FF2B5EF4-FFF2-40B4-BE49-F238E27FC236}">
                <a16:creationId xmlns:a16="http://schemas.microsoft.com/office/drawing/2014/main" id="{A9B0DB77-7928-0E06-27EB-D8E86190E751}"/>
              </a:ext>
            </a:extLst>
          </p:cNvPr>
          <p:cNvSpPr>
            <a:spLocks noGrp="1"/>
          </p:cNvSpPr>
          <p:nvPr>
            <p:ph type="sldNum" sz="quarter" idx="12"/>
          </p:nvPr>
        </p:nvSpPr>
        <p:spPr/>
        <p:txBody>
          <a:bodyPr/>
          <a:lstStyle/>
          <a:p>
            <a:fld id="{C87014A8-E573-4DCD-A63E-7CF2F36D174B}" type="slidenum">
              <a:rPr lang="nb-NO" smtClean="0"/>
              <a:t>6</a:t>
            </a:fld>
            <a:endParaRPr lang="nb-NO"/>
          </a:p>
        </p:txBody>
      </p:sp>
      <p:pic>
        <p:nvPicPr>
          <p:cNvPr id="5" name="Picture 2">
            <a:extLst>
              <a:ext uri="{FF2B5EF4-FFF2-40B4-BE49-F238E27FC236}">
                <a16:creationId xmlns:a16="http://schemas.microsoft.com/office/drawing/2014/main" id="{9282237A-64F7-EB36-613B-6D0B599CFC4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40149" y="1757696"/>
            <a:ext cx="6131442" cy="46539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532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CFAF6C-2D89-D445-7810-33DB8828570C}"/>
              </a:ext>
            </a:extLst>
          </p:cNvPr>
          <p:cNvSpPr>
            <a:spLocks noGrp="1"/>
          </p:cNvSpPr>
          <p:nvPr>
            <p:ph type="title"/>
          </p:nvPr>
        </p:nvSpPr>
        <p:spPr/>
        <p:txBody>
          <a:bodyPr/>
          <a:lstStyle/>
          <a:p>
            <a:pPr algn="ctr"/>
            <a:r>
              <a:rPr lang="nb-NO" b="1" dirty="0"/>
              <a:t>Hvordan finne bølgen?</a:t>
            </a:r>
          </a:p>
        </p:txBody>
      </p:sp>
      <p:sp>
        <p:nvSpPr>
          <p:cNvPr id="3" name="Plassholder for innhold 2">
            <a:extLst>
              <a:ext uri="{FF2B5EF4-FFF2-40B4-BE49-F238E27FC236}">
                <a16:creationId xmlns:a16="http://schemas.microsoft.com/office/drawing/2014/main" id="{1598C5CA-CA6B-95C9-2C10-D2DE96CE30C9}"/>
              </a:ext>
            </a:extLst>
          </p:cNvPr>
          <p:cNvSpPr>
            <a:spLocks noGrp="1"/>
          </p:cNvSpPr>
          <p:nvPr>
            <p:ph idx="1"/>
          </p:nvPr>
        </p:nvSpPr>
        <p:spPr/>
        <p:txBody>
          <a:bodyPr/>
          <a:lstStyle/>
          <a:p>
            <a:r>
              <a:rPr lang="nb-NO" dirty="0"/>
              <a:t>Slep opp til bølgen. Ofte 1000-1500 meter.</a:t>
            </a:r>
          </a:p>
          <a:p>
            <a:r>
              <a:rPr lang="nb-NO" dirty="0"/>
              <a:t>Start på hang og gå rett opp i bølgen.</a:t>
            </a:r>
          </a:p>
          <a:p>
            <a:r>
              <a:rPr lang="nb-NO" dirty="0"/>
              <a:t>Start på hang og fly ut i dalen til bølgen.</a:t>
            </a:r>
          </a:p>
          <a:p>
            <a:r>
              <a:rPr lang="nb-NO" dirty="0"/>
              <a:t>Trekk opp på forsiden av en cumulus.</a:t>
            </a:r>
          </a:p>
          <a:p>
            <a:r>
              <a:rPr lang="nb-NO" dirty="0"/>
              <a:t>Fly på forsiden av en rotor og opp i </a:t>
            </a:r>
          </a:p>
          <a:p>
            <a:pPr marL="0" indent="0">
              <a:buNone/>
            </a:pPr>
            <a:r>
              <a:rPr lang="nb-NO" dirty="0"/>
              <a:t>	bølgen. </a:t>
            </a:r>
            <a:r>
              <a:rPr lang="nb-NO" sz="2400" dirty="0"/>
              <a:t>(Turbulent)</a:t>
            </a:r>
          </a:p>
          <a:p>
            <a:endParaRPr lang="nb-NO" dirty="0"/>
          </a:p>
        </p:txBody>
      </p:sp>
      <p:sp>
        <p:nvSpPr>
          <p:cNvPr id="4" name="Plassholder for lysbildenummer 3">
            <a:extLst>
              <a:ext uri="{FF2B5EF4-FFF2-40B4-BE49-F238E27FC236}">
                <a16:creationId xmlns:a16="http://schemas.microsoft.com/office/drawing/2014/main" id="{04C8E9FA-6566-06DA-3CB2-18385AF04682}"/>
              </a:ext>
            </a:extLst>
          </p:cNvPr>
          <p:cNvSpPr>
            <a:spLocks noGrp="1"/>
          </p:cNvSpPr>
          <p:nvPr>
            <p:ph type="sldNum" sz="quarter" idx="12"/>
          </p:nvPr>
        </p:nvSpPr>
        <p:spPr/>
        <p:txBody>
          <a:bodyPr/>
          <a:lstStyle/>
          <a:p>
            <a:fld id="{C87014A8-E573-4DCD-A63E-7CF2F36D174B}" type="slidenum">
              <a:rPr lang="nb-NO" smtClean="0"/>
              <a:t>7</a:t>
            </a:fld>
            <a:endParaRPr lang="nb-NO"/>
          </a:p>
        </p:txBody>
      </p:sp>
      <p:pic>
        <p:nvPicPr>
          <p:cNvPr id="6" name="Bilde 5">
            <a:extLst>
              <a:ext uri="{FF2B5EF4-FFF2-40B4-BE49-F238E27FC236}">
                <a16:creationId xmlns:a16="http://schemas.microsoft.com/office/drawing/2014/main" id="{F6DBEC11-39E1-BBB1-D79A-50B7C26B6A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95324" y="3261261"/>
            <a:ext cx="4910650" cy="3005395"/>
          </a:xfrm>
          <a:prstGeom prst="rect">
            <a:avLst/>
          </a:prstGeom>
        </p:spPr>
      </p:pic>
    </p:spTree>
    <p:extLst>
      <p:ext uri="{BB962C8B-B14F-4D97-AF65-F5344CB8AC3E}">
        <p14:creationId xmlns:p14="http://schemas.microsoft.com/office/powerpoint/2010/main" val="3920824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6"/>
            <a:ext cx="10515600" cy="959178"/>
          </a:xfrm>
        </p:spPr>
        <p:txBody>
          <a:bodyPr>
            <a:normAutofit/>
          </a:bodyPr>
          <a:lstStyle/>
          <a:p>
            <a:r>
              <a:rPr lang="nb-NO" sz="3200" b="1" dirty="0"/>
              <a:t>				Bølger</a:t>
            </a:r>
          </a:p>
        </p:txBody>
      </p:sp>
      <p:sp>
        <p:nvSpPr>
          <p:cNvPr id="3" name="Plassholder for innhold 2"/>
          <p:cNvSpPr>
            <a:spLocks noGrp="1"/>
          </p:cNvSpPr>
          <p:nvPr>
            <p:ph idx="1"/>
          </p:nvPr>
        </p:nvSpPr>
        <p:spPr>
          <a:xfrm>
            <a:off x="838200" y="1267548"/>
            <a:ext cx="10515600" cy="4909415"/>
          </a:xfrm>
        </p:spPr>
        <p:txBody>
          <a:bodyPr>
            <a:normAutofit fontScale="92500"/>
          </a:bodyPr>
          <a:lstStyle/>
          <a:p>
            <a:pPr marL="0" indent="0">
              <a:buNone/>
            </a:pPr>
            <a:r>
              <a:rPr lang="nb-NO" dirty="0"/>
              <a:t>Stiger foran skya, synker bak.</a:t>
            </a:r>
          </a:p>
          <a:p>
            <a:pPr marL="0" indent="0">
              <a:buNone/>
            </a:pPr>
            <a:r>
              <a:rPr lang="nb-NO" dirty="0"/>
              <a:t>Rotor under.</a:t>
            </a:r>
          </a:p>
          <a:p>
            <a:pPr marL="0" indent="0">
              <a:buNone/>
            </a:pPr>
            <a:r>
              <a:rPr lang="nb-NO" dirty="0"/>
              <a:t>Hvor kommer vinden fra?</a:t>
            </a:r>
          </a:p>
          <a:p>
            <a:pPr marL="0" indent="0">
              <a:buNone/>
            </a:pPr>
            <a:endParaRPr lang="nb-NO" dirty="0"/>
          </a:p>
          <a:p>
            <a:pPr marL="0" indent="0">
              <a:buNone/>
            </a:pPr>
            <a:r>
              <a:rPr lang="nb-NO" dirty="0" err="1"/>
              <a:t>Lenticularis</a:t>
            </a:r>
            <a:r>
              <a:rPr lang="nb-NO" dirty="0"/>
              <a:t> skyer, linseskyer.</a:t>
            </a:r>
          </a:p>
          <a:p>
            <a:pPr marL="0" indent="0">
              <a:buNone/>
            </a:pPr>
            <a:r>
              <a:rPr lang="nb-NO" dirty="0"/>
              <a:t>De dannes på de samme stedene.</a:t>
            </a:r>
          </a:p>
          <a:p>
            <a:pPr marL="0" indent="0">
              <a:buNone/>
            </a:pPr>
            <a:r>
              <a:rPr lang="nb-NO" dirty="0"/>
              <a:t>Lavere ned gir de ofte dårligere stig.</a:t>
            </a:r>
          </a:p>
          <a:p>
            <a:pPr marL="0" indent="0">
              <a:buNone/>
            </a:pPr>
            <a:r>
              <a:rPr lang="nb-NO" dirty="0"/>
              <a:t>I bølgen blir det helt rolig laminær luft og det stiger.</a:t>
            </a:r>
          </a:p>
          <a:p>
            <a:pPr marL="0" indent="0">
              <a:buNone/>
            </a:pPr>
            <a:r>
              <a:rPr lang="nb-NO" dirty="0"/>
              <a:t>Bølgen kan flytte seg flere kilometer når vind og/eller luftfuktighet endres.</a:t>
            </a:r>
          </a:p>
          <a:p>
            <a:pPr marL="0" indent="0">
              <a:buNone/>
            </a:pPr>
            <a:r>
              <a:rPr lang="nb-NO" dirty="0"/>
              <a:t>Det kan stige 10 m/s, men også synke 10 m/s. Hvor flyr du?</a:t>
            </a:r>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p:txBody>
      </p:sp>
      <p:sp>
        <p:nvSpPr>
          <p:cNvPr id="5" name="Plassholder for lysbildenummer 4"/>
          <p:cNvSpPr>
            <a:spLocks noGrp="1"/>
          </p:cNvSpPr>
          <p:nvPr>
            <p:ph type="sldNum" sz="quarter" idx="12"/>
          </p:nvPr>
        </p:nvSpPr>
        <p:spPr/>
        <p:txBody>
          <a:bodyPr/>
          <a:lstStyle/>
          <a:p>
            <a:fld id="{C87014A8-E573-4DCD-A63E-7CF2F36D174B}" type="slidenum">
              <a:rPr lang="nb-NO" smtClean="0"/>
              <a:t>8</a:t>
            </a:fld>
            <a:endParaRPr lang="nb-NO"/>
          </a:p>
        </p:txBody>
      </p:sp>
      <p:pic>
        <p:nvPicPr>
          <p:cNvPr id="7" name="Bilde 6">
            <a:extLst>
              <a:ext uri="{FF2B5EF4-FFF2-40B4-BE49-F238E27FC236}">
                <a16:creationId xmlns:a16="http://schemas.microsoft.com/office/drawing/2014/main" id="{8B5E2281-60BB-5088-C3B6-D7BE3F36EA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8961" y="387992"/>
            <a:ext cx="5334839" cy="4001128"/>
          </a:xfrm>
          <a:prstGeom prst="rect">
            <a:avLst/>
          </a:prstGeom>
        </p:spPr>
      </p:pic>
    </p:spTree>
    <p:extLst>
      <p:ext uri="{BB962C8B-B14F-4D97-AF65-F5344CB8AC3E}">
        <p14:creationId xmlns:p14="http://schemas.microsoft.com/office/powerpoint/2010/main" val="2678804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F29C522-932C-CD8C-F523-7DDCA7A9502C}"/>
              </a:ext>
            </a:extLst>
          </p:cNvPr>
          <p:cNvSpPr>
            <a:spLocks noGrp="1"/>
          </p:cNvSpPr>
          <p:nvPr>
            <p:ph type="title"/>
          </p:nvPr>
        </p:nvSpPr>
        <p:spPr>
          <a:xfrm>
            <a:off x="838200" y="365125"/>
            <a:ext cx="10515600" cy="1318632"/>
          </a:xfrm>
        </p:spPr>
        <p:txBody>
          <a:bodyPr>
            <a:normAutofit/>
          </a:bodyPr>
          <a:lstStyle/>
          <a:p>
            <a:pPr algn="ctr"/>
            <a:r>
              <a:rPr lang="nb-NO" dirty="0"/>
              <a:t>Fly i sikk sakk for å finne beste løft.</a:t>
            </a:r>
            <a:br>
              <a:rPr lang="nb-NO" dirty="0"/>
            </a:br>
            <a:r>
              <a:rPr lang="nb-NO" dirty="0"/>
              <a:t>Mindre stig, sving rolig tilbake mot senter.</a:t>
            </a:r>
          </a:p>
        </p:txBody>
      </p:sp>
      <p:pic>
        <p:nvPicPr>
          <p:cNvPr id="6" name="Plassholder for innhold 5">
            <a:extLst>
              <a:ext uri="{FF2B5EF4-FFF2-40B4-BE49-F238E27FC236}">
                <a16:creationId xmlns:a16="http://schemas.microsoft.com/office/drawing/2014/main" id="{8ECC9ADF-F130-678F-6766-8F1B3B27A188}"/>
              </a:ext>
            </a:extLst>
          </p:cNvPr>
          <p:cNvPicPr>
            <a:picLocks noGrp="1" noChangeAspect="1"/>
          </p:cNvPicPr>
          <p:nvPr>
            <p:ph idx="1"/>
          </p:nvPr>
        </p:nvPicPr>
        <p:blipFill>
          <a:blip r:embed="rId2"/>
          <a:stretch>
            <a:fillRect/>
          </a:stretch>
        </p:blipFill>
        <p:spPr>
          <a:xfrm>
            <a:off x="3095239" y="2112579"/>
            <a:ext cx="5699649" cy="3587427"/>
          </a:xfrm>
          <a:prstGeom prst="rect">
            <a:avLst/>
          </a:prstGeom>
        </p:spPr>
      </p:pic>
      <p:sp>
        <p:nvSpPr>
          <p:cNvPr id="4" name="Plassholder for lysbildenummer 3">
            <a:extLst>
              <a:ext uri="{FF2B5EF4-FFF2-40B4-BE49-F238E27FC236}">
                <a16:creationId xmlns:a16="http://schemas.microsoft.com/office/drawing/2014/main" id="{6FDDABB6-72B6-5BB3-1410-9379FE34CDAC}"/>
              </a:ext>
            </a:extLst>
          </p:cNvPr>
          <p:cNvSpPr>
            <a:spLocks noGrp="1"/>
          </p:cNvSpPr>
          <p:nvPr>
            <p:ph type="sldNum" sz="quarter" idx="12"/>
          </p:nvPr>
        </p:nvSpPr>
        <p:spPr/>
        <p:txBody>
          <a:bodyPr/>
          <a:lstStyle/>
          <a:p>
            <a:fld id="{C87014A8-E573-4DCD-A63E-7CF2F36D174B}" type="slidenum">
              <a:rPr lang="nb-NO" smtClean="0"/>
              <a:t>9</a:t>
            </a:fld>
            <a:endParaRPr lang="nb-NO"/>
          </a:p>
        </p:txBody>
      </p:sp>
      <mc:AlternateContent xmlns:mc="http://schemas.openxmlformats.org/markup-compatibility/2006" xmlns:p14="http://schemas.microsoft.com/office/powerpoint/2010/main">
        <mc:Choice Requires="p14">
          <p:contentPart p14:bwMode="auto" r:id="rId3">
            <p14:nvContentPartPr>
              <p14:cNvPr id="9" name="Håndskrift 8">
                <a:extLst>
                  <a:ext uri="{FF2B5EF4-FFF2-40B4-BE49-F238E27FC236}">
                    <a16:creationId xmlns:a16="http://schemas.microsoft.com/office/drawing/2014/main" id="{064A5DFA-0F98-B5AA-66E6-907A7D4119A1}"/>
                  </a:ext>
                </a:extLst>
              </p14:cNvPr>
              <p14:cNvContentPartPr/>
              <p14:nvPr/>
            </p14:nvContentPartPr>
            <p14:xfrm>
              <a:off x="4235160" y="3210772"/>
              <a:ext cx="3721680" cy="1391040"/>
            </p14:xfrm>
          </p:contentPart>
        </mc:Choice>
        <mc:Fallback xmlns="">
          <p:pic>
            <p:nvPicPr>
              <p:cNvPr id="9" name="Håndskrift 8">
                <a:extLst>
                  <a:ext uri="{FF2B5EF4-FFF2-40B4-BE49-F238E27FC236}">
                    <a16:creationId xmlns:a16="http://schemas.microsoft.com/office/drawing/2014/main" id="{064A5DFA-0F98-B5AA-66E6-907A7D4119A1}"/>
                  </a:ext>
                </a:extLst>
              </p:cNvPr>
              <p:cNvPicPr/>
              <p:nvPr/>
            </p:nvPicPr>
            <p:blipFill>
              <a:blip r:embed="rId4"/>
              <a:stretch>
                <a:fillRect/>
              </a:stretch>
            </p:blipFill>
            <p:spPr>
              <a:xfrm>
                <a:off x="4217160" y="3192772"/>
                <a:ext cx="3757320" cy="14266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Håndskrift 9">
                <a:extLst>
                  <a:ext uri="{FF2B5EF4-FFF2-40B4-BE49-F238E27FC236}">
                    <a16:creationId xmlns:a16="http://schemas.microsoft.com/office/drawing/2014/main" id="{3DE37E5E-D987-747C-F549-D720FE1A547F}"/>
                  </a:ext>
                </a:extLst>
              </p14:cNvPr>
              <p14:cNvContentPartPr/>
              <p14:nvPr/>
            </p14:nvContentPartPr>
            <p14:xfrm>
              <a:off x="3966331" y="983545"/>
              <a:ext cx="360" cy="360"/>
            </p14:xfrm>
          </p:contentPart>
        </mc:Choice>
        <mc:Fallback xmlns="">
          <p:pic>
            <p:nvPicPr>
              <p:cNvPr id="10" name="Håndskrift 9">
                <a:extLst>
                  <a:ext uri="{FF2B5EF4-FFF2-40B4-BE49-F238E27FC236}">
                    <a16:creationId xmlns:a16="http://schemas.microsoft.com/office/drawing/2014/main" id="{3DE37E5E-D987-747C-F549-D720FE1A547F}"/>
                  </a:ext>
                </a:extLst>
              </p:cNvPr>
              <p:cNvPicPr/>
              <p:nvPr/>
            </p:nvPicPr>
            <p:blipFill>
              <a:blip r:embed="rId6"/>
              <a:stretch>
                <a:fillRect/>
              </a:stretch>
            </p:blipFill>
            <p:spPr>
              <a:xfrm>
                <a:off x="3948691" y="965905"/>
                <a:ext cx="36000" cy="36000"/>
              </a:xfrm>
              <a:prstGeom prst="rect">
                <a:avLst/>
              </a:prstGeom>
            </p:spPr>
          </p:pic>
        </mc:Fallback>
      </mc:AlternateContent>
      <p:sp>
        <p:nvSpPr>
          <p:cNvPr id="11" name="TekstSylinder 10">
            <a:extLst>
              <a:ext uri="{FF2B5EF4-FFF2-40B4-BE49-F238E27FC236}">
                <a16:creationId xmlns:a16="http://schemas.microsoft.com/office/drawing/2014/main" id="{1EE8D0C2-D107-CFA6-542D-0916C4E111B6}"/>
              </a:ext>
            </a:extLst>
          </p:cNvPr>
          <p:cNvSpPr txBox="1"/>
          <p:nvPr/>
        </p:nvSpPr>
        <p:spPr>
          <a:xfrm>
            <a:off x="952237" y="2629688"/>
            <a:ext cx="2143001" cy="1015663"/>
          </a:xfrm>
          <a:prstGeom prst="rect">
            <a:avLst/>
          </a:prstGeom>
          <a:noFill/>
        </p:spPr>
        <p:txBody>
          <a:bodyPr wrap="square" rtlCol="0">
            <a:spAutoFit/>
          </a:bodyPr>
          <a:lstStyle/>
          <a:p>
            <a:r>
              <a:rPr lang="nb-NO" sz="2000" dirty="0"/>
              <a:t>Alle 180 graders svinger opp mot vinden</a:t>
            </a:r>
          </a:p>
        </p:txBody>
      </p:sp>
      <p:cxnSp>
        <p:nvCxnSpPr>
          <p:cNvPr id="13" name="Rett pilkobling 12">
            <a:extLst>
              <a:ext uri="{FF2B5EF4-FFF2-40B4-BE49-F238E27FC236}">
                <a16:creationId xmlns:a16="http://schemas.microsoft.com/office/drawing/2014/main" id="{DB76223C-7908-366F-8964-464F8A5A6F6B}"/>
              </a:ext>
            </a:extLst>
          </p:cNvPr>
          <p:cNvCxnSpPr/>
          <p:nvPr/>
        </p:nvCxnSpPr>
        <p:spPr>
          <a:xfrm>
            <a:off x="2579239" y="2944999"/>
            <a:ext cx="1563939" cy="38467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683172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D057509-BF20-39DD-3488-AD419F2A6EA6}"/>
              </a:ext>
            </a:extLst>
          </p:cNvPr>
          <p:cNvSpPr>
            <a:spLocks noGrp="1"/>
          </p:cNvSpPr>
          <p:nvPr>
            <p:ph type="title"/>
          </p:nvPr>
        </p:nvSpPr>
        <p:spPr/>
        <p:txBody>
          <a:bodyPr/>
          <a:lstStyle/>
          <a:p>
            <a:pPr algn="ctr"/>
            <a:r>
              <a:rPr lang="nb-NO" b="1" dirty="0"/>
              <a:t>Hvordan fly?</a:t>
            </a:r>
          </a:p>
        </p:txBody>
      </p:sp>
      <p:sp>
        <p:nvSpPr>
          <p:cNvPr id="3" name="Plassholder for innhold 2">
            <a:extLst>
              <a:ext uri="{FF2B5EF4-FFF2-40B4-BE49-F238E27FC236}">
                <a16:creationId xmlns:a16="http://schemas.microsoft.com/office/drawing/2014/main" id="{7539D426-A12E-116C-AB30-57FF5CFE9EA2}"/>
              </a:ext>
            </a:extLst>
          </p:cNvPr>
          <p:cNvSpPr>
            <a:spLocks noGrp="1"/>
          </p:cNvSpPr>
          <p:nvPr>
            <p:ph idx="1"/>
          </p:nvPr>
        </p:nvSpPr>
        <p:spPr/>
        <p:txBody>
          <a:bodyPr/>
          <a:lstStyle/>
          <a:p>
            <a:r>
              <a:rPr lang="nb-NO" dirty="0"/>
              <a:t>Lavere ned ofte termikk svinger eller åttetall.</a:t>
            </a:r>
          </a:p>
          <a:p>
            <a:r>
              <a:rPr lang="nb-NO" dirty="0"/>
              <a:t>Lengre opp kortere turer fram og tilbake.</a:t>
            </a:r>
          </a:p>
          <a:p>
            <a:r>
              <a:rPr lang="nb-NO" dirty="0"/>
              <a:t>Høyere opp flere kilometer rett fra.</a:t>
            </a:r>
          </a:p>
          <a:p>
            <a:pPr marL="0" indent="0">
              <a:buNone/>
            </a:pPr>
            <a:r>
              <a:rPr lang="nb-NO" dirty="0"/>
              <a:t>		</a:t>
            </a:r>
          </a:p>
          <a:p>
            <a:r>
              <a:rPr lang="nb-NO" dirty="0"/>
              <a:t>Ta sikte mot faste punkter slik at du ikke driver av.</a:t>
            </a:r>
          </a:p>
          <a:p>
            <a:r>
              <a:rPr lang="nb-NO" dirty="0"/>
              <a:t>Følg med da bølgen kan endre fasong/beste stig lengre opp.</a:t>
            </a:r>
          </a:p>
        </p:txBody>
      </p:sp>
      <p:sp>
        <p:nvSpPr>
          <p:cNvPr id="4" name="Plassholder for lysbildenummer 3">
            <a:extLst>
              <a:ext uri="{FF2B5EF4-FFF2-40B4-BE49-F238E27FC236}">
                <a16:creationId xmlns:a16="http://schemas.microsoft.com/office/drawing/2014/main" id="{A196B01C-8AD4-B70D-EB02-BB36A0268F51}"/>
              </a:ext>
            </a:extLst>
          </p:cNvPr>
          <p:cNvSpPr>
            <a:spLocks noGrp="1"/>
          </p:cNvSpPr>
          <p:nvPr>
            <p:ph type="sldNum" sz="quarter" idx="12"/>
          </p:nvPr>
        </p:nvSpPr>
        <p:spPr/>
        <p:txBody>
          <a:bodyPr/>
          <a:lstStyle/>
          <a:p>
            <a:fld id="{C87014A8-E573-4DCD-A63E-7CF2F36D174B}" type="slidenum">
              <a:rPr lang="nb-NO" smtClean="0"/>
              <a:t>10</a:t>
            </a:fld>
            <a:endParaRPr lang="nb-NO"/>
          </a:p>
        </p:txBody>
      </p:sp>
    </p:spTree>
    <p:extLst>
      <p:ext uri="{BB962C8B-B14F-4D97-AF65-F5344CB8AC3E}">
        <p14:creationId xmlns:p14="http://schemas.microsoft.com/office/powerpoint/2010/main" val="829900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365126"/>
            <a:ext cx="10515600" cy="583141"/>
          </a:xfrm>
        </p:spPr>
        <p:txBody>
          <a:bodyPr>
            <a:normAutofit/>
          </a:bodyPr>
          <a:lstStyle/>
          <a:p>
            <a:pPr algn="ctr"/>
            <a:r>
              <a:rPr lang="nb-NO" sz="3200" b="1" dirty="0"/>
              <a:t>Forberedelser på alle bølge turer</a:t>
            </a:r>
          </a:p>
        </p:txBody>
      </p:sp>
      <p:sp>
        <p:nvSpPr>
          <p:cNvPr id="3" name="Plassholder for innhold 2"/>
          <p:cNvSpPr>
            <a:spLocks noGrp="1"/>
          </p:cNvSpPr>
          <p:nvPr>
            <p:ph idx="1"/>
          </p:nvPr>
        </p:nvSpPr>
        <p:spPr>
          <a:xfrm>
            <a:off x="838200" y="1029547"/>
            <a:ext cx="10515600" cy="5344159"/>
          </a:xfrm>
        </p:spPr>
        <p:txBody>
          <a:bodyPr>
            <a:normAutofit fontScale="92500" lnSpcReduction="20000"/>
          </a:bodyPr>
          <a:lstStyle/>
          <a:p>
            <a:pPr marL="0" indent="0">
              <a:buNone/>
            </a:pPr>
            <a:r>
              <a:rPr lang="nb-NO" u="sng" dirty="0"/>
              <a:t>Faste forberedelser hver dag:</a:t>
            </a:r>
          </a:p>
          <a:p>
            <a:pPr lvl="1"/>
            <a:r>
              <a:rPr lang="nb-NO" dirty="0"/>
              <a:t>Varme klær.</a:t>
            </a:r>
          </a:p>
          <a:p>
            <a:pPr lvl="1"/>
            <a:r>
              <a:rPr lang="nb-NO" dirty="0"/>
              <a:t>Varme sko.</a:t>
            </a:r>
          </a:p>
          <a:p>
            <a:pPr lvl="1"/>
            <a:r>
              <a:rPr lang="nb-NO" dirty="0"/>
              <a:t>Oksygenutstyr.</a:t>
            </a:r>
          </a:p>
          <a:p>
            <a:pPr lvl="1"/>
            <a:r>
              <a:rPr lang="nb-NO" dirty="0"/>
              <a:t>Solbriller, </a:t>
            </a:r>
            <a:r>
              <a:rPr lang="nb-NO" dirty="0" err="1"/>
              <a:t>termikkpøs</a:t>
            </a:r>
            <a:r>
              <a:rPr lang="nb-NO" dirty="0"/>
              <a:t>, mat og vann.</a:t>
            </a:r>
          </a:p>
          <a:p>
            <a:pPr lvl="1"/>
            <a:r>
              <a:rPr lang="nb-NO" dirty="0"/>
              <a:t>Tisseposer.</a:t>
            </a:r>
          </a:p>
          <a:p>
            <a:pPr lvl="1"/>
            <a:r>
              <a:rPr lang="nb-NO" dirty="0"/>
              <a:t>Kart med utelandingsjorder.</a:t>
            </a:r>
          </a:p>
          <a:p>
            <a:pPr lvl="1"/>
            <a:r>
              <a:rPr lang="nb-NO" dirty="0"/>
              <a:t>Justering av seterygg og sittestilling</a:t>
            </a:r>
          </a:p>
          <a:p>
            <a:pPr lvl="1"/>
            <a:r>
              <a:rPr lang="nb-NO" dirty="0"/>
              <a:t>Elektroniske hjelpemidler, mobil etc. Festes og klargjøres før avgang</a:t>
            </a:r>
          </a:p>
          <a:p>
            <a:pPr marL="457200" lvl="1" indent="0">
              <a:buNone/>
            </a:pPr>
            <a:endParaRPr lang="nb-NO" dirty="0"/>
          </a:p>
          <a:p>
            <a:pPr marL="0" indent="0">
              <a:buNone/>
            </a:pPr>
            <a:r>
              <a:rPr lang="nb-NO" u="sng" dirty="0"/>
              <a:t>Variable faktorer hver dag:</a:t>
            </a:r>
          </a:p>
          <a:p>
            <a:pPr lvl="1"/>
            <a:r>
              <a:rPr lang="nb-NO" dirty="0"/>
              <a:t>Hva sier dagens værvarsel?</a:t>
            </a:r>
          </a:p>
          <a:p>
            <a:pPr lvl="1"/>
            <a:r>
              <a:rPr lang="nb-NO" dirty="0"/>
              <a:t>Hvordan blåser det i dag?</a:t>
            </a:r>
          </a:p>
          <a:p>
            <a:pPr lvl="1"/>
            <a:r>
              <a:rPr lang="nb-NO" dirty="0"/>
              <a:t>Fareområder? </a:t>
            </a:r>
          </a:p>
          <a:p>
            <a:pPr lvl="1"/>
            <a:r>
              <a:rPr lang="nb-NO" dirty="0"/>
              <a:t>Hvor og hvor høyt kan jeg fly?</a:t>
            </a:r>
          </a:p>
          <a:p>
            <a:pPr lvl="1"/>
            <a:r>
              <a:rPr lang="nb-NO" dirty="0"/>
              <a:t>Prat med en instruktør om hva du planlegger?</a:t>
            </a:r>
          </a:p>
          <a:p>
            <a:endParaRPr lang="nb-NO" dirty="0"/>
          </a:p>
        </p:txBody>
      </p:sp>
      <p:sp>
        <p:nvSpPr>
          <p:cNvPr id="5" name="Plassholder for lysbildenummer 4"/>
          <p:cNvSpPr>
            <a:spLocks noGrp="1"/>
          </p:cNvSpPr>
          <p:nvPr>
            <p:ph type="sldNum" sz="quarter" idx="12"/>
          </p:nvPr>
        </p:nvSpPr>
        <p:spPr/>
        <p:txBody>
          <a:bodyPr/>
          <a:lstStyle/>
          <a:p>
            <a:fld id="{C87014A8-E573-4DCD-A63E-7CF2F36D174B}" type="slidenum">
              <a:rPr lang="nb-NO" smtClean="0"/>
              <a:t>11</a:t>
            </a:fld>
            <a:endParaRPr lang="nb-NO"/>
          </a:p>
        </p:txBody>
      </p:sp>
      <p:pic>
        <p:nvPicPr>
          <p:cNvPr id="6" name="Bilde 5"/>
          <p:cNvPicPr>
            <a:picLocks noChangeAspect="1"/>
          </p:cNvPicPr>
          <p:nvPr/>
        </p:nvPicPr>
        <p:blipFill>
          <a:blip r:embed="rId2"/>
          <a:stretch>
            <a:fillRect/>
          </a:stretch>
        </p:blipFill>
        <p:spPr>
          <a:xfrm>
            <a:off x="6931152" y="3779726"/>
            <a:ext cx="4028627" cy="2228856"/>
          </a:xfrm>
          <a:prstGeom prst="rect">
            <a:avLst/>
          </a:prstGeom>
        </p:spPr>
      </p:pic>
      <p:sp>
        <p:nvSpPr>
          <p:cNvPr id="7" name="TekstSylinder 6"/>
          <p:cNvSpPr txBox="1"/>
          <p:nvPr/>
        </p:nvSpPr>
        <p:spPr>
          <a:xfrm>
            <a:off x="8759952" y="6008582"/>
            <a:ext cx="2423160" cy="369332"/>
          </a:xfrm>
          <a:prstGeom prst="rect">
            <a:avLst/>
          </a:prstGeom>
          <a:noFill/>
        </p:spPr>
        <p:txBody>
          <a:bodyPr wrap="square" rtlCol="0">
            <a:spAutoFit/>
          </a:bodyPr>
          <a:lstStyle/>
          <a:p>
            <a:r>
              <a:rPr lang="nb-NO" dirty="0"/>
              <a:t>Foto: Tom Erik </a:t>
            </a:r>
            <a:r>
              <a:rPr lang="nb-NO" dirty="0" err="1"/>
              <a:t>Smedal</a:t>
            </a:r>
            <a:endParaRPr lang="nb-NO" dirty="0"/>
          </a:p>
        </p:txBody>
      </p:sp>
    </p:spTree>
    <p:extLst>
      <p:ext uri="{BB962C8B-B14F-4D97-AF65-F5344CB8AC3E}">
        <p14:creationId xmlns:p14="http://schemas.microsoft.com/office/powerpoint/2010/main" val="1153024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4C64A77-618D-9CE4-7650-AD85C59EAB95}"/>
              </a:ext>
            </a:extLst>
          </p:cNvPr>
          <p:cNvSpPr>
            <a:spLocks noGrp="1"/>
          </p:cNvSpPr>
          <p:nvPr>
            <p:ph type="title"/>
          </p:nvPr>
        </p:nvSpPr>
        <p:spPr>
          <a:xfrm>
            <a:off x="838200" y="365126"/>
            <a:ext cx="10515600" cy="1078996"/>
          </a:xfrm>
        </p:spPr>
        <p:txBody>
          <a:bodyPr>
            <a:normAutofit/>
          </a:bodyPr>
          <a:lstStyle/>
          <a:p>
            <a:r>
              <a:rPr lang="nb-NO" sz="3600" b="1" dirty="0"/>
              <a:t>SHB 690 Bestemmelser for høydeflygning med seilfly</a:t>
            </a:r>
          </a:p>
        </p:txBody>
      </p:sp>
      <p:sp>
        <p:nvSpPr>
          <p:cNvPr id="3" name="Plassholder for innhold 2">
            <a:extLst>
              <a:ext uri="{FF2B5EF4-FFF2-40B4-BE49-F238E27FC236}">
                <a16:creationId xmlns:a16="http://schemas.microsoft.com/office/drawing/2014/main" id="{6E703782-E348-5834-4A21-3390077A048D}"/>
              </a:ext>
            </a:extLst>
          </p:cNvPr>
          <p:cNvSpPr>
            <a:spLocks noGrp="1"/>
          </p:cNvSpPr>
          <p:nvPr>
            <p:ph idx="1"/>
          </p:nvPr>
        </p:nvSpPr>
        <p:spPr>
          <a:xfrm>
            <a:off x="838200" y="1267548"/>
            <a:ext cx="10515600" cy="4909415"/>
          </a:xfrm>
        </p:spPr>
        <p:txBody>
          <a:bodyPr>
            <a:normAutofit fontScale="92500" lnSpcReduction="10000"/>
          </a:bodyPr>
          <a:lstStyle/>
          <a:p>
            <a:pPr marL="0" indent="0">
              <a:buNone/>
            </a:pPr>
            <a:r>
              <a:rPr lang="nb-NO" b="1" dirty="0">
                <a:latin typeface="Arial" panose="020B0604020202020204" pitchFamily="34" charset="0"/>
                <a:cs typeface="Arial" panose="020B0604020202020204" pitchFamily="34" charset="0"/>
              </a:rPr>
              <a:t>1.0 Innledning</a:t>
            </a:r>
            <a:endParaRPr lang="nb-NO" dirty="0">
              <a:latin typeface="Arial" panose="020B0604020202020204" pitchFamily="34" charset="0"/>
              <a:cs typeface="Arial" panose="020B0604020202020204" pitchFamily="34" charset="0"/>
            </a:endParaRPr>
          </a:p>
          <a:p>
            <a:pPr marL="0" indent="0">
              <a:buNone/>
            </a:pPr>
            <a:r>
              <a:rPr lang="nb-NO" dirty="0">
                <a:latin typeface="Arial" panose="020B0604020202020204" pitchFamily="34" charset="0"/>
                <a:cs typeface="Arial" panose="020B0604020202020204" pitchFamily="34" charset="0"/>
              </a:rPr>
              <a:t>Høydeflygning med seilfly medfører høyere risiko for fly og pilot. En bestemmelse for høydeflygning kan ikke ta for seg alle farene med høydeflygningen. Bestemmelsene kan kun sette noen rammebetingelser som må være oppfylt for å opprettholde en akseptabel risiko. Seilflygeren må ha gode kunnskaper om høydeflygning slik at han/hun tar de rette valgene under flygningen ut i fra de aktuelle forholdene.</a:t>
            </a:r>
          </a:p>
          <a:p>
            <a:pPr marL="0" indent="0">
              <a:buNone/>
            </a:pPr>
            <a:endParaRPr lang="nb-NO" dirty="0">
              <a:latin typeface="Arial" panose="020B0604020202020204" pitchFamily="34" charset="0"/>
              <a:cs typeface="Arial" panose="020B0604020202020204" pitchFamily="34" charset="0"/>
            </a:endParaRPr>
          </a:p>
          <a:p>
            <a:pPr marL="0" indent="0">
              <a:buNone/>
            </a:pPr>
            <a:r>
              <a:rPr lang="nb-NO" b="1" dirty="0">
                <a:latin typeface="Arial" panose="020B0604020202020204" pitchFamily="34" charset="0"/>
                <a:cs typeface="Arial" panose="020B0604020202020204" pitchFamily="34" charset="0"/>
              </a:rPr>
              <a:t>2.0 Teorikrav ved flygning over 3500meter QNH</a:t>
            </a:r>
            <a:endParaRPr lang="nb-NO" dirty="0">
              <a:latin typeface="Arial" panose="020B0604020202020204" pitchFamily="34" charset="0"/>
              <a:cs typeface="Arial" panose="020B0604020202020204" pitchFamily="34" charset="0"/>
            </a:endParaRPr>
          </a:p>
          <a:p>
            <a:pPr marL="0" indent="0">
              <a:buNone/>
            </a:pPr>
            <a:r>
              <a:rPr lang="nb-NO" dirty="0">
                <a:latin typeface="Arial" panose="020B0604020202020204" pitchFamily="34" charset="0"/>
                <a:cs typeface="Arial" panose="020B0604020202020204" pitchFamily="34" charset="0"/>
              </a:rPr>
              <a:t>Deltatt på et SVEDANOR kurs i fjellflygning eller tilsvarende.</a:t>
            </a:r>
          </a:p>
          <a:p>
            <a:pPr marL="0" indent="0">
              <a:buNone/>
            </a:pPr>
            <a:r>
              <a:rPr lang="nb-NO" dirty="0">
                <a:latin typeface="Arial" panose="020B0604020202020204" pitchFamily="34" charset="0"/>
                <a:cs typeface="Arial" panose="020B0604020202020204" pitchFamily="34" charset="0"/>
              </a:rPr>
              <a:t> </a:t>
            </a:r>
          </a:p>
          <a:p>
            <a:pPr marL="0" indent="0">
              <a:buNone/>
            </a:pPr>
            <a:endParaRPr lang="nb-NO" dirty="0"/>
          </a:p>
        </p:txBody>
      </p:sp>
      <p:sp>
        <p:nvSpPr>
          <p:cNvPr id="4" name="Plassholder for lysbildenummer 3">
            <a:extLst>
              <a:ext uri="{FF2B5EF4-FFF2-40B4-BE49-F238E27FC236}">
                <a16:creationId xmlns:a16="http://schemas.microsoft.com/office/drawing/2014/main" id="{483C3A3E-CEBA-0FED-C936-621399A78378}"/>
              </a:ext>
            </a:extLst>
          </p:cNvPr>
          <p:cNvSpPr>
            <a:spLocks noGrp="1"/>
          </p:cNvSpPr>
          <p:nvPr>
            <p:ph type="sldNum" sz="quarter" idx="12"/>
          </p:nvPr>
        </p:nvSpPr>
        <p:spPr/>
        <p:txBody>
          <a:bodyPr/>
          <a:lstStyle/>
          <a:p>
            <a:fld id="{C87014A8-E573-4DCD-A63E-7CF2F36D174B}" type="slidenum">
              <a:rPr lang="nb-NO" smtClean="0"/>
              <a:t>12</a:t>
            </a:fld>
            <a:endParaRPr lang="nb-NO"/>
          </a:p>
        </p:txBody>
      </p:sp>
    </p:spTree>
    <p:extLst>
      <p:ext uri="{BB962C8B-B14F-4D97-AF65-F5344CB8AC3E}">
        <p14:creationId xmlns:p14="http://schemas.microsoft.com/office/powerpoint/2010/main" val="1690345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99AD90-805A-FDD4-E51B-E64F037FF480}"/>
              </a:ext>
            </a:extLst>
          </p:cNvPr>
          <p:cNvSpPr>
            <a:spLocks noGrp="1"/>
          </p:cNvSpPr>
          <p:nvPr>
            <p:ph type="title"/>
          </p:nvPr>
        </p:nvSpPr>
        <p:spPr>
          <a:xfrm>
            <a:off x="838200" y="365126"/>
            <a:ext cx="10515600" cy="763686"/>
          </a:xfrm>
        </p:spPr>
        <p:txBody>
          <a:bodyPr>
            <a:normAutofit/>
          </a:bodyPr>
          <a:lstStyle/>
          <a:p>
            <a:r>
              <a:rPr lang="nb-NO" sz="3600" b="1" dirty="0"/>
              <a:t>SHB 690 Bestemmelser for høydeflygning med seilfly</a:t>
            </a:r>
            <a:endParaRPr lang="nb-NO" sz="3600" dirty="0"/>
          </a:p>
        </p:txBody>
      </p:sp>
      <p:sp>
        <p:nvSpPr>
          <p:cNvPr id="3" name="Plassholder for innhold 2">
            <a:extLst>
              <a:ext uri="{FF2B5EF4-FFF2-40B4-BE49-F238E27FC236}">
                <a16:creationId xmlns:a16="http://schemas.microsoft.com/office/drawing/2014/main" id="{1F6E0E4F-48B0-64E2-FCA4-97FAB8DF47D6}"/>
              </a:ext>
            </a:extLst>
          </p:cNvPr>
          <p:cNvSpPr>
            <a:spLocks noGrp="1"/>
          </p:cNvSpPr>
          <p:nvPr>
            <p:ph idx="1"/>
          </p:nvPr>
        </p:nvSpPr>
        <p:spPr>
          <a:xfrm>
            <a:off x="838200" y="1273854"/>
            <a:ext cx="10515600" cy="4903109"/>
          </a:xfrm>
        </p:spPr>
        <p:txBody>
          <a:bodyPr>
            <a:normAutofit fontScale="77500" lnSpcReduction="20000"/>
          </a:bodyPr>
          <a:lstStyle/>
          <a:p>
            <a:pPr marL="0" indent="0">
              <a:buNone/>
            </a:pPr>
            <a:r>
              <a:rPr lang="nb-NO" b="1" dirty="0"/>
              <a:t>3.0 Oksygen og oksygenutstyr</a:t>
            </a:r>
            <a:endParaRPr lang="nb-NO" dirty="0"/>
          </a:p>
          <a:p>
            <a:pPr marL="0" indent="0">
              <a:buNone/>
            </a:pPr>
            <a:r>
              <a:rPr lang="nb-NO" dirty="0"/>
              <a:t>Oksygenutstyret skal være godkjent av produsenten for bruk opp til aktuell flyhøyde.</a:t>
            </a:r>
          </a:p>
          <a:p>
            <a:pPr marL="0" indent="0">
              <a:buNone/>
            </a:pPr>
            <a:r>
              <a:rPr lang="nb-NO" dirty="0"/>
              <a:t>Utstyret skal være vedlikeholdt etter fabrikantens </a:t>
            </a:r>
            <a:r>
              <a:rPr lang="nb-NO" dirty="0" err="1"/>
              <a:t>vedlikeholdsinstruks</a:t>
            </a:r>
            <a:r>
              <a:rPr lang="nb-NO" dirty="0"/>
              <a:t>.</a:t>
            </a:r>
          </a:p>
          <a:p>
            <a:pPr marL="0" indent="0">
              <a:buNone/>
            </a:pPr>
            <a:r>
              <a:rPr lang="nb-NO" dirty="0"/>
              <a:t>Alle batterier skal være fulladet før turen starter.</a:t>
            </a:r>
          </a:p>
          <a:p>
            <a:pPr marL="0" indent="0">
              <a:buNone/>
            </a:pPr>
            <a:r>
              <a:rPr lang="nb-NO" dirty="0"/>
              <a:t>Oksygenutstyret skal være tilpasset og testet for den aktuelle pilot.</a:t>
            </a:r>
          </a:p>
          <a:p>
            <a:pPr marL="0" indent="0">
              <a:buNone/>
            </a:pPr>
            <a:r>
              <a:rPr lang="nb-NO" dirty="0"/>
              <a:t>Funksjonstest av oksygenutstyret skal utføres før flygningen. </a:t>
            </a:r>
          </a:p>
          <a:p>
            <a:pPr marL="0" indent="0">
              <a:buNone/>
            </a:pPr>
            <a:r>
              <a:rPr lang="nb-NO" dirty="0"/>
              <a:t>Tilgjengelig oksygen for flyturen skal beregnes. Flygingen skal planlegges slik at det er oksygen for minst 30 minutters forbruk når 3048 meter passeres på vei ned.</a:t>
            </a:r>
          </a:p>
          <a:p>
            <a:pPr marL="0" indent="0">
              <a:buNone/>
            </a:pPr>
            <a:r>
              <a:rPr lang="nb-NO" dirty="0"/>
              <a:t> </a:t>
            </a:r>
          </a:p>
          <a:p>
            <a:pPr marL="0" indent="0">
              <a:buNone/>
            </a:pPr>
            <a:r>
              <a:rPr lang="nb-NO" b="1" dirty="0"/>
              <a:t>3.1 Oksygen og oksygenutstyr under 3048 m (10.000fot) QNH</a:t>
            </a:r>
            <a:endParaRPr lang="nb-NO" dirty="0"/>
          </a:p>
          <a:p>
            <a:pPr marL="0" indent="0">
              <a:buNone/>
            </a:pPr>
            <a:r>
              <a:rPr lang="nb-NO" dirty="0"/>
              <a:t>Ved flyging under 3048 meter (10.000 fot) kreves det ikke oksygen. </a:t>
            </a:r>
          </a:p>
          <a:p>
            <a:pPr marL="0" indent="0">
              <a:buNone/>
            </a:pPr>
            <a:r>
              <a:rPr lang="nb-NO" dirty="0"/>
              <a:t>Noen får vondt i hodet alt ved flyging mellom 2000 og 3048 meter. Tilførsel av oksygen vil forhindre hodeverk.</a:t>
            </a:r>
          </a:p>
          <a:p>
            <a:pPr marL="0" indent="0">
              <a:buNone/>
            </a:pPr>
            <a:endParaRPr lang="nb-NO" dirty="0"/>
          </a:p>
        </p:txBody>
      </p:sp>
      <p:sp>
        <p:nvSpPr>
          <p:cNvPr id="4" name="Plassholder for lysbildenummer 3">
            <a:extLst>
              <a:ext uri="{FF2B5EF4-FFF2-40B4-BE49-F238E27FC236}">
                <a16:creationId xmlns:a16="http://schemas.microsoft.com/office/drawing/2014/main" id="{0F5BC1AB-6DD9-12C8-5A7E-97DAB213116B}"/>
              </a:ext>
            </a:extLst>
          </p:cNvPr>
          <p:cNvSpPr>
            <a:spLocks noGrp="1"/>
          </p:cNvSpPr>
          <p:nvPr>
            <p:ph type="sldNum" sz="quarter" idx="12"/>
          </p:nvPr>
        </p:nvSpPr>
        <p:spPr/>
        <p:txBody>
          <a:bodyPr/>
          <a:lstStyle/>
          <a:p>
            <a:fld id="{C87014A8-E573-4DCD-A63E-7CF2F36D174B}" type="slidenum">
              <a:rPr lang="nb-NO" smtClean="0"/>
              <a:t>13</a:t>
            </a:fld>
            <a:endParaRPr lang="nb-NO"/>
          </a:p>
        </p:txBody>
      </p:sp>
    </p:spTree>
    <p:extLst>
      <p:ext uri="{BB962C8B-B14F-4D97-AF65-F5344CB8AC3E}">
        <p14:creationId xmlns:p14="http://schemas.microsoft.com/office/powerpoint/2010/main" val="673092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0522765-E784-D651-92A8-2F60FEF3EC3F}"/>
              </a:ext>
            </a:extLst>
          </p:cNvPr>
          <p:cNvSpPr>
            <a:spLocks noGrp="1"/>
          </p:cNvSpPr>
          <p:nvPr>
            <p:ph type="title"/>
          </p:nvPr>
        </p:nvSpPr>
        <p:spPr>
          <a:xfrm>
            <a:off x="838200" y="365126"/>
            <a:ext cx="10515600" cy="694318"/>
          </a:xfrm>
        </p:spPr>
        <p:txBody>
          <a:bodyPr>
            <a:normAutofit/>
          </a:bodyPr>
          <a:lstStyle/>
          <a:p>
            <a:r>
              <a:rPr lang="nb-NO" sz="3600" b="1" dirty="0"/>
              <a:t>SHB 690 Bestemmelser for høydeflygning med seilfly</a:t>
            </a:r>
            <a:endParaRPr lang="nb-NO" sz="3600" dirty="0"/>
          </a:p>
        </p:txBody>
      </p:sp>
      <p:sp>
        <p:nvSpPr>
          <p:cNvPr id="3" name="Plassholder for innhold 2">
            <a:extLst>
              <a:ext uri="{FF2B5EF4-FFF2-40B4-BE49-F238E27FC236}">
                <a16:creationId xmlns:a16="http://schemas.microsoft.com/office/drawing/2014/main" id="{06CAF19A-66F8-C9A3-6BB0-F1CF51CB87BF}"/>
              </a:ext>
            </a:extLst>
          </p:cNvPr>
          <p:cNvSpPr>
            <a:spLocks noGrp="1"/>
          </p:cNvSpPr>
          <p:nvPr>
            <p:ph idx="1"/>
          </p:nvPr>
        </p:nvSpPr>
        <p:spPr>
          <a:xfrm>
            <a:off x="838200" y="1128811"/>
            <a:ext cx="10515600" cy="5048152"/>
          </a:xfrm>
        </p:spPr>
        <p:txBody>
          <a:bodyPr>
            <a:normAutofit fontScale="70000" lnSpcReduction="20000"/>
          </a:bodyPr>
          <a:lstStyle/>
          <a:p>
            <a:pPr marL="0" indent="0">
              <a:buNone/>
            </a:pPr>
            <a:r>
              <a:rPr lang="nb-NO" b="1" dirty="0"/>
              <a:t>3.2 Oksygen og oksygenutstyr mellom 3048m og 7000m QNH</a:t>
            </a:r>
            <a:endParaRPr lang="nb-NO" dirty="0"/>
          </a:p>
          <a:p>
            <a:pPr marL="0" indent="0">
              <a:buNone/>
            </a:pPr>
            <a:r>
              <a:rPr lang="nb-NO" dirty="0"/>
              <a:t>Det er krav til bruk av oksygenutstyr. </a:t>
            </a:r>
          </a:p>
          <a:p>
            <a:pPr marL="0" indent="0">
              <a:buNone/>
            </a:pPr>
            <a:r>
              <a:rPr lang="nb-NO" dirty="0"/>
              <a:t>Pusting av oksygen bør påbegynnes ved bakkenivå og senest ved 1500 meter (5000 fot) QNH.</a:t>
            </a:r>
          </a:p>
          <a:p>
            <a:pPr marL="0" indent="0">
              <a:buNone/>
            </a:pPr>
            <a:r>
              <a:rPr lang="nb-NO" dirty="0"/>
              <a:t>Alle om bord skal ha grundige kunnskaper om oksygenmangel og trykkfallsyke, og kjenne de fysiologiske begrensningene for flyging i store høyder.  </a:t>
            </a:r>
          </a:p>
          <a:p>
            <a:pPr marL="0" indent="0">
              <a:buNone/>
            </a:pPr>
            <a:r>
              <a:rPr lang="nb-NO" dirty="0"/>
              <a:t> </a:t>
            </a:r>
          </a:p>
          <a:p>
            <a:pPr marL="0" indent="0">
              <a:buNone/>
            </a:pPr>
            <a:r>
              <a:rPr lang="nb-NO" b="1" dirty="0"/>
              <a:t>4.0 Fly og utstyr over 3500m QNH</a:t>
            </a:r>
            <a:endParaRPr lang="nb-NO" dirty="0"/>
          </a:p>
          <a:p>
            <a:pPr marL="0" indent="0">
              <a:buNone/>
            </a:pPr>
            <a:r>
              <a:rPr lang="nb-NO" dirty="0"/>
              <a:t>Fallskjerm er påbudt</a:t>
            </a:r>
            <a:r>
              <a:rPr lang="nb-NO" b="1" dirty="0"/>
              <a:t>.</a:t>
            </a:r>
            <a:endParaRPr lang="nb-NO" dirty="0"/>
          </a:p>
          <a:p>
            <a:pPr marL="0" indent="0">
              <a:buNone/>
            </a:pPr>
            <a:r>
              <a:rPr lang="nb-NO" dirty="0"/>
              <a:t>Prosedyren for </a:t>
            </a:r>
            <a:r>
              <a:rPr lang="nb-NO" dirty="0" err="1"/>
              <a:t>nødutsprang</a:t>
            </a:r>
            <a:r>
              <a:rPr lang="nb-NO" dirty="0"/>
              <a:t> skal kunnes av alle i flyet.</a:t>
            </a:r>
          </a:p>
          <a:p>
            <a:pPr marL="0" indent="0">
              <a:buNone/>
            </a:pPr>
            <a:r>
              <a:rPr lang="nb-NO" dirty="0"/>
              <a:t>Tracker på kroppen eller montert på fallskjermen er påbudt. Tracker skal testes før avgang.</a:t>
            </a:r>
          </a:p>
          <a:p>
            <a:pPr marL="0" indent="0">
              <a:buNone/>
            </a:pPr>
            <a:r>
              <a:rPr lang="nb-NO" dirty="0"/>
              <a:t>Varme klær, vann og mat skal tas med etter forholdene og etter hvor lenge man skal fly.</a:t>
            </a:r>
          </a:p>
          <a:p>
            <a:pPr marL="0" indent="0">
              <a:buNone/>
            </a:pPr>
            <a:r>
              <a:rPr lang="nb-NO" dirty="0"/>
              <a:t>Mobiltelefon skal medbringes. Om det ikke er mobilforhold, ha den fortsatt på da </a:t>
            </a:r>
            <a:r>
              <a:rPr lang="nb-NO" dirty="0" err="1"/>
              <a:t>redningstjesten</a:t>
            </a:r>
            <a:r>
              <a:rPr lang="nb-NO" dirty="0"/>
              <a:t> </a:t>
            </a:r>
            <a:r>
              <a:rPr lang="nb-NO" dirty="0" err="1"/>
              <a:t>forsatt</a:t>
            </a:r>
            <a:r>
              <a:rPr lang="nb-NO" dirty="0"/>
              <a:t> kan </a:t>
            </a:r>
            <a:r>
              <a:rPr lang="nb-NO" dirty="0" err="1"/>
              <a:t>tracke</a:t>
            </a:r>
            <a:r>
              <a:rPr lang="nb-NO" dirty="0"/>
              <a:t> telefon fra redningshelikopter.</a:t>
            </a:r>
          </a:p>
          <a:p>
            <a:pPr marL="0" indent="0">
              <a:buNone/>
            </a:pPr>
            <a:r>
              <a:rPr lang="nb-NO" dirty="0"/>
              <a:t>Det skal være en tabell i seilflyet med VNE IAS i forskjellige høyder.</a:t>
            </a:r>
          </a:p>
          <a:p>
            <a:pPr marL="0" indent="0">
              <a:buNone/>
            </a:pPr>
            <a:r>
              <a:rPr lang="nb-NO" dirty="0"/>
              <a:t>Alle batterier i fly og utstyr skal være fulladet før turen starter.</a:t>
            </a:r>
          </a:p>
          <a:p>
            <a:endParaRPr lang="nb-NO" dirty="0"/>
          </a:p>
        </p:txBody>
      </p:sp>
      <p:sp>
        <p:nvSpPr>
          <p:cNvPr id="4" name="Plassholder for lysbildenummer 3">
            <a:extLst>
              <a:ext uri="{FF2B5EF4-FFF2-40B4-BE49-F238E27FC236}">
                <a16:creationId xmlns:a16="http://schemas.microsoft.com/office/drawing/2014/main" id="{D4773B20-F16F-D275-DA06-2794521C35E1}"/>
              </a:ext>
            </a:extLst>
          </p:cNvPr>
          <p:cNvSpPr>
            <a:spLocks noGrp="1"/>
          </p:cNvSpPr>
          <p:nvPr>
            <p:ph type="sldNum" sz="quarter" idx="12"/>
          </p:nvPr>
        </p:nvSpPr>
        <p:spPr/>
        <p:txBody>
          <a:bodyPr/>
          <a:lstStyle/>
          <a:p>
            <a:fld id="{C87014A8-E573-4DCD-A63E-7CF2F36D174B}" type="slidenum">
              <a:rPr lang="nb-NO" smtClean="0"/>
              <a:t>14</a:t>
            </a:fld>
            <a:endParaRPr lang="nb-NO"/>
          </a:p>
        </p:txBody>
      </p:sp>
    </p:spTree>
    <p:extLst>
      <p:ext uri="{BB962C8B-B14F-4D97-AF65-F5344CB8AC3E}">
        <p14:creationId xmlns:p14="http://schemas.microsoft.com/office/powerpoint/2010/main" val="1159931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478E69-E3F5-4F5B-D4AF-972BDF655E6B}"/>
              </a:ext>
            </a:extLst>
          </p:cNvPr>
          <p:cNvSpPr>
            <a:spLocks noGrp="1"/>
          </p:cNvSpPr>
          <p:nvPr>
            <p:ph type="title"/>
          </p:nvPr>
        </p:nvSpPr>
        <p:spPr>
          <a:xfrm>
            <a:off x="838200" y="365125"/>
            <a:ext cx="10363200" cy="293687"/>
          </a:xfrm>
        </p:spPr>
        <p:txBody>
          <a:bodyPr>
            <a:normAutofit fontScale="90000"/>
          </a:bodyPr>
          <a:lstStyle/>
          <a:p>
            <a:endParaRPr lang="nb-NO" dirty="0"/>
          </a:p>
        </p:txBody>
      </p:sp>
      <p:pic>
        <p:nvPicPr>
          <p:cNvPr id="5" name="Plassholder for innhold 4">
            <a:extLst>
              <a:ext uri="{FF2B5EF4-FFF2-40B4-BE49-F238E27FC236}">
                <a16:creationId xmlns:a16="http://schemas.microsoft.com/office/drawing/2014/main" id="{F419E98E-1646-9F05-E3E7-786A4D99704A}"/>
              </a:ext>
            </a:extLst>
          </p:cNvPr>
          <p:cNvPicPr>
            <a:picLocks noGrp="1" noChangeAspect="1"/>
          </p:cNvPicPr>
          <p:nvPr>
            <p:ph idx="1"/>
          </p:nvPr>
        </p:nvPicPr>
        <p:blipFill>
          <a:blip r:embed="rId2"/>
          <a:stretch>
            <a:fillRect/>
          </a:stretch>
        </p:blipFill>
        <p:spPr>
          <a:xfrm>
            <a:off x="606001" y="-25559"/>
            <a:ext cx="9178079" cy="6883559"/>
          </a:xfrm>
          <a:prstGeom prst="rect">
            <a:avLst/>
          </a:prstGeom>
        </p:spPr>
      </p:pic>
      <p:sp>
        <p:nvSpPr>
          <p:cNvPr id="4" name="Plassholder for lysbildenummer 3">
            <a:extLst>
              <a:ext uri="{FF2B5EF4-FFF2-40B4-BE49-F238E27FC236}">
                <a16:creationId xmlns:a16="http://schemas.microsoft.com/office/drawing/2014/main" id="{CBD593F0-C4C5-DB9D-36B6-1E789C3F94BA}"/>
              </a:ext>
            </a:extLst>
          </p:cNvPr>
          <p:cNvSpPr>
            <a:spLocks noGrp="1"/>
          </p:cNvSpPr>
          <p:nvPr>
            <p:ph type="sldNum" sz="quarter" idx="12"/>
          </p:nvPr>
        </p:nvSpPr>
        <p:spPr/>
        <p:txBody>
          <a:bodyPr/>
          <a:lstStyle/>
          <a:p>
            <a:fld id="{C87014A8-E573-4DCD-A63E-7CF2F36D174B}" type="slidenum">
              <a:rPr lang="nb-NO" smtClean="0"/>
              <a:t>15</a:t>
            </a:fld>
            <a:endParaRPr lang="nb-NO"/>
          </a:p>
        </p:txBody>
      </p:sp>
      <p:sp>
        <p:nvSpPr>
          <p:cNvPr id="7" name="TekstSylinder 6">
            <a:extLst>
              <a:ext uri="{FF2B5EF4-FFF2-40B4-BE49-F238E27FC236}">
                <a16:creationId xmlns:a16="http://schemas.microsoft.com/office/drawing/2014/main" id="{403A0684-63FE-BD75-AC60-307B6654D444}"/>
              </a:ext>
            </a:extLst>
          </p:cNvPr>
          <p:cNvSpPr txBox="1"/>
          <p:nvPr/>
        </p:nvSpPr>
        <p:spPr>
          <a:xfrm>
            <a:off x="6735128" y="365125"/>
            <a:ext cx="5456872" cy="2677656"/>
          </a:xfrm>
          <a:prstGeom prst="rect">
            <a:avLst/>
          </a:prstGeom>
          <a:noFill/>
        </p:spPr>
        <p:txBody>
          <a:bodyPr wrap="square">
            <a:spAutoFit/>
          </a:bodyPr>
          <a:lstStyle/>
          <a:p>
            <a:r>
              <a:rPr lang="nb-NO" sz="2400" b="1" dirty="0"/>
              <a:t>Gi ikke opp. </a:t>
            </a:r>
          </a:p>
          <a:p>
            <a:r>
              <a:rPr lang="nb-NO" sz="2400" b="1" dirty="0"/>
              <a:t>Dette er gøy og alle kan lære det.</a:t>
            </a:r>
          </a:p>
          <a:p>
            <a:endParaRPr lang="nb-NO" sz="2400" b="1" dirty="0"/>
          </a:p>
          <a:p>
            <a:pPr marL="457200" indent="-457200">
              <a:buFont typeface="+mj-lt"/>
              <a:buAutoNum type="arabicPeriod"/>
            </a:pPr>
            <a:r>
              <a:rPr lang="nb-NO" sz="2400" b="1" dirty="0"/>
              <a:t>Hvordan flyr du i dag?</a:t>
            </a:r>
          </a:p>
          <a:p>
            <a:pPr marL="457200" indent="-457200">
              <a:buFont typeface="+mj-lt"/>
              <a:buAutoNum type="arabicPeriod"/>
            </a:pPr>
            <a:r>
              <a:rPr lang="nb-NO" sz="2400" b="1" dirty="0"/>
              <a:t>Hvordan kan du bli bedre? </a:t>
            </a:r>
          </a:p>
          <a:p>
            <a:pPr marL="457200" indent="-457200">
              <a:buFont typeface="+mj-lt"/>
              <a:buAutoNum type="arabicPeriod"/>
            </a:pPr>
            <a:r>
              <a:rPr lang="nb-NO" sz="2400" b="1" dirty="0"/>
              <a:t>Hva kan du trene på solo? </a:t>
            </a:r>
          </a:p>
          <a:p>
            <a:pPr marL="457200" indent="-457200">
              <a:buFont typeface="+mj-lt"/>
              <a:buAutoNum type="arabicPeriod"/>
            </a:pPr>
            <a:r>
              <a:rPr lang="nb-NO" sz="2400" b="1" dirty="0"/>
              <a:t>Hva kan du trene på med instruktør?</a:t>
            </a:r>
          </a:p>
        </p:txBody>
      </p:sp>
      <p:sp>
        <p:nvSpPr>
          <p:cNvPr id="8" name="TekstSylinder 7">
            <a:extLst>
              <a:ext uri="{FF2B5EF4-FFF2-40B4-BE49-F238E27FC236}">
                <a16:creationId xmlns:a16="http://schemas.microsoft.com/office/drawing/2014/main" id="{325AF4B7-C705-1C4D-D8C1-6F4D8A72E7D4}"/>
              </a:ext>
            </a:extLst>
          </p:cNvPr>
          <p:cNvSpPr txBox="1"/>
          <p:nvPr/>
        </p:nvSpPr>
        <p:spPr>
          <a:xfrm>
            <a:off x="9784080" y="5839548"/>
            <a:ext cx="2216632" cy="800219"/>
          </a:xfrm>
          <a:prstGeom prst="rect">
            <a:avLst/>
          </a:prstGeom>
          <a:noFill/>
        </p:spPr>
        <p:txBody>
          <a:bodyPr wrap="square" rtlCol="0">
            <a:spAutoFit/>
          </a:bodyPr>
          <a:lstStyle/>
          <a:p>
            <a:r>
              <a:rPr lang="nb-NO" sz="1400" dirty="0"/>
              <a:t>Bilde Svein Larssen</a:t>
            </a:r>
          </a:p>
          <a:p>
            <a:r>
              <a:rPr lang="nb-NO" sz="1400" dirty="0"/>
              <a:t>LN-GLA i </a:t>
            </a:r>
            <a:r>
              <a:rPr lang="nb-NO" sz="1400" dirty="0" err="1"/>
              <a:t>Tessebølgen</a:t>
            </a:r>
            <a:r>
              <a:rPr lang="nb-NO" sz="1400" dirty="0"/>
              <a:t> med litt is på </a:t>
            </a:r>
            <a:r>
              <a:rPr lang="nb-NO" sz="1400" dirty="0" err="1"/>
              <a:t>hooden</a:t>
            </a:r>
            <a:r>
              <a:rPr lang="nb-NO" sz="1400" dirty="0"/>
              <a:t>.</a:t>
            </a:r>
            <a:r>
              <a:rPr lang="nb-NO" dirty="0"/>
              <a:t> </a:t>
            </a:r>
          </a:p>
        </p:txBody>
      </p:sp>
    </p:spTree>
    <p:extLst>
      <p:ext uri="{BB962C8B-B14F-4D97-AF65-F5344CB8AC3E}">
        <p14:creationId xmlns:p14="http://schemas.microsoft.com/office/powerpoint/2010/main" val="4119845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63694" y="351578"/>
            <a:ext cx="10515600" cy="860849"/>
          </a:xfrm>
        </p:spPr>
        <p:txBody>
          <a:bodyPr>
            <a:normAutofit fontScale="90000"/>
          </a:bodyPr>
          <a:lstStyle/>
          <a:p>
            <a:pPr algn="ctr"/>
            <a:r>
              <a:rPr lang="nb-NO" sz="3200" b="1" dirty="0"/>
              <a:t>Faglitteratur og videre utvikling:</a:t>
            </a:r>
            <a:br>
              <a:rPr lang="nb-NO" dirty="0"/>
            </a:br>
            <a:endParaRPr lang="nb-NO" dirty="0"/>
          </a:p>
        </p:txBody>
      </p:sp>
      <p:sp>
        <p:nvSpPr>
          <p:cNvPr id="3" name="Plassholder for innhold 2"/>
          <p:cNvSpPr>
            <a:spLocks noGrp="1"/>
          </p:cNvSpPr>
          <p:nvPr>
            <p:ph idx="1"/>
          </p:nvPr>
        </p:nvSpPr>
        <p:spPr>
          <a:xfrm>
            <a:off x="838200" y="1280160"/>
            <a:ext cx="10515600" cy="4896803"/>
          </a:xfrm>
        </p:spPr>
        <p:txBody>
          <a:bodyPr>
            <a:normAutofit lnSpcReduction="10000"/>
          </a:bodyPr>
          <a:lstStyle/>
          <a:p>
            <a:pPr marL="0" indent="0">
              <a:buNone/>
            </a:pPr>
            <a:r>
              <a:rPr lang="nb-NO" sz="1800" dirty="0">
                <a:latin typeface="Arial" panose="020B0604020202020204" pitchFamily="34" charset="0"/>
                <a:cs typeface="Arial" panose="020B0604020202020204" pitchFamily="34" charset="0"/>
              </a:rPr>
              <a:t>Aktuelle læreverk:</a:t>
            </a:r>
          </a:p>
          <a:p>
            <a:pPr marL="0" indent="0">
              <a:buNone/>
            </a:pPr>
            <a:r>
              <a:rPr lang="nb-NO" sz="1800" dirty="0">
                <a:latin typeface="Arial" panose="020B0604020202020204" pitchFamily="34" charset="0"/>
                <a:cs typeface="Arial" panose="020B0604020202020204" pitchFamily="34" charset="0"/>
              </a:rPr>
              <a:t>Kompendium fjellflyging	Teorikurs i fjellflygning av Robert </a:t>
            </a:r>
            <a:r>
              <a:rPr lang="nb-NO" sz="1800" dirty="0" err="1">
                <a:latin typeface="Arial" panose="020B0604020202020204" pitchFamily="34" charset="0"/>
                <a:cs typeface="Arial" panose="020B0604020202020204" pitchFamily="34" charset="0"/>
              </a:rPr>
              <a:t>Danewid</a:t>
            </a:r>
            <a:r>
              <a:rPr lang="nb-NO" sz="1800" dirty="0">
                <a:latin typeface="Arial" panose="020B0604020202020204" pitchFamily="34" charset="0"/>
                <a:cs typeface="Arial" panose="020B0604020202020204" pitchFamily="34" charset="0"/>
              </a:rPr>
              <a:t>	</a:t>
            </a:r>
          </a:p>
          <a:p>
            <a:pPr marL="0" indent="0">
              <a:buNone/>
            </a:pPr>
            <a:r>
              <a:rPr lang="nb-NO" sz="1800" dirty="0">
                <a:latin typeface="Arial" panose="020B0604020202020204" pitchFamily="34" charset="0"/>
                <a:cs typeface="Arial" panose="020B0604020202020204" pitchFamily="34" charset="0"/>
              </a:rPr>
              <a:t>Bølgeflygning		Presentasjon laget for opplæring i klubbene</a:t>
            </a:r>
          </a:p>
          <a:p>
            <a:pPr marL="0" indent="0">
              <a:buNone/>
            </a:pPr>
            <a:r>
              <a:rPr lang="nb-NO" sz="1800" dirty="0">
                <a:latin typeface="Arial" panose="020B0604020202020204" pitchFamily="34" charset="0"/>
                <a:cs typeface="Arial" panose="020B0604020202020204" pitchFamily="34" charset="0"/>
              </a:rPr>
              <a:t>			(Tilsvarer SVEDANOR kurset sammen med teoripensumet)</a:t>
            </a:r>
          </a:p>
          <a:p>
            <a:pPr marL="0" indent="0">
              <a:buNone/>
            </a:pPr>
            <a:r>
              <a:rPr lang="nb-NO" sz="1800" dirty="0" err="1">
                <a:latin typeface="Arial" panose="020B0604020202020204" pitchFamily="34" charset="0"/>
                <a:cs typeface="Arial" panose="020B0604020202020204" pitchFamily="34" charset="0"/>
              </a:rPr>
              <a:t>Dancing</a:t>
            </a:r>
            <a:r>
              <a:rPr lang="nb-NO" sz="1800" dirty="0">
                <a:latin typeface="Arial" panose="020B0604020202020204" pitchFamily="34" charset="0"/>
                <a:cs typeface="Arial" panose="020B0604020202020204" pitchFamily="34" charset="0"/>
              </a:rPr>
              <a:t> </a:t>
            </a:r>
            <a:r>
              <a:rPr lang="nb-NO" sz="1800" dirty="0" err="1">
                <a:latin typeface="Arial" panose="020B0604020202020204" pitchFamily="34" charset="0"/>
                <a:cs typeface="Arial" panose="020B0604020202020204" pitchFamily="34" charset="0"/>
              </a:rPr>
              <a:t>with</a:t>
            </a:r>
            <a:r>
              <a:rPr lang="nb-NO" sz="1800" dirty="0">
                <a:latin typeface="Arial" panose="020B0604020202020204" pitchFamily="34" charset="0"/>
                <a:cs typeface="Arial" panose="020B0604020202020204" pitchFamily="34" charset="0"/>
              </a:rPr>
              <a:t> </a:t>
            </a:r>
            <a:r>
              <a:rPr lang="nb-NO" sz="1800" dirty="0" err="1">
                <a:latin typeface="Arial" panose="020B0604020202020204" pitchFamily="34" charset="0"/>
                <a:cs typeface="Arial" panose="020B0604020202020204" pitchFamily="34" charset="0"/>
              </a:rPr>
              <a:t>the</a:t>
            </a:r>
            <a:r>
              <a:rPr lang="nb-NO" sz="1800" dirty="0">
                <a:latin typeface="Arial" panose="020B0604020202020204" pitchFamily="34" charset="0"/>
                <a:cs typeface="Arial" panose="020B0604020202020204" pitchFamily="34" charset="0"/>
              </a:rPr>
              <a:t> </a:t>
            </a:r>
            <a:r>
              <a:rPr lang="nb-NO" sz="1800" dirty="0" err="1">
                <a:latin typeface="Arial" panose="020B0604020202020204" pitchFamily="34" charset="0"/>
                <a:cs typeface="Arial" panose="020B0604020202020204" pitchFamily="34" charset="0"/>
              </a:rPr>
              <a:t>wind</a:t>
            </a:r>
            <a:r>
              <a:rPr lang="nb-NO" sz="1800" dirty="0">
                <a:latin typeface="Arial" panose="020B0604020202020204" pitchFamily="34" charset="0"/>
                <a:cs typeface="Arial" panose="020B0604020202020204" pitchFamily="34" charset="0"/>
              </a:rPr>
              <a:t>	Bok om hang og bølgeflygning av Jean-Marie </a:t>
            </a:r>
            <a:r>
              <a:rPr lang="nb-NO" sz="1800" dirty="0" err="1">
                <a:latin typeface="Arial" panose="020B0604020202020204" pitchFamily="34" charset="0"/>
                <a:cs typeface="Arial" panose="020B0604020202020204" pitchFamily="34" charset="0"/>
              </a:rPr>
              <a:t>Clément</a:t>
            </a:r>
            <a:endParaRPr lang="nb-NO" sz="1800" dirty="0">
              <a:latin typeface="Arial" panose="020B0604020202020204" pitchFamily="34" charset="0"/>
              <a:cs typeface="Arial" panose="020B0604020202020204" pitchFamily="34" charset="0"/>
            </a:endParaRPr>
          </a:p>
          <a:p>
            <a:pPr marL="0" indent="0">
              <a:buNone/>
            </a:pPr>
            <a:endParaRPr lang="en-US" sz="1800" dirty="0"/>
          </a:p>
          <a:p>
            <a:pPr marL="0" indent="0">
              <a:buNone/>
            </a:pPr>
            <a:r>
              <a:rPr lang="nb-NO" dirty="0"/>
              <a:t>Fjellflygings kurs: </a:t>
            </a:r>
          </a:p>
          <a:p>
            <a:pPr marL="0" indent="0">
              <a:buNone/>
            </a:pPr>
            <a:r>
              <a:rPr lang="nb-NO" sz="2400" dirty="0" err="1">
                <a:hlinkClick r:id="rId2"/>
              </a:rPr>
              <a:t>Svedanorkurs</a:t>
            </a:r>
            <a:r>
              <a:rPr lang="nb-NO" sz="2400" dirty="0">
                <a:hlinkClick r:id="rId2"/>
              </a:rPr>
              <a:t> | Norges Luftsportforbund (nlf.no</a:t>
            </a:r>
            <a:r>
              <a:rPr lang="nb-NO" dirty="0">
                <a:hlinkClick r:id="rId2"/>
              </a:rPr>
              <a:t>)</a:t>
            </a:r>
            <a:endParaRPr lang="nb-NO" dirty="0"/>
          </a:p>
          <a:p>
            <a:pPr lvl="1"/>
            <a:r>
              <a:rPr lang="nb-NO" dirty="0"/>
              <a:t>Kurset er grunnleggende og passer alle. </a:t>
            </a:r>
          </a:p>
          <a:p>
            <a:pPr lvl="1"/>
            <a:r>
              <a:rPr lang="nb-NO" dirty="0"/>
              <a:t>Arrangeres på Vågå hvert år.</a:t>
            </a:r>
          </a:p>
          <a:p>
            <a:pPr lvl="1"/>
            <a:endParaRPr lang="nb-NO" dirty="0"/>
          </a:p>
          <a:p>
            <a:pPr marL="457200" lvl="1" indent="0">
              <a:buNone/>
            </a:pPr>
            <a:endParaRPr lang="nb-NO" dirty="0"/>
          </a:p>
          <a:p>
            <a:pPr marL="457200" lvl="1" indent="0">
              <a:buNone/>
            </a:pPr>
            <a:r>
              <a:rPr lang="nb-NO" sz="1600" dirty="0"/>
              <a:t>				</a:t>
            </a:r>
          </a:p>
        </p:txBody>
      </p:sp>
      <p:sp>
        <p:nvSpPr>
          <p:cNvPr id="4" name="Plassholder for lysbildenummer 3"/>
          <p:cNvSpPr>
            <a:spLocks noGrp="1"/>
          </p:cNvSpPr>
          <p:nvPr>
            <p:ph type="sldNum" sz="quarter" idx="12"/>
          </p:nvPr>
        </p:nvSpPr>
        <p:spPr/>
        <p:txBody>
          <a:bodyPr/>
          <a:lstStyle/>
          <a:p>
            <a:fld id="{C87014A8-E573-4DCD-A63E-7CF2F36D174B}" type="slidenum">
              <a:rPr lang="nb-NO" smtClean="0"/>
              <a:t>16</a:t>
            </a:fld>
            <a:endParaRPr lang="nb-NO"/>
          </a:p>
        </p:txBody>
      </p:sp>
      <p:pic>
        <p:nvPicPr>
          <p:cNvPr id="2050" name="Picture 2">
            <a:extLst>
              <a:ext uri="{FF2B5EF4-FFF2-40B4-BE49-F238E27FC236}">
                <a16:creationId xmlns:a16="http://schemas.microsoft.com/office/drawing/2014/main" id="{9C861093-9F66-0A7A-C05C-9831E834106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2502" y="2976574"/>
            <a:ext cx="4266792" cy="3200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kstSylinder 5">
            <a:extLst>
              <a:ext uri="{FF2B5EF4-FFF2-40B4-BE49-F238E27FC236}">
                <a16:creationId xmlns:a16="http://schemas.microsoft.com/office/drawing/2014/main" id="{BB879915-462A-2D49-FD0E-0E844CC3986D}"/>
              </a:ext>
            </a:extLst>
          </p:cNvPr>
          <p:cNvSpPr txBox="1"/>
          <p:nvPr/>
        </p:nvSpPr>
        <p:spPr>
          <a:xfrm>
            <a:off x="3827868" y="5530632"/>
            <a:ext cx="3184634" cy="646331"/>
          </a:xfrm>
          <a:prstGeom prst="rect">
            <a:avLst/>
          </a:prstGeom>
          <a:noFill/>
        </p:spPr>
        <p:txBody>
          <a:bodyPr wrap="square" rtlCol="0">
            <a:spAutoFit/>
          </a:bodyPr>
          <a:lstStyle/>
          <a:p>
            <a:r>
              <a:rPr lang="nb-NO" dirty="0"/>
              <a:t>Bilde: Flyplassen på isen i Vågå</a:t>
            </a:r>
          </a:p>
          <a:p>
            <a:endParaRPr lang="nb-NO" dirty="0"/>
          </a:p>
        </p:txBody>
      </p:sp>
    </p:spTree>
    <p:extLst>
      <p:ext uri="{BB962C8B-B14F-4D97-AF65-F5344CB8AC3E}">
        <p14:creationId xmlns:p14="http://schemas.microsoft.com/office/powerpoint/2010/main" val="205972252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5499</TotalTime>
  <Words>1252</Words>
  <Application>Microsoft Office PowerPoint</Application>
  <PresentationFormat>Widescreen</PresentationFormat>
  <Paragraphs>179</Paragraphs>
  <Slides>16</Slides>
  <Notes>1</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16</vt:i4>
      </vt:variant>
    </vt:vector>
  </HeadingPairs>
  <TitlesOfParts>
    <vt:vector size="21" baseType="lpstr">
      <vt:lpstr>Arial</vt:lpstr>
      <vt:lpstr>Calibri</vt:lpstr>
      <vt:lpstr>Calibri Light</vt:lpstr>
      <vt:lpstr>Times New Roman</vt:lpstr>
      <vt:lpstr>Office-tema</vt:lpstr>
      <vt:lpstr>Bølgeflyging grunnleggende Lokalflyging</vt:lpstr>
      <vt:lpstr>PowerPoint-presentasjon</vt:lpstr>
      <vt:lpstr>Hendelser med fatale utganger</vt:lpstr>
      <vt:lpstr>Kommer du inn i en sky, hva nå?. </vt:lpstr>
      <vt:lpstr>Dette kurset omhandler bare flyging under 7000 meter.  Hvorfor?</vt:lpstr>
      <vt:lpstr>Hva lager bølgen?</vt:lpstr>
      <vt:lpstr>Hvordan finne bølgen?</vt:lpstr>
      <vt:lpstr>    Bølger</vt:lpstr>
      <vt:lpstr>Fly i sikk sakk for å finne beste løft. Mindre stig, sving rolig tilbake mot senter.</vt:lpstr>
      <vt:lpstr>Hvordan fly?</vt:lpstr>
      <vt:lpstr>Forberedelser på alle bølge turer</vt:lpstr>
      <vt:lpstr>SHB 690 Bestemmelser for høydeflygning med seilfly</vt:lpstr>
      <vt:lpstr>SHB 690 Bestemmelser for høydeflygning med seilfly</vt:lpstr>
      <vt:lpstr>SHB 690 Bestemmelser for høydeflygning med seilfly</vt:lpstr>
      <vt:lpstr>PowerPoint-presentasjon</vt:lpstr>
      <vt:lpstr>Faglitteratur og videre utvikling: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Termikkflyging grunnleggende</dc:title>
  <dc:creator>Svein Larssen</dc:creator>
  <cp:lastModifiedBy>Svein Larssen</cp:lastModifiedBy>
  <cp:revision>106</cp:revision>
  <dcterms:created xsi:type="dcterms:W3CDTF">2021-01-08T13:45:13Z</dcterms:created>
  <dcterms:modified xsi:type="dcterms:W3CDTF">2026-10-15T09:23:38Z</dcterms:modified>
</cp:coreProperties>
</file>