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84" r:id="rId4"/>
    <p:sldId id="259" r:id="rId5"/>
    <p:sldId id="287" r:id="rId6"/>
    <p:sldId id="286" r:id="rId7"/>
    <p:sldId id="291" r:id="rId8"/>
    <p:sldId id="289" r:id="rId9"/>
    <p:sldId id="290" r:id="rId10"/>
    <p:sldId id="285" r:id="rId11"/>
    <p:sldId id="297" r:id="rId12"/>
    <p:sldId id="294" r:id="rId13"/>
    <p:sldId id="295" r:id="rId14"/>
    <p:sldId id="296" r:id="rId15"/>
    <p:sldId id="293" r:id="rId16"/>
    <p:sldId id="304" r:id="rId17"/>
    <p:sldId id="298" r:id="rId18"/>
    <p:sldId id="302" r:id="rId19"/>
    <p:sldId id="301" r:id="rId20"/>
    <p:sldId id="300" r:id="rId21"/>
    <p:sldId id="303" r:id="rId22"/>
    <p:sldId id="282" r:id="rId23"/>
    <p:sldId id="283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in Larssen" initials="SL" lastIdx="1" clrIdx="0">
    <p:extLst>
      <p:ext uri="{19B8F6BF-5375-455C-9EA6-DF929625EA0E}">
        <p15:presenceInfo xmlns:p15="http://schemas.microsoft.com/office/powerpoint/2012/main" userId="8bcbc0b6017627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4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8T17:14:49.58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8B47D-B344-47EA-81C2-4A7CC5A2C852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582F-9E09-4D79-8DF5-60367BD18F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1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6582F-9E09-4D79-8DF5-60367BD18FA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7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9F74-1352-45F7-98F8-91A0132B58A6}" type="datetime1">
              <a:rPr lang="nb-NO" smtClean="0"/>
              <a:t>28.01.2021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63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C951-E92F-42CB-A8A1-7894B658A54F}" type="datetime1">
              <a:rPr lang="nb-NO" smtClean="0"/>
              <a:t>28.01.2021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156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CE7-40A2-43DA-AF5D-8132B4636E5B}" type="datetime1">
              <a:rPr lang="nb-NO" smtClean="0"/>
              <a:t>28.01.2021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27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C72-E358-4B15-AE53-7E5B73514854}" type="datetime1">
              <a:rPr lang="nb-NO" smtClean="0"/>
              <a:t>28.01.2021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33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946-B10C-47B4-A033-BC805CE85BA7}" type="datetime1">
              <a:rPr lang="nb-NO" smtClean="0"/>
              <a:t>28.01.2021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0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90D-4FFB-4D96-8B43-509F41D3379B}" type="datetime1">
              <a:rPr lang="nb-NO" smtClean="0"/>
              <a:t>28.01.2021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94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DDAC-733E-4066-926F-23D9C88BF871}" type="datetime1">
              <a:rPr lang="nb-NO" smtClean="0"/>
              <a:t>28.01.2021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02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3917-FB68-42E8-BF58-C2D8281C516E}" type="datetime1">
              <a:rPr lang="nb-NO" smtClean="0"/>
              <a:t>28.01.2021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91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2AEB-F2DA-4D38-93EA-1B1161E8C36D}" type="datetime1">
              <a:rPr lang="nb-NO" smtClean="0"/>
              <a:t>28.01.2021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6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6A44-A906-4A64-A7E2-743E2A74155E}" type="datetime1">
              <a:rPr lang="nb-NO" smtClean="0"/>
              <a:t>28.01.2021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188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3CE2-965A-41B3-A013-9EC258864362}" type="datetime1">
              <a:rPr lang="nb-NO" smtClean="0"/>
              <a:t>28.01.2021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74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A7AF-DB03-449C-BE67-9885009B2E14}" type="datetime1">
              <a:rPr lang="nb-NO" smtClean="0"/>
              <a:t>28.01.2021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14A8-E573-4DCD-A63E-7CF2F36D17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8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lf.no/seilfl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aldresflyklubb.nlf.no/node/120" TargetMode="External"/><Relationship Id="rId2" Type="http://schemas.openxmlformats.org/officeDocument/2006/relationships/hyperlink" Target="https://bgashop.co.uk/car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lf.no/seilfly/svedanorkurs" TargetMode="External"/><Relationship Id="rId4" Type="http://schemas.openxmlformats.org/officeDocument/2006/relationships/hyperlink" Target="https://www.osaeroklubb.no/?page_id=119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589282"/>
            <a:ext cx="9144000" cy="1110826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Strekkflyging grunnleggende</a:t>
            </a:r>
            <a:br>
              <a:rPr lang="nb-NO" sz="3200" b="1" dirty="0" smtClean="0"/>
            </a:br>
            <a:r>
              <a:rPr lang="nb-NO" sz="3200" b="1" dirty="0" smtClean="0"/>
              <a:t>Lokalflyging</a:t>
            </a:r>
            <a:endParaRPr lang="nb-NO" sz="32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910081"/>
            <a:ext cx="9144000" cy="3400212"/>
          </a:xfrm>
        </p:spPr>
        <p:txBody>
          <a:bodyPr>
            <a:normAutofit/>
          </a:bodyPr>
          <a:lstStyle/>
          <a:p>
            <a:r>
              <a:rPr lang="nb-NO" dirty="0"/>
              <a:t>Dette er skrevet for å hjelpe alle som </a:t>
            </a:r>
            <a:r>
              <a:rPr lang="nb-NO" dirty="0" smtClean="0"/>
              <a:t>skal starte med strekkflyging.</a:t>
            </a:r>
          </a:p>
          <a:p>
            <a:r>
              <a:rPr lang="nb-NO" dirty="0" smtClean="0"/>
              <a:t>Man begynner i nærmiljøet. </a:t>
            </a:r>
          </a:p>
          <a:p>
            <a:r>
              <a:rPr lang="nb-NO" dirty="0" smtClean="0"/>
              <a:t> </a:t>
            </a:r>
          </a:p>
          <a:p>
            <a:r>
              <a:rPr lang="nb-NO" dirty="0" smtClean="0"/>
              <a:t>Dette </a:t>
            </a:r>
            <a:r>
              <a:rPr lang="nb-NO" dirty="0"/>
              <a:t>er ikke skrevet for konkurransepiloter, men for </a:t>
            </a:r>
            <a:r>
              <a:rPr lang="nb-NO" dirty="0" smtClean="0"/>
              <a:t>nybegynnere.</a:t>
            </a:r>
          </a:p>
          <a:p>
            <a:endParaRPr lang="nb-NO" dirty="0"/>
          </a:p>
          <a:p>
            <a:r>
              <a:rPr lang="nb-NO" b="1" dirty="0" smtClean="0"/>
              <a:t>Leksjon 32 – Strekkflyging</a:t>
            </a:r>
          </a:p>
          <a:p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864"/>
              </p:ext>
            </p:extLst>
          </p:nvPr>
        </p:nvGraphicFramePr>
        <p:xfrm>
          <a:off x="4206240" y="4578772"/>
          <a:ext cx="3982719" cy="163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120"/>
                <a:gridCol w="3245599"/>
              </a:tblGrid>
              <a:tr h="3264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Øvelser</a:t>
                      </a:r>
                      <a:endParaRPr lang="nb-NO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2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T6</a:t>
                      </a:r>
                      <a:endParaRPr lang="nb-NO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T6- Teorileksjon 6 - strekkflyging</a:t>
                      </a:r>
                      <a:endParaRPr lang="nb-NO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2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S41</a:t>
                      </a:r>
                      <a:endParaRPr lang="nb-NO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Planlegging av strekktur</a:t>
                      </a:r>
                      <a:endParaRPr lang="nb-NO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2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S42</a:t>
                      </a:r>
                      <a:endParaRPr lang="nb-NO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Strekkflyging og navigasjon</a:t>
                      </a:r>
                      <a:endParaRPr lang="nb-NO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2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</a:rPr>
                        <a:t>S43</a:t>
                      </a:r>
                      <a:endParaRPr lang="nb-NO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Strekkflyging teknikker</a:t>
                      </a:r>
                      <a:endParaRPr lang="nb-NO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6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370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>Det synker mye i dag? Du flyr lenge i synk? </a:t>
            </a:r>
            <a:br>
              <a:rPr lang="nb-NO" sz="3200" b="1" dirty="0" smtClean="0"/>
            </a:br>
            <a:r>
              <a:rPr lang="nb-NO" sz="3200" b="1" dirty="0" smtClean="0"/>
              <a:t>Hvorfor? </a:t>
            </a:r>
            <a:br>
              <a:rPr lang="nb-NO" sz="3200" b="1" dirty="0" smtClean="0"/>
            </a:br>
            <a:r>
              <a:rPr lang="nb-NO" sz="3200" b="1" dirty="0" smtClean="0"/>
              <a:t>Det stiger overalt ellers?</a:t>
            </a:r>
            <a:endParaRPr lang="nb-NO" sz="3200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9507" y="2126826"/>
            <a:ext cx="3419475" cy="36480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676" y="2126827"/>
            <a:ext cx="3419475" cy="3648075"/>
          </a:xfrm>
          <a:prstGeom prst="rect">
            <a:avLst/>
          </a:prstGeom>
        </p:spPr>
      </p:pic>
      <p:cxnSp>
        <p:nvCxnSpPr>
          <p:cNvPr id="7" name="Rett pil 6"/>
          <p:cNvCxnSpPr/>
          <p:nvPr/>
        </p:nvCxnSpPr>
        <p:spPr>
          <a:xfrm flipV="1">
            <a:off x="4061513" y="2099733"/>
            <a:ext cx="2797387" cy="3461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838200" y="1808480"/>
            <a:ext cx="365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Du flyr mellom to skygater, </a:t>
            </a:r>
            <a:r>
              <a:rPr lang="nb-NO" sz="2000" dirty="0" err="1" smtClean="0"/>
              <a:t>stigområder</a:t>
            </a:r>
            <a:r>
              <a:rPr lang="nb-NO" sz="2000" dirty="0" smtClean="0"/>
              <a:t>?</a:t>
            </a:r>
          </a:p>
          <a:p>
            <a:r>
              <a:rPr lang="nb-NO" sz="2000" dirty="0" smtClean="0"/>
              <a:t>Skift kurs 45 grader til en side for å komme til stig.</a:t>
            </a:r>
            <a:endParaRPr lang="nb-NO" sz="2000" dirty="0"/>
          </a:p>
        </p:txBody>
      </p:sp>
      <p:cxnSp>
        <p:nvCxnSpPr>
          <p:cNvPr id="10" name="Rett pil 9"/>
          <p:cNvCxnSpPr/>
          <p:nvPr/>
        </p:nvCxnSpPr>
        <p:spPr>
          <a:xfrm flipV="1">
            <a:off x="5946007" y="3373120"/>
            <a:ext cx="2302933" cy="121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H="1">
            <a:off x="9679093" y="4382214"/>
            <a:ext cx="792480" cy="931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10268373" y="4944533"/>
            <a:ext cx="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Vind</a:t>
            </a:r>
            <a:endParaRPr lang="nb-NO" b="1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3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85737"/>
            <a:ext cx="9248775" cy="648652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128000" y="232229"/>
            <a:ext cx="2547257" cy="175432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Hvor stiger det?</a:t>
            </a:r>
          </a:p>
          <a:p>
            <a:r>
              <a:rPr lang="nb-NO" dirty="0"/>
              <a:t>Fly hvor </a:t>
            </a:r>
            <a:r>
              <a:rPr lang="nb-NO" dirty="0" smtClean="0"/>
              <a:t>terrenget </a:t>
            </a:r>
            <a:r>
              <a:rPr lang="nb-NO" dirty="0"/>
              <a:t>er høyest.</a:t>
            </a:r>
          </a:p>
          <a:p>
            <a:r>
              <a:rPr lang="nb-NO" dirty="0" smtClean="0"/>
              <a:t>Over høyere terreng med riktig solvinkel. </a:t>
            </a:r>
          </a:p>
          <a:p>
            <a:r>
              <a:rPr lang="nb-NO" dirty="0" smtClean="0"/>
              <a:t>Se pilene for beste stig.</a:t>
            </a:r>
            <a:endParaRPr lang="nb-NO" dirty="0"/>
          </a:p>
        </p:txBody>
      </p:sp>
      <p:cxnSp>
        <p:nvCxnSpPr>
          <p:cNvPr id="5" name="Rett pil 4"/>
          <p:cNvCxnSpPr/>
          <p:nvPr/>
        </p:nvCxnSpPr>
        <p:spPr>
          <a:xfrm flipH="1" flipV="1">
            <a:off x="8483600" y="1625600"/>
            <a:ext cx="1719943" cy="4005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tt pil 6"/>
          <p:cNvCxnSpPr/>
          <p:nvPr/>
        </p:nvCxnSpPr>
        <p:spPr>
          <a:xfrm flipH="1" flipV="1">
            <a:off x="3795486" y="631371"/>
            <a:ext cx="1981200" cy="4245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kstSylinder 3"/>
          <p:cNvSpPr txBox="1"/>
          <p:nvPr/>
        </p:nvSpPr>
        <p:spPr>
          <a:xfrm>
            <a:off x="2485812" y="5631543"/>
            <a:ext cx="2512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 smtClean="0"/>
              <a:t>Kaldt vann i elvene?</a:t>
            </a:r>
            <a:endParaRPr lang="nb-NO" sz="2200" b="1" dirty="0"/>
          </a:p>
        </p:txBody>
      </p:sp>
      <p:cxnSp>
        <p:nvCxnSpPr>
          <p:cNvPr id="8" name="Rett pil 7"/>
          <p:cNvCxnSpPr/>
          <p:nvPr/>
        </p:nvCxnSpPr>
        <p:spPr>
          <a:xfrm flipV="1">
            <a:off x="4158827" y="5073227"/>
            <a:ext cx="433493" cy="474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4998720" y="4998720"/>
            <a:ext cx="3484880" cy="82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3686" y="246744"/>
            <a:ext cx="10515600" cy="155280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>Sjøbris i innlandet?</a:t>
            </a:r>
            <a:br>
              <a:rPr lang="nb-NO" sz="3200" b="1" dirty="0" smtClean="0"/>
            </a:br>
            <a:r>
              <a:rPr lang="nb-NO" sz="3200" b="1" dirty="0" smtClean="0"/>
              <a:t>Kald </a:t>
            </a:r>
            <a:r>
              <a:rPr lang="nb-NO" sz="3200" b="1" dirty="0"/>
              <a:t>M</a:t>
            </a:r>
            <a:r>
              <a:rPr lang="nb-NO" sz="3200" b="1" dirty="0" smtClean="0"/>
              <a:t>jøsa med smeltevann fra Rondane og Jotunheimen lager sjøbris.</a:t>
            </a:r>
            <a:br>
              <a:rPr lang="nb-NO" sz="3200" b="1" dirty="0" smtClean="0"/>
            </a:br>
            <a:r>
              <a:rPr lang="nb-NO" sz="3200" b="1" dirty="0" smtClean="0"/>
              <a:t>Det er flatt fra Hamar til Elverum </a:t>
            </a:r>
            <a:br>
              <a:rPr lang="nb-NO" sz="3200" b="1" dirty="0" smtClean="0"/>
            </a:br>
            <a:r>
              <a:rPr lang="nb-NO" sz="3200" b="1" dirty="0" smtClean="0"/>
              <a:t>Det blir umulig å henge over Starmoen, men gode forhold rundt. </a:t>
            </a:r>
            <a:endParaRPr lang="nb-NO" sz="3200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198" y="2032000"/>
            <a:ext cx="7489661" cy="4152220"/>
          </a:xfrm>
          <a:prstGeom prst="rect">
            <a:avLst/>
          </a:prstGeom>
        </p:spPr>
      </p:pic>
      <p:sp>
        <p:nvSpPr>
          <p:cNvPr id="6" name="Frihåndsform 5"/>
          <p:cNvSpPr/>
          <p:nvPr/>
        </p:nvSpPr>
        <p:spPr>
          <a:xfrm>
            <a:off x="2540000" y="3456505"/>
            <a:ext cx="6047044" cy="2641669"/>
          </a:xfrm>
          <a:custGeom>
            <a:avLst/>
            <a:gdLst>
              <a:gd name="connsiteX0" fmla="*/ 0 w 6047044"/>
              <a:gd name="connsiteY0" fmla="*/ 629266 h 2641669"/>
              <a:gd name="connsiteX1" fmla="*/ 6016171 w 6047044"/>
              <a:gd name="connsiteY1" fmla="*/ 121266 h 2641669"/>
              <a:gd name="connsiteX2" fmla="*/ 1161143 w 6047044"/>
              <a:gd name="connsiteY2" fmla="*/ 2639495 h 2641669"/>
              <a:gd name="connsiteX3" fmla="*/ 152400 w 6047044"/>
              <a:gd name="connsiteY3" fmla="*/ 592981 h 2641669"/>
              <a:gd name="connsiteX4" fmla="*/ 1444171 w 6047044"/>
              <a:gd name="connsiteY4" fmla="*/ 2363724 h 2641669"/>
              <a:gd name="connsiteX5" fmla="*/ 2235200 w 6047044"/>
              <a:gd name="connsiteY5" fmla="*/ 389781 h 2641669"/>
              <a:gd name="connsiteX6" fmla="*/ 3323771 w 6047044"/>
              <a:gd name="connsiteY6" fmla="*/ 1775895 h 2641669"/>
              <a:gd name="connsiteX7" fmla="*/ 4390571 w 6047044"/>
              <a:gd name="connsiteY7" fmla="*/ 92238 h 2641669"/>
              <a:gd name="connsiteX8" fmla="*/ 5094514 w 6047044"/>
              <a:gd name="connsiteY8" fmla="*/ 926809 h 2641669"/>
              <a:gd name="connsiteX9" fmla="*/ 5776686 w 6047044"/>
              <a:gd name="connsiteY9" fmla="*/ 34181 h 2641669"/>
              <a:gd name="connsiteX10" fmla="*/ 203200 w 6047044"/>
              <a:gd name="connsiteY10" fmla="*/ 759895 h 2641669"/>
              <a:gd name="connsiteX11" fmla="*/ 5348514 w 6047044"/>
              <a:gd name="connsiteY11" fmla="*/ 324466 h 2641669"/>
              <a:gd name="connsiteX12" fmla="*/ 312057 w 6047044"/>
              <a:gd name="connsiteY12" fmla="*/ 1202581 h 2641669"/>
              <a:gd name="connsiteX13" fmla="*/ 5326743 w 6047044"/>
              <a:gd name="connsiteY13" fmla="*/ 716352 h 2641669"/>
              <a:gd name="connsiteX14" fmla="*/ 464457 w 6047044"/>
              <a:gd name="connsiteY14" fmla="*/ 1826695 h 2641669"/>
              <a:gd name="connsiteX15" fmla="*/ 4310743 w 6047044"/>
              <a:gd name="connsiteY15" fmla="*/ 1333209 h 2641669"/>
              <a:gd name="connsiteX16" fmla="*/ 907143 w 6047044"/>
              <a:gd name="connsiteY16" fmla="*/ 2501609 h 2641669"/>
              <a:gd name="connsiteX17" fmla="*/ 921657 w 6047044"/>
              <a:gd name="connsiteY17" fmla="*/ 1579952 h 26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47044" h="2641669">
                <a:moveTo>
                  <a:pt x="0" y="629266"/>
                </a:moveTo>
                <a:cubicBezTo>
                  <a:pt x="2911323" y="207747"/>
                  <a:pt x="5822647" y="-213772"/>
                  <a:pt x="6016171" y="121266"/>
                </a:cubicBezTo>
                <a:cubicBezTo>
                  <a:pt x="6209695" y="456304"/>
                  <a:pt x="2138438" y="2560876"/>
                  <a:pt x="1161143" y="2639495"/>
                </a:cubicBezTo>
                <a:cubicBezTo>
                  <a:pt x="183848" y="2718114"/>
                  <a:pt x="105229" y="638943"/>
                  <a:pt x="152400" y="592981"/>
                </a:cubicBezTo>
                <a:cubicBezTo>
                  <a:pt x="199571" y="547019"/>
                  <a:pt x="1097038" y="2397591"/>
                  <a:pt x="1444171" y="2363724"/>
                </a:cubicBezTo>
                <a:cubicBezTo>
                  <a:pt x="1791304" y="2329857"/>
                  <a:pt x="1921933" y="487752"/>
                  <a:pt x="2235200" y="389781"/>
                </a:cubicBezTo>
                <a:cubicBezTo>
                  <a:pt x="2548467" y="291810"/>
                  <a:pt x="2964543" y="1825485"/>
                  <a:pt x="3323771" y="1775895"/>
                </a:cubicBezTo>
                <a:cubicBezTo>
                  <a:pt x="3682999" y="1726305"/>
                  <a:pt x="4095447" y="233752"/>
                  <a:pt x="4390571" y="92238"/>
                </a:cubicBezTo>
                <a:cubicBezTo>
                  <a:pt x="4685695" y="-49276"/>
                  <a:pt x="4863495" y="936485"/>
                  <a:pt x="5094514" y="926809"/>
                </a:cubicBezTo>
                <a:cubicBezTo>
                  <a:pt x="5325533" y="917133"/>
                  <a:pt x="6591905" y="62000"/>
                  <a:pt x="5776686" y="34181"/>
                </a:cubicBezTo>
                <a:cubicBezTo>
                  <a:pt x="4961467" y="6362"/>
                  <a:pt x="274562" y="711514"/>
                  <a:pt x="203200" y="759895"/>
                </a:cubicBezTo>
                <a:cubicBezTo>
                  <a:pt x="131838" y="808276"/>
                  <a:pt x="5330371" y="250685"/>
                  <a:pt x="5348514" y="324466"/>
                </a:cubicBezTo>
                <a:cubicBezTo>
                  <a:pt x="5366657" y="398247"/>
                  <a:pt x="315686" y="1137267"/>
                  <a:pt x="312057" y="1202581"/>
                </a:cubicBezTo>
                <a:cubicBezTo>
                  <a:pt x="308428" y="1267895"/>
                  <a:pt x="5301343" y="612333"/>
                  <a:pt x="5326743" y="716352"/>
                </a:cubicBezTo>
                <a:cubicBezTo>
                  <a:pt x="5352143" y="820371"/>
                  <a:pt x="633790" y="1723886"/>
                  <a:pt x="464457" y="1826695"/>
                </a:cubicBezTo>
                <a:cubicBezTo>
                  <a:pt x="295124" y="1929504"/>
                  <a:pt x="4236962" y="1220723"/>
                  <a:pt x="4310743" y="1333209"/>
                </a:cubicBezTo>
                <a:cubicBezTo>
                  <a:pt x="4384524" y="1445695"/>
                  <a:pt x="1471991" y="2460485"/>
                  <a:pt x="907143" y="2501609"/>
                </a:cubicBezTo>
                <a:cubicBezTo>
                  <a:pt x="342295" y="2542733"/>
                  <a:pt x="631976" y="2061342"/>
                  <a:pt x="921657" y="1579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høyre 6"/>
          <p:cNvSpPr/>
          <p:nvPr/>
        </p:nvSpPr>
        <p:spPr>
          <a:xfrm>
            <a:off x="4221722" y="4438501"/>
            <a:ext cx="1567543" cy="156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681790" y="3884229"/>
            <a:ext cx="3004602" cy="400110"/>
          </a:xfrm>
          <a:prstGeom prst="rect">
            <a:avLst/>
          </a:prstGeom>
          <a:solidFill>
            <a:schemeClr val="dk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Vind fra vest med kald luft</a:t>
            </a:r>
            <a:endParaRPr lang="nb-NO" sz="2000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528423" y="2144088"/>
            <a:ext cx="211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Gode forhold her</a:t>
            </a:r>
            <a:endParaRPr lang="nb-NO" sz="2000" b="1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4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16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>Stopp i tide? Riktig veivalg?</a:t>
            </a:r>
            <a:br>
              <a:rPr lang="nb-NO" sz="3200" b="1" dirty="0" smtClean="0"/>
            </a:br>
            <a:r>
              <a:rPr lang="nb-NO" sz="3200" b="1" dirty="0" err="1" smtClean="0"/>
              <a:t>Tracket</a:t>
            </a:r>
            <a:r>
              <a:rPr lang="nb-NO" sz="3200" b="1" dirty="0" smtClean="0"/>
              <a:t> under viser flygningen før utelanding ved Åsta</a:t>
            </a:r>
            <a:endParaRPr lang="nb-NO" sz="3200" b="1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9813"/>
            <a:ext cx="5528733" cy="471392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658186" y="1469813"/>
            <a:ext cx="442298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Piloten passerer flere utelandingsjorder mens han søker etter termikk. </a:t>
            </a:r>
          </a:p>
          <a:p>
            <a:r>
              <a:rPr lang="nb-NO" dirty="0" smtClean="0"/>
              <a:t>Turen </a:t>
            </a:r>
            <a:r>
              <a:rPr lang="nb-NO" dirty="0"/>
              <a:t>ender i </a:t>
            </a:r>
            <a:r>
              <a:rPr lang="nb-NO" dirty="0" err="1"/>
              <a:t>groundloop</a:t>
            </a:r>
            <a:r>
              <a:rPr lang="nb-NO" dirty="0"/>
              <a:t> og havari.</a:t>
            </a:r>
          </a:p>
          <a:p>
            <a:endParaRPr lang="nb-NO" sz="1200" dirty="0" smtClean="0"/>
          </a:p>
          <a:p>
            <a:r>
              <a:rPr lang="nb-NO" dirty="0"/>
              <a:t>Mens man søker må man stoppe og bestemme seg for om det man gjør er </a:t>
            </a:r>
            <a:r>
              <a:rPr lang="nb-NO" dirty="0" smtClean="0"/>
              <a:t>riktig?</a:t>
            </a:r>
          </a:p>
          <a:p>
            <a:r>
              <a:rPr lang="nb-NO" dirty="0" smtClean="0"/>
              <a:t>Man flyr lavere og lavere og lavere  i samme sporet langs elva.</a:t>
            </a:r>
            <a:endParaRPr lang="nb-NO" dirty="0"/>
          </a:p>
          <a:p>
            <a:endParaRPr lang="nb-NO" sz="1400" dirty="0" smtClean="0"/>
          </a:p>
          <a:p>
            <a:r>
              <a:rPr lang="nb-NO" dirty="0" smtClean="0"/>
              <a:t>Er </a:t>
            </a:r>
            <a:r>
              <a:rPr lang="nb-NO" dirty="0"/>
              <a:t>det riktig å søke langs elva?</a:t>
            </a:r>
          </a:p>
          <a:p>
            <a:r>
              <a:rPr lang="nb-NO" dirty="0"/>
              <a:t>Er det bedre inne på åsen</a:t>
            </a:r>
            <a:r>
              <a:rPr lang="nb-NO" dirty="0" smtClean="0"/>
              <a:t>? Termikkutløsere?</a:t>
            </a:r>
          </a:p>
          <a:p>
            <a:endParaRPr lang="nb-NO" dirty="0"/>
          </a:p>
          <a:p>
            <a:r>
              <a:rPr lang="nb-NO" dirty="0"/>
              <a:t>Skal man fly inn på åsen må det gjøres i stor nok høyde.</a:t>
            </a:r>
          </a:p>
          <a:p>
            <a:endParaRPr lang="nb-NO" sz="1400" dirty="0" smtClean="0"/>
          </a:p>
          <a:p>
            <a:r>
              <a:rPr lang="nb-NO" b="1" dirty="0" smtClean="0"/>
              <a:t>Stopp i et landbart område</a:t>
            </a:r>
            <a:r>
              <a:rPr lang="nb-NO" b="1" dirty="0"/>
              <a:t> </a:t>
            </a:r>
            <a:r>
              <a:rPr lang="nb-NO" b="1" dirty="0" smtClean="0"/>
              <a:t>og se på jordene mens man søker. </a:t>
            </a:r>
          </a:p>
          <a:p>
            <a:r>
              <a:rPr lang="nb-NO" dirty="0" smtClean="0"/>
              <a:t>	Rusta utelandingsjorde er fint?</a:t>
            </a:r>
            <a:endParaRPr lang="nb-NO" dirty="0"/>
          </a:p>
        </p:txBody>
      </p:sp>
      <p:sp>
        <p:nvSpPr>
          <p:cNvPr id="6" name="Ellipse 5"/>
          <p:cNvSpPr/>
          <p:nvPr/>
        </p:nvSpPr>
        <p:spPr>
          <a:xfrm>
            <a:off x="4889863" y="5123710"/>
            <a:ext cx="1402080" cy="100922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039360" y="5397490"/>
            <a:ext cx="11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Normalt stig område?</a:t>
            </a:r>
            <a:endParaRPr lang="nb-NO" sz="12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4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5" y="238125"/>
            <a:ext cx="9553575" cy="638175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040914" y="1966686"/>
            <a:ext cx="2830286" cy="40011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Åsrygg med triggerpunkt</a:t>
            </a:r>
            <a:endParaRPr lang="nb-NO" sz="2000" b="1" dirty="0"/>
          </a:p>
        </p:txBody>
      </p:sp>
      <p:sp>
        <p:nvSpPr>
          <p:cNvPr id="6" name="Pil venstre 5"/>
          <p:cNvSpPr/>
          <p:nvPr/>
        </p:nvSpPr>
        <p:spPr>
          <a:xfrm>
            <a:off x="7053943" y="2039257"/>
            <a:ext cx="986971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808686" y="5130800"/>
            <a:ext cx="3064101" cy="40011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Stort landbart område</a:t>
            </a:r>
            <a:endParaRPr lang="nb-NO" sz="2000" b="1" dirty="0"/>
          </a:p>
        </p:txBody>
      </p:sp>
      <p:sp>
        <p:nvSpPr>
          <p:cNvPr id="8" name="Pil venstre 7"/>
          <p:cNvSpPr/>
          <p:nvPr/>
        </p:nvSpPr>
        <p:spPr>
          <a:xfrm>
            <a:off x="6400800" y="5318703"/>
            <a:ext cx="986971" cy="2122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1316038" y="740228"/>
            <a:ext cx="2177143" cy="40011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Her endte flyturen</a:t>
            </a:r>
            <a:endParaRPr lang="nb-NO" sz="2000" b="1" dirty="0"/>
          </a:p>
        </p:txBody>
      </p:sp>
      <p:sp>
        <p:nvSpPr>
          <p:cNvPr id="10" name="Pil høyre 9"/>
          <p:cNvSpPr/>
          <p:nvPr/>
        </p:nvSpPr>
        <p:spPr>
          <a:xfrm>
            <a:off x="1524000" y="1211943"/>
            <a:ext cx="827314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1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38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 smtClean="0"/>
              <a:t>Lag lokale små strekkoppgaver innenfor 10 km</a:t>
            </a:r>
            <a:br>
              <a:rPr lang="nb-NO" sz="3200" b="1" dirty="0" smtClean="0"/>
            </a:br>
            <a:endParaRPr lang="nb-NO" sz="3200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171" y="1238513"/>
            <a:ext cx="4615805" cy="4923936"/>
          </a:xfrm>
          <a:prstGeom prst="rect">
            <a:avLst/>
          </a:prstGeom>
        </p:spPr>
      </p:pic>
      <p:cxnSp>
        <p:nvCxnSpPr>
          <p:cNvPr id="12" name="Rett pil 11"/>
          <p:cNvCxnSpPr/>
          <p:nvPr/>
        </p:nvCxnSpPr>
        <p:spPr>
          <a:xfrm flipH="1" flipV="1">
            <a:off x="6066971" y="1400629"/>
            <a:ext cx="747486" cy="1894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 flipH="1">
            <a:off x="4187371" y="1386114"/>
            <a:ext cx="1879600" cy="718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>
            <a:off x="4187371" y="2111829"/>
            <a:ext cx="2627086" cy="355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>
            <a:off x="6872514" y="567508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 flipH="1" flipV="1">
            <a:off x="6814457" y="3294743"/>
            <a:ext cx="50800" cy="2373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kstSylinder 23"/>
          <p:cNvSpPr txBox="1"/>
          <p:nvPr/>
        </p:nvSpPr>
        <p:spPr>
          <a:xfrm>
            <a:off x="8091976" y="1238513"/>
            <a:ext cx="37226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Fly med papirkart</a:t>
            </a:r>
          </a:p>
          <a:p>
            <a:r>
              <a:rPr lang="nb-NO" sz="2000" b="1" dirty="0" smtClean="0"/>
              <a:t>Fly flere runder</a:t>
            </a:r>
          </a:p>
          <a:p>
            <a:r>
              <a:rPr lang="nb-NO" sz="2000" b="1" dirty="0" smtClean="0"/>
              <a:t>Fly der det stiger, ikke bare rett fram.</a:t>
            </a:r>
          </a:p>
          <a:p>
            <a:endParaRPr lang="nb-NO" sz="2000" b="1" dirty="0" smtClean="0"/>
          </a:p>
          <a:p>
            <a:r>
              <a:rPr lang="nb-NO" sz="2000" b="1" dirty="0"/>
              <a:t>Oppgave 1:</a:t>
            </a:r>
          </a:p>
          <a:p>
            <a:r>
              <a:rPr lang="nb-NO" sz="2000" b="1" dirty="0"/>
              <a:t>Starmoen – Hernes – Glomma – Jømna – Starmoen.</a:t>
            </a:r>
          </a:p>
          <a:p>
            <a:endParaRPr lang="nb-NO" sz="2000" b="1" dirty="0"/>
          </a:p>
          <a:p>
            <a:r>
              <a:rPr lang="nb-NO" sz="2000" b="1" dirty="0" smtClean="0"/>
              <a:t>Vurder: </a:t>
            </a:r>
          </a:p>
          <a:p>
            <a:r>
              <a:rPr lang="nb-NO" sz="2000" b="1" dirty="0" smtClean="0"/>
              <a:t>- Hvor tror du det beste </a:t>
            </a:r>
            <a:r>
              <a:rPr lang="nb-NO" sz="2000" b="1" dirty="0" err="1" smtClean="0"/>
              <a:t>stiget</a:t>
            </a:r>
            <a:r>
              <a:rPr lang="nb-NO" sz="2000" b="1" dirty="0" smtClean="0"/>
              <a:t> er?</a:t>
            </a:r>
          </a:p>
          <a:p>
            <a:r>
              <a:rPr lang="nb-NO" sz="2000" b="1" dirty="0" smtClean="0"/>
              <a:t>- Hvor er det landbart?</a:t>
            </a:r>
          </a:p>
          <a:p>
            <a:r>
              <a:rPr lang="nb-NO" sz="2000" b="1" dirty="0" smtClean="0"/>
              <a:t>- Hvor er det ikke landbart?</a:t>
            </a:r>
          </a:p>
          <a:p>
            <a:endParaRPr lang="nb-NO" sz="2000" b="1" dirty="0" smtClean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6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/>
          </a:bodyPr>
          <a:lstStyle/>
          <a:p>
            <a:pPr algn="ctr"/>
            <a:r>
              <a:rPr lang="nb-NO" sz="3200" b="1" dirty="0" smtClean="0"/>
              <a:t>Lokal strekktur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Lag noen lokale oppgaver som kan brukes etter behov.</a:t>
            </a:r>
          </a:p>
          <a:p>
            <a:endParaRPr lang="nb-NO" dirty="0" smtClean="0"/>
          </a:p>
          <a:p>
            <a:r>
              <a:rPr lang="nb-NO" dirty="0" smtClean="0"/>
              <a:t>Spurv, ørn, hauk etter nivå på piloten.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5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287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 smtClean="0"/>
              <a:t>Hendelsesrapporter</a:t>
            </a:r>
            <a:br>
              <a:rPr lang="nb-NO" sz="3200" b="1" dirty="0" smtClean="0"/>
            </a:b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63413"/>
            <a:ext cx="10515600" cy="511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Alle hendelser skal </a:t>
            </a:r>
            <a:r>
              <a:rPr lang="nb-NO" b="1" dirty="0"/>
              <a:t>vi </a:t>
            </a:r>
            <a:r>
              <a:rPr lang="nb-NO" b="1" dirty="0" smtClean="0"/>
              <a:t>lære av</a:t>
            </a:r>
            <a:r>
              <a:rPr lang="nb-NO" dirty="0" smtClean="0"/>
              <a:t>.</a:t>
            </a:r>
            <a:r>
              <a:rPr lang="nb-NO" sz="1600" dirty="0" smtClean="0"/>
              <a:t>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Les følgende hendelsesrapporter og tenk over: </a:t>
            </a:r>
          </a:p>
          <a:p>
            <a:pPr marL="457200" lvl="1" indent="0">
              <a:buNone/>
            </a:pPr>
            <a:r>
              <a:rPr lang="nb-NO" dirty="0" smtClean="0"/>
              <a:t>Hva var den viktigste årsaken til havariene slik du ser det?</a:t>
            </a:r>
          </a:p>
          <a:p>
            <a:pPr marL="457200" lvl="1" indent="0">
              <a:buNone/>
            </a:pPr>
            <a:r>
              <a:rPr lang="nb-NO" dirty="0" smtClean="0"/>
              <a:t>Hva kan du personlig gjøre med det for at det samme ikke skal </a:t>
            </a:r>
            <a:r>
              <a:rPr lang="nb-NO" dirty="0"/>
              <a:t> </a:t>
            </a:r>
            <a:r>
              <a:rPr lang="nb-NO" dirty="0" smtClean="0"/>
              <a:t>hende deg?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Rapport </a:t>
            </a:r>
            <a:r>
              <a:rPr lang="nb-NO" dirty="0"/>
              <a:t>07-2020 LN-GID </a:t>
            </a:r>
            <a:r>
              <a:rPr lang="nb-NO" dirty="0" smtClean="0"/>
              <a:t>Utelandingshavari.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Rapport </a:t>
            </a:r>
            <a:r>
              <a:rPr lang="nb-NO" dirty="0"/>
              <a:t>14-2020 LN-GIB </a:t>
            </a:r>
            <a:r>
              <a:rPr lang="nb-NO" dirty="0" smtClean="0"/>
              <a:t>Utelandingshavari.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Rapport </a:t>
            </a:r>
            <a:r>
              <a:rPr lang="nb-NO" dirty="0"/>
              <a:t>15-2020 LN-GCG Nødlanding i </a:t>
            </a:r>
            <a:r>
              <a:rPr lang="nb-NO" dirty="0" smtClean="0"/>
              <a:t>skog.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2000" dirty="0" smtClean="0"/>
              <a:t>Full tekst finner du under hendelser: </a:t>
            </a:r>
            <a:r>
              <a:rPr lang="nb-NO" sz="2000" dirty="0" smtClean="0">
                <a:hlinkClick r:id="rId2"/>
              </a:rPr>
              <a:t>www.nlf.no/seilfly</a:t>
            </a:r>
            <a:endParaRPr lang="nb-NO" sz="20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gress, utendørs, vann, tre&#10;&#10;Automatisk generert beskrive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7" y="3346027"/>
            <a:ext cx="4106333" cy="2830936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8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b="1" u="sng" dirty="0"/>
              <a:t>Rapport 07-2020 LN-GID Utelandingshavari</a:t>
            </a:r>
            <a:r>
              <a:rPr lang="nb-NO" sz="3200" b="1" dirty="0"/>
              <a:t/>
            </a:r>
            <a:br>
              <a:rPr lang="nb-NO" sz="3200" b="1" dirty="0"/>
            </a:b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Hva </a:t>
            </a:r>
            <a:r>
              <a:rPr lang="nb-NO" b="1" dirty="0"/>
              <a:t>kunne hindret hendelse?</a:t>
            </a:r>
            <a:endParaRPr lang="nb-NO" dirty="0"/>
          </a:p>
          <a:p>
            <a:r>
              <a:rPr lang="nb-NO" dirty="0"/>
              <a:t>Kunne begynt tidligere søk etter landbare jorder, for å utvide mulighetene for å finne et større flatt område og ha bedre tid til å se på det valgte jordet fra flere sider. </a:t>
            </a:r>
            <a:endParaRPr lang="nb-NO" dirty="0" smtClean="0"/>
          </a:p>
          <a:p>
            <a:r>
              <a:rPr lang="nb-NO" dirty="0" smtClean="0"/>
              <a:t>Kunne </a:t>
            </a:r>
            <a:r>
              <a:rPr lang="nb-NO" dirty="0"/>
              <a:t>også trent på hinder- og kortbanelanding med aktuell flytype for å være bedre kjent med maks bremseeffekt.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5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u="sng" dirty="0"/>
              <a:t>Rapport 14-2020 LN-GIB Utelandingshavari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839893"/>
            <a:ext cx="10515600" cy="5337070"/>
          </a:xfrm>
        </p:spPr>
        <p:txBody>
          <a:bodyPr>
            <a:normAutofit lnSpcReduction="10000"/>
          </a:bodyPr>
          <a:lstStyle/>
          <a:p>
            <a:r>
              <a:rPr lang="nb-NO" b="1" dirty="0" smtClean="0"/>
              <a:t>Anbefalinger</a:t>
            </a:r>
            <a:r>
              <a:rPr lang="nb-NO" b="1" dirty="0"/>
              <a:t>:</a:t>
            </a:r>
            <a:endParaRPr lang="nb-NO" dirty="0"/>
          </a:p>
          <a:p>
            <a:r>
              <a:rPr lang="nb-NO" dirty="0"/>
              <a:t>Nye strekkflygere bør ideelt sett ha en mentor eller trener som følger opp progresjon og veileder på utfordringer og oppgaver som matcher pilotens nivå i </a:t>
            </a:r>
            <a:r>
              <a:rPr lang="nb-NO" dirty="0" err="1"/>
              <a:t>progresjonensstigen</a:t>
            </a:r>
            <a:r>
              <a:rPr lang="nb-NO" dirty="0"/>
              <a:t>. </a:t>
            </a:r>
          </a:p>
          <a:p>
            <a:r>
              <a:rPr lang="nb-NO" dirty="0"/>
              <a:t>Piloter som har en sterk motivasjon til å utvikle seg bør anbefales å delta på kompetansekurs som </a:t>
            </a:r>
            <a:r>
              <a:rPr lang="nb-NO" dirty="0" err="1"/>
              <a:t>f.eks</a:t>
            </a:r>
            <a:r>
              <a:rPr lang="nb-NO" dirty="0"/>
              <a:t> </a:t>
            </a:r>
            <a:r>
              <a:rPr lang="nb-NO" dirty="0" err="1"/>
              <a:t>Svedanorkursene</a:t>
            </a:r>
            <a:r>
              <a:rPr lang="nb-NO" dirty="0"/>
              <a:t> fremfor å drive egentrening og egenutvikling ved å utfordre marginer og risiko. </a:t>
            </a:r>
          </a:p>
          <a:p>
            <a:r>
              <a:rPr lang="nb-NO" dirty="0"/>
              <a:t>I utdanningen og </a:t>
            </a:r>
            <a:r>
              <a:rPr lang="nb-NO" dirty="0" err="1"/>
              <a:t>kontrollflygninger</a:t>
            </a:r>
            <a:r>
              <a:rPr lang="nb-NO" dirty="0"/>
              <a:t> må klubber og instruktører ha fokus på flyenes anbefalte innflygingshastighet (</a:t>
            </a:r>
            <a:r>
              <a:rPr lang="nb-NO" dirty="0" smtClean="0"/>
              <a:t>gul    </a:t>
            </a:r>
            <a:r>
              <a:rPr lang="nb-NO" dirty="0"/>
              <a:t>trekant) i henhold til </a:t>
            </a:r>
            <a:r>
              <a:rPr lang="nb-NO" dirty="0" err="1" smtClean="0"/>
              <a:t>flightmanual</a:t>
            </a:r>
            <a:r>
              <a:rPr lang="nb-NO" dirty="0"/>
              <a:t>.</a:t>
            </a:r>
          </a:p>
          <a:p>
            <a:r>
              <a:rPr lang="nb-NO" dirty="0"/>
              <a:t>Strekkflygere må være innfløyet på typen og kunne beherske merkelanding før det legges ut på strekkflyging med potensiell utelanding.</a:t>
            </a:r>
          </a:p>
          <a:p>
            <a:endParaRPr lang="nb-NO" dirty="0"/>
          </a:p>
        </p:txBody>
      </p:sp>
      <p:sp>
        <p:nvSpPr>
          <p:cNvPr id="5" name="Likebent trekant 4"/>
          <p:cNvSpPr/>
          <p:nvPr/>
        </p:nvSpPr>
        <p:spPr>
          <a:xfrm>
            <a:off x="8588587" y="4023361"/>
            <a:ext cx="203200" cy="24384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33119" y="426719"/>
            <a:ext cx="35424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Se opp? </a:t>
            </a:r>
          </a:p>
          <a:p>
            <a:r>
              <a:rPr lang="nb-NO" sz="2000" b="1" dirty="0" smtClean="0"/>
              <a:t>Se ned?</a:t>
            </a:r>
          </a:p>
          <a:p>
            <a:r>
              <a:rPr lang="nb-NO" sz="2000" b="1" dirty="0" smtClean="0"/>
              <a:t>Se på skyene?</a:t>
            </a:r>
          </a:p>
          <a:p>
            <a:endParaRPr lang="nb-NO" sz="2000" b="1" dirty="0" smtClean="0"/>
          </a:p>
          <a:p>
            <a:r>
              <a:rPr lang="nb-NO" sz="2000" b="1" dirty="0" smtClean="0"/>
              <a:t>Hvor er sola?</a:t>
            </a:r>
          </a:p>
          <a:p>
            <a:r>
              <a:rPr lang="nb-NO" sz="2000" b="1" dirty="0" smtClean="0"/>
              <a:t>Hvor kommer vinden fra?</a:t>
            </a:r>
          </a:p>
          <a:p>
            <a:r>
              <a:rPr lang="nb-NO" sz="2000" b="1" dirty="0" smtClean="0"/>
              <a:t>Triggerpunkter?</a:t>
            </a:r>
          </a:p>
          <a:p>
            <a:r>
              <a:rPr lang="nb-NO" sz="2000" b="1" dirty="0" smtClean="0"/>
              <a:t>Vind og sol arbeider sammen?</a:t>
            </a:r>
          </a:p>
          <a:p>
            <a:r>
              <a:rPr lang="nb-NO" sz="2000" b="1" dirty="0" smtClean="0"/>
              <a:t>Hvordan ser skyene ut?</a:t>
            </a:r>
          </a:p>
          <a:p>
            <a:r>
              <a:rPr lang="nb-NO" sz="2000" b="1" dirty="0" smtClean="0"/>
              <a:t>Form og farge?</a:t>
            </a:r>
          </a:p>
          <a:p>
            <a:r>
              <a:rPr lang="nb-NO" sz="2000" b="1" dirty="0" smtClean="0"/>
              <a:t>Unge skyer?</a:t>
            </a:r>
          </a:p>
          <a:p>
            <a:r>
              <a:rPr lang="nb-NO" sz="2000" b="1" dirty="0" smtClean="0"/>
              <a:t>Gamle skyer i oppløsing?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289387" y="4897121"/>
            <a:ext cx="765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u="sng" dirty="0" smtClean="0">
                <a:solidFill>
                  <a:schemeClr val="accent2"/>
                </a:solidFill>
              </a:rPr>
              <a:t>Ha en  drøm om å komme dit pila peker sikkert?</a:t>
            </a:r>
            <a:endParaRPr lang="nb-NO" sz="2800" b="1" u="sng" dirty="0">
              <a:solidFill>
                <a:schemeClr val="accent2"/>
              </a:solidFill>
            </a:endParaRPr>
          </a:p>
        </p:txBody>
      </p:sp>
      <p:cxnSp>
        <p:nvCxnSpPr>
          <p:cNvPr id="7" name="Rett pil 6"/>
          <p:cNvCxnSpPr/>
          <p:nvPr/>
        </p:nvCxnSpPr>
        <p:spPr>
          <a:xfrm flipV="1">
            <a:off x="1937173" y="1957493"/>
            <a:ext cx="7193280" cy="3271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52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u="sng" dirty="0"/>
              <a:t>Rapport 15-2020 LN-GCG Nødlanding i skog</a:t>
            </a:r>
            <a:r>
              <a:rPr lang="nb-NO" sz="3200" b="1" dirty="0"/>
              <a:t/>
            </a:r>
            <a:br>
              <a:rPr lang="nb-NO" sz="3200" b="1" dirty="0"/>
            </a:b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10827"/>
            <a:ext cx="10515600" cy="5066136"/>
          </a:xfrm>
        </p:spPr>
        <p:txBody>
          <a:bodyPr/>
          <a:lstStyle/>
          <a:p>
            <a:r>
              <a:rPr lang="nb-NO" b="1" dirty="0" smtClean="0"/>
              <a:t>Konklusjon</a:t>
            </a:r>
            <a:r>
              <a:rPr lang="nb-NO" b="1" dirty="0"/>
              <a:t>:</a:t>
            </a:r>
            <a:endParaRPr lang="nb-NO" dirty="0"/>
          </a:p>
          <a:p>
            <a:r>
              <a:rPr lang="nb-NO" dirty="0"/>
              <a:t>Kryssing av fjellparti betyr generelt flyging over </a:t>
            </a:r>
            <a:r>
              <a:rPr lang="nb-NO" dirty="0" err="1"/>
              <a:t>ulandbart</a:t>
            </a:r>
            <a:r>
              <a:rPr lang="nb-NO" dirty="0"/>
              <a:t> område. Ved flyging over </a:t>
            </a:r>
            <a:r>
              <a:rPr lang="nb-NO" dirty="0" err="1"/>
              <a:t>ulandbart</a:t>
            </a:r>
            <a:r>
              <a:rPr lang="nb-NO" dirty="0"/>
              <a:t> terreng, mot kjent landbart område, må nødvendig sikkerhetsmargin medregnes.</a:t>
            </a:r>
          </a:p>
          <a:p>
            <a:r>
              <a:rPr lang="nb-NO" dirty="0"/>
              <a:t>Det vil si at underveis må man kalkulere når man skal snu og gå tilbake til siste utelandingsjorde eller man kan fortsette videre med god margin.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93" y="3677885"/>
            <a:ext cx="3332693" cy="24990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3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 b="1" dirty="0" smtClean="0"/>
              <a:t>Takk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Takk for at du flyr med </a:t>
            </a:r>
            <a:r>
              <a:rPr lang="nb-NO" b="1" dirty="0" smtClean="0"/>
              <a:t>marginer.</a:t>
            </a:r>
            <a:endParaRPr lang="nb-NO" b="1" dirty="0"/>
          </a:p>
          <a:p>
            <a:r>
              <a:rPr lang="nb-NO" b="1" dirty="0" smtClean="0"/>
              <a:t>Takk for at du utelandet.</a:t>
            </a:r>
          </a:p>
          <a:p>
            <a:endParaRPr lang="nb-NO" b="1" dirty="0"/>
          </a:p>
          <a:p>
            <a:r>
              <a:rPr lang="nb-NO" b="1" dirty="0" smtClean="0"/>
              <a:t>To fly i åkeren.</a:t>
            </a:r>
          </a:p>
          <a:p>
            <a:pPr marL="0" indent="0">
              <a:buNone/>
            </a:pPr>
            <a:r>
              <a:rPr lang="nb-NO" b="1" dirty="0" smtClean="0"/>
              <a:t>	Bra, supert.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891" y="2296160"/>
            <a:ext cx="6214909" cy="3880803"/>
          </a:xfrm>
          <a:prstGeom prst="rect">
            <a:avLst/>
          </a:prstGeom>
        </p:spPr>
      </p:pic>
      <p:cxnSp>
        <p:nvCxnSpPr>
          <p:cNvPr id="6" name="Rett pil 5"/>
          <p:cNvCxnSpPr/>
          <p:nvPr/>
        </p:nvCxnSpPr>
        <p:spPr>
          <a:xfrm>
            <a:off x="3163147" y="4246880"/>
            <a:ext cx="2533226" cy="961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V="1">
            <a:off x="3210560" y="5269653"/>
            <a:ext cx="666496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8658013" y="5869186"/>
            <a:ext cx="269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Geir Helge Skattebo, avisa Valdres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9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5444481" y="1618826"/>
            <a:ext cx="67259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Gi ikke opp. </a:t>
            </a:r>
          </a:p>
          <a:p>
            <a:r>
              <a:rPr lang="nb-NO" sz="2400" b="1" dirty="0" smtClean="0"/>
              <a:t>Dette er gøy og alle kan lære det.</a:t>
            </a:r>
          </a:p>
          <a:p>
            <a:endParaRPr lang="nb-NO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400" b="1" dirty="0"/>
              <a:t>Hvordan flyr du i </a:t>
            </a:r>
            <a:r>
              <a:rPr lang="nb-NO" sz="2400" b="1" dirty="0" smtClean="0"/>
              <a:t>dag?</a:t>
            </a:r>
            <a:endParaRPr lang="nb-NO" sz="2400" b="1" dirty="0"/>
          </a:p>
          <a:p>
            <a:pPr marL="457200" indent="-457200">
              <a:buFont typeface="+mj-lt"/>
              <a:buAutoNum type="arabicPeriod"/>
            </a:pPr>
            <a:r>
              <a:rPr lang="nb-NO" sz="2400" b="1" dirty="0"/>
              <a:t>Hvordan kan du bli bedre?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b="1" dirty="0"/>
              <a:t>Hva kan du trene på </a:t>
            </a:r>
            <a:r>
              <a:rPr lang="nb-NO" sz="2400" b="1" dirty="0" smtClean="0"/>
              <a:t>solo?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b="1" dirty="0"/>
              <a:t>Hva kan du trene på</a:t>
            </a:r>
            <a:r>
              <a:rPr lang="nb-NO" sz="2400" b="1" dirty="0" smtClean="0"/>
              <a:t> </a:t>
            </a:r>
            <a:r>
              <a:rPr lang="nb-NO" sz="2400" b="1" dirty="0"/>
              <a:t>med instruktør?</a:t>
            </a:r>
          </a:p>
          <a:p>
            <a:endParaRPr lang="nb-NO" sz="2400" b="1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4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3694" y="351578"/>
            <a:ext cx="10515600" cy="860849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>Faglitteratur og videre utvikling: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G</a:t>
            </a:r>
            <a:r>
              <a:rPr lang="nb-NO" dirty="0"/>
              <a:t>. </a:t>
            </a:r>
            <a:r>
              <a:rPr lang="nb-NO" dirty="0" smtClean="0"/>
              <a:t>Dale. The </a:t>
            </a:r>
            <a:r>
              <a:rPr lang="nb-NO" dirty="0" err="1" smtClean="0"/>
              <a:t>soaring</a:t>
            </a:r>
            <a:r>
              <a:rPr lang="nb-NO" dirty="0" smtClean="0"/>
              <a:t> </a:t>
            </a:r>
            <a:r>
              <a:rPr lang="nb-NO" dirty="0" err="1" smtClean="0"/>
              <a:t>engine</a:t>
            </a:r>
            <a:r>
              <a:rPr lang="nb-NO" dirty="0" smtClean="0"/>
              <a:t> </a:t>
            </a:r>
            <a:r>
              <a:rPr lang="nb-NO" dirty="0" err="1" smtClean="0"/>
              <a:t>volume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. </a:t>
            </a:r>
          </a:p>
          <a:p>
            <a:pPr lvl="1"/>
            <a:r>
              <a:rPr lang="en-US" sz="1400" dirty="0" smtClean="0">
                <a:hlinkClick r:id="rId2"/>
              </a:rPr>
              <a:t>British </a:t>
            </a:r>
            <a:r>
              <a:rPr lang="en-US" sz="1400" dirty="0">
                <a:hlinkClick r:id="rId2"/>
              </a:rPr>
              <a:t>Gliding Association Shop (bgashop.co.uk</a:t>
            </a:r>
            <a:r>
              <a:rPr lang="en-US" sz="1400" dirty="0" smtClean="0">
                <a:hlinkClick r:id="rId2"/>
              </a:rPr>
              <a:t>)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err="1" smtClean="0"/>
              <a:t>Utelandingsplasser</a:t>
            </a:r>
            <a:r>
              <a:rPr lang="en-US" dirty="0" smtClean="0"/>
              <a:t> </a:t>
            </a:r>
            <a:r>
              <a:rPr lang="en-US" dirty="0" err="1" smtClean="0"/>
              <a:t>Valdres</a:t>
            </a:r>
            <a:r>
              <a:rPr lang="en-US" dirty="0" smtClean="0"/>
              <a:t> </a:t>
            </a:r>
            <a:r>
              <a:rPr lang="en-US" dirty="0" err="1" smtClean="0"/>
              <a:t>flyklubb</a:t>
            </a:r>
            <a:r>
              <a:rPr lang="en-US" dirty="0" smtClean="0"/>
              <a:t> </a:t>
            </a:r>
            <a:r>
              <a:rPr lang="nb-NO" sz="1800" dirty="0">
                <a:hlinkClick r:id="rId3"/>
              </a:rPr>
              <a:t>Utelandingsplasser | Valdres Flyklubb (nlf.no</a:t>
            </a:r>
            <a:r>
              <a:rPr lang="nb-NO" sz="1800" dirty="0" smtClean="0">
                <a:hlinkClick r:id="rId3"/>
              </a:rPr>
              <a:t>)</a:t>
            </a:r>
            <a:endParaRPr lang="nb-NO" sz="1800" dirty="0" smtClean="0"/>
          </a:p>
          <a:p>
            <a:pPr marL="0" indent="0">
              <a:buNone/>
            </a:pPr>
            <a:r>
              <a:rPr lang="en-US" dirty="0" err="1" smtClean="0"/>
              <a:t>Utelandingskatalogen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estlandet</a:t>
            </a:r>
            <a:r>
              <a:rPr lang="en-US" dirty="0" smtClean="0"/>
              <a:t> </a:t>
            </a:r>
            <a:r>
              <a:rPr lang="nb-NO" sz="1800" dirty="0">
                <a:hlinkClick r:id="rId4"/>
              </a:rPr>
              <a:t>Utelanding – OS AERO KLUBB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nb-NO" dirty="0" smtClean="0"/>
              <a:t>Strekk kurs: </a:t>
            </a:r>
            <a:r>
              <a:rPr lang="nb-NO" dirty="0" err="1">
                <a:hlinkClick r:id="rId5"/>
              </a:rPr>
              <a:t>Svedanorkurs</a:t>
            </a:r>
            <a:r>
              <a:rPr lang="nb-NO" dirty="0">
                <a:hlinkClick r:id="rId5"/>
              </a:rPr>
              <a:t> | Norges Luftsportforbund (nlf.no</a:t>
            </a:r>
            <a:r>
              <a:rPr lang="nb-NO" dirty="0" smtClean="0">
                <a:hlinkClick r:id="rId5"/>
              </a:rPr>
              <a:t>)</a:t>
            </a:r>
            <a:endParaRPr lang="nb-NO" dirty="0" smtClean="0"/>
          </a:p>
          <a:p>
            <a:pPr lvl="1"/>
            <a:r>
              <a:rPr lang="nb-NO" dirty="0" smtClean="0"/>
              <a:t>Kursene er grunnleggende og passer alle.</a:t>
            </a:r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sz="1600" dirty="0" smtClean="0"/>
              <a:t>				</a:t>
            </a:r>
            <a:r>
              <a:rPr lang="nb-NO" sz="1600" dirty="0" err="1" smtClean="0"/>
              <a:t>Datatips</a:t>
            </a:r>
            <a:r>
              <a:rPr lang="nb-NO" sz="1600" dirty="0" smtClean="0"/>
              <a:t>. Høyre klikk og velg: åpne </a:t>
            </a:r>
            <a:r>
              <a:rPr lang="nb-NO" sz="1600" dirty="0" err="1" smtClean="0"/>
              <a:t>hyperkobling</a:t>
            </a:r>
            <a:r>
              <a:rPr lang="nb-NO" sz="1600" dirty="0" smtClean="0"/>
              <a:t> (</a:t>
            </a:r>
            <a:r>
              <a:rPr lang="nb-NO" sz="1600" dirty="0" smtClean="0">
                <a:solidFill>
                  <a:schemeClr val="accent1">
                    <a:lumMod val="75000"/>
                  </a:schemeClr>
                </a:solidFill>
              </a:rPr>
              <a:t>på de som er merket blå</a:t>
            </a:r>
            <a:r>
              <a:rPr lang="nb-NO" sz="1600" dirty="0" smtClean="0"/>
              <a:t>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7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141"/>
          </a:xfrm>
        </p:spPr>
        <p:txBody>
          <a:bodyPr>
            <a:normAutofit/>
          </a:bodyPr>
          <a:lstStyle/>
          <a:p>
            <a:pPr algn="ctr"/>
            <a:r>
              <a:rPr lang="nb-NO" sz="3200" b="1" dirty="0"/>
              <a:t>F</a:t>
            </a:r>
            <a:r>
              <a:rPr lang="nb-NO" sz="3200" b="1" dirty="0" smtClean="0"/>
              <a:t>orberedelser på alle strekk turer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29547"/>
            <a:ext cx="10515600" cy="5344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u="sng" dirty="0" smtClean="0"/>
              <a:t>Faste forberedelser hver dag:</a:t>
            </a:r>
          </a:p>
          <a:p>
            <a:pPr lvl="1"/>
            <a:r>
              <a:rPr lang="nb-NO" dirty="0" smtClean="0"/>
              <a:t>Solbriller, </a:t>
            </a:r>
            <a:r>
              <a:rPr lang="nb-NO" dirty="0" err="1" smtClean="0"/>
              <a:t>termikpøs</a:t>
            </a:r>
            <a:r>
              <a:rPr lang="nb-NO" dirty="0" smtClean="0"/>
              <a:t>, mat og vann</a:t>
            </a:r>
          </a:p>
          <a:p>
            <a:pPr lvl="1"/>
            <a:r>
              <a:rPr lang="nb-NO" dirty="0" smtClean="0"/>
              <a:t>Tisseposer</a:t>
            </a:r>
          </a:p>
          <a:p>
            <a:pPr lvl="1"/>
            <a:r>
              <a:rPr lang="nb-NO" dirty="0" smtClean="0"/>
              <a:t>Kart med utelandingsjorder</a:t>
            </a:r>
          </a:p>
          <a:p>
            <a:pPr lvl="1"/>
            <a:r>
              <a:rPr lang="nb-NO" dirty="0" smtClean="0"/>
              <a:t>Justering av seterygg og sittestilling</a:t>
            </a:r>
          </a:p>
          <a:p>
            <a:pPr lvl="1"/>
            <a:r>
              <a:rPr lang="nb-NO" dirty="0" smtClean="0"/>
              <a:t>Elektroniske hjelpemidler, mobil etc. Festes og klargjøres før avgang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u="sng" dirty="0" smtClean="0"/>
              <a:t>Variable faktorer hver dag:</a:t>
            </a:r>
            <a:endParaRPr lang="nb-NO" u="sng" dirty="0"/>
          </a:p>
          <a:p>
            <a:pPr lvl="1"/>
            <a:r>
              <a:rPr lang="nb-NO" dirty="0" smtClean="0"/>
              <a:t>Hva sier dagens værvarsel?</a:t>
            </a:r>
          </a:p>
          <a:p>
            <a:pPr lvl="1"/>
            <a:r>
              <a:rPr lang="nb-NO" dirty="0" smtClean="0"/>
              <a:t>Hvordan blåser det i dag?</a:t>
            </a:r>
          </a:p>
          <a:p>
            <a:pPr lvl="1"/>
            <a:r>
              <a:rPr lang="nb-NO" dirty="0" smtClean="0"/>
              <a:t>Fareområder? </a:t>
            </a:r>
          </a:p>
          <a:p>
            <a:pPr lvl="1"/>
            <a:r>
              <a:rPr lang="nb-NO" dirty="0" smtClean="0"/>
              <a:t>Hvor kan jeg lovlig fly?</a:t>
            </a:r>
          </a:p>
          <a:p>
            <a:pPr lvl="1"/>
            <a:r>
              <a:rPr lang="nb-NO" dirty="0" smtClean="0"/>
              <a:t>Hva er dagens oppgave?</a:t>
            </a:r>
          </a:p>
          <a:p>
            <a:pPr lvl="1"/>
            <a:r>
              <a:rPr lang="nb-NO" dirty="0" smtClean="0"/>
              <a:t>Prat med en instruktør om hva du planlegger?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71" y="3210380"/>
            <a:ext cx="3097529" cy="3163326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0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b="1" dirty="0" smtClean="0"/>
              <a:t>Termikk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29657"/>
            <a:ext cx="10515600" cy="474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Termikk er det på de fleste dager i varierende styrke.</a:t>
            </a:r>
          </a:p>
          <a:p>
            <a:pPr marL="0" indent="0">
              <a:buNone/>
            </a:pPr>
            <a:r>
              <a:rPr lang="nb-NO" dirty="0"/>
              <a:t>C</a:t>
            </a:r>
            <a:r>
              <a:rPr lang="nb-NO" dirty="0" smtClean="0"/>
              <a:t>umulus skyer eller blåtermikk.</a:t>
            </a:r>
          </a:p>
          <a:p>
            <a:pPr marL="0" indent="0">
              <a:buNone/>
            </a:pPr>
            <a:r>
              <a:rPr lang="nb-NO" dirty="0" smtClean="0"/>
              <a:t>	De dannes likt og er på de samme stedene.</a:t>
            </a:r>
          </a:p>
          <a:p>
            <a:pPr marL="0" indent="0">
              <a:buNone/>
            </a:pPr>
            <a:r>
              <a:rPr lang="nb-NO" dirty="0" smtClean="0"/>
              <a:t>Helt runde og fine bobler er sjeldne. </a:t>
            </a:r>
          </a:p>
          <a:p>
            <a:pPr marL="0" indent="0">
              <a:buNone/>
            </a:pPr>
            <a:r>
              <a:rPr lang="nb-NO" dirty="0" smtClean="0"/>
              <a:t>Det tar tid å finne kjernen.</a:t>
            </a:r>
          </a:p>
          <a:p>
            <a:pPr marL="0" indent="0">
              <a:buNone/>
            </a:pPr>
            <a:r>
              <a:rPr lang="nb-NO" dirty="0" smtClean="0"/>
              <a:t>Boblene kan ha flere kjerner, startpunkter, som samler seg til en sky</a:t>
            </a:r>
          </a:p>
          <a:p>
            <a:pPr marL="0" indent="0">
              <a:buNone/>
            </a:pPr>
            <a:r>
              <a:rPr lang="nb-NO" dirty="0" smtClean="0"/>
              <a:t>Lavere ned trangere bobler som kan kreve krappere krengning.</a:t>
            </a:r>
          </a:p>
          <a:p>
            <a:pPr marL="0" indent="0">
              <a:buNone/>
            </a:pPr>
            <a:r>
              <a:rPr lang="nb-NO" dirty="0" smtClean="0"/>
              <a:t>De pulserer. </a:t>
            </a:r>
          </a:p>
          <a:p>
            <a:pPr marL="0" indent="0">
              <a:buNone/>
            </a:pPr>
            <a:r>
              <a:rPr lang="nb-NO" dirty="0" smtClean="0"/>
              <a:t>Når energilageret er tomt må lufta varmes opp igjen før neste puls.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Bildeforklaring formet som en sky 3"/>
          <p:cNvSpPr/>
          <p:nvPr/>
        </p:nvSpPr>
        <p:spPr>
          <a:xfrm>
            <a:off x="9064172" y="1027906"/>
            <a:ext cx="2289628" cy="20346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8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stiger det under kumulusen?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667477"/>
          </a:xfrm>
        </p:spPr>
        <p:txBody>
          <a:bodyPr>
            <a:normAutofit/>
          </a:bodyPr>
          <a:lstStyle/>
          <a:p>
            <a:r>
              <a:rPr lang="nb-NO" dirty="0"/>
              <a:t>Er skya ung eller gammel?</a:t>
            </a:r>
          </a:p>
          <a:p>
            <a:r>
              <a:rPr lang="nb-NO" dirty="0" smtClean="0"/>
              <a:t>Se opp og se på skyene</a:t>
            </a:r>
          </a:p>
          <a:p>
            <a:r>
              <a:rPr lang="nb-NO" dirty="0" smtClean="0"/>
              <a:t>Se </a:t>
            </a:r>
            <a:r>
              <a:rPr lang="nb-NO" dirty="0"/>
              <a:t>på sola. Hvilken side </a:t>
            </a:r>
            <a:r>
              <a:rPr lang="nb-NO" dirty="0" smtClean="0"/>
              <a:t>av skya skinner </a:t>
            </a:r>
            <a:r>
              <a:rPr lang="nb-NO" dirty="0"/>
              <a:t>den på?</a:t>
            </a:r>
          </a:p>
          <a:p>
            <a:r>
              <a:rPr lang="nb-NO" dirty="0"/>
              <a:t>Se etter vinden. Hvilken kant blåser det fra?</a:t>
            </a:r>
          </a:p>
          <a:p>
            <a:r>
              <a:rPr lang="nb-NO" dirty="0" smtClean="0"/>
              <a:t>Er skya mørkere noen steder?</a:t>
            </a:r>
          </a:p>
          <a:p>
            <a:r>
              <a:rPr lang="nb-NO" dirty="0"/>
              <a:t>Koner noen deler av undersiden oppover?</a:t>
            </a:r>
          </a:p>
          <a:p>
            <a:r>
              <a:rPr lang="nb-NO" dirty="0" smtClean="0"/>
              <a:t>Er </a:t>
            </a:r>
            <a:r>
              <a:rPr lang="nb-NO" dirty="0" err="1" smtClean="0"/>
              <a:t>skytoppen</a:t>
            </a:r>
            <a:r>
              <a:rPr lang="nb-NO" dirty="0" smtClean="0"/>
              <a:t> høyere noen steder. </a:t>
            </a:r>
            <a:endParaRPr lang="nb-NO" dirty="0"/>
          </a:p>
          <a:p>
            <a:r>
              <a:rPr lang="nb-NO" dirty="0" smtClean="0"/>
              <a:t>Prøv deg under skyene og finn ut hvor det stiger best</a:t>
            </a:r>
          </a:p>
          <a:p>
            <a:pPr lvl="1"/>
            <a:r>
              <a:rPr lang="nb-NO" dirty="0" smtClean="0"/>
              <a:t>Mitt under? Sol siden? Vind siden?</a:t>
            </a:r>
          </a:p>
          <a:p>
            <a:pPr lvl="1"/>
            <a:endParaRPr lang="nb-NO" dirty="0"/>
          </a:p>
        </p:txBody>
      </p:sp>
      <p:sp>
        <p:nvSpPr>
          <p:cNvPr id="4" name="Bildeforklaring formet som en sky 3"/>
          <p:cNvSpPr/>
          <p:nvPr/>
        </p:nvSpPr>
        <p:spPr>
          <a:xfrm>
            <a:off x="5820227" y="2173514"/>
            <a:ext cx="246743" cy="1161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Bildeforklaring formet som en sky 4"/>
          <p:cNvSpPr/>
          <p:nvPr/>
        </p:nvSpPr>
        <p:spPr>
          <a:xfrm>
            <a:off x="6422571" y="2061029"/>
            <a:ext cx="362857" cy="20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>
            <a:off x="7075713" y="1894114"/>
            <a:ext cx="587830" cy="3846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Bildeforklaring formet som en sky 6"/>
          <p:cNvSpPr/>
          <p:nvPr/>
        </p:nvSpPr>
        <p:spPr>
          <a:xfrm>
            <a:off x="8019143" y="1603829"/>
            <a:ext cx="660399" cy="66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Bildeforklaring formet som en sky 7"/>
          <p:cNvSpPr/>
          <p:nvPr/>
        </p:nvSpPr>
        <p:spPr>
          <a:xfrm>
            <a:off x="9035143" y="2002971"/>
            <a:ext cx="442686" cy="2866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 formet som en sky 8"/>
          <p:cNvSpPr/>
          <p:nvPr/>
        </p:nvSpPr>
        <p:spPr>
          <a:xfrm>
            <a:off x="9833430" y="2162629"/>
            <a:ext cx="217714" cy="10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Bildeforklaring formet som en sky 9"/>
          <p:cNvSpPr/>
          <p:nvPr/>
        </p:nvSpPr>
        <p:spPr>
          <a:xfrm>
            <a:off x="5199742" y="2231571"/>
            <a:ext cx="217712" cy="580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ldeforklaring formet som en sky 10"/>
          <p:cNvSpPr/>
          <p:nvPr/>
        </p:nvSpPr>
        <p:spPr>
          <a:xfrm>
            <a:off x="10375904" y="2214880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8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>Planlegg flyturen videre i termikkbobla</a:t>
            </a:r>
            <a:br>
              <a:rPr lang="nb-NO" sz="3200" b="1" dirty="0" smtClean="0"/>
            </a:br>
            <a:r>
              <a:rPr lang="nb-NO" sz="3200" b="1" dirty="0" smtClean="0"/>
              <a:t>Hvor skal jeg?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45870"/>
            <a:ext cx="10515600" cy="4931093"/>
          </a:xfrm>
        </p:spPr>
        <p:txBody>
          <a:bodyPr>
            <a:normAutofit/>
          </a:bodyPr>
          <a:lstStyle/>
          <a:p>
            <a:r>
              <a:rPr lang="nb-NO" dirty="0" smtClean="0"/>
              <a:t>Når du stiger oppover må du planlegge hvor du skal videre.</a:t>
            </a:r>
          </a:p>
          <a:p>
            <a:pPr lvl="1"/>
            <a:r>
              <a:rPr lang="nb-NO" dirty="0" smtClean="0"/>
              <a:t>Hvor høyt skal jeg klatre?</a:t>
            </a:r>
          </a:p>
          <a:p>
            <a:pPr lvl="1"/>
            <a:r>
              <a:rPr lang="nb-NO" dirty="0"/>
              <a:t>Hvor er neste </a:t>
            </a:r>
            <a:r>
              <a:rPr lang="nb-NO" dirty="0" smtClean="0"/>
              <a:t>stig område</a:t>
            </a:r>
            <a:r>
              <a:rPr lang="nb-NO" dirty="0"/>
              <a:t>?</a:t>
            </a:r>
          </a:p>
          <a:p>
            <a:pPr lvl="1"/>
            <a:r>
              <a:rPr lang="nb-NO" dirty="0" smtClean="0"/>
              <a:t>Hvor er det utelandingsmuligheter framover?</a:t>
            </a:r>
          </a:p>
          <a:p>
            <a:pPr lvl="1"/>
            <a:r>
              <a:rPr lang="nb-NO" dirty="0" smtClean="0"/>
              <a:t>Hvor sirkler andre seilfly?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Kommer du for høyt ser du ikke skyene framover skikkelig</a:t>
            </a:r>
          </a:p>
          <a:p>
            <a:r>
              <a:rPr lang="nb-NO" dirty="0" smtClean="0"/>
              <a:t>Se på skyggen på bakken etter hvor cumulusene er</a:t>
            </a:r>
          </a:p>
          <a:p>
            <a:r>
              <a:rPr lang="nb-NO" dirty="0" smtClean="0"/>
              <a:t>Se på skyggene på bakken hvordan skyene driver med vinden</a:t>
            </a:r>
          </a:p>
          <a:p>
            <a:r>
              <a:rPr lang="nb-NO" dirty="0" smtClean="0"/>
              <a:t>Se på vannene hvor det er vind mot bobler i nærheten som løser ut?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8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b="1" dirty="0" smtClean="0"/>
              <a:t>Det stiger i bobla, ergo synker det rundt den.</a:t>
            </a:r>
            <a:br>
              <a:rPr lang="nb-NO" sz="3200" b="1" dirty="0" smtClean="0"/>
            </a:br>
            <a:r>
              <a:rPr lang="nb-NO" sz="3200" b="1" dirty="0" smtClean="0"/>
              <a:t>Øk hastigheten gjennom synk området?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Akselerer i kjerna og rett opp</a:t>
            </a:r>
          </a:p>
          <a:p>
            <a:r>
              <a:rPr lang="nb-NO" dirty="0" smtClean="0"/>
              <a:t>Fly rett igjennom </a:t>
            </a:r>
            <a:r>
              <a:rPr lang="nb-NO" dirty="0" err="1" smtClean="0"/>
              <a:t>synkområdet</a:t>
            </a:r>
            <a:endParaRPr lang="nb-NO" dirty="0" smtClean="0"/>
          </a:p>
          <a:p>
            <a:r>
              <a:rPr lang="nb-NO" dirty="0" smtClean="0"/>
              <a:t>Forlat bobla i 120 km/time (eller mer ut fra hvilket fly du flyr).</a:t>
            </a:r>
          </a:p>
          <a:p>
            <a:endParaRPr lang="nb-NO" dirty="0"/>
          </a:p>
        </p:txBody>
      </p:sp>
      <p:sp>
        <p:nvSpPr>
          <p:cNvPr id="4" name="Smultring 3"/>
          <p:cNvSpPr/>
          <p:nvPr/>
        </p:nvSpPr>
        <p:spPr>
          <a:xfrm>
            <a:off x="4724399" y="3420533"/>
            <a:ext cx="2553547" cy="2438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cxnSp>
        <p:nvCxnSpPr>
          <p:cNvPr id="7" name="Rett pil 6"/>
          <p:cNvCxnSpPr/>
          <p:nvPr/>
        </p:nvCxnSpPr>
        <p:spPr>
          <a:xfrm flipV="1">
            <a:off x="5777653" y="3779520"/>
            <a:ext cx="3142827" cy="7992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46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200" b="1" dirty="0" smtClean="0"/>
              <a:t>Hvordan fly mellom boblene?</a:t>
            </a:r>
            <a:br>
              <a:rPr lang="nb-NO" sz="3200" b="1" dirty="0" smtClean="0"/>
            </a:br>
            <a:r>
              <a:rPr lang="nb-NO" sz="3200" b="1" dirty="0" smtClean="0"/>
              <a:t>Rett fram eller i buer?</a:t>
            </a:r>
            <a:br>
              <a:rPr lang="nb-NO" sz="3200" b="1" dirty="0" smtClean="0"/>
            </a:br>
            <a:r>
              <a:rPr lang="nb-NO" sz="3200" b="1" dirty="0" smtClean="0"/>
              <a:t>Fly der det stiger da holder du høyden</a:t>
            </a:r>
            <a:endParaRPr lang="nb-NO" sz="3200" b="1" dirty="0"/>
          </a:p>
        </p:txBody>
      </p:sp>
      <p:sp>
        <p:nvSpPr>
          <p:cNvPr id="6" name="Bindepunkt 5"/>
          <p:cNvSpPr/>
          <p:nvPr/>
        </p:nvSpPr>
        <p:spPr>
          <a:xfrm>
            <a:off x="5586306" y="5124238"/>
            <a:ext cx="1334346" cy="11717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3188547" y="3952451"/>
            <a:ext cx="1451186" cy="12156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dirty="0"/>
          </a:p>
        </p:txBody>
      </p:sp>
      <p:sp>
        <p:nvSpPr>
          <p:cNvPr id="8" name="Bindepunkt 7"/>
          <p:cNvSpPr/>
          <p:nvPr/>
        </p:nvSpPr>
        <p:spPr>
          <a:xfrm>
            <a:off x="970279" y="2147147"/>
            <a:ext cx="1334346" cy="11717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ndepunkt 8"/>
          <p:cNvSpPr/>
          <p:nvPr/>
        </p:nvSpPr>
        <p:spPr>
          <a:xfrm>
            <a:off x="9921242" y="3952451"/>
            <a:ext cx="1334346" cy="11717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 12"/>
          <p:cNvCxnSpPr/>
          <p:nvPr/>
        </p:nvCxnSpPr>
        <p:spPr>
          <a:xfrm>
            <a:off x="2357120" y="2799662"/>
            <a:ext cx="7511627" cy="1582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Frihåndsform 13"/>
          <p:cNvSpPr/>
          <p:nvPr/>
        </p:nvSpPr>
        <p:spPr>
          <a:xfrm>
            <a:off x="1855894" y="2594187"/>
            <a:ext cx="8012854" cy="3169924"/>
          </a:xfrm>
          <a:custGeom>
            <a:avLst/>
            <a:gdLst>
              <a:gd name="connsiteX0" fmla="*/ 0 w 9108385"/>
              <a:gd name="connsiteY0" fmla="*/ 0 h 3169924"/>
              <a:gd name="connsiteX1" fmla="*/ 2147147 w 9108385"/>
              <a:gd name="connsiteY1" fmla="*/ 2018453 h 3169924"/>
              <a:gd name="connsiteX2" fmla="*/ 4971627 w 9108385"/>
              <a:gd name="connsiteY2" fmla="*/ 3169920 h 3169924"/>
              <a:gd name="connsiteX3" fmla="*/ 8663094 w 9108385"/>
              <a:gd name="connsiteY3" fmla="*/ 2032000 h 3169924"/>
              <a:gd name="connsiteX4" fmla="*/ 8906934 w 9108385"/>
              <a:gd name="connsiteY4" fmla="*/ 1950720 h 31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8385" h="3169924">
                <a:moveTo>
                  <a:pt x="0" y="0"/>
                </a:moveTo>
                <a:cubicBezTo>
                  <a:pt x="659271" y="745066"/>
                  <a:pt x="1318543" y="1490133"/>
                  <a:pt x="2147147" y="2018453"/>
                </a:cubicBezTo>
                <a:cubicBezTo>
                  <a:pt x="2975751" y="2546773"/>
                  <a:pt x="3885636" y="3167662"/>
                  <a:pt x="4971627" y="3169920"/>
                </a:cubicBezTo>
                <a:cubicBezTo>
                  <a:pt x="6057618" y="3172178"/>
                  <a:pt x="8007210" y="2235200"/>
                  <a:pt x="8663094" y="2032000"/>
                </a:cubicBezTo>
                <a:cubicBezTo>
                  <a:pt x="9318979" y="1828800"/>
                  <a:pt x="9112956" y="1889760"/>
                  <a:pt x="8906934" y="195072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>Gå opp mot vinden, </a:t>
            </a:r>
            <a:br>
              <a:rPr lang="nb-NO" sz="3200" b="1" dirty="0" smtClean="0"/>
            </a:br>
            <a:r>
              <a:rPr lang="nb-NO" sz="3200" b="1" dirty="0" smtClean="0"/>
              <a:t>ellers så drifter du for langt med vinden. </a:t>
            </a:r>
            <a:br>
              <a:rPr lang="nb-NO" sz="3200" b="1" dirty="0" smtClean="0"/>
            </a:br>
            <a:r>
              <a:rPr lang="nb-NO" sz="3200" b="1" dirty="0" smtClean="0"/>
              <a:t>Pass på så du ikke drifter inn i et område som ikke er landbart?</a:t>
            </a:r>
            <a:endParaRPr lang="nb-NO" sz="3200" b="1" dirty="0"/>
          </a:p>
        </p:txBody>
      </p:sp>
      <p:sp>
        <p:nvSpPr>
          <p:cNvPr id="6" name="Bindepunkt 5"/>
          <p:cNvSpPr/>
          <p:nvPr/>
        </p:nvSpPr>
        <p:spPr>
          <a:xfrm>
            <a:off x="2824480" y="2963703"/>
            <a:ext cx="453813" cy="4267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Bindepunkt 6"/>
          <p:cNvSpPr/>
          <p:nvPr/>
        </p:nvSpPr>
        <p:spPr>
          <a:xfrm>
            <a:off x="5655733" y="5516879"/>
            <a:ext cx="453813" cy="4267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Bindepunkt 7"/>
          <p:cNvSpPr/>
          <p:nvPr/>
        </p:nvSpPr>
        <p:spPr>
          <a:xfrm>
            <a:off x="5655733" y="4541520"/>
            <a:ext cx="453813" cy="4267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ndepunkt 8"/>
          <p:cNvSpPr/>
          <p:nvPr/>
        </p:nvSpPr>
        <p:spPr>
          <a:xfrm>
            <a:off x="5655733" y="3367087"/>
            <a:ext cx="453813" cy="4267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Bindepunkt 9"/>
          <p:cNvSpPr/>
          <p:nvPr/>
        </p:nvSpPr>
        <p:spPr>
          <a:xfrm>
            <a:off x="5642187" y="2353151"/>
            <a:ext cx="453813" cy="4267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ndepunkt 10"/>
          <p:cNvSpPr/>
          <p:nvPr/>
        </p:nvSpPr>
        <p:spPr>
          <a:xfrm>
            <a:off x="2824480" y="4450078"/>
            <a:ext cx="453813" cy="4267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høyre 13"/>
          <p:cNvSpPr/>
          <p:nvPr/>
        </p:nvSpPr>
        <p:spPr>
          <a:xfrm>
            <a:off x="955040" y="3793807"/>
            <a:ext cx="1517227" cy="516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cxnSp>
        <p:nvCxnSpPr>
          <p:cNvPr id="18" name="Rett pil 17"/>
          <p:cNvCxnSpPr/>
          <p:nvPr/>
        </p:nvCxnSpPr>
        <p:spPr>
          <a:xfrm flipH="1" flipV="1">
            <a:off x="3339253" y="4876798"/>
            <a:ext cx="1964267" cy="853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 flipV="1">
            <a:off x="3051386" y="3580447"/>
            <a:ext cx="0" cy="801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 flipV="1">
            <a:off x="3339253" y="1896533"/>
            <a:ext cx="846667" cy="1009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5391573" y="1849120"/>
            <a:ext cx="20320" cy="3515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kstSylinder 24"/>
          <p:cNvSpPr txBox="1"/>
          <p:nvPr/>
        </p:nvSpPr>
        <p:spPr>
          <a:xfrm>
            <a:off x="955040" y="3528907"/>
            <a:ext cx="100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Vind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14A8-E573-4DCD-A63E-7CF2F36D174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2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1117</Words>
  <Application>Microsoft Office PowerPoint</Application>
  <PresentationFormat>Widescreen</PresentationFormat>
  <Paragraphs>212</Paragraphs>
  <Slides>23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Office-tema</vt:lpstr>
      <vt:lpstr>Strekkflyging grunnleggende Lokalflyging</vt:lpstr>
      <vt:lpstr>PowerPoint-presentasjon</vt:lpstr>
      <vt:lpstr>Forberedelser på alle strekk turer</vt:lpstr>
      <vt:lpstr>Termikk</vt:lpstr>
      <vt:lpstr>Hvor stiger det under kumulusen?</vt:lpstr>
      <vt:lpstr>Planlegg flyturen videre i termikkbobla Hvor skal jeg?</vt:lpstr>
      <vt:lpstr>Det stiger i bobla, ergo synker det rundt den. Øk hastigheten gjennom synk området?</vt:lpstr>
      <vt:lpstr>Hvordan fly mellom boblene? Rett fram eller i buer? Fly der det stiger da holder du høyden</vt:lpstr>
      <vt:lpstr>Gå opp mot vinden,  ellers så drifter du for langt med vinden.  Pass på så du ikke drifter inn i et område som ikke er landbart?</vt:lpstr>
      <vt:lpstr>Det synker mye i dag? Du flyr lenge i synk?  Hvorfor?  Det stiger overalt ellers?</vt:lpstr>
      <vt:lpstr>PowerPoint-presentasjon</vt:lpstr>
      <vt:lpstr>Sjøbris i innlandet? Kald Mjøsa med smeltevann fra Rondane og Jotunheimen lager sjøbris. Det er flatt fra Hamar til Elverum  Det blir umulig å henge over Starmoen, men gode forhold rundt. </vt:lpstr>
      <vt:lpstr>Stopp i tide? Riktig veivalg? Tracket under viser flygningen før utelanding ved Åsta</vt:lpstr>
      <vt:lpstr>PowerPoint-presentasjon</vt:lpstr>
      <vt:lpstr> Lag lokale små strekkoppgaver innenfor 10 km </vt:lpstr>
      <vt:lpstr>Lokal strekktur</vt:lpstr>
      <vt:lpstr> Hendelsesrapporter </vt:lpstr>
      <vt:lpstr>Rapport 07-2020 LN-GID Utelandingshavari </vt:lpstr>
      <vt:lpstr>Rapport 14-2020 LN-GIB Utelandingshavari </vt:lpstr>
      <vt:lpstr>Rapport 15-2020 LN-GCG Nødlanding i skog </vt:lpstr>
      <vt:lpstr>Takk</vt:lpstr>
      <vt:lpstr>PowerPoint-presentasjon</vt:lpstr>
      <vt:lpstr>Faglitteratur og videre utvikling: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Termikkflyging grunnleggende</dc:title>
  <dc:creator>Svein Larssen</dc:creator>
  <cp:lastModifiedBy>Svein Larssen</cp:lastModifiedBy>
  <cp:revision>86</cp:revision>
  <dcterms:created xsi:type="dcterms:W3CDTF">2021-01-08T13:45:13Z</dcterms:created>
  <dcterms:modified xsi:type="dcterms:W3CDTF">2021-01-28T10:10:47Z</dcterms:modified>
</cp:coreProperties>
</file>