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57" r:id="rId4"/>
    <p:sldId id="273" r:id="rId5"/>
    <p:sldId id="258" r:id="rId6"/>
    <p:sldId id="259" r:id="rId7"/>
    <p:sldId id="263" r:id="rId8"/>
    <p:sldId id="268" r:id="rId9"/>
    <p:sldId id="261" r:id="rId10"/>
    <p:sldId id="262" r:id="rId11"/>
    <p:sldId id="272" r:id="rId12"/>
    <p:sldId id="269" r:id="rId13"/>
    <p:sldId id="264" r:id="rId14"/>
    <p:sldId id="265" r:id="rId15"/>
    <p:sldId id="274" r:id="rId16"/>
    <p:sldId id="267" r:id="rId17"/>
    <p:sldId id="270" r:id="rId18"/>
    <p:sldId id="275" r:id="rId19"/>
    <p:sldId id="266" r:id="rId20"/>
    <p:sldId id="271" r:id="rId21"/>
    <p:sldId id="276" r:id="rId22"/>
    <p:sldId id="277" r:id="rId2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15239-E749-4F94-B96B-4584CA7595B3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45B65-F592-494E-BF42-8F5B76F7F8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1346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Forklar oppstigningskurven, hvordan man finner </a:t>
            </a:r>
            <a:r>
              <a:rPr lang="nb-NO" dirty="0" err="1"/>
              <a:t>skybas</a:t>
            </a:r>
            <a:r>
              <a:rPr lang="nb-NO" dirty="0"/>
              <a:t>, om det blir tørrtermikk osv.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45B65-F592-494E-BF42-8F5B76F7F833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681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8365F9-C79F-4224-BDFD-3B7308F25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7BB1F5B-0B0B-4C7A-A163-A40850909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4047A1C-1955-4B6D-9EFD-A2836582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95C7-3FEB-4A40-BEB3-F235DD09B94C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71A487B-49A5-4E5A-B8B7-9D143E985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554B49F-B05B-428A-8C3B-48B3D795C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938C-4457-428D-8283-D97B39F6D4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0390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C87DAF-1367-40A7-885A-01B9C2B0B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5FCFC18-C814-4E7B-BBB6-97F987FA5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028D9C2-BC46-4F45-9A19-88C15E15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95C7-3FEB-4A40-BEB3-F235DD09B94C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F9F89F5-CAA5-445F-97B2-0E40784C9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60AD71C-F8C7-4D35-81BF-280DCBB51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938C-4457-428D-8283-D97B39F6D4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561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6D2E5636-44C3-47B0-AA9D-1D58995D5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55AC959-BD65-49D6-940D-431075F9C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3051B20-A92F-4F75-8767-384E504A6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95C7-3FEB-4A40-BEB3-F235DD09B94C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08DEED1-0E9A-48C3-BF0B-64902B51A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45BB1FB-4E49-454C-A650-6908F6DD3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938C-4457-428D-8283-D97B39F6D4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336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D31E98-A69D-488E-A69D-C1125ABBC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F29A22B-627B-4B9E-A5FF-AEB318BF6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E07B724-01FF-4C78-9101-C74387772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95C7-3FEB-4A40-BEB3-F235DD09B94C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969AD15-32D6-4811-B185-B56E9FCD4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8FB2459-3B8F-40E1-9C9F-B7ED4EEE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938C-4457-428D-8283-D97B39F6D4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523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DD5FFE-4606-4659-8BCF-E000B2135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4183AD3-4C56-4A72-A0AE-A32CDE93E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695C82D-23C8-4FA7-BA27-1B3EC68FE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95C7-3FEB-4A40-BEB3-F235DD09B94C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FD37B59-DD64-48F9-8788-248B6508A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54F427C-9F97-493A-8122-B904785C6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938C-4457-428D-8283-D97B39F6D4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662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3A64AE-DD2B-4C5D-9D1F-21CA10EED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F50DCD4-1C28-4D11-8C9E-C28C6E83D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B866835-4A8C-4078-A2DC-FCC690B5E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1F81D68-47DF-490A-AC9E-72AE70384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95C7-3FEB-4A40-BEB3-F235DD09B94C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2B6C96E-2088-4FD5-80AE-6F10ADC3B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55BC89C-8973-486C-89B9-EE1F2B0E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938C-4457-428D-8283-D97B39F6D4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566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4281F2-F7F6-46F1-A635-293A03F3F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4A58901-F479-4818-B692-931FB7484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1B80261-3FA4-4CBE-956F-02D2A2FD4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DF7B3BA-A8CE-4B22-A8D3-5C9A14D37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4BAF85E-A4C2-4D25-84FC-6986F0B669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65F686DC-6D66-46E7-A754-FCEC58C62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95C7-3FEB-4A40-BEB3-F235DD09B94C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DC45C0A-0C59-41B7-9038-32FE026CC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FDFF94F-6825-4C8E-8728-E60ACA912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938C-4457-428D-8283-D97B39F6D4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6948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04C09F-2327-461C-AA91-A6C3E195E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6EAD837-534F-4461-B170-E1639E07D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95C7-3FEB-4A40-BEB3-F235DD09B94C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2EA737E-8A5A-467D-B2E1-85BDB607C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DE91226-43A9-409C-9281-2659B7D1B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938C-4457-428D-8283-D97B39F6D4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4228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DBBCEB74-4878-4644-910C-DCCE55701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95C7-3FEB-4A40-BEB3-F235DD09B94C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EB967EF-9101-4415-8212-A922051EF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6D69166-A937-4C59-A287-E0F47E930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938C-4457-428D-8283-D97B39F6D4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31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87CD7D-5F84-409B-84D4-0383ACA2C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25DA776-B6A2-4D10-AC2C-7F0F62EC1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E7ABC5D-CF4D-448C-A7C8-E9988AD99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0F2A291-EC8C-464B-8EDA-E77B33527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95C7-3FEB-4A40-BEB3-F235DD09B94C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3ABDCFE-8938-45E0-AA88-DC303D521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E95706F-0182-41B2-97BE-0C7049DE6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938C-4457-428D-8283-D97B39F6D4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2439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27D332-D5BF-4786-916B-55D85FF0E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3DD478C-0BC4-4078-8E12-6CAE719877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6EADDBE-7EE6-495A-94A9-ECEE625E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E119E71-8E4B-4B4B-BE8A-FE5DE3A60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95C7-3FEB-4A40-BEB3-F235DD09B94C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D6B745E-B43A-4FA5-9454-AE5B4CE94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D297406-B84F-4D83-86F3-4708FBCA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938C-4457-428D-8283-D97B39F6D4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2431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967259B-8F71-48E1-B1D6-BECE9B88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83F770C-9E89-4607-A128-AD5CBE34B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FA192F1-E5B1-4710-893D-081E322E0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395C7-3FEB-4A40-BEB3-F235DD09B94C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29A1020-A0B7-41A5-8989-AB4F815FB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24413A8-04A2-4EF3-B5E9-F414DD7FE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D938C-4457-428D-8283-D97B39F6D4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519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 descr="Et bilde som inneholder himmel, natur, skyer, utendørs&#10;&#10;Automatisk generert beskrivelse">
            <a:extLst>
              <a:ext uri="{FF2B5EF4-FFF2-40B4-BE49-F238E27FC236}">
                <a16:creationId xmlns:a16="http://schemas.microsoft.com/office/drawing/2014/main" id="{28F6D950-28A8-43AE-8D9A-DC942FE2D2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9" b="898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44B6F3D-5189-4454-A537-B83D08B45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nb-NO" sz="5200">
                <a:solidFill>
                  <a:srgbClr val="FFFFFF"/>
                </a:solidFill>
              </a:rPr>
              <a:t>Grunnleggende meteorologi for seilflygere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756E9AE-3C3D-48F4-91EE-B3FB2A847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Eirik Brenner Marthins</a:t>
            </a:r>
          </a:p>
        </p:txBody>
      </p:sp>
    </p:spTree>
    <p:extLst>
      <p:ext uri="{BB962C8B-B14F-4D97-AF65-F5344CB8AC3E}">
        <p14:creationId xmlns:p14="http://schemas.microsoft.com/office/powerpoint/2010/main" val="164917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491EA-43D1-4A65-AFC8-0EEE114F3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Værfonter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63902E-9374-45B6-9603-EEE5327A41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Grenseflate mellom to ulike luftmasser</a:t>
            </a:r>
          </a:p>
          <a:p>
            <a:r>
              <a:rPr lang="nb-NO" dirty="0"/>
              <a:t>Varm luft tvinger vekk (og går over) kald luft – varmfront</a:t>
            </a:r>
          </a:p>
          <a:p>
            <a:pPr lvl="1"/>
            <a:r>
              <a:rPr lang="nb-NO" dirty="0"/>
              <a:t>Vedvarende rolig regn (nimbus)</a:t>
            </a:r>
          </a:p>
          <a:p>
            <a:pPr lvl="1"/>
            <a:r>
              <a:rPr lang="nb-NO" dirty="0"/>
              <a:t>Skybasen blir gradvis lavere</a:t>
            </a:r>
          </a:p>
          <a:p>
            <a:r>
              <a:rPr lang="nb-NO" dirty="0"/>
              <a:t>Kald luft tvinger vekk (og går under) varmere luft – kaldfront</a:t>
            </a:r>
          </a:p>
          <a:p>
            <a:pPr lvl="1"/>
            <a:r>
              <a:rPr lang="nb-NO" dirty="0"/>
              <a:t>Kraftigere regn, ustabilitet</a:t>
            </a:r>
          </a:p>
          <a:p>
            <a:pPr lvl="1"/>
            <a:r>
              <a:rPr lang="nb-NO" dirty="0"/>
              <a:t>Tordenskyer (</a:t>
            </a:r>
            <a:r>
              <a:rPr lang="nb-NO" dirty="0" err="1"/>
              <a:t>Cb</a:t>
            </a:r>
            <a:r>
              <a:rPr lang="nb-NO" dirty="0"/>
              <a:t>)</a:t>
            </a:r>
          </a:p>
          <a:p>
            <a:pPr lvl="1"/>
            <a:r>
              <a:rPr lang="nb-NO" dirty="0"/>
              <a:t>Lavere skyer kommer inn raskt</a:t>
            </a:r>
          </a:p>
          <a:p>
            <a:pPr lvl="1"/>
            <a:r>
              <a:rPr lang="nb-NO" dirty="0"/>
              <a:t>Beveger seg raskere enn en varmfront</a:t>
            </a:r>
          </a:p>
          <a:p>
            <a:pPr lvl="1"/>
            <a:r>
              <a:rPr lang="nb-NO" dirty="0"/>
              <a:t>Kaldere luftmasser gir ustabilitet og god termikk – «baksidevær»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0787CBE-AEA4-4F8D-A6DA-346D41C345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Stasjonær front – Skille mellom ulike luftmasser som ikke beveger seg</a:t>
            </a:r>
          </a:p>
          <a:p>
            <a:pPr lvl="1"/>
            <a:r>
              <a:rPr lang="nb-NO" dirty="0"/>
              <a:t>Lite vind</a:t>
            </a:r>
          </a:p>
          <a:p>
            <a:pPr lvl="1"/>
            <a:r>
              <a:rPr lang="nb-NO" dirty="0"/>
              <a:t>Lavt skydekke og langvarig nedbør</a:t>
            </a:r>
          </a:p>
          <a:p>
            <a:r>
              <a:rPr lang="nb-NO" dirty="0"/>
              <a:t>Okkludert front – en kaldfront tar igjen en varmfront</a:t>
            </a:r>
          </a:p>
          <a:p>
            <a:pPr lvl="1"/>
            <a:r>
              <a:rPr lang="nb-NO" dirty="0"/>
              <a:t>Hvis vi totalt sett får inn en kaldere luftmasse, har vi en kald okklusjon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4440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B47DD1-BC61-44A4-9BC8-9FD98130F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Værfronter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AA0B0963-1765-4234-A846-4C6B1B03FB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6" y="2626757"/>
            <a:ext cx="5501694" cy="2974254"/>
          </a:xfrm>
        </p:spPr>
      </p:pic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5FC1D25D-99A0-451C-AB5B-89F7E8B54A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89569"/>
            <a:ext cx="5181600" cy="2690099"/>
          </a:xfr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58EF7C33-AEED-40C0-BA78-95A48F664748}"/>
              </a:ext>
            </a:extLst>
          </p:cNvPr>
          <p:cNvSpPr txBox="1"/>
          <p:nvPr/>
        </p:nvSpPr>
        <p:spPr>
          <a:xfrm>
            <a:off x="2162175" y="2257425"/>
            <a:ext cx="15695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600" dirty="0"/>
              <a:t>Varmfront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A5D4C85-76F9-44AB-97C8-7227BDCB7ACC}"/>
              </a:ext>
            </a:extLst>
          </p:cNvPr>
          <p:cNvSpPr txBox="1"/>
          <p:nvPr/>
        </p:nvSpPr>
        <p:spPr>
          <a:xfrm>
            <a:off x="8332648" y="2143839"/>
            <a:ext cx="14370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600" dirty="0"/>
              <a:t>Kaldfront</a:t>
            </a:r>
          </a:p>
        </p:txBody>
      </p:sp>
    </p:spTree>
    <p:extLst>
      <p:ext uri="{BB962C8B-B14F-4D97-AF65-F5344CB8AC3E}">
        <p14:creationId xmlns:p14="http://schemas.microsoft.com/office/powerpoint/2010/main" val="2121274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F8E206-7751-4214-AB47-F501647FF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Konvergens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E6BA6DC-7710-4073-99AA-BFADEC3BBE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To ulike luftmasser beveger seg mot hverandre, og lufta blir presset oppover, kondenserer og danner skyer</a:t>
            </a:r>
          </a:p>
          <a:p>
            <a:pPr lvl="1"/>
            <a:r>
              <a:rPr lang="nb-NO" dirty="0"/>
              <a:t>Mer lokalt enn fronter</a:t>
            </a:r>
          </a:p>
          <a:p>
            <a:r>
              <a:rPr lang="nb-NO" dirty="0"/>
              <a:t>For eksempel kan sjøbrisen sette opp en konvergenslinje</a:t>
            </a:r>
          </a:p>
          <a:p>
            <a:r>
              <a:rPr lang="nb-NO" dirty="0"/>
              <a:t>De to ulike luftmassene kan ha ulike fuktighetsinnhold som gir ulike skybaser</a:t>
            </a:r>
          </a:p>
          <a:p>
            <a:r>
              <a:rPr lang="nb-NO" dirty="0"/>
              <a:t>Utnyttes i seilfly ved å fly nær ‘steppet’, i den høyeste skybasen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672E334C-8734-47CF-A48D-975D3F92C7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100" y="2381250"/>
            <a:ext cx="4994700" cy="2990024"/>
          </a:xfrm>
        </p:spPr>
      </p:pic>
    </p:spTree>
    <p:extLst>
      <p:ext uri="{BB962C8B-B14F-4D97-AF65-F5344CB8AC3E}">
        <p14:creationId xmlns:p14="http://schemas.microsoft.com/office/powerpoint/2010/main" val="1154116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D602A1-5C37-4779-9E98-CA80B8B40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Lufttrykk og vind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6DCBF0-A136-4CDA-B914-53BDE9C93B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Trykk = Kraft/Areal</a:t>
            </a:r>
          </a:p>
          <a:p>
            <a:r>
              <a:rPr lang="nb-NO" dirty="0"/>
              <a:t>Standard trykk ved havnivå: 1013.25 </a:t>
            </a:r>
            <a:r>
              <a:rPr lang="nb-NO" dirty="0" err="1"/>
              <a:t>hPa</a:t>
            </a:r>
            <a:endParaRPr lang="nb-NO" dirty="0"/>
          </a:p>
          <a:p>
            <a:r>
              <a:rPr lang="nb-NO" dirty="0"/>
              <a:t>Trykket avtar eksponentielt med høyden</a:t>
            </a:r>
          </a:p>
          <a:p>
            <a:r>
              <a:rPr lang="nb-NO" dirty="0"/>
              <a:t>Høytrykk gir rolige vinder, stabilitet og pent vær (lite skyer)</a:t>
            </a:r>
          </a:p>
          <a:p>
            <a:r>
              <a:rPr lang="nb-NO" dirty="0"/>
              <a:t>Lavtrykk gir kraftigere vind og mer ustabilitet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2101BE7-6A44-4880-A3A9-5792E9FB72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Vind er luft som strømmer fra høytrykk til lavtrykk på grunn av trykkgradienten</a:t>
            </a:r>
          </a:p>
          <a:p>
            <a:r>
              <a:rPr lang="nb-NO" dirty="0" err="1"/>
              <a:t>Corioliseffekten</a:t>
            </a:r>
            <a:r>
              <a:rPr lang="nb-NO" dirty="0"/>
              <a:t>: På grunn av jordrotasjonen vil vinder bli avbøyd mot høyre (på den nordlige halvkule)</a:t>
            </a:r>
          </a:p>
          <a:p>
            <a:pPr lvl="1"/>
            <a:r>
              <a:rPr lang="nb-NO" dirty="0"/>
              <a:t>Vinden går mot høyre i høytrykk og mot venstre i lavtrykk</a:t>
            </a:r>
          </a:p>
        </p:txBody>
      </p:sp>
    </p:spTree>
    <p:extLst>
      <p:ext uri="{BB962C8B-B14F-4D97-AF65-F5344CB8AC3E}">
        <p14:creationId xmlns:p14="http://schemas.microsoft.com/office/powerpoint/2010/main" val="2765900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53B35B-75DF-4D55-8620-0108998A4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075"/>
            <a:ext cx="10515600" cy="1325563"/>
          </a:xfrm>
        </p:spPr>
        <p:txBody>
          <a:bodyPr/>
          <a:lstStyle/>
          <a:p>
            <a:r>
              <a:rPr lang="nb-NO" dirty="0"/>
              <a:t>Vanlige lokale vindsystemer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CC0409-9477-46BC-8DD6-C6CF142BFB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Sjøbris/landbris</a:t>
            </a:r>
          </a:p>
          <a:p>
            <a:pPr lvl="1"/>
            <a:r>
              <a:rPr lang="nb-NO" dirty="0"/>
              <a:t>Om dagen blir land varmere enn havet</a:t>
            </a:r>
          </a:p>
          <a:p>
            <a:pPr lvl="1"/>
            <a:r>
              <a:rPr lang="nb-NO" dirty="0"/>
              <a:t>Dermed begynner lufta over land å stige og danner et lavtrykk, mens det over havet dannes et høytrykk og lufta synker</a:t>
            </a:r>
          </a:p>
          <a:p>
            <a:pPr lvl="1"/>
            <a:r>
              <a:rPr lang="nb-NO" dirty="0"/>
              <a:t>Dette skaper pålandsvind</a:t>
            </a:r>
          </a:p>
          <a:p>
            <a:pPr lvl="1"/>
            <a:r>
              <a:rPr lang="nb-NO" dirty="0"/>
              <a:t>Sjøbrisen er kald siden den kommer fra havet og ødelegger for termikken </a:t>
            </a:r>
          </a:p>
          <a:p>
            <a:pPr lvl="1"/>
            <a:r>
              <a:rPr lang="nb-NO" dirty="0"/>
              <a:t>Om kvelden/natta skjer det motsatte, da havet holder lengre på temperaturen enn land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85BAB10-ED89-40C8-A391-CD36A98605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Fjell –og dalvinder</a:t>
            </a:r>
          </a:p>
          <a:p>
            <a:pPr lvl="1"/>
            <a:r>
              <a:rPr lang="nb-NO" dirty="0"/>
              <a:t>Om dagen varmer sola opp fjellsidene slik at lufta rett over fjellsiden blir varmere enn lufta i dalen</a:t>
            </a:r>
          </a:p>
          <a:p>
            <a:pPr lvl="1"/>
            <a:r>
              <a:rPr lang="nb-NO" dirty="0"/>
              <a:t>Lufta begynner da å stige langs fjellsiden (anabatisk vind), som en termikkboble som ikke løsner</a:t>
            </a:r>
          </a:p>
          <a:p>
            <a:pPr lvl="1"/>
            <a:r>
              <a:rPr lang="nb-NO" dirty="0"/>
              <a:t>Om kvelden skjer det motsatte, lufta strømmer ned fjellsiden (katabatisk vind) og vi får konvergens og stig midt i dalen («kveldstrøst»)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65771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A34DC9-CDE7-4674-9A9B-15FF7B1AB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Vanlige lokale vindsystemer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D8E60948-63F2-48A8-9188-A39F1F3D52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09850"/>
            <a:ext cx="4807863" cy="2291749"/>
          </a:xfrm>
        </p:spPr>
      </p:pic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D5E71A6B-1438-4234-B062-FFF48F41F3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99249"/>
            <a:ext cx="5181600" cy="3512949"/>
          </a:xfrm>
        </p:spPr>
      </p:pic>
    </p:spTree>
    <p:extLst>
      <p:ext uri="{BB962C8B-B14F-4D97-AF65-F5344CB8AC3E}">
        <p14:creationId xmlns:p14="http://schemas.microsoft.com/office/powerpoint/2010/main" val="3861971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726F77-132F-43D1-AA5B-79974686C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Vindforhold kritiske for avgang og landing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A97EB84-3150-453B-B951-DB5EB14777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Vindgradient</a:t>
            </a:r>
          </a:p>
          <a:p>
            <a:pPr lvl="1"/>
            <a:r>
              <a:rPr lang="nb-NO" dirty="0" err="1"/>
              <a:t>Pga</a:t>
            </a:r>
            <a:r>
              <a:rPr lang="nb-NO" dirty="0"/>
              <a:t> friksjon blir vinden i de laveste luftlag </a:t>
            </a:r>
            <a:r>
              <a:rPr lang="nb-NO" dirty="0" err="1"/>
              <a:t>nedbremset</a:t>
            </a:r>
            <a:r>
              <a:rPr lang="nb-NO" dirty="0"/>
              <a:t>, slik at vindstyrken øker med høyden</a:t>
            </a:r>
          </a:p>
          <a:p>
            <a:pPr lvl="1"/>
            <a:r>
              <a:rPr lang="nb-NO" dirty="0"/>
              <a:t>Flyr man da i motvind vil man da miste motvind og dermed </a:t>
            </a:r>
            <a:r>
              <a:rPr lang="nb-NO" dirty="0" err="1"/>
              <a:t>flyfart</a:t>
            </a:r>
            <a:r>
              <a:rPr lang="nb-NO" dirty="0"/>
              <a:t> når man kommer lavere</a:t>
            </a:r>
          </a:p>
          <a:p>
            <a:pPr lvl="2"/>
            <a:r>
              <a:rPr lang="nb-NO" dirty="0"/>
              <a:t>Kritisk ved landing – Øk hastigheten!</a:t>
            </a:r>
          </a:p>
          <a:p>
            <a:r>
              <a:rPr lang="nb-NO" dirty="0"/>
              <a:t>Vindskjær</a:t>
            </a:r>
          </a:p>
          <a:p>
            <a:pPr lvl="1"/>
            <a:r>
              <a:rPr lang="nb-NO" dirty="0"/>
              <a:t>Plutselige endringer av horisontale/vertikale vinder</a:t>
            </a:r>
          </a:p>
          <a:p>
            <a:pPr lvl="2"/>
            <a:r>
              <a:rPr lang="nb-NO" dirty="0"/>
              <a:t>Både retning og styrke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22E886A-C3BB-4356-B9CF-667E10CF2C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Gust front</a:t>
            </a:r>
          </a:p>
          <a:p>
            <a:pPr lvl="1"/>
            <a:r>
              <a:rPr lang="nb-NO" dirty="0"/>
              <a:t>«Kaldluftslodd» fra en CB</a:t>
            </a:r>
          </a:p>
          <a:p>
            <a:r>
              <a:rPr lang="nb-NO" dirty="0"/>
              <a:t>Vindskygge</a:t>
            </a:r>
          </a:p>
          <a:p>
            <a:pPr lvl="1"/>
            <a:r>
              <a:rPr lang="nb-NO" dirty="0"/>
              <a:t>Virvler i le av trær, bygninger og andre hindre</a:t>
            </a:r>
          </a:p>
        </p:txBody>
      </p:sp>
    </p:spTree>
    <p:extLst>
      <p:ext uri="{BB962C8B-B14F-4D97-AF65-F5344CB8AC3E}">
        <p14:creationId xmlns:p14="http://schemas.microsoft.com/office/powerpoint/2010/main" val="3977591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D717B7-A5D3-4876-893A-E6CAAD3B2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Utnytte vinden med seilfly – hang og bølger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C73987-B641-4177-B756-BE6810EDC6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/>
              <a:t>Hang – vinden blir avbøyd over terrenget</a:t>
            </a:r>
          </a:p>
          <a:p>
            <a:r>
              <a:rPr lang="nb-NO" dirty="0"/>
              <a:t>Vinden bør komme vinkelrett på hanget</a:t>
            </a:r>
          </a:p>
          <a:p>
            <a:r>
              <a:rPr lang="nb-NO" dirty="0"/>
              <a:t>Hanget bør være stort nok slik at luften går over og ikke rundt</a:t>
            </a:r>
          </a:p>
          <a:p>
            <a:r>
              <a:rPr lang="nb-NO" dirty="0"/>
              <a:t>Er luften labilt sjiktet kan vi få termikkutløsning</a:t>
            </a:r>
          </a:p>
          <a:p>
            <a:r>
              <a:rPr lang="nb-NO" dirty="0"/>
              <a:t>Inversjon gir en «</a:t>
            </a:r>
            <a:r>
              <a:rPr lang="nb-NO" dirty="0" err="1"/>
              <a:t>venturi</a:t>
            </a:r>
            <a:r>
              <a:rPr lang="nb-NO" dirty="0"/>
              <a:t>-effekt»</a:t>
            </a:r>
          </a:p>
          <a:p>
            <a:r>
              <a:rPr lang="nb-NO" dirty="0" err="1"/>
              <a:t>Cap-cloud</a:t>
            </a:r>
            <a:r>
              <a:rPr lang="nb-NO" dirty="0"/>
              <a:t> og orografisk nedbør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167BB87-87F6-4BF9-9722-1C30BA1B5C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/>
              <a:t>Bølger – lufta oscillerer i le av et fjell</a:t>
            </a:r>
          </a:p>
          <a:p>
            <a:r>
              <a:rPr lang="nb-NO" dirty="0"/>
              <a:t>Må ha stabile luftmasser</a:t>
            </a:r>
          </a:p>
          <a:p>
            <a:pPr lvl="1"/>
            <a:r>
              <a:rPr lang="nb-NO" dirty="0"/>
              <a:t>Optimalt med et veldig stabilt sjikt mellom to mindre stabile sjikt</a:t>
            </a:r>
          </a:p>
          <a:p>
            <a:pPr lvl="1"/>
            <a:r>
              <a:rPr lang="nb-NO" dirty="0"/>
              <a:t>Stabiliteten fungerer som en fjær</a:t>
            </a:r>
          </a:p>
          <a:p>
            <a:r>
              <a:rPr lang="nb-NO" dirty="0"/>
              <a:t>Krever bra med vind omtrent vinkelrett på terrenget og at vinden øker med høyden</a:t>
            </a:r>
          </a:p>
          <a:p>
            <a:r>
              <a:rPr lang="nb-NO" dirty="0"/>
              <a:t>Skyer – Altocumulus </a:t>
            </a:r>
            <a:r>
              <a:rPr lang="nb-NO" dirty="0" err="1"/>
              <a:t>Lenticularis</a:t>
            </a:r>
            <a:endParaRPr lang="nb-NO" dirty="0"/>
          </a:p>
          <a:p>
            <a:r>
              <a:rPr lang="nb-NO" dirty="0" err="1"/>
              <a:t>Føhngap</a:t>
            </a:r>
            <a:endParaRPr lang="nb-NO" dirty="0"/>
          </a:p>
          <a:p>
            <a:pPr lvl="1"/>
            <a:r>
              <a:rPr lang="nb-NO" dirty="0"/>
              <a:t>Risikofylt å stige opp i disse!</a:t>
            </a:r>
          </a:p>
          <a:p>
            <a:r>
              <a:rPr lang="nb-NO" dirty="0"/>
              <a:t>Rotor</a:t>
            </a:r>
          </a:p>
        </p:txBody>
      </p:sp>
    </p:spTree>
    <p:extLst>
      <p:ext uri="{BB962C8B-B14F-4D97-AF65-F5344CB8AC3E}">
        <p14:creationId xmlns:p14="http://schemas.microsoft.com/office/powerpoint/2010/main" val="1940380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BD5018-8C7F-4B3A-A532-0C1F60D1D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Hang og bølger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9CFAF5DA-89B1-4C19-A2A9-6492A31437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171" y="2141537"/>
            <a:ext cx="4367758" cy="4351338"/>
          </a:xfrm>
        </p:spPr>
      </p:pic>
      <p:pic>
        <p:nvPicPr>
          <p:cNvPr id="8" name="Plassholder for innhold 7" descr="Et bilde som inneholder kart&#10;&#10;Automatisk generert beskrivelse">
            <a:extLst>
              <a:ext uri="{FF2B5EF4-FFF2-40B4-BE49-F238E27FC236}">
                <a16:creationId xmlns:a16="http://schemas.microsoft.com/office/drawing/2014/main" id="{068ABE28-D2DC-477D-BC71-15D3D63440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2984"/>
            <a:ext cx="5181600" cy="3627120"/>
          </a:xfrm>
        </p:spPr>
      </p:pic>
    </p:spTree>
    <p:extLst>
      <p:ext uri="{BB962C8B-B14F-4D97-AF65-F5344CB8AC3E}">
        <p14:creationId xmlns:p14="http://schemas.microsoft.com/office/powerpoint/2010/main" val="1840119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9275E1-85DA-4F34-A17E-220C8FA73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Skytyper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620A452-5545-4119-99DD-59144F216A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/>
              <a:t>Sky – vanndampen har kondensert til små vanndråper</a:t>
            </a:r>
          </a:p>
          <a:p>
            <a:r>
              <a:rPr lang="nb-NO" dirty="0"/>
              <a:t>Ulike skytyper avhengig av høyde:</a:t>
            </a:r>
          </a:p>
          <a:p>
            <a:pPr lvl="1"/>
            <a:r>
              <a:rPr lang="nb-NO" dirty="0"/>
              <a:t>Lave skyer (</a:t>
            </a:r>
            <a:r>
              <a:rPr lang="nb-NO" dirty="0" err="1"/>
              <a:t>skybas</a:t>
            </a:r>
            <a:r>
              <a:rPr lang="nb-NO" dirty="0"/>
              <a:t> under 2 km)</a:t>
            </a:r>
          </a:p>
          <a:p>
            <a:pPr lvl="2"/>
            <a:r>
              <a:rPr lang="nb-NO" dirty="0"/>
              <a:t>Stratus</a:t>
            </a:r>
          </a:p>
          <a:p>
            <a:pPr lvl="2"/>
            <a:r>
              <a:rPr lang="nb-NO" dirty="0"/>
              <a:t>Tåke</a:t>
            </a:r>
          </a:p>
          <a:p>
            <a:pPr lvl="1"/>
            <a:r>
              <a:rPr lang="nb-NO" dirty="0"/>
              <a:t>Mellomhøye skyer (2-6 km)</a:t>
            </a:r>
          </a:p>
          <a:p>
            <a:pPr lvl="2"/>
            <a:r>
              <a:rPr lang="nb-NO" dirty="0"/>
              <a:t>Alto-</a:t>
            </a:r>
          </a:p>
          <a:p>
            <a:pPr lvl="1"/>
            <a:r>
              <a:rPr lang="nb-NO" dirty="0"/>
              <a:t>Høye skyer (mer enn 6 km)</a:t>
            </a:r>
          </a:p>
          <a:p>
            <a:pPr lvl="2"/>
            <a:r>
              <a:rPr lang="nb-NO" dirty="0"/>
              <a:t>Cirrus</a:t>
            </a:r>
          </a:p>
          <a:p>
            <a:pPr lvl="1"/>
            <a:r>
              <a:rPr lang="nb-NO" dirty="0"/>
              <a:t>Skyer som går gjennom flere høydetrinn</a:t>
            </a:r>
          </a:p>
          <a:p>
            <a:pPr lvl="2"/>
            <a:r>
              <a:rPr lang="nb-NO" dirty="0" err="1"/>
              <a:t>Nimbostratus</a:t>
            </a:r>
            <a:endParaRPr lang="nb-NO" dirty="0"/>
          </a:p>
          <a:p>
            <a:pPr lvl="2"/>
            <a:r>
              <a:rPr lang="nb-NO" dirty="0"/>
              <a:t>Cumulus</a:t>
            </a:r>
          </a:p>
          <a:p>
            <a:pPr lvl="2"/>
            <a:r>
              <a:rPr lang="nb-NO" dirty="0"/>
              <a:t>Cumulonimbus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EBC25EA5-DEBC-475C-BF9E-E27A14BA9E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825624"/>
            <a:ext cx="5658057" cy="3470275"/>
          </a:xfrm>
        </p:spPr>
      </p:pic>
    </p:spTree>
    <p:extLst>
      <p:ext uri="{BB962C8B-B14F-4D97-AF65-F5344CB8AC3E}">
        <p14:creationId xmlns:p14="http://schemas.microsoft.com/office/powerpoint/2010/main" val="585425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906111-19B7-4C68-9695-FCD1C884C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Motivasjon – hvorfor kunne meteorologi?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A4F822-D562-49FA-B272-5FB42294DC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Sikkerhet</a:t>
            </a:r>
          </a:p>
          <a:p>
            <a:pPr lvl="1"/>
            <a:r>
              <a:rPr lang="nb-NO" dirty="0"/>
              <a:t>Vær og vind har enorme krefter og kan være farlige hvis vi ikke forstår grunnleggende værprinsipper</a:t>
            </a:r>
          </a:p>
          <a:p>
            <a:pPr lvl="2"/>
            <a:r>
              <a:rPr lang="nb-NO" dirty="0"/>
              <a:t>Vinden kan øke så mye at en landing blir farlig</a:t>
            </a:r>
          </a:p>
          <a:p>
            <a:pPr lvl="2"/>
            <a:r>
              <a:rPr lang="nb-NO" dirty="0"/>
              <a:t>Skylag kan tette seg igjen og sperre oss inne eller i verste fall putte oss i IMC</a:t>
            </a:r>
          </a:p>
          <a:p>
            <a:pPr lvl="2"/>
            <a:r>
              <a:rPr lang="nb-NO" dirty="0"/>
              <a:t>Havner vi inni en CB (tordensky) med kraftig regnbyger og lyn/torden ligger vi dårlig an!</a:t>
            </a:r>
          </a:p>
          <a:p>
            <a:pPr lvl="2"/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9D191B1-FAA5-4A0B-8D88-DE103AE49F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Været er ‘motoren’ for seilfly</a:t>
            </a:r>
          </a:p>
          <a:p>
            <a:pPr lvl="1"/>
            <a:r>
              <a:rPr lang="nb-NO" dirty="0"/>
              <a:t>Oppvinder av ulike typer gjør at vi kan vinne høyde slik at vi kan holde oss oppe og fly lange distanser</a:t>
            </a:r>
          </a:p>
          <a:p>
            <a:pPr lvl="1"/>
            <a:r>
              <a:rPr lang="nb-NO" dirty="0"/>
              <a:t>Termikk – varm luft som stiger</a:t>
            </a:r>
          </a:p>
          <a:p>
            <a:pPr lvl="1"/>
            <a:r>
              <a:rPr lang="nb-NO" dirty="0"/>
              <a:t>Hang – vind som blir avbøyd oppover på grunn av fjell</a:t>
            </a:r>
          </a:p>
          <a:p>
            <a:pPr lvl="1"/>
            <a:r>
              <a:rPr lang="nb-NO" dirty="0"/>
              <a:t>Bølger – stabile forhold får luftmasser bak et fjell til å oscillere opp og ned</a:t>
            </a:r>
          </a:p>
          <a:p>
            <a:pPr lvl="1"/>
            <a:r>
              <a:rPr lang="nb-NO" dirty="0"/>
              <a:t>Konvergens – Ulike luftmasser som treffer hverandre og lufta tvinges opp</a:t>
            </a:r>
          </a:p>
          <a:p>
            <a:pPr lvl="1"/>
            <a:r>
              <a:rPr lang="nb-NO" dirty="0"/>
              <a:t>Kunnskap om meteorologi gjør det lettere å finne disse oppvindene</a:t>
            </a:r>
          </a:p>
        </p:txBody>
      </p:sp>
    </p:spTree>
    <p:extLst>
      <p:ext uri="{BB962C8B-B14F-4D97-AF65-F5344CB8AC3E}">
        <p14:creationId xmlns:p14="http://schemas.microsoft.com/office/powerpoint/2010/main" val="3466446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C31B6E-9B7D-4F0F-BA93-416D42549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Flyværtjenesten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0DFD239-050C-4F94-9A60-16A5C7DE04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b-NO" dirty="0"/>
              <a:t>Meteorologisk institutt overvåker norsk territorium og sender ut værobservasjoner til FIR</a:t>
            </a:r>
          </a:p>
          <a:p>
            <a:r>
              <a:rPr lang="nb-NO" dirty="0"/>
              <a:t>Værmeldinger utgis i koder</a:t>
            </a:r>
          </a:p>
          <a:p>
            <a:pPr lvl="1"/>
            <a:r>
              <a:rPr lang="nb-NO" dirty="0"/>
              <a:t>METAR</a:t>
            </a:r>
          </a:p>
          <a:p>
            <a:pPr lvl="2"/>
            <a:r>
              <a:rPr lang="nb-NO" dirty="0"/>
              <a:t>Kortvarig</a:t>
            </a:r>
          </a:p>
          <a:p>
            <a:pPr lvl="2"/>
            <a:r>
              <a:rPr lang="nb-NO" dirty="0"/>
              <a:t>Hovedsakelig observasjoner</a:t>
            </a:r>
          </a:p>
          <a:p>
            <a:pPr lvl="1"/>
            <a:r>
              <a:rPr lang="nb-NO" dirty="0"/>
              <a:t>TAF</a:t>
            </a:r>
          </a:p>
          <a:p>
            <a:pPr lvl="2"/>
            <a:r>
              <a:rPr lang="nb-NO" dirty="0"/>
              <a:t>Langvarig</a:t>
            </a:r>
          </a:p>
          <a:p>
            <a:pPr lvl="2"/>
            <a:r>
              <a:rPr lang="nb-NO" dirty="0"/>
              <a:t>Prognose</a:t>
            </a:r>
          </a:p>
          <a:p>
            <a:pPr lvl="1"/>
            <a:r>
              <a:rPr lang="nb-NO" dirty="0"/>
              <a:t>IGA</a:t>
            </a:r>
          </a:p>
          <a:p>
            <a:pPr lvl="2"/>
            <a:r>
              <a:rPr lang="nb-NO" dirty="0"/>
              <a:t>Meteorologisk varsel for en spesielt område</a:t>
            </a:r>
          </a:p>
          <a:p>
            <a:pPr lvl="2"/>
            <a:r>
              <a:rPr lang="nb-NO" dirty="0"/>
              <a:t>For allmennflygere (småfly)</a:t>
            </a:r>
          </a:p>
          <a:p>
            <a:pPr lvl="1"/>
            <a:r>
              <a:rPr lang="nb-NO" dirty="0"/>
              <a:t>SIGMET</a:t>
            </a:r>
          </a:p>
          <a:p>
            <a:pPr lvl="2"/>
            <a:r>
              <a:rPr lang="nb-NO" dirty="0"/>
              <a:t>Observerte værfenomen av sikkerhetsmessig betydning</a:t>
            </a:r>
          </a:p>
          <a:p>
            <a:pPr lvl="1"/>
            <a:r>
              <a:rPr lang="nb-NO" dirty="0"/>
              <a:t>AIRMET</a:t>
            </a:r>
          </a:p>
          <a:p>
            <a:pPr lvl="2"/>
            <a:r>
              <a:rPr lang="nb-NO" dirty="0"/>
              <a:t>Som SIGMET, men under en viss høyde</a:t>
            </a:r>
          </a:p>
          <a:p>
            <a:pPr lvl="2"/>
            <a:r>
              <a:rPr lang="nb-NO" dirty="0"/>
              <a:t>Mest for allmennflygingen</a:t>
            </a:r>
          </a:p>
          <a:p>
            <a:pPr lvl="2"/>
            <a:r>
              <a:rPr lang="nb-NO" dirty="0"/>
              <a:t>Varsel om fare for ising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31F4518-1476-4A9A-A854-6CF209A24F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b-NO" dirty="0"/>
              <a:t>Eks. METAR: </a:t>
            </a:r>
            <a:br>
              <a:rPr lang="nb-NO" dirty="0"/>
            </a:br>
            <a:r>
              <a:rPr lang="nb-NO" b="0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ENGM 060520Z 32007KT 260V360 CAVOK 11/02 Q1011 NOSIG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5731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B5DABB-B4AC-44C8-B8CA-69E708BCD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Værkart</a:t>
            </a:r>
          </a:p>
        </p:txBody>
      </p:sp>
      <p:pic>
        <p:nvPicPr>
          <p:cNvPr id="6" name="Plassholder for innhold 5" descr="Et bilde som inneholder kart&#10;&#10;Automatisk generert beskrivelse">
            <a:extLst>
              <a:ext uri="{FF2B5EF4-FFF2-40B4-BE49-F238E27FC236}">
                <a16:creationId xmlns:a16="http://schemas.microsoft.com/office/drawing/2014/main" id="{FE4F7682-4164-4351-B0F9-3BBABDAEFD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1690688"/>
            <a:ext cx="6296025" cy="4248633"/>
          </a:xfrm>
        </p:spPr>
      </p:pic>
    </p:spTree>
    <p:extLst>
      <p:ext uri="{BB962C8B-B14F-4D97-AF65-F5344CB8AC3E}">
        <p14:creationId xmlns:p14="http://schemas.microsoft.com/office/powerpoint/2010/main" val="762887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36DFA3-D4C0-4C83-8F46-2C3165E5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Værprognoser for seilflygere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CC4F37-9D26-4BB5-8DB4-FD6B1C1767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Får informasjon om</a:t>
            </a:r>
          </a:p>
          <a:p>
            <a:pPr lvl="1"/>
            <a:r>
              <a:rPr lang="nb-NO" dirty="0" err="1"/>
              <a:t>Termikkstig</a:t>
            </a:r>
            <a:endParaRPr lang="nb-NO" dirty="0"/>
          </a:p>
          <a:p>
            <a:pPr lvl="1"/>
            <a:r>
              <a:rPr lang="nb-NO" dirty="0"/>
              <a:t>Mulig strekkflygningsdistanse</a:t>
            </a:r>
          </a:p>
          <a:p>
            <a:pPr lvl="1"/>
            <a:r>
              <a:rPr lang="nb-NO" dirty="0" err="1"/>
              <a:t>Skybas</a:t>
            </a:r>
            <a:endParaRPr lang="nb-NO" dirty="0"/>
          </a:p>
          <a:p>
            <a:pPr lvl="1"/>
            <a:r>
              <a:rPr lang="nb-NO" dirty="0"/>
              <a:t>Tørrtermikk eller Cumulus</a:t>
            </a:r>
          </a:p>
          <a:p>
            <a:pPr lvl="1"/>
            <a:r>
              <a:rPr lang="nb-NO" dirty="0"/>
              <a:t>Regn, overutvikling</a:t>
            </a:r>
          </a:p>
          <a:p>
            <a:pPr lvl="1"/>
            <a:r>
              <a:rPr lang="nb-NO" dirty="0"/>
              <a:t>Vind i ulike høyder</a:t>
            </a:r>
          </a:p>
          <a:p>
            <a:r>
              <a:rPr lang="nb-NO" dirty="0"/>
              <a:t>Ulike tjenester</a:t>
            </a:r>
          </a:p>
          <a:p>
            <a:pPr lvl="1"/>
            <a:r>
              <a:rPr lang="nb-NO" dirty="0"/>
              <a:t>RASP</a:t>
            </a:r>
          </a:p>
          <a:p>
            <a:pPr lvl="1"/>
            <a:r>
              <a:rPr lang="nb-NO" dirty="0" err="1"/>
              <a:t>SkySight</a:t>
            </a:r>
            <a:endParaRPr lang="nb-NO" dirty="0"/>
          </a:p>
          <a:p>
            <a:pPr lvl="1"/>
            <a:r>
              <a:rPr lang="nb-NO" dirty="0" err="1"/>
              <a:t>TopMeteo</a:t>
            </a:r>
            <a:endParaRPr lang="nb-NO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AC940F1A-941B-48F1-A514-0A3BA7EB07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826" y="1825625"/>
            <a:ext cx="4862348" cy="4351338"/>
          </a:xfrm>
        </p:spPr>
      </p:pic>
    </p:spTree>
    <p:extLst>
      <p:ext uri="{BB962C8B-B14F-4D97-AF65-F5344CB8AC3E}">
        <p14:creationId xmlns:p14="http://schemas.microsoft.com/office/powerpoint/2010/main" val="1279652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A1D02E-6888-42F9-9952-A7C87769B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Atmosfæren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A7A25D6-EE65-4710-A535-EC6995FA8A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Atmosfæren består av:</a:t>
            </a:r>
          </a:p>
          <a:p>
            <a:pPr lvl="1"/>
            <a:r>
              <a:rPr lang="nb-NO" dirty="0"/>
              <a:t>78% Nitrogen</a:t>
            </a:r>
          </a:p>
          <a:p>
            <a:pPr lvl="1"/>
            <a:r>
              <a:rPr lang="nb-NO" dirty="0"/>
              <a:t>21% Oksygen</a:t>
            </a:r>
          </a:p>
          <a:p>
            <a:pPr lvl="1"/>
            <a:r>
              <a:rPr lang="nb-NO" dirty="0"/>
              <a:t>1% andre gasser (Karbondioksid, Argon, vanndamp etc.)</a:t>
            </a:r>
          </a:p>
          <a:p>
            <a:r>
              <a:rPr lang="nb-NO" dirty="0"/>
              <a:t>Den laveste delen av atmosfæren (der vi flyr) kalles troposfæren og strekker seg opp til ca. 8-12 km</a:t>
            </a:r>
          </a:p>
          <a:p>
            <a:r>
              <a:rPr lang="nb-NO" dirty="0"/>
              <a:t>Over troposfæren har vi tropopausen der temperaturen er konstant (</a:t>
            </a:r>
            <a:r>
              <a:rPr lang="nb-NO" dirty="0" err="1"/>
              <a:t>isotermi</a:t>
            </a:r>
            <a:r>
              <a:rPr lang="nb-NO" dirty="0"/>
              <a:t>)</a:t>
            </a:r>
          </a:p>
          <a:p>
            <a:r>
              <a:rPr lang="nb-NO" dirty="0"/>
              <a:t>Over tropopausen igjen har vi stratosfæren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44FF05EE-92C3-46D6-949A-0E5815325A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468" y="1825625"/>
            <a:ext cx="3851064" cy="4351338"/>
          </a:xfrm>
        </p:spPr>
      </p:pic>
    </p:spTree>
    <p:extLst>
      <p:ext uri="{BB962C8B-B14F-4D97-AF65-F5344CB8AC3E}">
        <p14:creationId xmlns:p14="http://schemas.microsoft.com/office/powerpoint/2010/main" val="3777877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9D4663-ADE7-4377-93F8-8C8BF86FB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Solinnstråling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C34AD37-014F-40DA-9093-1B735E150A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/>
              <a:t>Sola er energikilden som driver været på jorda</a:t>
            </a:r>
          </a:p>
          <a:p>
            <a:r>
              <a:rPr lang="nb-NO" dirty="0"/>
              <a:t>Refleksjon</a:t>
            </a:r>
          </a:p>
          <a:p>
            <a:pPr lvl="1"/>
            <a:r>
              <a:rPr lang="nb-NO" dirty="0"/>
              <a:t>Termos –og mesosfæren (øverste del av atmosfæren) 6%</a:t>
            </a:r>
          </a:p>
          <a:p>
            <a:pPr lvl="1"/>
            <a:r>
              <a:rPr lang="nb-NO" dirty="0"/>
              <a:t>Skyer 24%</a:t>
            </a:r>
          </a:p>
          <a:p>
            <a:pPr lvl="1"/>
            <a:r>
              <a:rPr lang="nb-NO" dirty="0"/>
              <a:t>Jordens overflate 6%</a:t>
            </a:r>
          </a:p>
          <a:p>
            <a:r>
              <a:rPr lang="nb-NO" dirty="0"/>
              <a:t>Absorbsjon</a:t>
            </a:r>
          </a:p>
          <a:p>
            <a:pPr lvl="1"/>
            <a:r>
              <a:rPr lang="nb-NO" dirty="0"/>
              <a:t>Støv, vanndamp, oson 14%</a:t>
            </a:r>
          </a:p>
          <a:p>
            <a:pPr lvl="1"/>
            <a:r>
              <a:rPr lang="nb-NO" dirty="0"/>
              <a:t>Skyer 3%</a:t>
            </a:r>
          </a:p>
          <a:p>
            <a:pPr lvl="1"/>
            <a:r>
              <a:rPr lang="nb-NO" dirty="0"/>
              <a:t>Jordens overflate 47%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3F693A5-47FB-44F3-AEBF-2D3E5DE5DD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/>
              <a:t>Mye skyer gir mindre solinnstråling på bakken</a:t>
            </a:r>
          </a:p>
          <a:p>
            <a:pPr lvl="1"/>
            <a:r>
              <a:rPr lang="nb-NO" dirty="0"/>
              <a:t>Begrenser termisk aktivitet</a:t>
            </a:r>
          </a:p>
          <a:p>
            <a:r>
              <a:rPr lang="nb-NO" dirty="0"/>
              <a:t>Lite skyer gir rask oppvarming på dagen, men også rask avkjøling på kvelden/natten</a:t>
            </a:r>
          </a:p>
          <a:p>
            <a:pPr lvl="1"/>
            <a:r>
              <a:rPr lang="nb-NO" dirty="0"/>
              <a:t>«Energiregnskap»</a:t>
            </a:r>
          </a:p>
          <a:p>
            <a:pPr lvl="1"/>
            <a:r>
              <a:rPr lang="nb-NO" dirty="0"/>
              <a:t>Tilsvarende (motsatt) med mye skyer</a:t>
            </a:r>
          </a:p>
          <a:p>
            <a:r>
              <a:rPr lang="nb-NO" dirty="0"/>
              <a:t>Innstrålingseffekten er avhengig av vinkelen mellom solstrålene og terrenget</a:t>
            </a:r>
          </a:p>
          <a:p>
            <a:pPr lvl="1"/>
            <a:r>
              <a:rPr lang="nb-NO" dirty="0"/>
              <a:t>90 grader er optimalt</a:t>
            </a:r>
          </a:p>
          <a:p>
            <a:r>
              <a:rPr lang="nb-NO" dirty="0"/>
              <a:t>Jordas vinkel mot sola gir ulike årstider</a:t>
            </a:r>
          </a:p>
          <a:p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7274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1DDCC7-D3E5-45CF-A3D2-DE0552DF4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Vanndamp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DF55C2-FCA4-424B-9F06-814D2DCAD0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/>
              <a:t>Usynlig gass som har stor påvirkning på været</a:t>
            </a:r>
          </a:p>
          <a:p>
            <a:r>
              <a:rPr lang="nb-NO" dirty="0"/>
              <a:t>Luftens evne til å holde på fuktighet øker med økende temperatur</a:t>
            </a:r>
          </a:p>
          <a:p>
            <a:r>
              <a:rPr lang="nb-NO" dirty="0"/>
              <a:t>Når luften holder på maksimalt med vanndamp kalles den mettet</a:t>
            </a:r>
          </a:p>
          <a:p>
            <a:pPr lvl="1"/>
            <a:r>
              <a:rPr lang="nb-NO" dirty="0"/>
              <a:t>En videre nedkjøling/tilførsel av fuktighet gir kondensasjon</a:t>
            </a:r>
          </a:p>
          <a:p>
            <a:r>
              <a:rPr lang="nb-NO" dirty="0"/>
              <a:t>Duggpunkt: Den temperaturen luften må kjøles ned til for å bli mettet</a:t>
            </a:r>
          </a:p>
          <a:p>
            <a:r>
              <a:rPr lang="nb-NO" dirty="0"/>
              <a:t>Fuktig luft er lettere enn tørr luft!</a:t>
            </a:r>
          </a:p>
          <a:p>
            <a:r>
              <a:rPr lang="nb-NO" dirty="0"/>
              <a:t>Fordamping av vann krever energi, kondensering av vanndamp frigir energi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F357097A-6CD8-465D-9EE8-8C8F455FB8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964134"/>
            <a:ext cx="4402601" cy="2929731"/>
          </a:xfrm>
        </p:spPr>
      </p:pic>
    </p:spTree>
    <p:extLst>
      <p:ext uri="{BB962C8B-B14F-4D97-AF65-F5344CB8AC3E}">
        <p14:creationId xmlns:p14="http://schemas.microsoft.com/office/powerpoint/2010/main" val="3440171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8A909F-8A9C-4E03-B41B-7C16771D1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Stabilitet og heving av luftmasser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0567E22-E0B9-4246-868B-D2B80F96EF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/>
              <a:t>Luftmasse: Store områder med luft som har samme egenskaper som områdene de kommer fra</a:t>
            </a:r>
          </a:p>
          <a:p>
            <a:r>
              <a:rPr lang="nb-NO" dirty="0"/>
              <a:t>Dersom en luftmasse tvinges oppover blir den avkjølt på grunn av lavere trykk</a:t>
            </a:r>
          </a:p>
          <a:p>
            <a:pPr lvl="1"/>
            <a:r>
              <a:rPr lang="nb-NO" dirty="0"/>
              <a:t>Tørradiabatisk avkjøling: 1C/100m</a:t>
            </a:r>
          </a:p>
          <a:p>
            <a:pPr lvl="1"/>
            <a:r>
              <a:rPr lang="nb-NO" dirty="0"/>
              <a:t>Tilsvarende hvis luftmassen tvinges nedover</a:t>
            </a:r>
          </a:p>
          <a:p>
            <a:r>
              <a:rPr lang="nb-NO" dirty="0"/>
              <a:t>Varm luft er lettere enn kald luft</a:t>
            </a:r>
          </a:p>
          <a:p>
            <a:r>
              <a:rPr lang="nb-NO" dirty="0"/>
              <a:t>Dersom luftens faktiske temperatur synker med mindre enn 1C/100m har vi stabile forhold, ellers har vi ustabile(labile) forhold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2DE26-1F5B-454D-8E5C-251185DB37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/>
              <a:t>Sola varmer opp bakken (</a:t>
            </a:r>
            <a:r>
              <a:rPr lang="nb-NO" dirty="0" err="1"/>
              <a:t>kortbølget</a:t>
            </a:r>
            <a:r>
              <a:rPr lang="nb-NO" dirty="0"/>
              <a:t>) og bakken varmer opp lufta (langbølget), slik at det vanlige er at temperaturen synker med høyden</a:t>
            </a:r>
          </a:p>
          <a:p>
            <a:pPr lvl="1"/>
            <a:r>
              <a:rPr lang="nb-NO" dirty="0"/>
              <a:t>I gjennomsnitt ca. 0.65C/100m</a:t>
            </a:r>
          </a:p>
          <a:p>
            <a:r>
              <a:rPr lang="nb-NO" dirty="0" err="1"/>
              <a:t>Isotermi</a:t>
            </a:r>
            <a:r>
              <a:rPr lang="nb-NO" dirty="0"/>
              <a:t>: Luftens temperatur er konstant med økende høyde</a:t>
            </a:r>
          </a:p>
          <a:p>
            <a:r>
              <a:rPr lang="nb-NO" dirty="0"/>
              <a:t>Inversjon: Temperaturen øker med høyden</a:t>
            </a:r>
          </a:p>
          <a:p>
            <a:r>
              <a:rPr lang="nb-NO" dirty="0"/>
              <a:t>Dersom luften kondenserer under en tvungen heving frigir dette energi</a:t>
            </a:r>
          </a:p>
          <a:p>
            <a:pPr lvl="1"/>
            <a:r>
              <a:rPr lang="nb-NO" dirty="0"/>
              <a:t>Temperaturen synker da mindre med høyden</a:t>
            </a:r>
          </a:p>
          <a:p>
            <a:pPr lvl="1"/>
            <a:r>
              <a:rPr lang="nb-NO" dirty="0"/>
              <a:t>Fuktadiabatisk avkjøling: 0.5C/100m</a:t>
            </a:r>
          </a:p>
          <a:p>
            <a:r>
              <a:rPr lang="nb-NO" dirty="0"/>
              <a:t>Under en tvungen heving synker duggpunktstemperaturen til luftmassen med </a:t>
            </a:r>
            <a:r>
              <a:rPr lang="nb-NO" dirty="0" err="1"/>
              <a:t>ca</a:t>
            </a:r>
            <a:r>
              <a:rPr lang="nb-NO" dirty="0"/>
              <a:t> 0.2C/100m</a:t>
            </a:r>
          </a:p>
          <a:p>
            <a:pPr lvl="1"/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636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CF0011-E302-42BF-8B46-2357FCD33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Oppstigningskurver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7F2243-0DD6-490A-8377-D7F4B35C15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Viser luftens aktuelle temperatur (rød) og duggpunkt (blå) som en funksjon av høyden</a:t>
            </a:r>
          </a:p>
          <a:p>
            <a:pPr lvl="1"/>
            <a:r>
              <a:rPr lang="nb-NO" dirty="0"/>
              <a:t>Beregnet etter meteorologiske modeller</a:t>
            </a:r>
          </a:p>
          <a:p>
            <a:r>
              <a:rPr lang="nb-NO" dirty="0"/>
              <a:t> Forteller oss mye om stabilitet, muligheter for overutvikling, i hvilke luftlag vi kan forvente mye skyer, vind i høyden, etc.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CB73FCE9-5191-411B-8BA6-497E3384D1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38" y="2009775"/>
            <a:ext cx="5250762" cy="3931256"/>
          </a:xfrm>
        </p:spPr>
      </p:pic>
    </p:spTree>
    <p:extLst>
      <p:ext uri="{BB962C8B-B14F-4D97-AF65-F5344CB8AC3E}">
        <p14:creationId xmlns:p14="http://schemas.microsoft.com/office/powerpoint/2010/main" val="1200599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91DEFE-5E64-44BB-80B5-9014D9C37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Termikk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E7FFC31-A1A9-4489-BB2E-23F416CC61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3331"/>
            <a:ext cx="5181600" cy="4351338"/>
          </a:xfrm>
        </p:spPr>
        <p:txBody>
          <a:bodyPr>
            <a:noAutofit/>
          </a:bodyPr>
          <a:lstStyle/>
          <a:p>
            <a:r>
              <a:rPr lang="nb-NO" sz="1200" dirty="0"/>
              <a:t>Sola varmer bakken i ulik grad avhengig av bakkens absorbsjonsevne (albedo)</a:t>
            </a:r>
          </a:p>
          <a:p>
            <a:r>
              <a:rPr lang="nb-NO" sz="1200" dirty="0"/>
              <a:t>Varme områder vil skape «lommer» med luft som er varmere enn omgivelsene</a:t>
            </a:r>
          </a:p>
          <a:p>
            <a:pPr lvl="1"/>
            <a:r>
              <a:rPr lang="nb-NO" sz="1200" dirty="0"/>
              <a:t>Bebyggelse</a:t>
            </a:r>
          </a:p>
          <a:p>
            <a:pPr lvl="1"/>
            <a:r>
              <a:rPr lang="nb-NO" sz="1200" dirty="0"/>
              <a:t>Solvendt ås/terreng med hogstflate/steinrøys</a:t>
            </a:r>
          </a:p>
          <a:p>
            <a:pPr lvl="1"/>
            <a:r>
              <a:rPr lang="nb-NO" sz="1200" dirty="0"/>
              <a:t>Solflekk i et område med ellers skygge</a:t>
            </a:r>
          </a:p>
          <a:p>
            <a:pPr lvl="1"/>
            <a:r>
              <a:rPr lang="nb-NO" sz="1200" dirty="0"/>
              <a:t>Vindskygge</a:t>
            </a:r>
          </a:p>
          <a:p>
            <a:pPr lvl="1"/>
            <a:endParaRPr lang="nb-NO" sz="1200" dirty="0"/>
          </a:p>
          <a:p>
            <a:r>
              <a:rPr lang="nb-NO" sz="1200" dirty="0"/>
              <a:t>Etter å ha blitt trigget vil denne luftboblen stige på grunn av lavere tetthet. Eksempel på triggere:</a:t>
            </a:r>
          </a:p>
          <a:p>
            <a:pPr lvl="1"/>
            <a:r>
              <a:rPr lang="nb-NO" sz="1200" dirty="0"/>
              <a:t>Temperaturkontrast</a:t>
            </a:r>
          </a:p>
          <a:p>
            <a:pPr lvl="1"/>
            <a:r>
              <a:rPr lang="nb-NO" sz="1200" dirty="0"/>
              <a:t>Fjelltopp</a:t>
            </a:r>
          </a:p>
          <a:p>
            <a:pPr lvl="1"/>
            <a:r>
              <a:rPr lang="nb-NO" sz="1200" dirty="0"/>
              <a:t>Terreng vendt mot vinden</a:t>
            </a:r>
          </a:p>
          <a:p>
            <a:r>
              <a:rPr lang="nb-NO" sz="1200" dirty="0"/>
              <a:t>Kjøles så ned tørradiabatisk</a:t>
            </a:r>
          </a:p>
          <a:p>
            <a:r>
              <a:rPr lang="nb-NO" sz="1200" dirty="0"/>
              <a:t>Luftboblen når metning, vi får kondensasjon (sky)</a:t>
            </a:r>
          </a:p>
          <a:p>
            <a:pPr lvl="1"/>
            <a:r>
              <a:rPr lang="nb-NO" sz="1200" dirty="0"/>
              <a:t>Cumulus (</a:t>
            </a:r>
            <a:r>
              <a:rPr lang="nb-NO" sz="1200" dirty="0" err="1"/>
              <a:t>Cu</a:t>
            </a:r>
            <a:r>
              <a:rPr lang="nb-NO" sz="1200" dirty="0"/>
              <a:t>)-skyer: Flat mørk underside og blomkållignende overside</a:t>
            </a:r>
          </a:p>
          <a:p>
            <a:pPr lvl="1"/>
            <a:r>
              <a:rPr lang="nb-NO" sz="1200" dirty="0"/>
              <a:t>Inversjon før metning =&gt;tørrtermikk/blåtermikk</a:t>
            </a:r>
          </a:p>
          <a:p>
            <a:r>
              <a:rPr lang="nb-NO" sz="1200" dirty="0"/>
              <a:t>Fuktadiabatisk avkjøling i skyen</a:t>
            </a:r>
          </a:p>
          <a:p>
            <a:r>
              <a:rPr lang="nb-NO" sz="1200" dirty="0"/>
              <a:t>Luftboblen når inversjonen og hevingen stopper</a:t>
            </a:r>
          </a:p>
          <a:p>
            <a:r>
              <a:rPr lang="nb-NO" sz="1200" dirty="0"/>
              <a:t>Overutvikling ved mangel på inversjon =&gt; Tordensky (CB), kraftig regnbyge</a:t>
            </a:r>
          </a:p>
          <a:p>
            <a:r>
              <a:rPr lang="nb-NO" sz="1200" dirty="0"/>
              <a:t>Kraftig inversjon og mye fuktighet =&gt; utflytning</a:t>
            </a:r>
          </a:p>
        </p:txBody>
      </p:sp>
      <p:pic>
        <p:nvPicPr>
          <p:cNvPr id="6" name="Plassholder for innhold 5" descr="Et bilde som inneholder tekst&#10;&#10;Automatisk generert beskrivelse">
            <a:extLst>
              <a:ext uri="{FF2B5EF4-FFF2-40B4-BE49-F238E27FC236}">
                <a16:creationId xmlns:a16="http://schemas.microsoft.com/office/drawing/2014/main" id="{24378D7A-8F0F-4050-AA15-D7FF47FD03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343351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663EAA-AEDA-455E-B0C2-FFACC7724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Luftmasser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FA2D2A7-C915-4C45-9F17-36A96CE942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Varme luftmasser – blir avkjølt nedenfra (fra bakken)</a:t>
            </a:r>
          </a:p>
          <a:p>
            <a:pPr lvl="1"/>
            <a:r>
              <a:rPr lang="nb-NO" dirty="0"/>
              <a:t>Gir inversjon </a:t>
            </a:r>
            <a:r>
              <a:rPr lang="nb-NO"/>
              <a:t>og dermed </a:t>
            </a:r>
            <a:r>
              <a:rPr lang="nb-NO" dirty="0"/>
              <a:t>stabilitet</a:t>
            </a:r>
          </a:p>
          <a:p>
            <a:r>
              <a:rPr lang="nb-NO" dirty="0"/>
              <a:t>Kalde luftmasser – Blir oppvarmet nedenfra (fra bakken)</a:t>
            </a:r>
          </a:p>
          <a:p>
            <a:pPr lvl="1"/>
            <a:r>
              <a:rPr lang="nb-NO" dirty="0"/>
              <a:t>Gir stor reduksjon av temperatur med høyden =&gt; ustabilitet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06AC981-A862-42EE-96EA-0BFA63397C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Maritime luftmasser – inneholder mye fuktighet</a:t>
            </a:r>
          </a:p>
          <a:p>
            <a:r>
              <a:rPr lang="nb-NO" dirty="0"/>
              <a:t>Kontinentale luftmasser – inneholder mindre fuktighet</a:t>
            </a:r>
          </a:p>
        </p:txBody>
      </p:sp>
      <p:pic>
        <p:nvPicPr>
          <p:cNvPr id="6" name="Bilde 5" descr="Et bilde som inneholder tekst, elektronikk, overvåke, skjerm&#10;&#10;Automatisk generert beskrivelse">
            <a:extLst>
              <a:ext uri="{FF2B5EF4-FFF2-40B4-BE49-F238E27FC236}">
                <a16:creationId xmlns:a16="http://schemas.microsoft.com/office/drawing/2014/main" id="{B67BD0DA-5C45-490C-B4B1-BC6221D02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44" y="3762375"/>
            <a:ext cx="4286251" cy="24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85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8DF775FAC631648A235775D7DF9BA4D" ma:contentTypeVersion="16" ma:contentTypeDescription="Opprett et nytt dokument." ma:contentTypeScope="" ma:versionID="ef44bac8461514d65390f24a29c0ae49">
  <xsd:schema xmlns:xsd="http://www.w3.org/2001/XMLSchema" xmlns:xs="http://www.w3.org/2001/XMLSchema" xmlns:p="http://schemas.microsoft.com/office/2006/metadata/properties" xmlns:ns2="9444c4b6-4643-4b24-88a8-be2098ad7c3d" xmlns:ns3="c080cb85-45e2-403d-9bf7-7f8b6823ac84" xmlns:ns4="9e538389-cabc-4d4e-918a-8beb7ac0ecaa" targetNamespace="http://schemas.microsoft.com/office/2006/metadata/properties" ma:root="true" ma:fieldsID="3ea3c4afa904d9d6995cfdb4f7cee38f" ns2:_="" ns3:_="" ns4:_="">
    <xsd:import namespace="9444c4b6-4643-4b24-88a8-be2098ad7c3d"/>
    <xsd:import namespace="c080cb85-45e2-403d-9bf7-7f8b6823ac84"/>
    <xsd:import namespace="9e538389-cabc-4d4e-918a-8beb7ac0ec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_dlc_DocId" minOccurs="0"/>
                <xsd:element ref="ns3:_dlc_DocIdUrl" minOccurs="0"/>
                <xsd:element ref="ns3:_dlc_DocIdPersistId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44c4b6-4643-4b24-88a8-be2098ad7c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0cb85-45e2-403d-9bf7-7f8b6823ac84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15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Fast ID" ma:description="Behold IDen ved tillegging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8389-cabc-4d4e-918a-8beb7ac0eca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4855889-96ef-43bc-a14c-0c13a11dbd75}" ma:internalName="TaxCatchAll" ma:showField="CatchAllData" ma:web="c080cb85-45e2-403d-9bf7-7f8b6823ac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080cb85-45e2-403d-9bf7-7f8b6823ac84">SF37SEIL-1140948237-295455</_dlc_DocId>
    <_dlc_DocIdUrl xmlns="c080cb85-45e2-403d-9bf7-7f8b6823ac84">
      <Url>https://idrettsforbundet.sharepoint.com/sites/SF37Aktivitet-Seilfly/_layouts/15/DocIdRedir.aspx?ID=SF37SEIL-1140948237-295455</Url>
      <Description>SF37SEIL-1140948237-295455</Description>
    </_dlc_DocIdUrl>
    <lcf76f155ced4ddcb4097134ff3c332f xmlns="9444c4b6-4643-4b24-88a8-be2098ad7c3d">
      <Terms xmlns="http://schemas.microsoft.com/office/infopath/2007/PartnerControls"/>
    </lcf76f155ced4ddcb4097134ff3c332f>
    <TaxCatchAll xmlns="9e538389-cabc-4d4e-918a-8beb7ac0ecaa" xsi:nil="true"/>
  </documentManagement>
</p:properties>
</file>

<file path=customXml/itemProps1.xml><?xml version="1.0" encoding="utf-8"?>
<ds:datastoreItem xmlns:ds="http://schemas.openxmlformats.org/officeDocument/2006/customXml" ds:itemID="{79CFD3C1-0142-47C1-8E17-E366922F4C1F}"/>
</file>

<file path=customXml/itemProps2.xml><?xml version="1.0" encoding="utf-8"?>
<ds:datastoreItem xmlns:ds="http://schemas.openxmlformats.org/officeDocument/2006/customXml" ds:itemID="{C7C1BC2C-4C4E-48EF-982A-7ED37E584C6E}"/>
</file>

<file path=customXml/itemProps3.xml><?xml version="1.0" encoding="utf-8"?>
<ds:datastoreItem xmlns:ds="http://schemas.openxmlformats.org/officeDocument/2006/customXml" ds:itemID="{8F8015D7-9C8F-41FD-AE4F-3FB531DFB2E0}"/>
</file>

<file path=customXml/itemProps4.xml><?xml version="1.0" encoding="utf-8"?>
<ds:datastoreItem xmlns:ds="http://schemas.openxmlformats.org/officeDocument/2006/customXml" ds:itemID="{B8C324C9-B87A-4524-8D5E-4DB42266244E}"/>
</file>

<file path=docProps/app.xml><?xml version="1.0" encoding="utf-8"?>
<Properties xmlns="http://schemas.openxmlformats.org/officeDocument/2006/extended-properties" xmlns:vt="http://schemas.openxmlformats.org/officeDocument/2006/docPropsVTypes">
  <TotalTime>17187</TotalTime>
  <Words>1516</Words>
  <Application>Microsoft Office PowerPoint</Application>
  <PresentationFormat>Widescreen</PresentationFormat>
  <Paragraphs>218</Paragraphs>
  <Slides>22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Office-tema</vt:lpstr>
      <vt:lpstr>Grunnleggende meteorologi for seilflygere</vt:lpstr>
      <vt:lpstr>Motivasjon – hvorfor kunne meteorologi?</vt:lpstr>
      <vt:lpstr>Atmosfæren</vt:lpstr>
      <vt:lpstr>Solinnstråling</vt:lpstr>
      <vt:lpstr>Vanndamp</vt:lpstr>
      <vt:lpstr>Stabilitet og heving av luftmasser</vt:lpstr>
      <vt:lpstr>Oppstigningskurver</vt:lpstr>
      <vt:lpstr>Termikk</vt:lpstr>
      <vt:lpstr>Luftmasser</vt:lpstr>
      <vt:lpstr>Værfonter</vt:lpstr>
      <vt:lpstr>Værfronter</vt:lpstr>
      <vt:lpstr>Konvergens</vt:lpstr>
      <vt:lpstr>Lufttrykk og vind</vt:lpstr>
      <vt:lpstr>Vanlige lokale vindsystemer</vt:lpstr>
      <vt:lpstr>Vanlige lokale vindsystemer</vt:lpstr>
      <vt:lpstr>Vindforhold kritiske for avgang og landing</vt:lpstr>
      <vt:lpstr>Utnytte vinden med seilfly – hang og bølger</vt:lpstr>
      <vt:lpstr>Hang og bølger</vt:lpstr>
      <vt:lpstr>Skytyper</vt:lpstr>
      <vt:lpstr>Flyværtjenesten</vt:lpstr>
      <vt:lpstr>Værkart</vt:lpstr>
      <vt:lpstr>Værprognoser for seilflygere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Meteorologi</dc:title>
  <dc:creator>Eirik Marthins</dc:creator>
  <cp:lastModifiedBy>Eirik Marthins</cp:lastModifiedBy>
  <cp:revision>68</cp:revision>
  <dcterms:created xsi:type="dcterms:W3CDTF">2022-08-02T20:05:05Z</dcterms:created>
  <dcterms:modified xsi:type="dcterms:W3CDTF">2023-02-08T15:14:35Z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0x010100F8DF775FAC631648A235775D7DF9BA4D</vt:lpwstr>
  </property>
  <property fmtid="{D5CDD505-2E9C-101B-9397-08002B2CF9AE}" pid="3" name="_dlc_DocIdItemGuid">
    <vt:lpwstr>f798c644-e0da-481e-9346-c9f96854b9bf</vt:lpwstr>
  </property>
  <property fmtid="{D5CDD505-2E9C-101B-9397-08002B2CF9AE}" pid="4" name="MediaServiceImageTags">
    <vt:lpwstr/>
  </property>
</Properties>
</file>