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38" r:id="rId3"/>
    <p:sldId id="339" r:id="rId4"/>
    <p:sldId id="340" r:id="rId5"/>
    <p:sldId id="347" r:id="rId6"/>
    <p:sldId id="337" r:id="rId7"/>
    <p:sldId id="341" r:id="rId8"/>
    <p:sldId id="350" r:id="rId9"/>
    <p:sldId id="352" r:id="rId10"/>
    <p:sldId id="349" r:id="rId11"/>
    <p:sldId id="354" r:id="rId12"/>
    <p:sldId id="351" r:id="rId13"/>
    <p:sldId id="358" r:id="rId14"/>
    <p:sldId id="335" r:id="rId15"/>
    <p:sldId id="346" r:id="rId16"/>
    <p:sldId id="345" r:id="rId17"/>
    <p:sldId id="356" r:id="rId18"/>
    <p:sldId id="342" r:id="rId19"/>
    <p:sldId id="343" r:id="rId20"/>
    <p:sldId id="344" r:id="rId21"/>
    <p:sldId id="348" r:id="rId22"/>
    <p:sldId id="353" r:id="rId23"/>
    <p:sldId id="355" r:id="rId24"/>
    <p:sldId id="334" r:id="rId25"/>
    <p:sldId id="336" r:id="rId26"/>
    <p:sldId id="357" r:id="rId27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1166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37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85977-080D-40E7-92E9-66AB27720D0E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D6D6B-DBD2-492F-B9E2-0B1D26F85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2991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5CEE6-8AEE-4500-84D5-537EA0FB20AF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B9913-E9D0-46FE-8C28-E83149E57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9680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7E07-1E39-4267-91DC-7D8B81A0155A}" type="datetime1">
              <a:rPr lang="nb-NO" smtClean="0"/>
              <a:t>14.06.2016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697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7FCE-4F89-4027-851B-23CCF5C95DC9}" type="datetime1">
              <a:rPr lang="nb-NO" smtClean="0"/>
              <a:t>14.06.2016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24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7A60-9F93-4F6A-8088-DD2AC9506924}" type="datetime1">
              <a:rPr lang="nb-NO" smtClean="0"/>
              <a:t>14.06.2016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348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88BF-4672-4C30-99C7-6A6F42DE77FF}" type="datetime1">
              <a:rPr lang="nb-NO" smtClean="0"/>
              <a:t>14.06.2016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0655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E170-E603-45E2-8208-46BE30AA9213}" type="datetime1">
              <a:rPr lang="nb-NO" smtClean="0"/>
              <a:t>14.06.2016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561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E049-BD4F-4D13-9364-0489954A05B7}" type="datetime1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718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E766-0D27-49E9-A251-6FB953FA54D1}" type="datetime1">
              <a:rPr lang="nb-NO" smtClean="0"/>
              <a:t>14.06.2016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422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2631-667E-4A7F-A3AB-77B9B837EA31}" type="datetime1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750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62F51-DE62-4539-96D5-BA52DBD99371}" type="datetime1">
              <a:rPr lang="nb-NO" smtClean="0"/>
              <a:t>14.06.2016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623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6FD7-2721-443D-A3FA-8F29B3A809DF}" type="datetime1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621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319B-838F-44F5-934A-6C16C3057F59}" type="datetime1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436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23608-4314-4A66-8092-C632B5B88050}" type="datetime1">
              <a:rPr lang="nb-NO" smtClean="0"/>
              <a:t>14.06.2016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3CFC8-51D9-4649-978C-68BC36FD0C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606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Spitfire%20low-pass" TargetMode="External"/><Relationship Id="rId2" Type="http://schemas.openxmlformats.org/officeDocument/2006/relationships/hyperlink" Target="http://www.youtube.com/watch?v=QdfO657zHN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09487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b-NO" sz="6000" dirty="0" smtClean="0"/>
              <a:t>Motorteori</a:t>
            </a:r>
            <a:br>
              <a:rPr lang="nb-NO" sz="6000" dirty="0" smtClean="0"/>
            </a:br>
            <a:r>
              <a:rPr lang="nb-NO" sz="6000" dirty="0" smtClean="0"/>
              <a:t>TMG</a:t>
            </a:r>
            <a:endParaRPr lang="nb-NO" sz="60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4268688"/>
            <a:ext cx="6400800" cy="1752600"/>
          </a:xfrm>
        </p:spPr>
        <p:txBody>
          <a:bodyPr/>
          <a:lstStyle/>
          <a:p>
            <a:r>
              <a:rPr lang="nb-NO" dirty="0" smtClean="0"/>
              <a:t>Teoriundervisning </a:t>
            </a:r>
            <a:r>
              <a:rPr lang="nb-NO" dirty="0" smtClean="0"/>
              <a:t>17.06.16 </a:t>
            </a:r>
            <a:endParaRPr lang="nb-NO" dirty="0" smtClean="0"/>
          </a:p>
          <a:p>
            <a:r>
              <a:rPr lang="nb-NO" dirty="0" smtClean="0"/>
              <a:t>Gauldal </a:t>
            </a:r>
            <a:r>
              <a:rPr lang="nb-NO" dirty="0" smtClean="0"/>
              <a:t>Seilflyklubb/NLF</a:t>
            </a:r>
            <a:endParaRPr lang="nb-NO" dirty="0" smtClean="0"/>
          </a:p>
          <a:p>
            <a:r>
              <a:rPr lang="nb-NO" dirty="0" smtClean="0"/>
              <a:t>Ulf Hustad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z="2400" smtClean="0"/>
              <a:t>1</a:t>
            </a:fld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850866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Feil bensin-/luftblanding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77500" lnSpcReduction="20000"/>
          </a:bodyPr>
          <a:lstStyle/>
          <a:p>
            <a:r>
              <a:rPr lang="nb-NO" dirty="0" smtClean="0"/>
              <a:t>For lite bensin i forhold til luft </a:t>
            </a:r>
          </a:p>
          <a:p>
            <a:pPr lvl="1"/>
            <a:r>
              <a:rPr lang="nb-NO" dirty="0" smtClean="0"/>
              <a:t>Temperaturen øker (bensin har kjølende effekt!)</a:t>
            </a:r>
          </a:p>
          <a:p>
            <a:pPr lvl="1"/>
            <a:r>
              <a:rPr lang="nb-NO" dirty="0" smtClean="0"/>
              <a:t>Forbrenningen går saktere, risiko for at forbrenning pågår når innsugsventilen åpner og antenner bensin-/luftblandingen i innsugsmanifolden (</a:t>
            </a:r>
            <a:r>
              <a:rPr lang="nb-NO" dirty="0" err="1" smtClean="0"/>
              <a:t>backfire</a:t>
            </a:r>
            <a:r>
              <a:rPr lang="nb-NO" dirty="0" smtClean="0"/>
              <a:t>).</a:t>
            </a:r>
          </a:p>
          <a:p>
            <a:r>
              <a:rPr lang="nb-NO" dirty="0" smtClean="0"/>
              <a:t>Eksosgasstemperatur (EGT) indikerer om bensin-/luftblandingen er riktig</a:t>
            </a:r>
          </a:p>
          <a:p>
            <a:pPr lvl="1"/>
            <a:r>
              <a:rPr lang="nb-NO" dirty="0" smtClean="0"/>
              <a:t>Eget termometer (noen fly)</a:t>
            </a:r>
          </a:p>
          <a:p>
            <a:pPr lvl="1"/>
            <a:r>
              <a:rPr lang="nb-NO" dirty="0" smtClean="0"/>
              <a:t>LN-YRX har egne målere på EGT </a:t>
            </a:r>
          </a:p>
          <a:p>
            <a:pPr lvl="1"/>
            <a:r>
              <a:rPr lang="nb-NO" dirty="0" smtClean="0"/>
              <a:t>Også </a:t>
            </a:r>
            <a:r>
              <a:rPr lang="nb-NO" b="1" u="sng" dirty="0" smtClean="0"/>
              <a:t>sylinderhodetemperatur</a:t>
            </a:r>
            <a:r>
              <a:rPr lang="nb-NO" dirty="0" smtClean="0"/>
              <a:t> indikerer om blandingen er korrekt. Hvis feil blanding blir motoren «heit i toppen» før også oljetemperaturen øker.</a:t>
            </a:r>
          </a:p>
          <a:p>
            <a:pPr lvl="1"/>
            <a:r>
              <a:rPr lang="nb-NO" dirty="0" smtClean="0"/>
              <a:t>Følg med på temperaturmålerne under flyging!</a:t>
            </a:r>
          </a:p>
          <a:p>
            <a:pPr lvl="1"/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757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Tenning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Benytt foreskrevne tennplugger!</a:t>
            </a:r>
          </a:p>
          <a:p>
            <a:r>
              <a:rPr lang="nb-NO" dirty="0" smtClean="0"/>
              <a:t>Elektronisk tenning </a:t>
            </a:r>
          </a:p>
          <a:p>
            <a:r>
              <a:rPr lang="nb-NO" dirty="0" smtClean="0"/>
              <a:t>Magnettenning (mest vanlig)</a:t>
            </a:r>
          </a:p>
          <a:p>
            <a:r>
              <a:rPr lang="nb-NO" dirty="0" smtClean="0"/>
              <a:t>Problemer med tenning:</a:t>
            </a:r>
          </a:p>
          <a:p>
            <a:pPr lvl="1"/>
            <a:r>
              <a:rPr lang="nb-NO" dirty="0" smtClean="0"/>
              <a:t>Kan være sotete plugger: Kjør med litt turtall og mager blanding for å fjerne sot</a:t>
            </a:r>
          </a:p>
          <a:p>
            <a:r>
              <a:rPr lang="nb-NO" dirty="0" smtClean="0"/>
              <a:t>Problemer med tenningssystemet (et eller to anlegg): Ikke fly, få tekniker til å se på saken!!!</a:t>
            </a:r>
          </a:p>
          <a:p>
            <a:pPr lvl="1"/>
            <a:r>
              <a:rPr lang="nb-NO" dirty="0" smtClean="0"/>
              <a:t>Fly med 2 tenningsanlegg: test av disse eget punkt på sjekkliste for avgang 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9933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Generator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Produserer strøm til drift av flyets elektriske komponenter og </a:t>
            </a:r>
            <a:r>
              <a:rPr lang="nb-NO" dirty="0" err="1" smtClean="0"/>
              <a:t>lading</a:t>
            </a:r>
            <a:r>
              <a:rPr lang="nb-NO" dirty="0" smtClean="0"/>
              <a:t> av batteriet</a:t>
            </a:r>
          </a:p>
          <a:p>
            <a:r>
              <a:rPr lang="nb-NO" dirty="0" smtClean="0"/>
              <a:t>Minimum effektivt turtall: 1000 – 1200 RPM</a:t>
            </a:r>
          </a:p>
          <a:p>
            <a:pPr lvl="1"/>
            <a:r>
              <a:rPr lang="nb-NO" dirty="0" smtClean="0"/>
              <a:t>LN-YRX: Ladelampe lyser om turtallet blir for lavt.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3233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Propellen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Overfører krefter fra motoren – trekker flyet</a:t>
            </a:r>
          </a:p>
          <a:p>
            <a:pPr lvl="1"/>
            <a:r>
              <a:rPr lang="nb-NO" dirty="0" smtClean="0"/>
              <a:t>Gjelder ikke Kjell Prytz’ fly </a:t>
            </a:r>
            <a:r>
              <a:rPr lang="nb-NO" dirty="0" smtClean="0">
                <a:sym typeface="Wingdings" panose="05000000000000000000" pitchFamily="2" charset="2"/>
              </a:rPr>
              <a:t></a:t>
            </a:r>
            <a:endParaRPr lang="nb-NO" dirty="0" smtClean="0"/>
          </a:p>
          <a:p>
            <a:r>
              <a:rPr lang="nb-NO" dirty="0" smtClean="0"/>
              <a:t>2 eller flere blader, hvert utformet som en </a:t>
            </a:r>
            <a:r>
              <a:rPr lang="nb-NO" dirty="0" err="1" smtClean="0"/>
              <a:t>flyvinge</a:t>
            </a:r>
            <a:r>
              <a:rPr lang="nb-NO" dirty="0" smtClean="0"/>
              <a:t> </a:t>
            </a:r>
            <a:endParaRPr lang="nb-NO" dirty="0"/>
          </a:p>
          <a:p>
            <a:pPr lvl="1"/>
            <a:r>
              <a:rPr lang="nb-NO" dirty="0" smtClean="0"/>
              <a:t>Propell må være symmetrisk og i balanse!</a:t>
            </a:r>
          </a:p>
          <a:p>
            <a:r>
              <a:rPr lang="nb-NO" dirty="0" smtClean="0"/>
              <a:t>Dimensjon angis i </a:t>
            </a:r>
            <a:r>
              <a:rPr lang="nb-NO" b="1" u="sng" dirty="0" smtClean="0"/>
              <a:t>diameter</a:t>
            </a:r>
            <a:r>
              <a:rPr lang="nb-NO" dirty="0" smtClean="0"/>
              <a:t> og </a:t>
            </a:r>
            <a:r>
              <a:rPr lang="nb-NO" b="1" u="sng" dirty="0" smtClean="0"/>
              <a:t>stigning</a:t>
            </a:r>
            <a:r>
              <a:rPr lang="nb-NO" dirty="0" smtClean="0"/>
              <a:t> (</a:t>
            </a:r>
            <a:r>
              <a:rPr lang="nb-NO" b="1" u="sng" dirty="0" err="1" smtClean="0"/>
              <a:t>pitch</a:t>
            </a:r>
            <a:r>
              <a:rPr lang="nb-NO" dirty="0" smtClean="0"/>
              <a:t>): </a:t>
            </a:r>
            <a:r>
              <a:rPr lang="nb-NO" dirty="0" err="1" smtClean="0"/>
              <a:t>pitch</a:t>
            </a:r>
            <a:r>
              <a:rPr lang="nb-NO" dirty="0" smtClean="0"/>
              <a:t> avtar utover fra sentrum (periferihastigheten øker med diameteren). Gir jevn lufthastighet over hele propellbladet</a:t>
            </a:r>
          </a:p>
          <a:p>
            <a:r>
              <a:rPr lang="nb-NO" dirty="0" smtClean="0"/>
              <a:t>Fast </a:t>
            </a:r>
            <a:r>
              <a:rPr lang="nb-NO" dirty="0" err="1" smtClean="0"/>
              <a:t>pitch</a:t>
            </a:r>
            <a:r>
              <a:rPr lang="nb-NO" dirty="0" smtClean="0"/>
              <a:t> eller variabel </a:t>
            </a:r>
            <a:r>
              <a:rPr lang="nb-NO" dirty="0" err="1" smtClean="0"/>
              <a:t>pitch</a:t>
            </a:r>
            <a:r>
              <a:rPr lang="nb-NO" dirty="0" smtClean="0"/>
              <a:t> (LN-GAT har </a:t>
            </a:r>
            <a:r>
              <a:rPr lang="nb-NO" dirty="0" err="1" smtClean="0"/>
              <a:t>pitchsettinger</a:t>
            </a:r>
            <a:r>
              <a:rPr lang="nb-NO" dirty="0" smtClean="0"/>
              <a:t> for hhv. </a:t>
            </a:r>
            <a:r>
              <a:rPr lang="nb-NO" dirty="0" err="1" smtClean="0"/>
              <a:t>climb</a:t>
            </a:r>
            <a:r>
              <a:rPr lang="nb-NO" dirty="0" smtClean="0"/>
              <a:t> og cruise, samt tverrstilling som brukes når motoren er avslått.</a:t>
            </a:r>
          </a:p>
          <a:p>
            <a:r>
              <a:rPr lang="nb-NO" dirty="0" smtClean="0"/>
              <a:t>Vær nøye med inspeksjon og vedlikehold!</a:t>
            </a:r>
          </a:p>
          <a:p>
            <a:pPr lvl="1"/>
            <a:r>
              <a:rPr lang="nb-NO" dirty="0" smtClean="0"/>
              <a:t>I tvil? Ikke start motoren, la tekniker se på propellen!</a:t>
            </a:r>
          </a:p>
          <a:p>
            <a:pPr lvl="1"/>
            <a:r>
              <a:rPr lang="nb-NO" dirty="0" smtClean="0"/>
              <a:t>Unngå </a:t>
            </a:r>
            <a:r>
              <a:rPr lang="nb-NO" dirty="0" err="1" smtClean="0"/>
              <a:t>taxing</a:t>
            </a:r>
            <a:r>
              <a:rPr lang="nb-NO" dirty="0" smtClean="0"/>
              <a:t> og tomgang/varmkjøring på grus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273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Kjøling av motorer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Luftkjøling av sylindrene mest vanlig</a:t>
            </a:r>
          </a:p>
          <a:p>
            <a:pPr lvl="1"/>
            <a:r>
              <a:rPr lang="nb-NO" dirty="0" smtClean="0"/>
              <a:t>Justering av luftgjennomstrømning:</a:t>
            </a:r>
          </a:p>
          <a:p>
            <a:pPr lvl="2"/>
            <a:r>
              <a:rPr lang="nb-NO" dirty="0" smtClean="0"/>
              <a:t>Sommer </a:t>
            </a:r>
            <a:r>
              <a:rPr lang="nb-NO" dirty="0" err="1" smtClean="0"/>
              <a:t>vs</a:t>
            </a:r>
            <a:r>
              <a:rPr lang="nb-NO" dirty="0" smtClean="0"/>
              <a:t> vinter?</a:t>
            </a:r>
          </a:p>
          <a:p>
            <a:pPr lvl="2"/>
            <a:r>
              <a:rPr lang="nb-NO" dirty="0" smtClean="0"/>
              <a:t>Huske å åpne </a:t>
            </a:r>
            <a:r>
              <a:rPr lang="nb-NO" dirty="0" err="1" smtClean="0"/>
              <a:t>cowl-flap</a:t>
            </a:r>
            <a:r>
              <a:rPr lang="nb-NO" dirty="0" smtClean="0"/>
              <a:t>!</a:t>
            </a:r>
          </a:p>
          <a:p>
            <a:r>
              <a:rPr lang="nb-NO" dirty="0" smtClean="0"/>
              <a:t>Væskekjøling – radiator</a:t>
            </a:r>
          </a:p>
          <a:p>
            <a:pPr lvl="1"/>
            <a:r>
              <a:rPr lang="nb-NO" dirty="0" smtClean="0"/>
              <a:t>Kjølevæskenivå </a:t>
            </a:r>
            <a:r>
              <a:rPr lang="nb-NO" dirty="0"/>
              <a:t>+</a:t>
            </a:r>
            <a:r>
              <a:rPr lang="nb-NO" dirty="0" smtClean="0"/>
              <a:t> frostvæske</a:t>
            </a:r>
          </a:p>
          <a:p>
            <a:r>
              <a:rPr lang="nb-NO" dirty="0" smtClean="0"/>
              <a:t>Oljekjøling – radiator</a:t>
            </a:r>
          </a:p>
          <a:p>
            <a:r>
              <a:rPr lang="nb-NO" dirty="0" smtClean="0"/>
              <a:t>Sjekk på Daglig Inspeksjon</a:t>
            </a:r>
          </a:p>
          <a:p>
            <a:r>
              <a:rPr lang="nb-NO" dirty="0" smtClean="0"/>
              <a:t>Følg med på temperaturer under flyturen!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8066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Kjøleopplegg i motorrom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Sideplater (</a:t>
            </a:r>
            <a:r>
              <a:rPr lang="nb-NO" dirty="0" err="1" smtClean="0"/>
              <a:t>baffle</a:t>
            </a:r>
            <a:r>
              <a:rPr lang="nb-NO" dirty="0" smtClean="0"/>
              <a:t> plates)</a:t>
            </a:r>
          </a:p>
          <a:p>
            <a:pPr lvl="1"/>
            <a:r>
              <a:rPr lang="nb-NO" dirty="0" smtClean="0"/>
              <a:t>Skal lede luftstrømmen rundt delene som skal kjøles</a:t>
            </a:r>
          </a:p>
          <a:p>
            <a:pPr lvl="1"/>
            <a:r>
              <a:rPr lang="nb-NO" dirty="0" smtClean="0"/>
              <a:t>Ved feil på disse kan motoren gå varm, det kan oppstå bråk fra motorrommet (ved løse </a:t>
            </a:r>
            <a:r>
              <a:rPr lang="nb-NO" dirty="0" err="1" smtClean="0"/>
              <a:t>baffler</a:t>
            </a:r>
            <a:r>
              <a:rPr lang="nb-NO" dirty="0" smtClean="0"/>
              <a:t>), luftstrømmen til forgasseren kan forstyrres slik at bensin-/luftblandingen blir feil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2878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Motoreffeekt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Maks effekt for kort periode: </a:t>
            </a:r>
            <a:r>
              <a:rPr lang="nb-NO" b="1" i="1" dirty="0" smtClean="0"/>
              <a:t>Avgangseffekt</a:t>
            </a:r>
          </a:p>
          <a:p>
            <a:pPr lvl="1"/>
            <a:r>
              <a:rPr lang="nb-NO" sz="2400" dirty="0" smtClean="0"/>
              <a:t>Brukes normalt under avgang inntil et antall minutter eller antall fot/meter høyde. GAT: 60 HK i </a:t>
            </a:r>
            <a:r>
              <a:rPr lang="nb-NO" sz="2400" dirty="0" err="1" smtClean="0"/>
              <a:t>max</a:t>
            </a:r>
            <a:r>
              <a:rPr lang="nb-NO" sz="2400" dirty="0" smtClean="0"/>
              <a:t> 5 minutter</a:t>
            </a:r>
          </a:p>
          <a:p>
            <a:pPr lvl="1"/>
            <a:r>
              <a:rPr lang="nb-NO" sz="2400" dirty="0" smtClean="0"/>
              <a:t>Lite å hente av reell effekt fra de øverste hestekreftene, sliter (unødvendig) på motoren og øker drivstofforbruket</a:t>
            </a:r>
          </a:p>
          <a:p>
            <a:r>
              <a:rPr lang="nb-NO" dirty="0" smtClean="0"/>
              <a:t>Høyeste turtall under vedvarende operasjon: </a:t>
            </a:r>
            <a:r>
              <a:rPr lang="nb-NO" b="1" i="1" dirty="0" smtClean="0"/>
              <a:t>Offisiell effekt </a:t>
            </a:r>
            <a:r>
              <a:rPr lang="nb-NO" dirty="0" smtClean="0"/>
              <a:t>(</a:t>
            </a:r>
            <a:r>
              <a:rPr lang="nb-NO" dirty="0" err="1" smtClean="0"/>
              <a:t>Rated</a:t>
            </a:r>
            <a:r>
              <a:rPr lang="nb-NO" dirty="0" smtClean="0"/>
              <a:t> Power)</a:t>
            </a:r>
          </a:p>
          <a:p>
            <a:pPr lvl="1"/>
            <a:r>
              <a:rPr lang="nb-NO" dirty="0" smtClean="0"/>
              <a:t>GAT: </a:t>
            </a:r>
            <a:r>
              <a:rPr lang="nb-NO" dirty="0" err="1" smtClean="0"/>
              <a:t>Rated</a:t>
            </a:r>
            <a:r>
              <a:rPr lang="nb-NO" dirty="0" smtClean="0"/>
              <a:t> Power = </a:t>
            </a:r>
            <a:r>
              <a:rPr lang="nb-NO" dirty="0" err="1" smtClean="0"/>
              <a:t>max</a:t>
            </a:r>
            <a:r>
              <a:rPr lang="nb-NO" dirty="0" smtClean="0"/>
              <a:t> 2800 RPM</a:t>
            </a:r>
          </a:p>
          <a:p>
            <a:r>
              <a:rPr lang="nb-NO" dirty="0" smtClean="0"/>
              <a:t>Sjekk </a:t>
            </a:r>
            <a:r>
              <a:rPr lang="nb-NO" dirty="0" err="1" smtClean="0"/>
              <a:t>flight</a:t>
            </a:r>
            <a:r>
              <a:rPr lang="nb-NO" dirty="0" smtClean="0"/>
              <a:t> manual for hver flytype!</a:t>
            </a:r>
            <a:endParaRPr lang="nb-NO" dirty="0"/>
          </a:p>
          <a:p>
            <a:pPr marL="457200" lvl="1" indent="0"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104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</a:t>
            </a:r>
            <a:r>
              <a:rPr lang="nb-NO" dirty="0" smtClean="0"/>
              <a:t>otorbelastning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Full effekt kun i avgang, ellers kjøre med moderat belastning</a:t>
            </a:r>
          </a:p>
          <a:p>
            <a:pPr lvl="1"/>
            <a:r>
              <a:rPr lang="nb-NO" dirty="0" smtClean="0"/>
              <a:t>GAT: full gass til 300 fot, deretter </a:t>
            </a:r>
            <a:r>
              <a:rPr lang="nb-NO" dirty="0" err="1" smtClean="0"/>
              <a:t>max</a:t>
            </a:r>
            <a:r>
              <a:rPr lang="nb-NO" dirty="0" smtClean="0"/>
              <a:t> </a:t>
            </a:r>
            <a:r>
              <a:rPr lang="nb-NO" dirty="0"/>
              <a:t>2</a:t>
            </a:r>
            <a:r>
              <a:rPr lang="nb-NO" dirty="0" smtClean="0"/>
              <a:t>800 RPM</a:t>
            </a:r>
          </a:p>
          <a:p>
            <a:pPr lvl="1"/>
            <a:r>
              <a:rPr lang="nb-NO" dirty="0" smtClean="0"/>
              <a:t>Viktigere enn å ta ut toppeffekten: ta av i motvind!</a:t>
            </a:r>
            <a:endParaRPr lang="nb-NO" dirty="0"/>
          </a:p>
          <a:p>
            <a:pPr lvl="1"/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453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Virkningsgrad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En bensindrevet flymotor har ca. 30% virkningsgrad: 30% av energien i drivstoffet omgjøres til effekt på propellen</a:t>
            </a:r>
            <a:endParaRPr lang="nb-NO" dirty="0"/>
          </a:p>
          <a:p>
            <a:r>
              <a:rPr lang="nb-NO" dirty="0" smtClean="0"/>
              <a:t>Varmetap</a:t>
            </a:r>
          </a:p>
          <a:p>
            <a:pPr lvl="1"/>
            <a:r>
              <a:rPr lang="nb-NO" dirty="0" smtClean="0"/>
              <a:t>Eksos</a:t>
            </a:r>
          </a:p>
          <a:p>
            <a:pPr lvl="1"/>
            <a:r>
              <a:rPr lang="nb-NO" dirty="0" smtClean="0"/>
              <a:t>Luft til kjøling</a:t>
            </a:r>
          </a:p>
          <a:p>
            <a:r>
              <a:rPr lang="nb-NO" dirty="0" smtClean="0"/>
              <a:t>Ufullstendig forbrenning</a:t>
            </a:r>
          </a:p>
          <a:p>
            <a:pPr lvl="1"/>
            <a:r>
              <a:rPr lang="nb-NO" dirty="0" smtClean="0"/>
              <a:t>Blandingsforholdet bensin/luft</a:t>
            </a:r>
          </a:p>
          <a:p>
            <a:pPr lvl="1"/>
            <a:r>
              <a:rPr lang="nb-NO" dirty="0" smtClean="0"/>
              <a:t>Tenningsproblemer (sotede plugger?)</a:t>
            </a:r>
          </a:p>
          <a:p>
            <a:pPr lvl="1"/>
            <a:r>
              <a:rPr lang="nb-NO" dirty="0" smtClean="0"/>
              <a:t>Slitt motor</a:t>
            </a:r>
          </a:p>
          <a:p>
            <a:r>
              <a:rPr lang="nb-NO" dirty="0" smtClean="0"/>
              <a:t>Skadet/opphakket propell (genereres turbulens rundt propellen i stedet for trekkraft)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011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Motorkonstruksjon - vekt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Ønsker lettest mulig motorer</a:t>
            </a:r>
          </a:p>
          <a:p>
            <a:pPr lvl="1"/>
            <a:r>
              <a:rPr lang="nb-NO" dirty="0" smtClean="0"/>
              <a:t>Lette konstruksjoner i forhold til bilmotorer: Svakere konstruksjon</a:t>
            </a:r>
          </a:p>
          <a:p>
            <a:pPr lvl="1"/>
            <a:r>
              <a:rPr lang="nb-NO" dirty="0" smtClean="0"/>
              <a:t>Lavere kompresjon – mindre belastning på alle deler av motoren</a:t>
            </a:r>
          </a:p>
          <a:p>
            <a:pPr lvl="1"/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509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Forbrenningsmotorer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2 typer stempelmotorer:</a:t>
            </a:r>
          </a:p>
          <a:p>
            <a:pPr lvl="1"/>
            <a:r>
              <a:rPr lang="nb-NO" dirty="0" smtClean="0"/>
              <a:t>2-taktsmotorer (bensin)</a:t>
            </a:r>
          </a:p>
          <a:p>
            <a:pPr lvl="1"/>
            <a:r>
              <a:rPr lang="nb-NO" dirty="0" smtClean="0"/>
              <a:t>4-taktsmotorer (bensin, diesel)</a:t>
            </a:r>
          </a:p>
          <a:p>
            <a:r>
              <a:rPr lang="nb-NO" dirty="0" smtClean="0"/>
              <a:t>Finnes også wankelmotorer (bensin)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Turboprop (Parafin, Jet A1)</a:t>
            </a:r>
          </a:p>
          <a:p>
            <a:r>
              <a:rPr lang="nb-NO" dirty="0" smtClean="0"/>
              <a:t>Jet (</a:t>
            </a:r>
            <a:r>
              <a:rPr lang="nb-NO" dirty="0"/>
              <a:t>Parafin, Jet A1</a:t>
            </a:r>
            <a:r>
              <a:rPr lang="nb-NO" dirty="0" smtClean="0"/>
              <a:t>)</a:t>
            </a:r>
          </a:p>
          <a:p>
            <a:endParaRPr lang="nb-NO" dirty="0" smtClean="0"/>
          </a:p>
          <a:p>
            <a:r>
              <a:rPr lang="nb-NO" dirty="0" smtClean="0"/>
              <a:t>Elektro – kommer mer og mer; framtiden?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066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Typisk småflymotor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Som i LN-GAT:</a:t>
            </a:r>
          </a:p>
          <a:p>
            <a:pPr lvl="1"/>
            <a:r>
              <a:rPr lang="nb-NO" dirty="0" smtClean="0"/>
              <a:t>Boksermotor</a:t>
            </a:r>
          </a:p>
          <a:p>
            <a:pPr lvl="1"/>
            <a:r>
              <a:rPr lang="nb-NO" dirty="0" smtClean="0"/>
              <a:t>4 sylindre, 4-takt</a:t>
            </a:r>
          </a:p>
          <a:p>
            <a:pPr lvl="1"/>
            <a:r>
              <a:rPr lang="nb-NO" dirty="0" smtClean="0"/>
              <a:t>Luftkjølt</a:t>
            </a:r>
          </a:p>
          <a:p>
            <a:pPr lvl="1"/>
            <a:r>
              <a:rPr lang="nb-NO" dirty="0" smtClean="0"/>
              <a:t>(noen flytyper har også væskekjølte sylindertopper og turbo)</a:t>
            </a:r>
          </a:p>
          <a:p>
            <a:pPr lvl="1"/>
            <a:endParaRPr lang="nb-NO" dirty="0"/>
          </a:p>
          <a:p>
            <a:r>
              <a:rPr lang="nb-NO" dirty="0" smtClean="0"/>
              <a:t>Finnes også slike </a:t>
            </a:r>
            <a:r>
              <a:rPr lang="nb-NO" dirty="0" smtClean="0">
                <a:sym typeface="Wingdings" pitchFamily="2" charset="2"/>
              </a:rPr>
              <a:t></a:t>
            </a:r>
          </a:p>
          <a:p>
            <a:pPr lvl="1"/>
            <a:r>
              <a:rPr lang="nb-NO" dirty="0" smtClean="0">
                <a:hlinkClick r:id="rId2"/>
              </a:rPr>
              <a:t>http</a:t>
            </a:r>
            <a:r>
              <a:rPr lang="nb-NO" dirty="0">
                <a:hlinkClick r:id="rId2"/>
              </a:rPr>
              <a:t>://</a:t>
            </a:r>
            <a:r>
              <a:rPr lang="nb-NO" dirty="0" smtClean="0">
                <a:hlinkClick r:id="rId2"/>
              </a:rPr>
              <a:t>www.youtube.com/watch?v=QdfO657zHNY</a:t>
            </a:r>
            <a:endParaRPr lang="nb-NO" dirty="0" smtClean="0"/>
          </a:p>
          <a:p>
            <a:pPr lvl="1"/>
            <a:r>
              <a:rPr lang="nb-NO" dirty="0">
                <a:hlinkClick r:id="rId3" action="ppaction://hlinkfile"/>
              </a:rPr>
              <a:t>http://www.youtube.com/watch?v=T8_5Qc1mK54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341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Klargjøring, Varmkjøring, Stopp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 smtClean="0"/>
              <a:t>Daglig inspeksjon:</a:t>
            </a:r>
          </a:p>
          <a:p>
            <a:pPr lvl="1"/>
            <a:r>
              <a:rPr lang="nb-NO" dirty="0" smtClean="0"/>
              <a:t>Drenering av tank og peile olje i henhold til prosedyre, evt. etterfylling til korrekt nivå</a:t>
            </a:r>
          </a:p>
          <a:p>
            <a:pPr lvl="1"/>
            <a:r>
              <a:rPr lang="nb-NO" dirty="0" smtClean="0"/>
              <a:t>Ellers sjekk i henhold til Flight Manual</a:t>
            </a:r>
          </a:p>
          <a:p>
            <a:pPr lvl="1"/>
            <a:endParaRPr lang="nb-NO" dirty="0"/>
          </a:p>
          <a:p>
            <a:r>
              <a:rPr lang="nb-NO" dirty="0" smtClean="0"/>
              <a:t>Varmkjøring: Kjør motoren på moderat turtall noen minutter (</a:t>
            </a:r>
            <a:r>
              <a:rPr lang="nb-NO" dirty="0" smtClean="0"/>
              <a:t>GAT og GAW 1000 </a:t>
            </a:r>
            <a:r>
              <a:rPr lang="nb-NO" dirty="0" smtClean="0"/>
              <a:t>– 1500 RPM i 2 minutter)</a:t>
            </a:r>
          </a:p>
          <a:p>
            <a:pPr lvl="1"/>
            <a:r>
              <a:rPr lang="nb-NO" dirty="0" smtClean="0"/>
              <a:t>Slå av motor og la varmen i sylindrene bre seg til resten av motoren og oljen i noen minutter.</a:t>
            </a:r>
          </a:p>
          <a:p>
            <a:pPr lvl="1"/>
            <a:r>
              <a:rPr lang="nb-NO" dirty="0" smtClean="0"/>
              <a:t>Start opp og kontroller at oljetemperatur er riktig før man foretar avgangstestene.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Stopp: nedkjøling til korrekt temperatur, følg sjekklister/</a:t>
            </a:r>
            <a:r>
              <a:rPr lang="nb-NO" dirty="0" err="1" smtClean="0"/>
              <a:t>flight</a:t>
            </a:r>
            <a:r>
              <a:rPr lang="nb-NO" dirty="0" smtClean="0"/>
              <a:t> manual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476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 motor: Innkjøring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Spesielle oljer benyttes til innkjøring (gjerne de første 25 timene):</a:t>
            </a:r>
          </a:p>
          <a:p>
            <a:pPr lvl="1"/>
            <a:r>
              <a:rPr lang="nb-NO" dirty="0" smtClean="0"/>
              <a:t>Mineraloljer</a:t>
            </a:r>
          </a:p>
          <a:p>
            <a:pPr lvl="1"/>
            <a:r>
              <a:rPr lang="nb-NO" dirty="0" smtClean="0"/>
              <a:t>Sjekk </a:t>
            </a:r>
            <a:r>
              <a:rPr lang="nb-NO" dirty="0" err="1" smtClean="0"/>
              <a:t>flight</a:t>
            </a:r>
            <a:r>
              <a:rPr lang="nb-NO" dirty="0" smtClean="0"/>
              <a:t> manual!!!!</a:t>
            </a:r>
          </a:p>
          <a:p>
            <a:r>
              <a:rPr lang="nb-NO" dirty="0" smtClean="0"/>
              <a:t>Kan være restriksjoner </a:t>
            </a:r>
            <a:r>
              <a:rPr lang="nb-NO" dirty="0" err="1" smtClean="0"/>
              <a:t>mhp</a:t>
            </a:r>
            <a:r>
              <a:rPr lang="nb-NO" dirty="0" smtClean="0"/>
              <a:t> maks turtall i avgang og i cruise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22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250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Forgasserising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Isdannelse i forgasser under visse temperatur-/luftfuktighetsforhold</a:t>
            </a:r>
          </a:p>
          <a:p>
            <a:pPr lvl="1"/>
            <a:r>
              <a:rPr lang="nb-NO" dirty="0" smtClean="0"/>
              <a:t>Magrer blandingen, kan føre til motorstopp</a:t>
            </a:r>
          </a:p>
          <a:p>
            <a:pPr lvl="1"/>
            <a:r>
              <a:rPr lang="nb-NO" dirty="0" smtClean="0"/>
              <a:t>Benytt forgasservarme: Alternativt luftinntak rundt eksosmanifold – varmer opp innsugslufta som hindrer forgasserising/tiner den opp.</a:t>
            </a:r>
            <a:endParaRPr lang="nb-NO" dirty="0"/>
          </a:p>
          <a:p>
            <a:pPr lvl="1"/>
            <a:r>
              <a:rPr lang="nb-NO" dirty="0" smtClean="0"/>
              <a:t>GAT: Forgasservarme aktiveres ved landing med motoren i gang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23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5592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Håndtering på bakken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Fly med halehjul er ustabilt </a:t>
            </a:r>
            <a:r>
              <a:rPr lang="nb-NO" dirty="0"/>
              <a:t>i </a:t>
            </a:r>
            <a:r>
              <a:rPr lang="nb-NO" dirty="0" smtClean="0"/>
              <a:t>loddaksen, </a:t>
            </a:r>
            <a:r>
              <a:rPr lang="nb-NO" dirty="0"/>
              <a:t>og på bakken vil en sving ha lett for å øke </a:t>
            </a:r>
            <a:r>
              <a:rPr lang="nb-NO" dirty="0" smtClean="0"/>
              <a:t>i </a:t>
            </a:r>
            <a:r>
              <a:rPr lang="nb-NO" b="1" i="1" dirty="0" smtClean="0"/>
              <a:t>svingehastighet</a:t>
            </a:r>
            <a:r>
              <a:rPr lang="nb-NO" dirty="0" smtClean="0"/>
              <a:t> </a:t>
            </a:r>
            <a:r>
              <a:rPr lang="nb-NO" dirty="0"/>
              <a:t>slik at piloten mister kontroll, såkalt </a:t>
            </a:r>
            <a:r>
              <a:rPr lang="nb-NO" dirty="0" err="1"/>
              <a:t>ground</a:t>
            </a:r>
            <a:r>
              <a:rPr lang="nb-NO" dirty="0"/>
              <a:t>-loop</a:t>
            </a:r>
            <a:r>
              <a:rPr lang="nb-NO" dirty="0" smtClean="0"/>
              <a:t>.</a:t>
            </a:r>
          </a:p>
          <a:p>
            <a:pPr lvl="1"/>
            <a:r>
              <a:rPr lang="nb-NO" dirty="0" smtClean="0"/>
              <a:t>Også fare for å gå på nesen under avgang og landing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Fly med nesehjul er snillere – mer retningsstabile</a:t>
            </a:r>
          </a:p>
          <a:p>
            <a:r>
              <a:rPr lang="nb-NO" dirty="0" smtClean="0"/>
              <a:t>Hvert fly har sine egenskaper: TRENING!</a:t>
            </a:r>
          </a:p>
          <a:p>
            <a:r>
              <a:rPr lang="nb-NO" dirty="0" smtClean="0"/>
              <a:t>GAT og GAW: </a:t>
            </a:r>
            <a:r>
              <a:rPr lang="nb-NO" dirty="0" smtClean="0"/>
              <a:t>«</a:t>
            </a:r>
            <a:r>
              <a:rPr lang="nb-NO" dirty="0" err="1" smtClean="0"/>
              <a:t>Monowheel</a:t>
            </a:r>
            <a:r>
              <a:rPr lang="nb-NO" dirty="0" smtClean="0"/>
              <a:t>» med halehjul og støttehjul på vingene.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24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63174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Inspeksjonsluker og drenering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Inspeksjonsluker kan finnes på alle flyets bestanddeler: Kropp, vinger, haleflater</a:t>
            </a:r>
          </a:p>
          <a:p>
            <a:r>
              <a:rPr lang="nb-NO" dirty="0" smtClean="0"/>
              <a:t>Dreneringshull det samme</a:t>
            </a:r>
          </a:p>
          <a:p>
            <a:pPr lvl="1"/>
            <a:r>
              <a:rPr lang="nb-NO" dirty="0" smtClean="0"/>
              <a:t>Utløp for fuktinntrenging og kondens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25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4774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Bølgeflyging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Sterk oppdrift – fascinerende </a:t>
            </a:r>
            <a:r>
              <a:rPr lang="nb-NO" dirty="0" smtClean="0">
                <a:sym typeface="Wingdings" pitchFamily="2" charset="2"/>
              </a:rPr>
              <a:t></a:t>
            </a:r>
          </a:p>
          <a:p>
            <a:pPr lvl="1"/>
            <a:r>
              <a:rPr lang="nb-NO" dirty="0" smtClean="0">
                <a:sym typeface="Wingdings" pitchFamily="2" charset="2"/>
              </a:rPr>
              <a:t>Mye å lære </a:t>
            </a:r>
            <a:r>
              <a:rPr lang="nb-NO" dirty="0" err="1" smtClean="0">
                <a:sym typeface="Wingdings" pitchFamily="2" charset="2"/>
              </a:rPr>
              <a:t>mhp</a:t>
            </a:r>
            <a:r>
              <a:rPr lang="nb-NO" dirty="0" smtClean="0">
                <a:sym typeface="Wingdings" pitchFamily="2" charset="2"/>
              </a:rPr>
              <a:t> faremomenter for seilflygere (gjennomgått på meteorologi)</a:t>
            </a:r>
          </a:p>
          <a:p>
            <a:r>
              <a:rPr lang="nb-NO" dirty="0" smtClean="0">
                <a:sym typeface="Wingdings" pitchFamily="2" charset="2"/>
              </a:rPr>
              <a:t>Vinterstid: motoren blir kald veldig fort </a:t>
            </a:r>
          </a:p>
          <a:p>
            <a:pPr lvl="1"/>
            <a:r>
              <a:rPr lang="nb-NO" dirty="0" smtClean="0">
                <a:sym typeface="Wingdings" pitchFamily="2" charset="2"/>
              </a:rPr>
              <a:t>Kan føre til startproblemer</a:t>
            </a:r>
          </a:p>
          <a:p>
            <a:pPr lvl="1"/>
            <a:r>
              <a:rPr lang="nb-NO" dirty="0" smtClean="0">
                <a:sym typeface="Wingdings" pitchFamily="2" charset="2"/>
              </a:rPr>
              <a:t>Lang tid til man oppnår riktig driftstemperatur ved </a:t>
            </a:r>
            <a:r>
              <a:rPr lang="nb-NO" dirty="0" err="1" smtClean="0">
                <a:sym typeface="Wingdings" pitchFamily="2" charset="2"/>
              </a:rPr>
              <a:t>restart</a:t>
            </a:r>
            <a:r>
              <a:rPr lang="nb-NO" dirty="0" smtClean="0">
                <a:sym typeface="Wingdings" pitchFamily="2" charset="2"/>
              </a:rPr>
              <a:t> i lufta (kan hjelpe ved å holde </a:t>
            </a:r>
            <a:r>
              <a:rPr lang="nb-NO" dirty="0" err="1" smtClean="0">
                <a:sym typeface="Wingdings" pitchFamily="2" charset="2"/>
              </a:rPr>
              <a:t>cowl-flap</a:t>
            </a:r>
            <a:r>
              <a:rPr lang="nb-NO" dirty="0" smtClean="0">
                <a:sym typeface="Wingdings" pitchFamily="2" charset="2"/>
              </a:rPr>
              <a:t> lukket til temperaturen er OK, men følg med!)</a:t>
            </a:r>
          </a:p>
          <a:p>
            <a:pPr lvl="1"/>
            <a:r>
              <a:rPr lang="nb-NO" dirty="0" smtClean="0">
                <a:sym typeface="Wingdings" pitchFamily="2" charset="2"/>
              </a:rPr>
              <a:t>Baser resten av turen på </a:t>
            </a:r>
            <a:r>
              <a:rPr lang="nb-NO" smtClean="0">
                <a:sym typeface="Wingdings" pitchFamily="2" charset="2"/>
              </a:rPr>
              <a:t>seilflyging </a:t>
            </a:r>
            <a:endParaRPr lang="nb-NO" dirty="0" smtClean="0">
              <a:sym typeface="Wingdings" pitchFamily="2" charset="2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26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21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2-taktsmotorer - virkemåte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I løpet av 1 omdreining foregår en fullstendig syklus:</a:t>
            </a:r>
          </a:p>
          <a:p>
            <a:pPr lvl="1"/>
            <a:r>
              <a:rPr lang="nb-NO" dirty="0" smtClean="0"/>
              <a:t>Stempel går ned som følge av at den komprimerte bensin-/luftblandingen i sylinderen antennes av tennpluggen. Dette øker trykket i veivhuset der frisk bensin-/luftblanding er</a:t>
            </a:r>
          </a:p>
          <a:p>
            <a:pPr lvl="2"/>
            <a:r>
              <a:rPr lang="nb-NO" dirty="0" smtClean="0"/>
              <a:t>Når stempelet er nesten helt nede når det eksosportene og eksosen slippes ut</a:t>
            </a:r>
          </a:p>
          <a:p>
            <a:pPr lvl="2"/>
            <a:r>
              <a:rPr lang="nb-NO" dirty="0" smtClean="0"/>
              <a:t>Nedenfor eksosportene nås </a:t>
            </a:r>
            <a:r>
              <a:rPr lang="nb-NO" dirty="0" err="1" smtClean="0"/>
              <a:t>innspylingsportene</a:t>
            </a:r>
            <a:r>
              <a:rPr lang="nb-NO" dirty="0" smtClean="0"/>
              <a:t> og den komprimerte gassblandingen går fra veivhuset og inn i sylinderen i høy hastighet.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67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2-taktsmotorer - virkemåte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Stempelet går opp, og komprimerer bensin-/luftblandingen.</a:t>
            </a:r>
          </a:p>
          <a:p>
            <a:pPr lvl="1"/>
            <a:r>
              <a:rPr lang="nb-NO" dirty="0" smtClean="0"/>
              <a:t>Denne antennes like før </a:t>
            </a:r>
            <a:r>
              <a:rPr lang="nb-NO" dirty="0" err="1" smtClean="0"/>
              <a:t>Top</a:t>
            </a:r>
            <a:r>
              <a:rPr lang="nb-NO" dirty="0" smtClean="0"/>
              <a:t> </a:t>
            </a:r>
            <a:r>
              <a:rPr lang="nb-NO" dirty="0" err="1" smtClean="0"/>
              <a:t>Dead</a:t>
            </a:r>
            <a:r>
              <a:rPr lang="nb-NO" dirty="0" smtClean="0"/>
              <a:t> Centre (TDC) av tennpluggen.</a:t>
            </a:r>
          </a:p>
          <a:p>
            <a:pPr lvl="1"/>
            <a:r>
              <a:rPr lang="nb-NO" dirty="0" smtClean="0"/>
              <a:t>Ny bensin-/luftblanding suges inn fra forgasser til veivhuset</a:t>
            </a:r>
          </a:p>
          <a:p>
            <a:pPr lvl="1"/>
            <a:endParaRPr lang="nb-NO" dirty="0"/>
          </a:p>
          <a:p>
            <a:r>
              <a:rPr lang="nb-NO" dirty="0" smtClean="0"/>
              <a:t>2-taktere går på rundt 6500 RPM på full gass.</a:t>
            </a:r>
          </a:p>
          <a:p>
            <a:r>
              <a:rPr lang="nb-NO" dirty="0" smtClean="0"/>
              <a:t>Vanligvis tilsettes smøreolje i bensinen (2-2,5% olje)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025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Ventilsystemet i 4-taktsmotorer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2 eller 4 ventiler pr sylinder</a:t>
            </a:r>
          </a:p>
          <a:p>
            <a:r>
              <a:rPr lang="nb-NO" dirty="0" smtClean="0"/>
              <a:t>Innsugsventiler: slipper inn bensin-/luftblanding </a:t>
            </a:r>
          </a:p>
          <a:p>
            <a:r>
              <a:rPr lang="nb-NO" dirty="0" err="1" smtClean="0"/>
              <a:t>Utblåsventiler</a:t>
            </a:r>
            <a:r>
              <a:rPr lang="nb-NO" dirty="0" smtClean="0"/>
              <a:t>: Slipper ut eksosgassene</a:t>
            </a:r>
          </a:p>
          <a:p>
            <a:r>
              <a:rPr lang="nb-NO" dirty="0" smtClean="0"/>
              <a:t>Styres av </a:t>
            </a:r>
            <a:r>
              <a:rPr lang="nb-NO" dirty="0" err="1" smtClean="0"/>
              <a:t>kamakslinger</a:t>
            </a:r>
            <a:r>
              <a:rPr lang="nb-NO" dirty="0" smtClean="0"/>
              <a:t>:</a:t>
            </a:r>
          </a:p>
          <a:p>
            <a:pPr lvl="1"/>
            <a:r>
              <a:rPr lang="nb-NO" dirty="0" smtClean="0"/>
              <a:t>Overliggende </a:t>
            </a:r>
            <a:r>
              <a:rPr lang="nb-NO" dirty="0" err="1" smtClean="0"/>
              <a:t>kamakslinger</a:t>
            </a:r>
            <a:r>
              <a:rPr lang="nb-NO" dirty="0" smtClean="0"/>
              <a:t> trykker direkte på ventilene</a:t>
            </a:r>
          </a:p>
          <a:p>
            <a:pPr lvl="1"/>
            <a:r>
              <a:rPr lang="nb-NO" dirty="0" smtClean="0"/>
              <a:t>Lavt monterte </a:t>
            </a:r>
            <a:r>
              <a:rPr lang="nb-NO" dirty="0" err="1" smtClean="0"/>
              <a:t>kamakslinger</a:t>
            </a:r>
            <a:r>
              <a:rPr lang="nb-NO" dirty="0" smtClean="0"/>
              <a:t> trykker på ventilene via støtstenger og vippearmer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821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Stempelet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Forbundet med veivakslingen via en </a:t>
            </a:r>
            <a:r>
              <a:rPr lang="nb-NO" dirty="0" err="1" smtClean="0"/>
              <a:t>kryssbolt</a:t>
            </a:r>
            <a:r>
              <a:rPr lang="nb-NO" dirty="0" smtClean="0"/>
              <a:t> og råde (stempelstang)</a:t>
            </a:r>
          </a:p>
          <a:p>
            <a:r>
              <a:rPr lang="nb-NO" dirty="0" smtClean="0"/>
              <a:t>Stempelfjærer </a:t>
            </a:r>
          </a:p>
          <a:p>
            <a:pPr lvl="1"/>
            <a:r>
              <a:rPr lang="nb-NO" dirty="0" smtClean="0"/>
              <a:t>Skal tette mellom stempelet og sylinderforing så ikke gass kan trenge ned i motorens veivhus</a:t>
            </a:r>
          </a:p>
          <a:p>
            <a:pPr lvl="1"/>
            <a:r>
              <a:rPr lang="nb-NO" dirty="0" smtClean="0"/>
              <a:t>Skal skrape olje fra sylinderforinga ned i veivhuset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356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4-taktsmotorer - virkemåte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1. takt: stempelet starter fra toppen med innsugsventil åpen, og på vei ned suges bensin-/luftblanding inn. Innsugsventil stenger når stemplet når bunnen.</a:t>
            </a:r>
          </a:p>
          <a:p>
            <a:r>
              <a:rPr lang="nb-NO" dirty="0" smtClean="0"/>
              <a:t>2.takt: Stemplet går opp og komprimerer bensin/luft. Rett før TDC antennes denne.</a:t>
            </a:r>
          </a:p>
          <a:p>
            <a:r>
              <a:rPr lang="nb-NO" dirty="0" smtClean="0"/>
              <a:t>3. takt: Arbeidstakten – her forbrennes bensin/luft og trykket får stemplet til å gå ned. Helt nede åpnes </a:t>
            </a:r>
            <a:r>
              <a:rPr lang="nb-NO" dirty="0" err="1" smtClean="0"/>
              <a:t>utblåsventilen</a:t>
            </a:r>
            <a:r>
              <a:rPr lang="nb-NO" dirty="0" smtClean="0"/>
              <a:t>.</a:t>
            </a:r>
          </a:p>
          <a:p>
            <a:r>
              <a:rPr lang="nb-NO" dirty="0" smtClean="0"/>
              <a:t>4. takt: Stemplet går opp og </a:t>
            </a:r>
            <a:r>
              <a:rPr lang="nb-NO" dirty="0" err="1" smtClean="0"/>
              <a:t>utblåsventil</a:t>
            </a:r>
            <a:r>
              <a:rPr lang="nb-NO" dirty="0" smtClean="0"/>
              <a:t> er åpen. Denne stenger når stemplet når TDC.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44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nb-NO" dirty="0" smtClean="0"/>
              <a:t>Oljesystemet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112568"/>
          </a:xfrm>
        </p:spPr>
        <p:txBody>
          <a:bodyPr>
            <a:normAutofit fontScale="85000" lnSpcReduction="20000"/>
          </a:bodyPr>
          <a:lstStyle/>
          <a:p>
            <a:r>
              <a:rPr lang="nb-NO" dirty="0" smtClean="0"/>
              <a:t>Flere typer: Reservoar/Sump som i YRX, Oljetank m/pumpe, olje i bunnpanna (pumpe fører oljen rundt i motoren)</a:t>
            </a:r>
          </a:p>
          <a:p>
            <a:r>
              <a:rPr lang="nb-NO" dirty="0" smtClean="0"/>
              <a:t>Oljepumper: En pumpe gir oljetrykk inn til motoren, en returpumpe bringer oljen tilbake.</a:t>
            </a:r>
          </a:p>
          <a:p>
            <a:pPr lvl="1"/>
            <a:r>
              <a:rPr lang="nb-NO" dirty="0" smtClean="0"/>
              <a:t>Returpumpa har dobbelt så stor kapasitet som oljepumpa (sørge for god sirkulasjon, presse olje gjennom filter)</a:t>
            </a:r>
          </a:p>
          <a:p>
            <a:r>
              <a:rPr lang="nb-NO" dirty="0" smtClean="0"/>
              <a:t>Ved fallende oljetrykk: Fly med lite belastning til nærmeste flyplass, forbered utelanding</a:t>
            </a:r>
          </a:p>
          <a:p>
            <a:pPr lvl="1"/>
            <a:r>
              <a:rPr lang="nb-NO" dirty="0" smtClean="0"/>
              <a:t>Sjekk </a:t>
            </a:r>
            <a:r>
              <a:rPr lang="nb-NO" dirty="0" err="1" smtClean="0"/>
              <a:t>flight</a:t>
            </a:r>
            <a:r>
              <a:rPr lang="nb-NO" dirty="0" smtClean="0"/>
              <a:t> manual for prosedyre!</a:t>
            </a:r>
          </a:p>
          <a:p>
            <a:r>
              <a:rPr lang="nb-NO" dirty="0" smtClean="0"/>
              <a:t>Peil olje før avgang etter at motoren har stått i ro en tid (på DI og i løpet av dagen om man flyr mye)</a:t>
            </a:r>
          </a:p>
          <a:p>
            <a:pPr lvl="1"/>
            <a:r>
              <a:rPr lang="nb-NO" dirty="0" smtClean="0"/>
              <a:t>Vær nøye med å holde korrekt nivå!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85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Bensinsystemet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Tank, slanger, pumper, forgasser (evt. innsprøyting)</a:t>
            </a:r>
          </a:p>
          <a:p>
            <a:pPr lvl="1"/>
            <a:r>
              <a:rPr lang="nb-NO" dirty="0" smtClean="0"/>
              <a:t>Tankmåler benytter flottør</a:t>
            </a:r>
          </a:p>
          <a:p>
            <a:pPr lvl="1"/>
            <a:r>
              <a:rPr lang="nb-NO" dirty="0" smtClean="0"/>
              <a:t>Forgasser har flottør </a:t>
            </a:r>
          </a:p>
          <a:p>
            <a:pPr lvl="1"/>
            <a:r>
              <a:rPr lang="nb-NO" dirty="0" smtClean="0"/>
              <a:t>Forgasser forstøver bensinen til små dråper</a:t>
            </a:r>
          </a:p>
          <a:p>
            <a:pPr lvl="1"/>
            <a:r>
              <a:rPr lang="nb-NO" dirty="0" smtClean="0"/>
              <a:t>Forgasser kan ha en akselerasjonspumpe</a:t>
            </a:r>
          </a:p>
          <a:p>
            <a:r>
              <a:rPr lang="nb-NO" dirty="0" smtClean="0"/>
              <a:t>Fylling fra kanne eller fat: Sørg for god filtrering av drivstoffet </a:t>
            </a:r>
          </a:p>
          <a:p>
            <a:pPr lvl="1"/>
            <a:r>
              <a:rPr lang="nb-NO" dirty="0" smtClean="0"/>
              <a:t>Tankanlegg på Losen: dreneres med jevne mellomrom</a:t>
            </a:r>
          </a:p>
          <a:p>
            <a:r>
              <a:rPr lang="nb-NO" dirty="0" err="1" smtClean="0"/>
              <a:t>Totaktsbensin</a:t>
            </a:r>
            <a:r>
              <a:rPr lang="nb-NO" dirty="0" smtClean="0"/>
              <a:t> (</a:t>
            </a:r>
            <a:r>
              <a:rPr lang="nb-NO" dirty="0" err="1" smtClean="0"/>
              <a:t>oljeblandet</a:t>
            </a:r>
            <a:r>
              <a:rPr lang="nb-NO" dirty="0" smtClean="0"/>
              <a:t>) bør være ferskest mulig (lagring inntil 3 måneder)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Gauldal Seilflyklubb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CFC8-51D9-4649-978C-68BC36FD0CE5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522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DF775FAC631648A235775D7DF9BA4D" ma:contentTypeVersion="16" ma:contentTypeDescription="Opprett et nytt dokument." ma:contentTypeScope="" ma:versionID="ef44bac8461514d65390f24a29c0ae49">
  <xsd:schema xmlns:xsd="http://www.w3.org/2001/XMLSchema" xmlns:xs="http://www.w3.org/2001/XMLSchema" xmlns:p="http://schemas.microsoft.com/office/2006/metadata/properties" xmlns:ns2="9444c4b6-4643-4b24-88a8-be2098ad7c3d" xmlns:ns3="c080cb85-45e2-403d-9bf7-7f8b6823ac84" xmlns:ns4="9e538389-cabc-4d4e-918a-8beb7ac0ecaa" targetNamespace="http://schemas.microsoft.com/office/2006/metadata/properties" ma:root="true" ma:fieldsID="3ea3c4afa904d9d6995cfdb4f7cee38f" ns2:_="" ns3:_="" ns4:_="">
    <xsd:import namespace="9444c4b6-4643-4b24-88a8-be2098ad7c3d"/>
    <xsd:import namespace="c080cb85-45e2-403d-9bf7-7f8b6823ac84"/>
    <xsd:import namespace="9e538389-cabc-4d4e-918a-8beb7ac0e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_dlc_DocId" minOccurs="0"/>
                <xsd:element ref="ns3:_dlc_DocIdUrl" minOccurs="0"/>
                <xsd:element ref="ns3:_dlc_DocIdPersistId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4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4c4b6-4643-4b24-88a8-be2098ad7c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c35df68-1123-4a3a-b80a-3e4e7d44f2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80cb85-45e2-403d-9bf7-7f8b6823ac84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15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Fast ID" ma:description="Behold IDen ved tillegging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38389-cabc-4d4e-918a-8beb7ac0eca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f4855889-96ef-43bc-a14c-0c13a11dbd75}" ma:internalName="TaxCatchAll" ma:showField="CatchAllData" ma:web="c080cb85-45e2-403d-9bf7-7f8b6823ac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080cb85-45e2-403d-9bf7-7f8b6823ac84">SF37SEIL-1140948237-295451</_dlc_DocId>
    <_dlc_DocIdUrl xmlns="c080cb85-45e2-403d-9bf7-7f8b6823ac84">
      <Url>https://idrettsforbundet.sharepoint.com/sites/SF37Aktivitet-Seilfly/_layouts/15/DocIdRedir.aspx?ID=SF37SEIL-1140948237-295451</Url>
      <Description>SF37SEIL-1140948237-295451</Description>
    </_dlc_DocIdUrl>
    <lcf76f155ced4ddcb4097134ff3c332f xmlns="9444c4b6-4643-4b24-88a8-be2098ad7c3d">
      <Terms xmlns="http://schemas.microsoft.com/office/infopath/2007/PartnerControls"/>
    </lcf76f155ced4ddcb4097134ff3c332f>
    <TaxCatchAll xmlns="9e538389-cabc-4d4e-918a-8beb7ac0ecaa" xsi:nil="true"/>
  </documentManagement>
</p:properties>
</file>

<file path=customXml/itemProps1.xml><?xml version="1.0" encoding="utf-8"?>
<ds:datastoreItem xmlns:ds="http://schemas.openxmlformats.org/officeDocument/2006/customXml" ds:itemID="{F3CDFD10-4D33-4972-BB99-B3F958F823BB}"/>
</file>

<file path=customXml/itemProps2.xml><?xml version="1.0" encoding="utf-8"?>
<ds:datastoreItem xmlns:ds="http://schemas.openxmlformats.org/officeDocument/2006/customXml" ds:itemID="{D783CAF1-E877-4774-AED4-78B2D42CCF19}"/>
</file>

<file path=customXml/itemProps3.xml><?xml version="1.0" encoding="utf-8"?>
<ds:datastoreItem xmlns:ds="http://schemas.openxmlformats.org/officeDocument/2006/customXml" ds:itemID="{47089DA2-1F33-48A2-93C5-ABAF756C37AA}"/>
</file>

<file path=customXml/itemProps4.xml><?xml version="1.0" encoding="utf-8"?>
<ds:datastoreItem xmlns:ds="http://schemas.openxmlformats.org/officeDocument/2006/customXml" ds:itemID="{00D2433A-2AB1-4E82-B827-A0A0446396E4}"/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1541</Words>
  <Application>Microsoft Office PowerPoint</Application>
  <PresentationFormat>Skjermfremvisning (4:3)</PresentationFormat>
  <Paragraphs>229</Paragraphs>
  <Slides>26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Office-tema</vt:lpstr>
      <vt:lpstr>Motorteori TMG</vt:lpstr>
      <vt:lpstr>Forbrenningsmotorer</vt:lpstr>
      <vt:lpstr>2-taktsmotorer - virkemåte</vt:lpstr>
      <vt:lpstr>2-taktsmotorer - virkemåte</vt:lpstr>
      <vt:lpstr>Ventilsystemet i 4-taktsmotorer</vt:lpstr>
      <vt:lpstr>Stempelet</vt:lpstr>
      <vt:lpstr>4-taktsmotorer - virkemåte</vt:lpstr>
      <vt:lpstr>Oljesystemet</vt:lpstr>
      <vt:lpstr>Bensinsystemet</vt:lpstr>
      <vt:lpstr>Feil bensin-/luftblanding</vt:lpstr>
      <vt:lpstr>Tenning</vt:lpstr>
      <vt:lpstr>Generator</vt:lpstr>
      <vt:lpstr>Propellen</vt:lpstr>
      <vt:lpstr>Kjøling av motorer</vt:lpstr>
      <vt:lpstr>Kjøleopplegg i motorrom</vt:lpstr>
      <vt:lpstr>Motoreffeekt</vt:lpstr>
      <vt:lpstr>Motorbelastning</vt:lpstr>
      <vt:lpstr>Virkningsgrad</vt:lpstr>
      <vt:lpstr>Motorkonstruksjon - vekt</vt:lpstr>
      <vt:lpstr>Typisk småflymotor</vt:lpstr>
      <vt:lpstr>Klargjøring, Varmkjøring, Stopp</vt:lpstr>
      <vt:lpstr>Ny motor: Innkjøring</vt:lpstr>
      <vt:lpstr>Forgasserising</vt:lpstr>
      <vt:lpstr>Håndtering på bakken</vt:lpstr>
      <vt:lpstr>Inspeksjonsluker og drenering</vt:lpstr>
      <vt:lpstr>Bølgeflyging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Lover og Bestemmelser</dc:title>
  <dc:creator>Ulf Hustad</dc:creator>
  <cp:lastModifiedBy>Ulf Hustad</cp:lastModifiedBy>
  <cp:revision>52</cp:revision>
  <cp:lastPrinted>2016-06-14T12:49:32Z</cp:lastPrinted>
  <dcterms:created xsi:type="dcterms:W3CDTF">2013-06-03T12:56:25Z</dcterms:created>
  <dcterms:modified xsi:type="dcterms:W3CDTF">2016-06-14T12:55:31Z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0x010100F8DF775FAC631648A235775D7DF9BA4D</vt:lpwstr>
  </property>
  <property fmtid="{D5CDD505-2E9C-101B-9397-08002B2CF9AE}" pid="3" name="_dlc_DocIdItemGuid">
    <vt:lpwstr>c97ef48a-6a2e-4d98-8e6a-79ef7fede49b</vt:lpwstr>
  </property>
  <property fmtid="{D5CDD505-2E9C-101B-9397-08002B2CF9AE}" pid="4" name="MediaServiceImageTags">
    <vt:lpwstr/>
  </property>
</Properties>
</file>