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2"/>
  </p:notesMasterIdLst>
  <p:handoutMasterIdLst>
    <p:handoutMasterId r:id="rId33"/>
  </p:handoutMasterIdLst>
  <p:sldIdLst>
    <p:sldId id="256" r:id="rId2"/>
    <p:sldId id="343" r:id="rId3"/>
    <p:sldId id="342" r:id="rId4"/>
    <p:sldId id="261" r:id="rId5"/>
    <p:sldId id="313" r:id="rId6"/>
    <p:sldId id="262" r:id="rId7"/>
    <p:sldId id="263" r:id="rId8"/>
    <p:sldId id="314" r:id="rId9"/>
    <p:sldId id="320" r:id="rId10"/>
    <p:sldId id="316" r:id="rId11"/>
    <p:sldId id="315" r:id="rId12"/>
    <p:sldId id="317" r:id="rId13"/>
    <p:sldId id="264" r:id="rId14"/>
    <p:sldId id="344" r:id="rId15"/>
    <p:sldId id="338" r:id="rId16"/>
    <p:sldId id="339" r:id="rId17"/>
    <p:sldId id="340" r:id="rId18"/>
    <p:sldId id="312" r:id="rId19"/>
    <p:sldId id="345" r:id="rId20"/>
    <p:sldId id="347" r:id="rId21"/>
    <p:sldId id="346" r:id="rId22"/>
    <p:sldId id="319" r:id="rId23"/>
    <p:sldId id="321" r:id="rId24"/>
    <p:sldId id="322" r:id="rId25"/>
    <p:sldId id="323" r:id="rId26"/>
    <p:sldId id="266" r:id="rId27"/>
    <p:sldId id="268" r:id="rId28"/>
    <p:sldId id="318" r:id="rId29"/>
    <p:sldId id="267" r:id="rId30"/>
    <p:sldId id="269" r:id="rId31"/>
  </p:sldIdLst>
  <p:sldSz cx="9144000" cy="6858000" type="screen4x3"/>
  <p:notesSz cx="7010400" cy="9296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f Hustad" userId="6abe2805-6740-46e9-885f-4f593d435cf4" providerId="ADAL" clId="{6F72A216-AF6D-4853-A6DE-FAA203CFA1E0}"/>
    <pc:docChg chg="delSld">
      <pc:chgData name="Ulf Hustad" userId="6abe2805-6740-46e9-885f-4f593d435cf4" providerId="ADAL" clId="{6F72A216-AF6D-4853-A6DE-FAA203CFA1E0}" dt="2022-03-17T22:55:55.382" v="37" actId="47"/>
      <pc:docMkLst>
        <pc:docMk/>
      </pc:docMkLst>
      <pc:sldChg chg="del">
        <pc:chgData name="Ulf Hustad" userId="6abe2805-6740-46e9-885f-4f593d435cf4" providerId="ADAL" clId="{6F72A216-AF6D-4853-A6DE-FAA203CFA1E0}" dt="2022-03-17T22:55:35.900" v="0" actId="47"/>
        <pc:sldMkLst>
          <pc:docMk/>
          <pc:sldMk cId="2405739375" sldId="270"/>
        </pc:sldMkLst>
      </pc:sldChg>
      <pc:sldChg chg="del">
        <pc:chgData name="Ulf Hustad" userId="6abe2805-6740-46e9-885f-4f593d435cf4" providerId="ADAL" clId="{6F72A216-AF6D-4853-A6DE-FAA203CFA1E0}" dt="2022-03-17T22:55:37.073" v="6" actId="47"/>
        <pc:sldMkLst>
          <pc:docMk/>
          <pc:sldMk cId="4140374012" sldId="277"/>
        </pc:sldMkLst>
      </pc:sldChg>
      <pc:sldChg chg="del">
        <pc:chgData name="Ulf Hustad" userId="6abe2805-6740-46e9-885f-4f593d435cf4" providerId="ADAL" clId="{6F72A216-AF6D-4853-A6DE-FAA203CFA1E0}" dt="2022-03-17T22:55:39.706" v="10" actId="47"/>
        <pc:sldMkLst>
          <pc:docMk/>
          <pc:sldMk cId="3177641842" sldId="280"/>
        </pc:sldMkLst>
      </pc:sldChg>
      <pc:sldChg chg="del">
        <pc:chgData name="Ulf Hustad" userId="6abe2805-6740-46e9-885f-4f593d435cf4" providerId="ADAL" clId="{6F72A216-AF6D-4853-A6DE-FAA203CFA1E0}" dt="2022-03-17T22:55:37.243" v="8" actId="47"/>
        <pc:sldMkLst>
          <pc:docMk/>
          <pc:sldMk cId="3258735884" sldId="282"/>
        </pc:sldMkLst>
      </pc:sldChg>
      <pc:sldChg chg="del">
        <pc:chgData name="Ulf Hustad" userId="6abe2805-6740-46e9-885f-4f593d435cf4" providerId="ADAL" clId="{6F72A216-AF6D-4853-A6DE-FAA203CFA1E0}" dt="2022-03-17T22:55:37.309" v="9" actId="47"/>
        <pc:sldMkLst>
          <pc:docMk/>
          <pc:sldMk cId="3276944671" sldId="283"/>
        </pc:sldMkLst>
      </pc:sldChg>
      <pc:sldChg chg="del">
        <pc:chgData name="Ulf Hustad" userId="6abe2805-6740-46e9-885f-4f593d435cf4" providerId="ADAL" clId="{6F72A216-AF6D-4853-A6DE-FAA203CFA1E0}" dt="2022-03-17T22:55:40.249" v="12" actId="47"/>
        <pc:sldMkLst>
          <pc:docMk/>
          <pc:sldMk cId="4276919635" sldId="284"/>
        </pc:sldMkLst>
      </pc:sldChg>
      <pc:sldChg chg="del">
        <pc:chgData name="Ulf Hustad" userId="6abe2805-6740-46e9-885f-4f593d435cf4" providerId="ADAL" clId="{6F72A216-AF6D-4853-A6DE-FAA203CFA1E0}" dt="2022-03-17T22:55:40.298" v="14" actId="47"/>
        <pc:sldMkLst>
          <pc:docMk/>
          <pc:sldMk cId="3042996608" sldId="285"/>
        </pc:sldMkLst>
      </pc:sldChg>
      <pc:sldChg chg="del">
        <pc:chgData name="Ulf Hustad" userId="6abe2805-6740-46e9-885f-4f593d435cf4" providerId="ADAL" clId="{6F72A216-AF6D-4853-A6DE-FAA203CFA1E0}" dt="2022-03-17T22:55:40.357" v="16" actId="47"/>
        <pc:sldMkLst>
          <pc:docMk/>
          <pc:sldMk cId="2099797664" sldId="286"/>
        </pc:sldMkLst>
      </pc:sldChg>
      <pc:sldChg chg="del">
        <pc:chgData name="Ulf Hustad" userId="6abe2805-6740-46e9-885f-4f593d435cf4" providerId="ADAL" clId="{6F72A216-AF6D-4853-A6DE-FAA203CFA1E0}" dt="2022-03-17T22:55:40.479" v="18" actId="47"/>
        <pc:sldMkLst>
          <pc:docMk/>
          <pc:sldMk cId="2207846028" sldId="287"/>
        </pc:sldMkLst>
      </pc:sldChg>
      <pc:sldChg chg="del">
        <pc:chgData name="Ulf Hustad" userId="6abe2805-6740-46e9-885f-4f593d435cf4" providerId="ADAL" clId="{6F72A216-AF6D-4853-A6DE-FAA203CFA1E0}" dt="2022-03-17T22:55:40.507" v="19" actId="47"/>
        <pc:sldMkLst>
          <pc:docMk/>
          <pc:sldMk cId="2756351291" sldId="288"/>
        </pc:sldMkLst>
      </pc:sldChg>
      <pc:sldChg chg="del">
        <pc:chgData name="Ulf Hustad" userId="6abe2805-6740-46e9-885f-4f593d435cf4" providerId="ADAL" clId="{6F72A216-AF6D-4853-A6DE-FAA203CFA1E0}" dt="2022-03-17T22:55:44.774" v="24" actId="47"/>
        <pc:sldMkLst>
          <pc:docMk/>
          <pc:sldMk cId="2086799971" sldId="289"/>
        </pc:sldMkLst>
      </pc:sldChg>
      <pc:sldChg chg="del">
        <pc:chgData name="Ulf Hustad" userId="6abe2805-6740-46e9-885f-4f593d435cf4" providerId="ADAL" clId="{6F72A216-AF6D-4853-A6DE-FAA203CFA1E0}" dt="2022-03-17T22:55:45.874" v="25" actId="47"/>
        <pc:sldMkLst>
          <pc:docMk/>
          <pc:sldMk cId="3833035690" sldId="290"/>
        </pc:sldMkLst>
      </pc:sldChg>
      <pc:sldChg chg="del">
        <pc:chgData name="Ulf Hustad" userId="6abe2805-6740-46e9-885f-4f593d435cf4" providerId="ADAL" clId="{6F72A216-AF6D-4853-A6DE-FAA203CFA1E0}" dt="2022-03-17T22:55:42.543" v="21" actId="47"/>
        <pc:sldMkLst>
          <pc:docMk/>
          <pc:sldMk cId="1382629980" sldId="291"/>
        </pc:sldMkLst>
      </pc:sldChg>
      <pc:sldChg chg="del">
        <pc:chgData name="Ulf Hustad" userId="6abe2805-6740-46e9-885f-4f593d435cf4" providerId="ADAL" clId="{6F72A216-AF6D-4853-A6DE-FAA203CFA1E0}" dt="2022-03-17T22:55:48.446" v="28" actId="47"/>
        <pc:sldMkLst>
          <pc:docMk/>
          <pc:sldMk cId="1277468879" sldId="292"/>
        </pc:sldMkLst>
      </pc:sldChg>
      <pc:sldChg chg="del">
        <pc:chgData name="Ulf Hustad" userId="6abe2805-6740-46e9-885f-4f593d435cf4" providerId="ADAL" clId="{6F72A216-AF6D-4853-A6DE-FAA203CFA1E0}" dt="2022-03-17T22:55:49.186" v="29" actId="47"/>
        <pc:sldMkLst>
          <pc:docMk/>
          <pc:sldMk cId="3134733997" sldId="293"/>
        </pc:sldMkLst>
      </pc:sldChg>
      <pc:sldChg chg="del">
        <pc:chgData name="Ulf Hustad" userId="6abe2805-6740-46e9-885f-4f593d435cf4" providerId="ADAL" clId="{6F72A216-AF6D-4853-A6DE-FAA203CFA1E0}" dt="2022-03-17T22:55:46.786" v="26" actId="47"/>
        <pc:sldMkLst>
          <pc:docMk/>
          <pc:sldMk cId="768519958" sldId="294"/>
        </pc:sldMkLst>
      </pc:sldChg>
      <pc:sldChg chg="del">
        <pc:chgData name="Ulf Hustad" userId="6abe2805-6740-46e9-885f-4f593d435cf4" providerId="ADAL" clId="{6F72A216-AF6D-4853-A6DE-FAA203CFA1E0}" dt="2022-03-17T22:55:49.902" v="30" actId="47"/>
        <pc:sldMkLst>
          <pc:docMk/>
          <pc:sldMk cId="3893853749" sldId="296"/>
        </pc:sldMkLst>
      </pc:sldChg>
      <pc:sldChg chg="del">
        <pc:chgData name="Ulf Hustad" userId="6abe2805-6740-46e9-885f-4f593d435cf4" providerId="ADAL" clId="{6F72A216-AF6D-4853-A6DE-FAA203CFA1E0}" dt="2022-03-17T22:55:51.371" v="32" actId="47"/>
        <pc:sldMkLst>
          <pc:docMk/>
          <pc:sldMk cId="1000425794" sldId="297"/>
        </pc:sldMkLst>
      </pc:sldChg>
      <pc:sldChg chg="del">
        <pc:chgData name="Ulf Hustad" userId="6abe2805-6740-46e9-885f-4f593d435cf4" providerId="ADAL" clId="{6F72A216-AF6D-4853-A6DE-FAA203CFA1E0}" dt="2022-03-17T22:55:53.570" v="35" actId="47"/>
        <pc:sldMkLst>
          <pc:docMk/>
          <pc:sldMk cId="1451634874" sldId="298"/>
        </pc:sldMkLst>
      </pc:sldChg>
      <pc:sldChg chg="del">
        <pc:chgData name="Ulf Hustad" userId="6abe2805-6740-46e9-885f-4f593d435cf4" providerId="ADAL" clId="{6F72A216-AF6D-4853-A6DE-FAA203CFA1E0}" dt="2022-03-17T22:55:54.433" v="36" actId="47"/>
        <pc:sldMkLst>
          <pc:docMk/>
          <pc:sldMk cId="1416372996" sldId="299"/>
        </pc:sldMkLst>
      </pc:sldChg>
      <pc:sldChg chg="del">
        <pc:chgData name="Ulf Hustad" userId="6abe2805-6740-46e9-885f-4f593d435cf4" providerId="ADAL" clId="{6F72A216-AF6D-4853-A6DE-FAA203CFA1E0}" dt="2022-03-17T22:55:55.382" v="37" actId="47"/>
        <pc:sldMkLst>
          <pc:docMk/>
          <pc:sldMk cId="3975470473" sldId="300"/>
        </pc:sldMkLst>
      </pc:sldChg>
      <pc:sldChg chg="del">
        <pc:chgData name="Ulf Hustad" userId="6abe2805-6740-46e9-885f-4f593d435cf4" providerId="ADAL" clId="{6F72A216-AF6D-4853-A6DE-FAA203CFA1E0}" dt="2022-03-17T22:55:47.633" v="27" actId="47"/>
        <pc:sldMkLst>
          <pc:docMk/>
          <pc:sldMk cId="4261104445" sldId="310"/>
        </pc:sldMkLst>
      </pc:sldChg>
      <pc:sldChg chg="del">
        <pc:chgData name="Ulf Hustad" userId="6abe2805-6740-46e9-885f-4f593d435cf4" providerId="ADAL" clId="{6F72A216-AF6D-4853-A6DE-FAA203CFA1E0}" dt="2022-03-17T22:55:40.276" v="13" actId="47"/>
        <pc:sldMkLst>
          <pc:docMk/>
          <pc:sldMk cId="1095284613" sldId="311"/>
        </pc:sldMkLst>
      </pc:sldChg>
      <pc:sldChg chg="del">
        <pc:chgData name="Ulf Hustad" userId="6abe2805-6740-46e9-885f-4f593d435cf4" providerId="ADAL" clId="{6F72A216-AF6D-4853-A6DE-FAA203CFA1E0}" dt="2022-03-17T22:55:36.470" v="1" actId="47"/>
        <pc:sldMkLst>
          <pc:docMk/>
          <pc:sldMk cId="3366914419" sldId="324"/>
        </pc:sldMkLst>
      </pc:sldChg>
      <pc:sldChg chg="del">
        <pc:chgData name="Ulf Hustad" userId="6abe2805-6740-46e9-885f-4f593d435cf4" providerId="ADAL" clId="{6F72A216-AF6D-4853-A6DE-FAA203CFA1E0}" dt="2022-03-17T22:55:36.912" v="2" actId="47"/>
        <pc:sldMkLst>
          <pc:docMk/>
          <pc:sldMk cId="45394700" sldId="325"/>
        </pc:sldMkLst>
      </pc:sldChg>
      <pc:sldChg chg="del">
        <pc:chgData name="Ulf Hustad" userId="6abe2805-6740-46e9-885f-4f593d435cf4" providerId="ADAL" clId="{6F72A216-AF6D-4853-A6DE-FAA203CFA1E0}" dt="2022-03-17T22:55:36.944" v="3" actId="47"/>
        <pc:sldMkLst>
          <pc:docMk/>
          <pc:sldMk cId="2418815112" sldId="326"/>
        </pc:sldMkLst>
      </pc:sldChg>
      <pc:sldChg chg="del">
        <pc:chgData name="Ulf Hustad" userId="6abe2805-6740-46e9-885f-4f593d435cf4" providerId="ADAL" clId="{6F72A216-AF6D-4853-A6DE-FAA203CFA1E0}" dt="2022-03-17T22:55:36.976" v="4" actId="47"/>
        <pc:sldMkLst>
          <pc:docMk/>
          <pc:sldMk cId="648735576" sldId="327"/>
        </pc:sldMkLst>
      </pc:sldChg>
      <pc:sldChg chg="del">
        <pc:chgData name="Ulf Hustad" userId="6abe2805-6740-46e9-885f-4f593d435cf4" providerId="ADAL" clId="{6F72A216-AF6D-4853-A6DE-FAA203CFA1E0}" dt="2022-03-17T22:55:37.045" v="5" actId="47"/>
        <pc:sldMkLst>
          <pc:docMk/>
          <pc:sldMk cId="3180397492" sldId="328"/>
        </pc:sldMkLst>
      </pc:sldChg>
      <pc:sldChg chg="del">
        <pc:chgData name="Ulf Hustad" userId="6abe2805-6740-46e9-885f-4f593d435cf4" providerId="ADAL" clId="{6F72A216-AF6D-4853-A6DE-FAA203CFA1E0}" dt="2022-03-17T22:55:37.143" v="7" actId="47"/>
        <pc:sldMkLst>
          <pc:docMk/>
          <pc:sldMk cId="1981865224" sldId="329"/>
        </pc:sldMkLst>
      </pc:sldChg>
      <pc:sldChg chg="del">
        <pc:chgData name="Ulf Hustad" userId="6abe2805-6740-46e9-885f-4f593d435cf4" providerId="ADAL" clId="{6F72A216-AF6D-4853-A6DE-FAA203CFA1E0}" dt="2022-03-17T22:55:40.185" v="11" actId="47"/>
        <pc:sldMkLst>
          <pc:docMk/>
          <pc:sldMk cId="2002451735" sldId="330"/>
        </pc:sldMkLst>
      </pc:sldChg>
      <pc:sldChg chg="del">
        <pc:chgData name="Ulf Hustad" userId="6abe2805-6740-46e9-885f-4f593d435cf4" providerId="ADAL" clId="{6F72A216-AF6D-4853-A6DE-FAA203CFA1E0}" dt="2022-03-17T22:55:50.695" v="31" actId="47"/>
        <pc:sldMkLst>
          <pc:docMk/>
          <pc:sldMk cId="1752618828" sldId="331"/>
        </pc:sldMkLst>
      </pc:sldChg>
      <pc:sldChg chg="del">
        <pc:chgData name="Ulf Hustad" userId="6abe2805-6740-46e9-885f-4f593d435cf4" providerId="ADAL" clId="{6F72A216-AF6D-4853-A6DE-FAA203CFA1E0}" dt="2022-03-17T22:55:51.812" v="33" actId="47"/>
        <pc:sldMkLst>
          <pc:docMk/>
          <pc:sldMk cId="489794873" sldId="332"/>
        </pc:sldMkLst>
      </pc:sldChg>
      <pc:sldChg chg="del">
        <pc:chgData name="Ulf Hustad" userId="6abe2805-6740-46e9-885f-4f593d435cf4" providerId="ADAL" clId="{6F72A216-AF6D-4853-A6DE-FAA203CFA1E0}" dt="2022-03-17T22:55:52.690" v="34" actId="47"/>
        <pc:sldMkLst>
          <pc:docMk/>
          <pc:sldMk cId="3625721667" sldId="333"/>
        </pc:sldMkLst>
      </pc:sldChg>
      <pc:sldChg chg="del">
        <pc:chgData name="Ulf Hustad" userId="6abe2805-6740-46e9-885f-4f593d435cf4" providerId="ADAL" clId="{6F72A216-AF6D-4853-A6DE-FAA203CFA1E0}" dt="2022-03-17T22:55:40.420" v="17" actId="47"/>
        <pc:sldMkLst>
          <pc:docMk/>
          <pc:sldMk cId="1598974735" sldId="334"/>
        </pc:sldMkLst>
      </pc:sldChg>
      <pc:sldChg chg="del">
        <pc:chgData name="Ulf Hustad" userId="6abe2805-6740-46e9-885f-4f593d435cf4" providerId="ADAL" clId="{6F72A216-AF6D-4853-A6DE-FAA203CFA1E0}" dt="2022-03-17T22:55:41.755" v="20" actId="47"/>
        <pc:sldMkLst>
          <pc:docMk/>
          <pc:sldMk cId="4187093079" sldId="335"/>
        </pc:sldMkLst>
      </pc:sldChg>
      <pc:sldChg chg="del">
        <pc:chgData name="Ulf Hustad" userId="6abe2805-6740-46e9-885f-4f593d435cf4" providerId="ADAL" clId="{6F72A216-AF6D-4853-A6DE-FAA203CFA1E0}" dt="2022-03-17T22:55:43.544" v="22" actId="47"/>
        <pc:sldMkLst>
          <pc:docMk/>
          <pc:sldMk cId="1403462957" sldId="336"/>
        </pc:sldMkLst>
      </pc:sldChg>
      <pc:sldChg chg="del">
        <pc:chgData name="Ulf Hustad" userId="6abe2805-6740-46e9-885f-4f593d435cf4" providerId="ADAL" clId="{6F72A216-AF6D-4853-A6DE-FAA203CFA1E0}" dt="2022-03-17T22:55:44.054" v="23" actId="47"/>
        <pc:sldMkLst>
          <pc:docMk/>
          <pc:sldMk cId="2486750973" sldId="337"/>
        </pc:sldMkLst>
      </pc:sldChg>
      <pc:sldChg chg="del">
        <pc:chgData name="Ulf Hustad" userId="6abe2805-6740-46e9-885f-4f593d435cf4" providerId="ADAL" clId="{6F72A216-AF6D-4853-A6DE-FAA203CFA1E0}" dt="2022-03-17T22:55:40.336" v="15" actId="47"/>
        <pc:sldMkLst>
          <pc:docMk/>
          <pc:sldMk cId="1146962532" sldId="34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FAA43-3613-47EA-8CF3-79685F508AA7}" type="datetimeFigureOut">
              <a:rPr lang="nb-NO" smtClean="0"/>
              <a:t>17.03.2022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61ED9-DE9C-49D2-9C10-8C79A776DF4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9326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E2DFF-C315-4EA6-B7BC-8DCF88EADC74}" type="datetimeFigureOut">
              <a:rPr lang="nb-NO" smtClean="0"/>
              <a:pPr/>
              <a:t>17.03.2022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71FCC-DF90-4F4E-ABD2-6930D7E91B1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99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190751" y="706914"/>
            <a:ext cx="26289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041" y="4415790"/>
            <a:ext cx="5606698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432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190751" y="706914"/>
            <a:ext cx="26289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041" y="4415790"/>
            <a:ext cx="5606698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255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2190751" y="706914"/>
            <a:ext cx="26289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041" y="4415790"/>
            <a:ext cx="5606698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885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2190751" y="706914"/>
            <a:ext cx="26289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041" y="4415790"/>
            <a:ext cx="5606698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8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2190751" y="706914"/>
            <a:ext cx="26289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041" y="4415790"/>
            <a:ext cx="5606698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28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2190751" y="706914"/>
            <a:ext cx="26289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041" y="4415790"/>
            <a:ext cx="5606698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716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190751" y="706914"/>
            <a:ext cx="26289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041" y="4415790"/>
            <a:ext cx="5606698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190751" y="706914"/>
            <a:ext cx="26289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041" y="4415790"/>
            <a:ext cx="5606698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529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190751" y="706914"/>
            <a:ext cx="262890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041" y="4415790"/>
            <a:ext cx="5606698" cy="41833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15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F1D6-72E0-4422-BFCB-F5938CBCE06A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NTHF teorikurs i aerodynamikk Ulf Hustad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29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7A235-C19F-4558-808C-F2AE8C2EAD8D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NTHF teorikurs i aerodynamikk Ulf Hustad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15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DD5D-AC99-4750-89CB-817555272C47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NTHF teorikurs i aerodynamikk Ulf Hustad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748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tel, tekst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8613" y="298450"/>
            <a:ext cx="6832600" cy="8318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28613" y="1384300"/>
            <a:ext cx="4151312" cy="50863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32325" y="1384300"/>
            <a:ext cx="4151313" cy="24669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632325" y="4003675"/>
            <a:ext cx="4151313" cy="24669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5697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8613" y="298450"/>
            <a:ext cx="6832600" cy="8318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328613" y="1384300"/>
            <a:ext cx="4151312" cy="50863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32325" y="1384300"/>
            <a:ext cx="4151313" cy="508635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7553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0244-2B32-4573-B1EC-CFDAA1A61FD7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NTHF teorikurs i aerodynamikk Ulf Hustad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6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03F6-BA97-428A-AD18-C9A719BFAA33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NTHF teorikurs i aerodynamikk Ulf Hustad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06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B2B6-CCE9-4FF9-9160-0AC50566136B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NTHF teorikurs i aerodynamikk Ulf Hustad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28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43684-3F3C-471A-BF64-B1CDE28397A2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NTHF teorikurs i aerodynamikk Ulf Hustad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49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230D-2515-4958-AB15-77572017C3EA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NTHF teorikurs i aerodynamikk Ulf Hustad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566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5FAC-3AD1-4CE8-AACD-2EE9992BA76E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NTHF teorikurs i aerodynamikk Ulf Hustad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642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B8DE-85F0-42E6-AC74-51B42CDE771F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NTHF teorikurs i aerodynamikk Ulf Hustad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3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638E-3185-4FD2-BE3F-794E9A75C850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NTHF teorikurs i aerodynamikk Ulf Hustad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819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AFEF-2C37-41E3-B014-682A17420C59}" type="datetime1">
              <a:rPr lang="nb-NO" smtClean="0"/>
              <a:pPr/>
              <a:t>17.03.2022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NTHF teorikurs i aerodynamikk Ulf Hustad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D7A25-73C0-422F-8EC9-7837879BD9C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02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555776" y="6356350"/>
            <a:ext cx="4608512" cy="365125"/>
          </a:xfrm>
        </p:spPr>
        <p:txBody>
          <a:bodyPr/>
          <a:lstStyle/>
          <a:p>
            <a:r>
              <a:rPr lang="nb-NO" dirty="0"/>
              <a:t>Gauldal Seilflyklubb og NTNUF teorikurs i </a:t>
            </a:r>
            <a:r>
              <a:rPr lang="nb-NO" dirty="0" err="1"/>
              <a:t>Principles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flight</a:t>
            </a:r>
            <a:endParaRPr lang="nb-NO" dirty="0"/>
          </a:p>
          <a:p>
            <a:r>
              <a:rPr lang="nb-NO" dirty="0"/>
              <a:t> Ulf Hustad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56" y="2132857"/>
            <a:ext cx="8576524" cy="3960440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154841B7-2909-4A27-BA51-F672CE556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1365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b-NO" sz="6000" dirty="0" err="1"/>
              <a:t>Principles</a:t>
            </a:r>
            <a:r>
              <a:rPr lang="nb-NO" sz="6000" dirty="0"/>
              <a:t> </a:t>
            </a:r>
            <a:r>
              <a:rPr lang="nb-NO" sz="6000" dirty="0" err="1"/>
              <a:t>of</a:t>
            </a:r>
            <a:r>
              <a:rPr lang="nb-NO" sz="6000" dirty="0"/>
              <a:t> Flight</a:t>
            </a:r>
            <a:br>
              <a:rPr lang="nb-NO" sz="6000" dirty="0"/>
            </a:br>
            <a:r>
              <a:rPr lang="nb-NO" dirty="0" err="1"/>
              <a:t>Flygeprinsipper</a:t>
            </a:r>
            <a:r>
              <a:rPr lang="nb-NO" dirty="0"/>
              <a:t> for seilfly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07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F1A768-4496-4020-8A38-57863223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Relativ vind</a:t>
            </a:r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18FB611-8C00-48EF-90A5-D9B3870C2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72" y="1600200"/>
            <a:ext cx="6730056" cy="4525963"/>
          </a:xfrm>
        </p:spPr>
      </p:pic>
    </p:spTree>
    <p:extLst>
      <p:ext uri="{BB962C8B-B14F-4D97-AF65-F5344CB8AC3E}">
        <p14:creationId xmlns:p14="http://schemas.microsoft.com/office/powerpoint/2010/main" val="285047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672DC8-24D9-4F9E-AF22-7967C7D0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Vingeprofilet og angrepsvinkel</a:t>
            </a:r>
            <a:endParaRPr lang="en-US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AADC2F5A-F72C-44CE-A5CE-FD244C24910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83" y="1738228"/>
            <a:ext cx="8068356" cy="3418964"/>
          </a:xfrm>
        </p:spPr>
      </p:pic>
    </p:spTree>
    <p:extLst>
      <p:ext uri="{BB962C8B-B14F-4D97-AF65-F5344CB8AC3E}">
        <p14:creationId xmlns:p14="http://schemas.microsoft.com/office/powerpoint/2010/main" val="187127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0CB940-6A21-4CF8-9689-60FCDAF2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2" y="298450"/>
            <a:ext cx="8059811" cy="831850"/>
          </a:xfrm>
        </p:spPr>
        <p:txBody>
          <a:bodyPr>
            <a:normAutofit/>
          </a:bodyPr>
          <a:lstStyle/>
          <a:p>
            <a:r>
              <a:rPr lang="nb-NO" dirty="0"/>
              <a:t>Innfallsvinkel ved ulike hastigheter</a:t>
            </a:r>
            <a:endParaRPr lang="en-US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0766C51-B5CF-41F5-8DDA-75A7E9D91C9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7" y="2170484"/>
            <a:ext cx="8513141" cy="1834580"/>
          </a:xfrm>
        </p:spPr>
      </p:pic>
    </p:spTree>
    <p:extLst>
      <p:ext uri="{BB962C8B-B14F-4D97-AF65-F5344CB8AC3E}">
        <p14:creationId xmlns:p14="http://schemas.microsoft.com/office/powerpoint/2010/main" val="162227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1" y="378742"/>
            <a:ext cx="4125092" cy="5570538"/>
          </a:xfrm>
          <a:ln/>
        </p:spPr>
        <p:txBody>
          <a:bodyPr/>
          <a:lstStyle/>
          <a:p>
            <a:pPr marL="377825" indent="-377825">
              <a:lnSpc>
                <a:spcPct val="90000"/>
              </a:lnSpc>
              <a:spcBef>
                <a:spcPts val="15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2200" dirty="0" err="1"/>
              <a:t>Innfallsvinkelen</a:t>
            </a:r>
            <a:r>
              <a:rPr lang="en-GB" sz="2200" dirty="0"/>
              <a:t>, </a:t>
            </a:r>
            <a:r>
              <a:rPr lang="en-GB" sz="3100" b="0" dirty="0">
                <a:solidFill>
                  <a:srgbClr val="FC0128"/>
                </a:solidFill>
                <a:sym typeface="Symbol"/>
              </a:rPr>
              <a:t></a:t>
            </a:r>
            <a:endParaRPr lang="en-GB" sz="3100" b="0" dirty="0">
              <a:solidFill>
                <a:srgbClr val="FC0128"/>
              </a:solidFill>
            </a:endParaRPr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/>
              <a:t>”</a:t>
            </a:r>
            <a:r>
              <a:rPr lang="en-GB" sz="1800" b="1" dirty="0" err="1"/>
              <a:t>Vinkelen</a:t>
            </a:r>
            <a:r>
              <a:rPr lang="en-GB" sz="1800" b="1" dirty="0"/>
              <a:t> </a:t>
            </a:r>
            <a:r>
              <a:rPr lang="en-GB" sz="1800" b="1" dirty="0" err="1"/>
              <a:t>mellom</a:t>
            </a:r>
            <a:r>
              <a:rPr lang="en-GB" sz="1800" b="1" dirty="0"/>
              <a:t> </a:t>
            </a:r>
            <a:r>
              <a:rPr lang="en-GB" sz="1800" b="1" dirty="0" err="1"/>
              <a:t>vingens</a:t>
            </a:r>
            <a:r>
              <a:rPr lang="en-GB" sz="1800" b="1" dirty="0"/>
              <a:t> </a:t>
            </a:r>
            <a:r>
              <a:rPr lang="en-GB" sz="1800" b="1" dirty="0" err="1"/>
              <a:t>korde</a:t>
            </a:r>
            <a:r>
              <a:rPr lang="en-GB" sz="1800" b="1" dirty="0"/>
              <a:t> </a:t>
            </a:r>
            <a:r>
              <a:rPr lang="en-GB" sz="1800" b="1" dirty="0" err="1"/>
              <a:t>og</a:t>
            </a:r>
            <a:r>
              <a:rPr lang="en-GB" sz="1800" b="1" dirty="0"/>
              <a:t> </a:t>
            </a:r>
            <a:r>
              <a:rPr lang="en-GB" sz="1800" b="1" dirty="0" err="1"/>
              <a:t>luftstrømmens</a:t>
            </a:r>
            <a:r>
              <a:rPr lang="en-GB" sz="1800" b="1" dirty="0"/>
              <a:t> </a:t>
            </a:r>
            <a:r>
              <a:rPr lang="en-GB" sz="1800" b="1" dirty="0" err="1"/>
              <a:t>retning</a:t>
            </a:r>
            <a:r>
              <a:rPr lang="en-GB" sz="1800" b="1" dirty="0"/>
              <a:t> mot </a:t>
            </a:r>
            <a:r>
              <a:rPr lang="en-GB" sz="1800" b="1" dirty="0" err="1"/>
              <a:t>profilet</a:t>
            </a:r>
            <a:r>
              <a:rPr lang="en-GB" sz="1800" b="1" dirty="0"/>
              <a:t>”</a:t>
            </a:r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 err="1"/>
              <a:t>Kalles</a:t>
            </a:r>
            <a:r>
              <a:rPr lang="en-GB" sz="1800" b="1" dirty="0"/>
              <a:t> </a:t>
            </a:r>
            <a:r>
              <a:rPr lang="en-GB" sz="1800" b="1" dirty="0" err="1"/>
              <a:t>også</a:t>
            </a:r>
            <a:r>
              <a:rPr lang="en-GB" sz="1800" b="1" dirty="0"/>
              <a:t> </a:t>
            </a:r>
            <a:r>
              <a:rPr lang="en-GB" sz="1800" b="1" dirty="0" err="1"/>
              <a:t>angrepsvinkelen</a:t>
            </a: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 err="1"/>
              <a:t>Løftekraften</a:t>
            </a:r>
            <a:r>
              <a:rPr lang="en-GB" sz="1800" b="1" dirty="0"/>
              <a:t> </a:t>
            </a:r>
            <a:r>
              <a:rPr lang="en-GB" sz="1800" b="1" dirty="0" err="1"/>
              <a:t>øker</a:t>
            </a:r>
            <a:r>
              <a:rPr lang="en-GB" sz="1800" b="1" dirty="0"/>
              <a:t> med </a:t>
            </a:r>
            <a:r>
              <a:rPr lang="en-GB" sz="1800" b="1" dirty="0" err="1"/>
              <a:t>økende</a:t>
            </a:r>
            <a:r>
              <a:rPr lang="en-GB" sz="1800" b="1" dirty="0"/>
              <a:t> </a:t>
            </a:r>
            <a:r>
              <a:rPr lang="en-GB" sz="1800" b="1" dirty="0" err="1"/>
              <a:t>innfallsvinkel</a:t>
            </a:r>
            <a:r>
              <a:rPr lang="en-GB" sz="1800" b="1" dirty="0"/>
              <a:t> </a:t>
            </a:r>
            <a:br>
              <a:rPr lang="en-GB" sz="1800" b="1" dirty="0"/>
            </a:br>
            <a:r>
              <a:rPr lang="en-GB" sz="1800" b="1" dirty="0"/>
              <a:t>(</a:t>
            </a:r>
            <a:r>
              <a:rPr lang="en-GB" sz="1800" b="1" dirty="0" err="1"/>
              <a:t>inntil</a:t>
            </a:r>
            <a:r>
              <a:rPr lang="en-GB" sz="1800" b="1" dirty="0"/>
              <a:t> </a:t>
            </a:r>
            <a:r>
              <a:rPr lang="en-GB" sz="1800" b="1" dirty="0" err="1">
                <a:solidFill>
                  <a:srgbClr val="C00000"/>
                </a:solidFill>
              </a:rPr>
              <a:t>steiling</a:t>
            </a:r>
            <a:r>
              <a:rPr lang="en-GB" sz="1800" b="1" dirty="0">
                <a:solidFill>
                  <a:srgbClr val="C00000"/>
                </a:solidFill>
              </a:rPr>
              <a:t> </a:t>
            </a:r>
            <a:r>
              <a:rPr lang="en-GB" sz="1800" b="1" dirty="0" err="1"/>
              <a:t>oppstår</a:t>
            </a:r>
            <a:r>
              <a:rPr lang="en-GB" sz="1800" b="1" dirty="0"/>
              <a:t>)</a:t>
            </a:r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buFont typeface="Arial" charset="0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377825" indent="-377825">
              <a:lnSpc>
                <a:spcPct val="90000"/>
              </a:lnSpc>
              <a:spcBef>
                <a:spcPts val="110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2200" dirty="0" err="1"/>
              <a:t>Løftekraftskoeffisienten</a:t>
            </a:r>
            <a:r>
              <a:rPr lang="en-GB" sz="2200" dirty="0"/>
              <a:t>, C</a:t>
            </a:r>
            <a:r>
              <a:rPr lang="en-GB" sz="2200" baseline="-25000" dirty="0"/>
              <a:t>L</a:t>
            </a:r>
            <a:r>
              <a:rPr lang="en-GB" sz="2200" dirty="0"/>
              <a:t> </a:t>
            </a:r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/>
              <a:t>Et tall </a:t>
            </a:r>
            <a:r>
              <a:rPr lang="en-GB" sz="1800" b="1" dirty="0" err="1"/>
              <a:t>som</a:t>
            </a:r>
            <a:r>
              <a:rPr lang="en-GB" sz="1800" b="1" dirty="0"/>
              <a:t> </a:t>
            </a:r>
            <a:r>
              <a:rPr lang="en-GB" sz="1800" b="1" dirty="0" err="1"/>
              <a:t>angir</a:t>
            </a:r>
            <a:r>
              <a:rPr lang="en-GB" sz="1800" b="1" dirty="0"/>
              <a:t> </a:t>
            </a:r>
            <a:r>
              <a:rPr lang="en-GB" sz="1800" b="1" dirty="0" err="1"/>
              <a:t>løftet</a:t>
            </a: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 err="1"/>
              <a:t>Avhengig</a:t>
            </a:r>
            <a:r>
              <a:rPr lang="en-GB" sz="1800" b="1" dirty="0"/>
              <a:t> </a:t>
            </a:r>
            <a:r>
              <a:rPr lang="en-GB" sz="1800" b="1" dirty="0" err="1"/>
              <a:t>av</a:t>
            </a:r>
            <a:r>
              <a:rPr lang="en-GB" sz="1800" b="1" dirty="0"/>
              <a:t> </a:t>
            </a:r>
            <a:r>
              <a:rPr lang="en-GB" sz="1800" b="1" dirty="0" err="1"/>
              <a:t>vingeprofil</a:t>
            </a:r>
            <a:r>
              <a:rPr lang="en-GB" sz="1800" b="1" dirty="0"/>
              <a:t> </a:t>
            </a:r>
            <a:r>
              <a:rPr lang="en-GB" sz="1800" b="1" dirty="0" err="1"/>
              <a:t>og</a:t>
            </a:r>
            <a:r>
              <a:rPr lang="en-GB" sz="1800" b="1" dirty="0"/>
              <a:t> </a:t>
            </a:r>
            <a:r>
              <a:rPr lang="en-GB" sz="1800" b="1" dirty="0" err="1"/>
              <a:t>innfallsvinkel</a:t>
            </a: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dirty="0"/>
              <a:t>C</a:t>
            </a:r>
            <a:r>
              <a:rPr lang="en-GB" sz="1800" baseline="-25000" dirty="0"/>
              <a:t>L</a:t>
            </a:r>
            <a:r>
              <a:rPr lang="en-GB" sz="1800" b="1" dirty="0"/>
              <a:t> </a:t>
            </a:r>
            <a:r>
              <a:rPr lang="en-GB" sz="1800" b="1" dirty="0" err="1"/>
              <a:t>øker</a:t>
            </a:r>
            <a:r>
              <a:rPr lang="en-GB" sz="1800" b="1" dirty="0"/>
              <a:t> med </a:t>
            </a:r>
            <a:r>
              <a:rPr lang="en-GB" sz="1800" b="1" dirty="0" err="1"/>
              <a:t>økende</a:t>
            </a:r>
            <a:r>
              <a:rPr lang="en-GB" sz="1800" b="1" dirty="0"/>
              <a:t> </a:t>
            </a:r>
            <a:r>
              <a:rPr lang="en-GB" sz="1800" b="1" dirty="0" err="1"/>
              <a:t>innfallsvinkel</a:t>
            </a:r>
            <a:r>
              <a:rPr lang="en-GB" sz="1800" b="1" dirty="0"/>
              <a:t> </a:t>
            </a:r>
            <a:r>
              <a:rPr lang="en-GB" sz="1800" b="1" dirty="0" err="1"/>
              <a:t>inntil</a:t>
            </a:r>
            <a:r>
              <a:rPr lang="en-GB" sz="1800" b="1" dirty="0"/>
              <a:t> et </a:t>
            </a:r>
            <a:r>
              <a:rPr lang="en-GB" sz="1800" b="1" dirty="0" err="1"/>
              <a:t>visst</a:t>
            </a:r>
            <a:r>
              <a:rPr lang="en-GB" sz="1800" b="1" dirty="0"/>
              <a:t> </a:t>
            </a:r>
            <a:r>
              <a:rPr lang="en-GB" sz="1800" b="1" dirty="0" err="1"/>
              <a:t>punkt</a:t>
            </a:r>
            <a:r>
              <a:rPr lang="en-GB" sz="1800" b="1" dirty="0"/>
              <a:t> </a:t>
            </a:r>
            <a:r>
              <a:rPr lang="en-GB" sz="1800" b="1" dirty="0" err="1"/>
              <a:t>hvor</a:t>
            </a:r>
            <a:r>
              <a:rPr lang="en-GB" sz="1800" b="1" dirty="0"/>
              <a:t> </a:t>
            </a:r>
            <a:r>
              <a:rPr lang="en-GB" sz="1800" b="1" dirty="0" err="1">
                <a:solidFill>
                  <a:srgbClr val="FC0128"/>
                </a:solidFill>
              </a:rPr>
              <a:t>steiling</a:t>
            </a:r>
            <a:r>
              <a:rPr lang="en-GB" sz="1800" b="1" dirty="0">
                <a:solidFill>
                  <a:srgbClr val="FC0128"/>
                </a:solidFill>
              </a:rPr>
              <a:t> </a:t>
            </a:r>
            <a:r>
              <a:rPr lang="en-GB" sz="1800" b="1" dirty="0"/>
              <a:t>(Stall) </a:t>
            </a:r>
            <a:r>
              <a:rPr lang="en-GB" sz="1800" b="1" dirty="0" err="1"/>
              <a:t>oppstår</a:t>
            </a:r>
            <a:endParaRPr lang="en-GB" sz="1800" b="1" dirty="0"/>
          </a:p>
          <a:p>
            <a:pPr marL="377825" indent="-377825">
              <a:lnSpc>
                <a:spcPct val="90000"/>
              </a:lnSpc>
              <a:spcBef>
                <a:spcPts val="1100"/>
              </a:spcBef>
              <a:buFont typeface="Symbol" pitchFamily="16" charset="2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5878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92696"/>
            <a:ext cx="3910012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670425" y="1909738"/>
            <a:ext cx="1411288" cy="903287"/>
          </a:xfrm>
          <a:prstGeom prst="ellipse">
            <a:avLst/>
          </a:prstGeom>
          <a:noFill/>
          <a:ln w="28440">
            <a:solidFill>
              <a:srgbClr val="FC0128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027863" y="1800200"/>
            <a:ext cx="831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125"/>
              </a:spcBef>
              <a:buClr>
                <a:srgbClr val="0099FF"/>
              </a:buClr>
            </a:pPr>
            <a:r>
              <a:rPr lang="en-GB">
                <a:solidFill>
                  <a:srgbClr val="0099FF"/>
                </a:solidFill>
              </a:rPr>
              <a:t>Korde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>
            <a:off x="6896100" y="2078013"/>
            <a:ext cx="458788" cy="554037"/>
          </a:xfrm>
          <a:prstGeom prst="line">
            <a:avLst/>
          </a:prstGeom>
          <a:noFill/>
          <a:ln w="3240">
            <a:solidFill>
              <a:srgbClr val="618F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6965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075129-75B1-4422-960A-D6205EB6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Steiling</a:t>
            </a:r>
            <a:r>
              <a:rPr lang="nb-NO" dirty="0"/>
              <a:t> (stall)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E5F71A-207B-4CF4-83FA-23D0A1683EF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8612" y="1384300"/>
            <a:ext cx="7915795" cy="5086350"/>
          </a:xfrm>
        </p:spPr>
        <p:txBody>
          <a:bodyPr>
            <a:normAutofit lnSpcReduction="10000"/>
          </a:bodyPr>
          <a:lstStyle/>
          <a:p>
            <a:r>
              <a:rPr lang="nb-NO" dirty="0" err="1"/>
              <a:t>Steiling</a:t>
            </a:r>
            <a:r>
              <a:rPr lang="nb-NO" dirty="0"/>
              <a:t> oppstår når angrepsvinkelen blir stor nok </a:t>
            </a:r>
          </a:p>
          <a:p>
            <a:pPr lvl="1"/>
            <a:r>
              <a:rPr lang="nb-NO" dirty="0"/>
              <a:t>Ved lav hastighet</a:t>
            </a:r>
          </a:p>
          <a:p>
            <a:pPr lvl="1"/>
            <a:r>
              <a:rPr lang="nb-NO" dirty="0"/>
              <a:t>Påvirkes av G-belastning</a:t>
            </a:r>
          </a:p>
          <a:p>
            <a:r>
              <a:rPr lang="nb-NO" dirty="0"/>
              <a:t>Indikatorer er høy nesestilling, lite fartslyd, «løse» ror og vibrasjoner i flyet</a:t>
            </a:r>
          </a:p>
          <a:p>
            <a:r>
              <a:rPr lang="nb-NO" dirty="0"/>
              <a:t>Uttak av </a:t>
            </a:r>
            <a:r>
              <a:rPr lang="nb-NO" dirty="0" err="1"/>
              <a:t>steiling</a:t>
            </a:r>
            <a:r>
              <a:rPr lang="nb-NO" dirty="0"/>
              <a:t>: Nøytrale balanse- og sideror og stikka frem til man har fått normal </a:t>
            </a:r>
            <a:r>
              <a:rPr lang="nb-NO" dirty="0" err="1"/>
              <a:t>flyfart</a:t>
            </a:r>
            <a:r>
              <a:rPr lang="nb-NO" dirty="0"/>
              <a:t>, trekk deretter flyet ut av stup og rett opp vingene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5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35FF53-A437-43FF-BC54-A1A20D28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Angrepsvinkel og </a:t>
            </a:r>
            <a:r>
              <a:rPr lang="nb-NO" dirty="0" err="1"/>
              <a:t>steiling</a:t>
            </a:r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8B0A789-2F54-4B32-9E8C-BB3D942D3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7228"/>
            <a:ext cx="8229600" cy="3831907"/>
          </a:xfrm>
        </p:spPr>
      </p:pic>
    </p:spTree>
    <p:extLst>
      <p:ext uri="{BB962C8B-B14F-4D97-AF65-F5344CB8AC3E}">
        <p14:creationId xmlns:p14="http://schemas.microsoft.com/office/powerpoint/2010/main" val="287244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30499F-FE38-487F-94C9-54CB584A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Krefter i svinger</a:t>
            </a:r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7285765-7828-4226-9312-2E19A0DF8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7865"/>
            <a:ext cx="8229600" cy="2770632"/>
          </a:xfrm>
        </p:spPr>
      </p:pic>
    </p:spTree>
    <p:extLst>
      <p:ext uri="{BB962C8B-B14F-4D97-AF65-F5344CB8AC3E}">
        <p14:creationId xmlns:p14="http://schemas.microsoft.com/office/powerpoint/2010/main" val="2142379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1D482D-E457-49B0-952A-D54C97EA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Krenging</a:t>
            </a:r>
            <a:r>
              <a:rPr lang="nb-NO" dirty="0"/>
              <a:t>, G-krefter og </a:t>
            </a:r>
            <a:r>
              <a:rPr lang="nb-NO" dirty="0" err="1"/>
              <a:t>steiling</a:t>
            </a:r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581181E-8FE1-4D51-B9E9-A5F5E5ABF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5" y="1591365"/>
            <a:ext cx="2314513" cy="4525963"/>
          </a:xfr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8417C280-B997-44C0-B1C1-D4CCEF54047E}"/>
              </a:ext>
            </a:extLst>
          </p:cNvPr>
          <p:cNvGraphicFramePr>
            <a:graphicFrameLocks noGrp="1"/>
          </p:cNvGraphicFramePr>
          <p:nvPr/>
        </p:nvGraphicFramePr>
        <p:xfrm>
          <a:off x="3313430" y="1844824"/>
          <a:ext cx="5373371" cy="2511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430">
                  <a:extLst>
                    <a:ext uri="{9D8B030D-6E8A-4147-A177-3AD203B41FA5}">
                      <a16:colId xmlns:a16="http://schemas.microsoft.com/office/drawing/2014/main" val="3283874461"/>
                    </a:ext>
                  </a:extLst>
                </a:gridCol>
                <a:gridCol w="1805583">
                  <a:extLst>
                    <a:ext uri="{9D8B030D-6E8A-4147-A177-3AD203B41FA5}">
                      <a16:colId xmlns:a16="http://schemas.microsoft.com/office/drawing/2014/main" val="4179312085"/>
                    </a:ext>
                  </a:extLst>
                </a:gridCol>
                <a:gridCol w="2056358">
                  <a:extLst>
                    <a:ext uri="{9D8B030D-6E8A-4147-A177-3AD203B41FA5}">
                      <a16:colId xmlns:a16="http://schemas.microsoft.com/office/drawing/2014/main" val="3984369629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Krenging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Lastefaktor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</a:rPr>
                        <a:t>Økning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steilehastighet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694799"/>
                  </a:ext>
                </a:extLst>
              </a:tr>
              <a:tr h="43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30°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1,15 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1,1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17480"/>
                  </a:ext>
                </a:extLst>
              </a:tr>
              <a:tr h="43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45°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1,44 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1,2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4861662"/>
                  </a:ext>
                </a:extLst>
              </a:tr>
              <a:tr h="43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60°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2,00 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1,4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3558168"/>
                  </a:ext>
                </a:extLst>
              </a:tr>
              <a:tr h="43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75°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4,00 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2,0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36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38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378742"/>
            <a:ext cx="8064896" cy="6146602"/>
          </a:xfrm>
          <a:ln/>
        </p:spPr>
        <p:txBody>
          <a:bodyPr>
            <a:normAutofit/>
          </a:bodyPr>
          <a:lstStyle/>
          <a:p>
            <a:pPr marL="377825" indent="-377825">
              <a:lnSpc>
                <a:spcPct val="90000"/>
              </a:lnSpc>
              <a:spcBef>
                <a:spcPts val="15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2200" dirty="0" err="1"/>
              <a:t>Geometrisk</a:t>
            </a:r>
            <a:r>
              <a:rPr lang="en-GB" sz="2200" dirty="0"/>
              <a:t> </a:t>
            </a:r>
            <a:r>
              <a:rPr lang="en-GB" sz="2200" dirty="0" err="1"/>
              <a:t>vridning</a:t>
            </a:r>
            <a:endParaRPr lang="en-GB" sz="3100" b="0" dirty="0">
              <a:solidFill>
                <a:srgbClr val="FC0128"/>
              </a:solidFill>
            </a:endParaRPr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 err="1"/>
              <a:t>Forandring</a:t>
            </a:r>
            <a:r>
              <a:rPr lang="en-GB" sz="1800" b="1" dirty="0"/>
              <a:t> </a:t>
            </a:r>
            <a:r>
              <a:rPr lang="en-GB" sz="1800" b="1" dirty="0" err="1"/>
              <a:t>av</a:t>
            </a:r>
            <a:r>
              <a:rPr lang="en-GB" sz="1800" b="1" dirty="0"/>
              <a:t> </a:t>
            </a:r>
            <a:r>
              <a:rPr lang="en-GB" sz="1800" b="1" dirty="0" err="1"/>
              <a:t>innfalsvinkelen</a:t>
            </a:r>
            <a:r>
              <a:rPr lang="en-GB" sz="1800" b="1" dirty="0"/>
              <a:t> </a:t>
            </a:r>
            <a:r>
              <a:rPr lang="en-GB" sz="1800" b="1" dirty="0" err="1"/>
              <a:t>fra</a:t>
            </a:r>
            <a:r>
              <a:rPr lang="en-GB" sz="1800" b="1" dirty="0"/>
              <a:t> </a:t>
            </a:r>
            <a:r>
              <a:rPr lang="en-GB" sz="1800" b="1" dirty="0" err="1"/>
              <a:t>vingerota</a:t>
            </a:r>
            <a:r>
              <a:rPr lang="en-GB" sz="1800" b="1" dirty="0"/>
              <a:t> </a:t>
            </a:r>
            <a:r>
              <a:rPr lang="en-GB" sz="1800" b="1" dirty="0" err="1"/>
              <a:t>til</a:t>
            </a:r>
            <a:r>
              <a:rPr lang="en-GB" sz="1800" b="1" dirty="0"/>
              <a:t> </a:t>
            </a:r>
            <a:r>
              <a:rPr lang="en-GB" sz="1800" b="1" dirty="0" err="1"/>
              <a:t>vingetippen</a:t>
            </a: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buFont typeface="Arial" charset="0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buFont typeface="Arial" charset="0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buFont typeface="Arial" charset="0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buFont typeface="Arial" charset="0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buFont typeface="Arial" charset="0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377825" indent="-377825">
              <a:lnSpc>
                <a:spcPct val="90000"/>
              </a:lnSpc>
              <a:spcBef>
                <a:spcPts val="110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2200" dirty="0" err="1"/>
              <a:t>Aerodynamisk</a:t>
            </a:r>
            <a:r>
              <a:rPr lang="en-GB" sz="2200" dirty="0"/>
              <a:t> </a:t>
            </a:r>
            <a:r>
              <a:rPr lang="en-GB" sz="2200" dirty="0" err="1"/>
              <a:t>vridning</a:t>
            </a:r>
            <a:r>
              <a:rPr lang="en-GB" sz="2200" dirty="0"/>
              <a:t> </a:t>
            </a:r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 err="1"/>
              <a:t>Forskjellig</a:t>
            </a:r>
            <a:r>
              <a:rPr lang="en-GB" sz="1800" b="1" dirty="0"/>
              <a:t> form </a:t>
            </a:r>
            <a:r>
              <a:rPr lang="en-GB" sz="1800" b="1" dirty="0" err="1"/>
              <a:t>på</a:t>
            </a:r>
            <a:r>
              <a:rPr lang="en-GB" sz="1800" b="1" dirty="0"/>
              <a:t> </a:t>
            </a:r>
            <a:r>
              <a:rPr lang="en-GB" sz="1800" b="1" dirty="0" err="1"/>
              <a:t>vingeprofilet</a:t>
            </a:r>
            <a:r>
              <a:rPr lang="en-GB" sz="1800" b="1" dirty="0"/>
              <a:t> </a:t>
            </a:r>
            <a:r>
              <a:rPr lang="en-GB" sz="1800" b="1" dirty="0" err="1"/>
              <a:t>ved</a:t>
            </a:r>
            <a:r>
              <a:rPr lang="en-GB" sz="1800" b="1" dirty="0"/>
              <a:t> </a:t>
            </a:r>
            <a:r>
              <a:rPr lang="en-GB" sz="1800" b="1" dirty="0" err="1"/>
              <a:t>vingerota</a:t>
            </a:r>
            <a:r>
              <a:rPr lang="en-GB" sz="1800" b="1" dirty="0"/>
              <a:t> </a:t>
            </a:r>
            <a:r>
              <a:rPr lang="en-GB" sz="1800" b="1" dirty="0" err="1"/>
              <a:t>og</a:t>
            </a:r>
            <a:r>
              <a:rPr lang="en-GB" sz="1800" b="1" dirty="0"/>
              <a:t> </a:t>
            </a:r>
            <a:r>
              <a:rPr lang="en-GB" sz="1800" b="1" dirty="0" err="1"/>
              <a:t>vingetippen</a:t>
            </a: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 err="1"/>
              <a:t>Vridning</a:t>
            </a:r>
            <a:r>
              <a:rPr lang="en-GB" sz="1800" b="1" dirty="0"/>
              <a:t> (“wash-out”) </a:t>
            </a:r>
            <a:r>
              <a:rPr lang="en-GB" sz="1800" b="1" dirty="0" err="1"/>
              <a:t>skal</a:t>
            </a:r>
            <a:r>
              <a:rPr lang="en-GB" sz="1800" b="1" dirty="0"/>
              <a:t> </a:t>
            </a:r>
            <a:r>
              <a:rPr lang="en-GB" sz="1800" b="1" dirty="0" err="1"/>
              <a:t>gi</a:t>
            </a:r>
            <a:r>
              <a:rPr lang="en-GB" sz="1800" b="1" dirty="0"/>
              <a:t> </a:t>
            </a:r>
            <a:r>
              <a:rPr lang="en-GB" sz="1800" b="1" dirty="0" err="1"/>
              <a:t>flyet</a:t>
            </a:r>
            <a:r>
              <a:rPr lang="en-GB" sz="1800" b="1" dirty="0"/>
              <a:t> </a:t>
            </a:r>
            <a:r>
              <a:rPr lang="en-GB" sz="1800" b="1" dirty="0" err="1"/>
              <a:t>bedre</a:t>
            </a:r>
            <a:r>
              <a:rPr lang="en-GB" sz="1800" b="1" dirty="0"/>
              <a:t> </a:t>
            </a:r>
            <a:r>
              <a:rPr lang="en-GB" sz="1800" b="1" dirty="0" err="1"/>
              <a:t>steile</a:t>
            </a:r>
            <a:r>
              <a:rPr lang="en-GB" sz="1800" b="1" dirty="0"/>
              <a:t>-/</a:t>
            </a:r>
            <a:r>
              <a:rPr lang="en-GB" sz="1800" b="1" dirty="0" err="1"/>
              <a:t>flikkegenskaper</a:t>
            </a:r>
            <a:r>
              <a:rPr lang="en-GB" sz="1800" b="1" dirty="0"/>
              <a:t>: </a:t>
            </a:r>
            <a:r>
              <a:rPr lang="en-GB" sz="1800" b="1" dirty="0" err="1"/>
              <a:t>vingetippen</a:t>
            </a:r>
            <a:r>
              <a:rPr lang="en-GB" sz="1800" b="1" dirty="0"/>
              <a:t> </a:t>
            </a:r>
            <a:r>
              <a:rPr lang="en-GB" sz="1800" b="1" dirty="0" err="1"/>
              <a:t>steiler</a:t>
            </a:r>
            <a:r>
              <a:rPr lang="en-GB" sz="1800" b="1" dirty="0"/>
              <a:t> </a:t>
            </a:r>
            <a:r>
              <a:rPr lang="en-GB" sz="1800" b="1" dirty="0" err="1"/>
              <a:t>etter</a:t>
            </a:r>
            <a:r>
              <a:rPr lang="en-GB" sz="1800" b="1" dirty="0"/>
              <a:t> </a:t>
            </a:r>
            <a:r>
              <a:rPr lang="en-GB" sz="1800" b="1" dirty="0" err="1"/>
              <a:t>vingerota</a:t>
            </a:r>
            <a:r>
              <a:rPr lang="en-GB" sz="1800" b="1" dirty="0"/>
              <a:t> (</a:t>
            </a:r>
            <a:r>
              <a:rPr lang="en-GB" sz="1800" b="1" dirty="0" err="1"/>
              <a:t>oppstår</a:t>
            </a:r>
            <a:r>
              <a:rPr lang="en-GB" sz="1800" b="1" dirty="0"/>
              <a:t> </a:t>
            </a:r>
            <a:r>
              <a:rPr lang="en-GB" sz="1800" b="1" dirty="0" err="1"/>
              <a:t>i</a:t>
            </a:r>
            <a:r>
              <a:rPr lang="en-GB" sz="1800" b="1" dirty="0"/>
              <a:t> </a:t>
            </a:r>
            <a:r>
              <a:rPr lang="en-GB" sz="1800" b="1" dirty="0" err="1"/>
              <a:t>øvelsen</a:t>
            </a:r>
            <a:r>
              <a:rPr lang="en-GB" sz="1800" b="1" dirty="0"/>
              <a:t> “</a:t>
            </a:r>
            <a:r>
              <a:rPr lang="en-GB" sz="1800" b="1" dirty="0" err="1"/>
              <a:t>mushende</a:t>
            </a:r>
            <a:r>
              <a:rPr lang="en-GB" sz="1800" b="1" dirty="0"/>
              <a:t> </a:t>
            </a:r>
            <a:r>
              <a:rPr lang="en-GB" sz="1800" b="1" dirty="0" err="1"/>
              <a:t>steiling</a:t>
            </a:r>
            <a:r>
              <a:rPr lang="en-GB" sz="1800" b="1" dirty="0"/>
              <a:t>”)</a:t>
            </a:r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dirty="0" err="1"/>
              <a:t>Ofte</a:t>
            </a:r>
            <a:r>
              <a:rPr lang="en-GB" sz="1800" dirty="0"/>
              <a:t> </a:t>
            </a:r>
            <a:r>
              <a:rPr lang="en-GB" sz="1800" dirty="0" err="1"/>
              <a:t>brukes</a:t>
            </a:r>
            <a:r>
              <a:rPr lang="en-GB" sz="1800" dirty="0"/>
              <a:t> det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kombinasjon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</a:t>
            </a:r>
            <a:r>
              <a:rPr lang="en-GB" sz="1800" dirty="0" err="1"/>
              <a:t>geometrisk</a:t>
            </a:r>
            <a:r>
              <a:rPr lang="en-GB" sz="1800" dirty="0"/>
              <a:t>- </a:t>
            </a:r>
            <a:r>
              <a:rPr lang="en-GB" sz="1800" dirty="0" err="1"/>
              <a:t>og</a:t>
            </a:r>
            <a:r>
              <a:rPr lang="en-GB" sz="1800" dirty="0"/>
              <a:t> </a:t>
            </a:r>
            <a:r>
              <a:rPr lang="en-GB" sz="1800" dirty="0" err="1"/>
              <a:t>aerodynamisk</a:t>
            </a:r>
            <a:r>
              <a:rPr lang="en-GB" sz="1800" dirty="0"/>
              <a:t> </a:t>
            </a:r>
            <a:r>
              <a:rPr lang="en-GB" sz="1800" dirty="0" err="1"/>
              <a:t>vridning</a:t>
            </a:r>
            <a:endParaRPr lang="en-GB" sz="1800" b="1" dirty="0"/>
          </a:p>
          <a:p>
            <a:pPr marL="377825" indent="-377825">
              <a:lnSpc>
                <a:spcPct val="90000"/>
              </a:lnSpc>
              <a:spcBef>
                <a:spcPts val="1100"/>
              </a:spcBef>
              <a:buFont typeface="Symbol" pitchFamily="16" charset="2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49194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933056"/>
            <a:ext cx="51845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6965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397D48-D563-40BA-8D48-521B049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Spinn – kap. 6.3.5 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BF8485C-D8A7-4A6B-98AD-4D8044AAE49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8612" y="1384300"/>
            <a:ext cx="8419852" cy="508635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Asymmetrisk </a:t>
            </a:r>
            <a:r>
              <a:rPr lang="nb-NO" dirty="0" err="1"/>
              <a:t>utsteilet</a:t>
            </a:r>
            <a:r>
              <a:rPr lang="nb-NO" dirty="0"/>
              <a:t> fly, oppstår som regel i en sving som er dårlig utført:</a:t>
            </a:r>
          </a:p>
          <a:p>
            <a:pPr lvl="1"/>
            <a:r>
              <a:rPr lang="nb-NO" dirty="0"/>
              <a:t>Indre vinge er helt </a:t>
            </a:r>
            <a:r>
              <a:rPr lang="nb-NO" dirty="0" err="1"/>
              <a:t>utsteilet</a:t>
            </a:r>
            <a:r>
              <a:rPr lang="nb-NO" dirty="0"/>
              <a:t>, ytre vinge er helt eller delvis </a:t>
            </a:r>
            <a:r>
              <a:rPr lang="nb-NO" dirty="0" err="1"/>
              <a:t>utsteilet</a:t>
            </a:r>
            <a:r>
              <a:rPr lang="nb-NO" dirty="0"/>
              <a:t> (vingetippen kan «fly»)</a:t>
            </a:r>
          </a:p>
          <a:p>
            <a:pPr lvl="1"/>
            <a:r>
              <a:rPr lang="nb-NO" dirty="0"/>
              <a:t>Flyet roterer og faller nedover, normalt med nesa skarpt nedover (mister høyde veldig raskt)</a:t>
            </a:r>
          </a:p>
          <a:p>
            <a:pPr lvl="1"/>
            <a:r>
              <a:rPr lang="nb-NO" dirty="0"/>
              <a:t>Uttak av spinn: følg flyets manual; standard prosedyre er:</a:t>
            </a:r>
          </a:p>
          <a:p>
            <a:pPr lvl="2"/>
            <a:r>
              <a:rPr lang="nb-NO" dirty="0"/>
              <a:t>Nøytrale balanseror, sideror motsatt rotasjonsretning og stikka frem. Når rotasjon opphører settes sideror i nøytral. Når flyet oppnår normal flyhastighet trekkes det </a:t>
            </a:r>
            <a:r>
              <a:rPr lang="nb-NO" b="1" u="sng" dirty="0"/>
              <a:t>rolig og bestemt </a:t>
            </a:r>
            <a:r>
              <a:rPr lang="nb-NO" dirty="0"/>
              <a:t>ut av stup og man retter opp vingene.</a:t>
            </a:r>
          </a:p>
        </p:txBody>
      </p:sp>
    </p:spTree>
    <p:extLst>
      <p:ext uri="{BB962C8B-B14F-4D97-AF65-F5344CB8AC3E}">
        <p14:creationId xmlns:p14="http://schemas.microsoft.com/office/powerpoint/2010/main" val="271346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B33706-5DC6-4902-86B9-1D073A414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Ulf Hustad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0EBB46-B031-4B5E-B01F-33C926E7E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Instruktør og skolesjef i Gauldal Seilflyklubb</a:t>
            </a:r>
          </a:p>
          <a:p>
            <a:r>
              <a:rPr lang="nb-NO" dirty="0"/>
              <a:t>Instruktør i NTNU flyklubb</a:t>
            </a:r>
          </a:p>
          <a:p>
            <a:r>
              <a:rPr lang="nb-NO" dirty="0"/>
              <a:t>1500 timer og 1900 starter i seilfly</a:t>
            </a:r>
          </a:p>
          <a:p>
            <a:r>
              <a:rPr lang="nb-NO" dirty="0"/>
              <a:t>700 timer og 1100 starter som instruktør</a:t>
            </a:r>
          </a:p>
          <a:p>
            <a:r>
              <a:rPr lang="nb-NO" dirty="0"/>
              <a:t>Bølgeentusiast, men tåler også termikk og hang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D7C2EEC-9C36-4E3D-B103-AEF0A1A9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105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BDDA1-6BD2-48D3-AEDD-EB1EE017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E36A01-E4CB-44B1-961A-3D6CCE8D9D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8612" y="1384300"/>
            <a:ext cx="7699771" cy="5086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D68D0D8-71CE-4756-AA55-CE6BEA0E8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6116"/>
            <a:ext cx="9036496" cy="66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02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05ABD1-4E2F-4F3E-AA55-70943DE1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Styrtspiral</a:t>
            </a:r>
            <a:endParaRPr lang="en-US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130BC4-7B8E-4FB5-89B1-FAA2BBDA5EF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54258" y="1340768"/>
            <a:ext cx="8106173" cy="508635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Flyet flyr med nesa ned i en sirkelbevegelse</a:t>
            </a:r>
          </a:p>
          <a:p>
            <a:pPr lvl="1"/>
            <a:r>
              <a:rPr lang="nb-NO" dirty="0"/>
              <a:t>Kan oppstå i forbindelse med sirkling</a:t>
            </a:r>
          </a:p>
          <a:p>
            <a:pPr lvl="1"/>
            <a:r>
              <a:rPr lang="nb-NO" dirty="0"/>
              <a:t>Bygger hastighet fort</a:t>
            </a:r>
          </a:p>
          <a:p>
            <a:pPr lvl="1"/>
            <a:r>
              <a:rPr lang="nb-NO" dirty="0"/>
              <a:t>Trekk rolig ut av stupet og rett opp vingene</a:t>
            </a:r>
          </a:p>
          <a:p>
            <a:r>
              <a:rPr lang="nb-NO" dirty="0"/>
              <a:t>Forskjell fra spinn: i spinn er flyet </a:t>
            </a:r>
            <a:r>
              <a:rPr lang="nb-NO" dirty="0" err="1"/>
              <a:t>utsteilet</a:t>
            </a:r>
            <a:r>
              <a:rPr lang="nb-NO" dirty="0"/>
              <a:t> og flyr </a:t>
            </a:r>
            <a:r>
              <a:rPr lang="nb-NO" b="1" u="sng" dirty="0"/>
              <a:t>ikke</a:t>
            </a:r>
            <a:r>
              <a:rPr lang="nb-NO" dirty="0"/>
              <a:t>. Da må man først få flyet ut av spinn/ </a:t>
            </a:r>
            <a:r>
              <a:rPr lang="nb-NO" dirty="0" err="1"/>
              <a:t>steiling</a:t>
            </a:r>
            <a:r>
              <a:rPr lang="nb-NO" dirty="0"/>
              <a:t> og over i </a:t>
            </a:r>
            <a:r>
              <a:rPr lang="nb-NO" b="1" u="sng" dirty="0"/>
              <a:t>flyging</a:t>
            </a:r>
            <a:r>
              <a:rPr lang="nb-NO" dirty="0"/>
              <a:t> før man kan ta det ut av stupet.</a:t>
            </a:r>
          </a:p>
          <a:p>
            <a:pPr lvl="1"/>
            <a:r>
              <a:rPr lang="nb-NO" dirty="0"/>
              <a:t>I styrtspiral </a:t>
            </a:r>
            <a:r>
              <a:rPr lang="nb-NO" b="1" u="sng" dirty="0"/>
              <a:t>flyr</a:t>
            </a:r>
            <a:r>
              <a:rPr lang="nb-NO" dirty="0"/>
              <a:t> flyet og man kan umiddelbart iverksette uttrekk av stupet!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74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C169D7-5C5F-4CD0-925D-74919903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Vingeformer og areal</a:t>
            </a:r>
            <a:endParaRPr lang="en-US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A59B81E-F77E-43BF-851C-25E467E915E0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84300"/>
            <a:ext cx="3986658" cy="4984378"/>
          </a:xfrm>
        </p:spPr>
      </p:pic>
    </p:spTree>
    <p:extLst>
      <p:ext uri="{BB962C8B-B14F-4D97-AF65-F5344CB8AC3E}">
        <p14:creationId xmlns:p14="http://schemas.microsoft.com/office/powerpoint/2010/main" val="3117006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35C4D57-F2B3-47CD-9369-C5971715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dirty="0"/>
              <a:t>Vingeformer på fly</a:t>
            </a:r>
            <a:endParaRPr lang="en-US" dirty="0"/>
          </a:p>
        </p:txBody>
      </p:sp>
      <p:pic>
        <p:nvPicPr>
          <p:cNvPr id="7" name="Plassholder for innhold 6" descr="Et bilde som inneholder tekst, himmel&#10;&#10;Automatisk generert beskrivelse">
            <a:extLst>
              <a:ext uri="{FF2B5EF4-FFF2-40B4-BE49-F238E27FC236}">
                <a16:creationId xmlns:a16="http://schemas.microsoft.com/office/drawing/2014/main" id="{2B5FCCFC-09C0-427C-88E6-C2F9C4457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40" y="1600200"/>
            <a:ext cx="6857519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184529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0A5A4B-8A86-4A3E-B556-35F5521C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Krefter</a:t>
            </a:r>
            <a:endParaRPr lang="en-US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5ACD1B5-6F35-4149-9969-D34D52984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80" y="1600200"/>
            <a:ext cx="6471439" cy="4525963"/>
          </a:xfrm>
        </p:spPr>
      </p:pic>
    </p:spTree>
    <p:extLst>
      <p:ext uri="{BB962C8B-B14F-4D97-AF65-F5344CB8AC3E}">
        <p14:creationId xmlns:p14="http://schemas.microsoft.com/office/powerpoint/2010/main" val="4109192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0FCB20-7CA7-48D8-BBCA-57A5C7995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Krefter påvirker flyet</a:t>
            </a:r>
            <a:endParaRPr lang="en-US" dirty="0"/>
          </a:p>
        </p:txBody>
      </p:sp>
      <p:pic>
        <p:nvPicPr>
          <p:cNvPr id="6" name="Plassholder for innhold 5" descr="Et bilde som inneholder tekst&#10;&#10;Automatisk generert beskrivelse">
            <a:extLst>
              <a:ext uri="{FF2B5EF4-FFF2-40B4-BE49-F238E27FC236}">
                <a16:creationId xmlns:a16="http://schemas.microsoft.com/office/drawing/2014/main" id="{644D3090-0D5C-4F10-91F6-70B8D3C0C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229600" cy="2526817"/>
          </a:xfr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D8808A7-F7AB-4FD5-AA58-49681F187E48}"/>
              </a:ext>
            </a:extLst>
          </p:cNvPr>
          <p:cNvSpPr txBox="1"/>
          <p:nvPr/>
        </p:nvSpPr>
        <p:spPr>
          <a:xfrm>
            <a:off x="107505" y="465313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Seilfly: kun tyngdekraften som sørger for bevegelse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/>
              <a:t>Vingene og haleflaten sørger for at vi faller fremover og </a:t>
            </a:r>
            <a:r>
              <a:rPr lang="nb-NO" sz="3200"/>
              <a:t>ikke faller rett ned </a:t>
            </a:r>
            <a:r>
              <a:rPr lang="nb-NO" sz="320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0973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764704"/>
            <a:ext cx="6627812" cy="5087938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/>
              <a:t>Kraftpåvirkninger</a:t>
            </a:r>
            <a:r>
              <a:rPr lang="en-GB" sz="2200" dirty="0"/>
              <a:t> </a:t>
            </a:r>
            <a:r>
              <a:rPr lang="en-GB" sz="2200" dirty="0" err="1"/>
              <a:t>på</a:t>
            </a:r>
            <a:r>
              <a:rPr lang="en-GB" sz="2200" dirty="0"/>
              <a:t> et fly </a:t>
            </a:r>
            <a:r>
              <a:rPr lang="en-GB" sz="2200" dirty="0" err="1"/>
              <a:t>rett</a:t>
            </a:r>
            <a:r>
              <a:rPr lang="en-GB" sz="2200" dirty="0"/>
              <a:t> </a:t>
            </a:r>
            <a:r>
              <a:rPr lang="en-GB" sz="2200" dirty="0" err="1"/>
              <a:t>frem</a:t>
            </a:r>
            <a:br>
              <a:rPr lang="en-GB" sz="2200" dirty="0"/>
            </a:br>
            <a:endParaRPr lang="en-GB" sz="2200" dirty="0"/>
          </a:p>
          <a:p>
            <a:pPr lvl="1">
              <a:lnSpc>
                <a:spcPct val="10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err="1"/>
              <a:t>Vingen</a:t>
            </a:r>
            <a:r>
              <a:rPr lang="en-GB" sz="1800" dirty="0"/>
              <a:t> </a:t>
            </a:r>
            <a:r>
              <a:rPr lang="en-GB" sz="1800" dirty="0" err="1"/>
              <a:t>skaper</a:t>
            </a:r>
            <a:r>
              <a:rPr lang="en-GB" sz="1800" dirty="0"/>
              <a:t> </a:t>
            </a:r>
            <a:r>
              <a:rPr lang="en-GB" sz="1800" dirty="0" err="1"/>
              <a:t>løft</a:t>
            </a:r>
            <a:endParaRPr lang="en-GB" sz="1800" dirty="0"/>
          </a:p>
          <a:p>
            <a:pPr lvl="2">
              <a:lnSpc>
                <a:spcPct val="10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 err="1"/>
              <a:t>Løft</a:t>
            </a:r>
            <a:r>
              <a:rPr lang="en-GB" sz="1600" b="1" dirty="0"/>
              <a:t> deles </a:t>
            </a:r>
            <a:r>
              <a:rPr lang="en-GB" sz="1600" b="1" dirty="0" err="1"/>
              <a:t>i</a:t>
            </a:r>
            <a:r>
              <a:rPr lang="en-GB" sz="1600" b="1" dirty="0"/>
              <a:t> </a:t>
            </a:r>
            <a:r>
              <a:rPr lang="en-GB" sz="1600" b="1" dirty="0" err="1"/>
              <a:t>løftekraft</a:t>
            </a:r>
            <a:r>
              <a:rPr lang="en-GB" sz="1600" b="1" dirty="0"/>
              <a:t> </a:t>
            </a:r>
            <a:r>
              <a:rPr lang="en-GB" sz="1600" b="1" dirty="0" err="1"/>
              <a:t>og</a:t>
            </a:r>
            <a:r>
              <a:rPr lang="en-GB" sz="1600" b="1" dirty="0"/>
              <a:t> </a:t>
            </a:r>
            <a:r>
              <a:rPr lang="en-GB" sz="1600" b="1" dirty="0" err="1"/>
              <a:t>motstand</a:t>
            </a:r>
            <a:br>
              <a:rPr lang="en-GB" sz="1600" b="1" dirty="0"/>
            </a:br>
            <a:endParaRPr lang="en-GB" sz="1600" b="1" dirty="0"/>
          </a:p>
          <a:p>
            <a:pPr lvl="1">
              <a:lnSpc>
                <a:spcPct val="100000"/>
              </a:lnSpc>
              <a:spcBef>
                <a:spcPts val="3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err="1"/>
              <a:t>Glidetall</a:t>
            </a:r>
            <a:r>
              <a:rPr lang="en-GB" sz="1800" dirty="0"/>
              <a:t> </a:t>
            </a:r>
            <a:r>
              <a:rPr lang="en-GB" sz="1800" dirty="0" err="1"/>
              <a:t>defineres</a:t>
            </a:r>
            <a:r>
              <a:rPr lang="en-GB" sz="1800" dirty="0"/>
              <a:t> </a:t>
            </a:r>
            <a:r>
              <a:rPr lang="en-GB" sz="1800" dirty="0" err="1"/>
              <a:t>som</a:t>
            </a:r>
            <a:r>
              <a:rPr lang="en-GB" sz="1800" dirty="0"/>
              <a:t> L</a:t>
            </a:r>
            <a:r>
              <a:rPr lang="en-GB" sz="1000" dirty="0"/>
              <a:t>(</a:t>
            </a:r>
            <a:r>
              <a:rPr lang="en-GB" sz="1000" dirty="0" err="1"/>
              <a:t>Løft</a:t>
            </a:r>
            <a:r>
              <a:rPr lang="en-GB" sz="1000" dirty="0"/>
              <a:t>) </a:t>
            </a:r>
            <a:r>
              <a:rPr lang="en-GB" sz="1800" dirty="0"/>
              <a:t>/ D</a:t>
            </a:r>
            <a:r>
              <a:rPr lang="en-GB" sz="1200" dirty="0"/>
              <a:t>(</a:t>
            </a:r>
            <a:r>
              <a:rPr lang="en-GB" sz="1200" dirty="0" err="1"/>
              <a:t>Motstand</a:t>
            </a:r>
            <a:r>
              <a:rPr lang="en-GB" sz="1200" dirty="0"/>
              <a:t>)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 err="1"/>
              <a:t>Når</a:t>
            </a:r>
            <a:r>
              <a:rPr lang="en-GB" sz="1600" b="1" dirty="0"/>
              <a:t> </a:t>
            </a:r>
            <a:r>
              <a:rPr lang="en-GB" sz="1600" b="1" dirty="0" err="1"/>
              <a:t>glidevinkel</a:t>
            </a:r>
            <a:r>
              <a:rPr lang="en-GB" sz="1600" b="1" dirty="0"/>
              <a:t> </a:t>
            </a:r>
            <a:r>
              <a:rPr lang="en-GB" sz="1600" b="1" dirty="0" err="1"/>
              <a:t>er</a:t>
            </a:r>
            <a:r>
              <a:rPr lang="en-GB" sz="1600" b="1" dirty="0"/>
              <a:t> </a:t>
            </a:r>
            <a:r>
              <a:rPr lang="en-GB" sz="1600" b="1" dirty="0" err="1"/>
              <a:t>liten</a:t>
            </a:r>
            <a:r>
              <a:rPr lang="en-GB" sz="1600" b="1" dirty="0"/>
              <a:t> </a:t>
            </a:r>
            <a:r>
              <a:rPr lang="en-GB" sz="1600" b="1" dirty="0" err="1"/>
              <a:t>vil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rgbClr val="00AE00"/>
                </a:solidFill>
              </a:rPr>
              <a:t>L</a:t>
            </a:r>
            <a:r>
              <a:rPr lang="en-GB" sz="1600" b="1" dirty="0">
                <a:solidFill>
                  <a:srgbClr val="00AE00"/>
                </a:solidFill>
                <a:cs typeface="Arial" charset="0"/>
              </a:rPr>
              <a:t>≈G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200" dirty="0"/>
          </a:p>
          <a:p>
            <a:pPr lvl="1">
              <a:lnSpc>
                <a:spcPct val="10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err="1"/>
              <a:t>Eksempel</a:t>
            </a:r>
            <a:r>
              <a:rPr lang="en-GB" sz="1800" dirty="0"/>
              <a:t>: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/>
              <a:t>L = </a:t>
            </a:r>
            <a:r>
              <a:rPr lang="en-GB" sz="1600" b="1" dirty="0" err="1"/>
              <a:t>Vekt</a:t>
            </a:r>
            <a:r>
              <a:rPr lang="en-GB" sz="1600" b="1" dirty="0"/>
              <a:t>(kg) * 10(N/kg)</a:t>
            </a:r>
          </a:p>
          <a:p>
            <a:pPr lvl="3">
              <a:lnSpc>
                <a:spcPct val="93000"/>
              </a:lnSpc>
              <a:spcBef>
                <a:spcPts val="263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b="1" dirty="0">
                <a:cs typeface="Arial" charset="0"/>
              </a:rPr>
              <a:t>Fly </a:t>
            </a:r>
            <a:r>
              <a:rPr lang="en-GB" sz="1400" b="1" dirty="0" err="1">
                <a:cs typeface="Arial" charset="0"/>
              </a:rPr>
              <a:t>og</a:t>
            </a:r>
            <a:r>
              <a:rPr lang="en-GB" sz="1400" b="1" dirty="0">
                <a:cs typeface="Arial" charset="0"/>
              </a:rPr>
              <a:t> pilot </a:t>
            </a:r>
            <a:r>
              <a:rPr lang="en-GB" sz="1400" b="1" dirty="0" err="1">
                <a:cs typeface="Arial" charset="0"/>
              </a:rPr>
              <a:t>veier</a:t>
            </a:r>
            <a:r>
              <a:rPr lang="en-GB" sz="1400" b="1" dirty="0">
                <a:cs typeface="Arial" charset="0"/>
              </a:rPr>
              <a:t> 300 kg </a:t>
            </a:r>
            <a:r>
              <a:rPr lang="en-GB" sz="1400" b="1" dirty="0">
                <a:latin typeface="Wingdings" charset="2"/>
                <a:cs typeface="Arial" charset="0"/>
              </a:rPr>
              <a:t></a:t>
            </a:r>
            <a:r>
              <a:rPr lang="en-GB" sz="1400" b="1" dirty="0">
                <a:cs typeface="Arial" charset="0"/>
              </a:rPr>
              <a:t> </a:t>
            </a:r>
            <a:r>
              <a:rPr lang="en-GB" sz="1400" b="1" dirty="0">
                <a:solidFill>
                  <a:srgbClr val="00AE00"/>
                </a:solidFill>
                <a:cs typeface="Arial" charset="0"/>
              </a:rPr>
              <a:t>L =300*10 = 3000N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dirty="0" err="1">
                <a:cs typeface="Arial" charset="0"/>
              </a:rPr>
              <a:t>Hvis</a:t>
            </a:r>
            <a:r>
              <a:rPr lang="en-GB" sz="1600" b="1" dirty="0">
                <a:cs typeface="Arial" charset="0"/>
              </a:rPr>
              <a:t> </a:t>
            </a:r>
            <a:r>
              <a:rPr lang="en-GB" sz="1600" b="1" dirty="0" err="1">
                <a:cs typeface="Arial" charset="0"/>
              </a:rPr>
              <a:t>motstanden</a:t>
            </a:r>
            <a:r>
              <a:rPr lang="en-GB" sz="1600" b="1" dirty="0">
                <a:cs typeface="Arial" charset="0"/>
              </a:rPr>
              <a:t> </a:t>
            </a:r>
            <a:r>
              <a:rPr lang="en-GB" sz="1600" b="1" dirty="0" err="1">
                <a:cs typeface="Arial" charset="0"/>
              </a:rPr>
              <a:t>er</a:t>
            </a:r>
            <a:r>
              <a:rPr lang="en-GB" sz="1600" b="1" dirty="0">
                <a:cs typeface="Arial" charset="0"/>
              </a:rPr>
              <a:t> 100N, </a:t>
            </a:r>
            <a:r>
              <a:rPr lang="en-GB" sz="1600" b="1" dirty="0" err="1">
                <a:cs typeface="Arial" charset="0"/>
              </a:rPr>
              <a:t>hva</a:t>
            </a:r>
            <a:r>
              <a:rPr lang="en-GB" sz="1600" b="1" dirty="0">
                <a:cs typeface="Arial" charset="0"/>
              </a:rPr>
              <a:t> </a:t>
            </a:r>
            <a:r>
              <a:rPr lang="en-GB" sz="1600" b="1" dirty="0" err="1">
                <a:cs typeface="Arial" charset="0"/>
              </a:rPr>
              <a:t>er</a:t>
            </a:r>
            <a:r>
              <a:rPr lang="en-GB" sz="1600" b="1" dirty="0">
                <a:cs typeface="Arial" charset="0"/>
              </a:rPr>
              <a:t> </a:t>
            </a:r>
            <a:r>
              <a:rPr lang="en-GB" sz="1600" b="1" dirty="0" err="1">
                <a:cs typeface="Arial" charset="0"/>
              </a:rPr>
              <a:t>flyets</a:t>
            </a:r>
            <a:r>
              <a:rPr lang="en-GB" sz="1600" b="1" dirty="0">
                <a:cs typeface="Arial" charset="0"/>
              </a:rPr>
              <a:t> </a:t>
            </a:r>
            <a:r>
              <a:rPr lang="en-GB" sz="1600" b="1" dirty="0" err="1">
                <a:cs typeface="Arial" charset="0"/>
              </a:rPr>
              <a:t>glidetall</a:t>
            </a:r>
            <a:r>
              <a:rPr lang="en-GB" sz="1600" b="1" dirty="0">
                <a:cs typeface="Arial" charset="0"/>
              </a:rPr>
              <a:t> (</a:t>
            </a:r>
            <a:r>
              <a:rPr lang="en-GB" sz="1600" b="1" dirty="0" err="1">
                <a:cs typeface="Arial" charset="0"/>
              </a:rPr>
              <a:t>Glidetall</a:t>
            </a:r>
            <a:r>
              <a:rPr lang="en-GB" sz="1600" b="1" dirty="0">
                <a:cs typeface="Arial" charset="0"/>
              </a:rPr>
              <a:t>=L/D)</a:t>
            </a:r>
          </a:p>
          <a:p>
            <a:pPr lvl="3">
              <a:lnSpc>
                <a:spcPct val="93000"/>
              </a:lnSpc>
              <a:spcBef>
                <a:spcPts val="263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b="1" dirty="0">
                <a:latin typeface="Wingdings" charset="2"/>
                <a:cs typeface="Arial" charset="0"/>
              </a:rPr>
              <a:t></a:t>
            </a:r>
            <a:r>
              <a:rPr lang="en-GB" sz="1400" b="1" dirty="0">
                <a:cs typeface="Arial" charset="0"/>
              </a:rPr>
              <a:t> </a:t>
            </a:r>
            <a:r>
              <a:rPr lang="en-GB" sz="1400" b="1" dirty="0" err="1">
                <a:solidFill>
                  <a:srgbClr val="00AE00"/>
                </a:solidFill>
                <a:cs typeface="Arial" charset="0"/>
              </a:rPr>
              <a:t>Glidetallet</a:t>
            </a:r>
            <a:r>
              <a:rPr lang="en-GB" sz="1400" b="1" dirty="0">
                <a:solidFill>
                  <a:srgbClr val="00AE00"/>
                </a:solidFill>
                <a:cs typeface="Arial" charset="0"/>
              </a:rPr>
              <a:t> = 3000/100</a:t>
            </a:r>
            <a:r>
              <a:rPr lang="en-GB" sz="1400" b="1" dirty="0">
                <a:cs typeface="Arial" charset="0"/>
              </a:rPr>
              <a:t> </a:t>
            </a:r>
          </a:p>
          <a:p>
            <a:pPr lvl="3">
              <a:lnSpc>
                <a:spcPct val="93000"/>
              </a:lnSpc>
              <a:spcBef>
                <a:spcPts val="263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b="1" dirty="0">
                <a:latin typeface="Wingdings" charset="2"/>
                <a:cs typeface="Arial" charset="0"/>
              </a:rPr>
              <a:t></a:t>
            </a:r>
            <a:r>
              <a:rPr lang="en-GB" sz="1400" b="1" dirty="0">
                <a:cs typeface="Arial" charset="0"/>
              </a:rPr>
              <a:t> </a:t>
            </a:r>
            <a:r>
              <a:rPr lang="en-GB" sz="1400" b="1" dirty="0" err="1">
                <a:solidFill>
                  <a:srgbClr val="00AE00"/>
                </a:solidFill>
                <a:cs typeface="Arial" charset="0"/>
              </a:rPr>
              <a:t>Glidetallet</a:t>
            </a:r>
            <a:r>
              <a:rPr lang="en-GB" sz="1400" b="1" dirty="0">
                <a:solidFill>
                  <a:srgbClr val="00AE00"/>
                </a:solidFill>
                <a:cs typeface="Arial" charset="0"/>
              </a:rPr>
              <a:t> = 30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cs typeface="Arial" charset="0"/>
              </a:rPr>
              <a:t>Å </a:t>
            </a:r>
            <a:r>
              <a:rPr lang="en-GB" sz="1800" dirty="0" err="1">
                <a:cs typeface="Arial" charset="0"/>
              </a:rPr>
              <a:t>redusere</a:t>
            </a:r>
            <a:r>
              <a:rPr lang="en-GB" sz="1800" dirty="0">
                <a:cs typeface="Arial" charset="0"/>
              </a:rPr>
              <a:t> </a:t>
            </a:r>
            <a:r>
              <a:rPr lang="en-GB" sz="1800" dirty="0" err="1">
                <a:cs typeface="Arial" charset="0"/>
              </a:rPr>
              <a:t>motstand</a:t>
            </a:r>
            <a:r>
              <a:rPr lang="en-GB" sz="1800" dirty="0">
                <a:cs typeface="Arial" charset="0"/>
              </a:rPr>
              <a:t> </a:t>
            </a:r>
            <a:r>
              <a:rPr lang="en-GB" sz="1800" dirty="0" err="1">
                <a:cs typeface="Arial" charset="0"/>
              </a:rPr>
              <a:t>er</a:t>
            </a:r>
            <a:r>
              <a:rPr lang="en-GB" sz="1800" dirty="0">
                <a:cs typeface="Arial" charset="0"/>
              </a:rPr>
              <a:t> </a:t>
            </a:r>
            <a:r>
              <a:rPr lang="en-GB" sz="1800" dirty="0" err="1">
                <a:cs typeface="Arial" charset="0"/>
              </a:rPr>
              <a:t>viktig</a:t>
            </a:r>
            <a:r>
              <a:rPr lang="en-GB" sz="1800" dirty="0">
                <a:cs typeface="Arial" charset="0"/>
              </a:rPr>
              <a:t> for </a:t>
            </a:r>
            <a:r>
              <a:rPr lang="en-GB" sz="1800" dirty="0" err="1">
                <a:cs typeface="Arial" charset="0"/>
              </a:rPr>
              <a:t>ytelsene</a:t>
            </a:r>
            <a:endParaRPr lang="en-GB" sz="1800" dirty="0">
              <a:cs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516688" y="3141663"/>
            <a:ext cx="3603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/>
              <a:t>g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" r="2869" b="1488"/>
          <a:stretch>
            <a:fillRect/>
          </a:stretch>
        </p:blipFill>
        <p:spPr bwMode="auto">
          <a:xfrm>
            <a:off x="5472113" y="1419225"/>
            <a:ext cx="3224212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6264" r="2869" b="14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8191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548680"/>
            <a:ext cx="4152900" cy="5405438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1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/>
              <a:t>Tyngdepunkt</a:t>
            </a:r>
            <a:r>
              <a:rPr lang="en-GB" sz="2200" dirty="0"/>
              <a:t> </a:t>
            </a:r>
            <a:r>
              <a:rPr lang="en-GB" sz="2200" dirty="0" err="1"/>
              <a:t>og</a:t>
            </a:r>
            <a:r>
              <a:rPr lang="en-GB" sz="2200" dirty="0"/>
              <a:t> </a:t>
            </a:r>
            <a:r>
              <a:rPr lang="en-GB" sz="2200" dirty="0" err="1"/>
              <a:t>trykksentrum</a:t>
            </a:r>
            <a:endParaRPr lang="en-GB" sz="2200" dirty="0"/>
          </a:p>
          <a:p>
            <a:pPr lvl="1">
              <a:lnSpc>
                <a:spcPct val="10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err="1"/>
              <a:t>Tyngdepunkt</a:t>
            </a:r>
            <a:r>
              <a:rPr lang="en-GB" sz="1800" dirty="0"/>
              <a:t>, </a:t>
            </a:r>
            <a:r>
              <a:rPr lang="en-GB" sz="1800" dirty="0" err="1"/>
              <a:t>Tp</a:t>
            </a:r>
            <a:r>
              <a:rPr lang="en-GB" sz="1800" dirty="0"/>
              <a:t>   : </a:t>
            </a:r>
            <a:r>
              <a:rPr lang="en-GB" sz="1800" dirty="0" err="1"/>
              <a:t>Det</a:t>
            </a:r>
            <a:r>
              <a:rPr lang="en-GB" sz="1800" dirty="0"/>
              <a:t> </a:t>
            </a:r>
            <a:r>
              <a:rPr lang="en-GB" sz="1800" dirty="0" err="1"/>
              <a:t>punkt</a:t>
            </a:r>
            <a:r>
              <a:rPr lang="en-GB" sz="1800" dirty="0"/>
              <a:t> </a:t>
            </a:r>
            <a:r>
              <a:rPr lang="en-GB" sz="1800" dirty="0" err="1"/>
              <a:t>hvor</a:t>
            </a:r>
            <a:r>
              <a:rPr lang="en-GB" sz="1800" dirty="0"/>
              <a:t> </a:t>
            </a:r>
            <a:r>
              <a:rPr lang="en-GB" sz="1800" dirty="0" err="1"/>
              <a:t>tyngdekraften</a:t>
            </a:r>
            <a:r>
              <a:rPr lang="en-GB" sz="1800" dirty="0"/>
              <a:t> </a:t>
            </a:r>
            <a:r>
              <a:rPr lang="en-GB" sz="1800" dirty="0" err="1"/>
              <a:t>angriper</a:t>
            </a:r>
            <a:endParaRPr lang="en-GB" sz="1800" dirty="0"/>
          </a:p>
          <a:p>
            <a:pPr lvl="1">
              <a:lnSpc>
                <a:spcPct val="100000"/>
              </a:lnSpc>
              <a:spcBef>
                <a:spcPts val="4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err="1"/>
              <a:t>Trykksentrum</a:t>
            </a:r>
            <a:r>
              <a:rPr lang="en-GB" sz="1800" dirty="0"/>
              <a:t>, </a:t>
            </a:r>
            <a:r>
              <a:rPr lang="en-GB" sz="1800" dirty="0" err="1"/>
              <a:t>Tc</a:t>
            </a:r>
            <a:r>
              <a:rPr lang="en-GB" sz="1800" dirty="0"/>
              <a:t>  : </a:t>
            </a:r>
            <a:r>
              <a:rPr lang="en-GB" sz="1800" dirty="0" err="1"/>
              <a:t>Det</a:t>
            </a:r>
            <a:r>
              <a:rPr lang="en-GB" sz="1800" dirty="0"/>
              <a:t> </a:t>
            </a:r>
            <a:r>
              <a:rPr lang="en-GB" sz="1800" dirty="0" err="1"/>
              <a:t>punkt</a:t>
            </a:r>
            <a:r>
              <a:rPr lang="en-GB" sz="1800" dirty="0"/>
              <a:t> </a:t>
            </a:r>
            <a:r>
              <a:rPr lang="en-GB" sz="1800" dirty="0" err="1"/>
              <a:t>hvor</a:t>
            </a:r>
            <a:r>
              <a:rPr lang="en-GB" sz="1800" dirty="0"/>
              <a:t> </a:t>
            </a:r>
            <a:r>
              <a:rPr lang="en-GB" sz="1800" dirty="0" err="1"/>
              <a:t>løftekraften</a:t>
            </a:r>
            <a:r>
              <a:rPr lang="en-GB" sz="1800" dirty="0"/>
              <a:t> </a:t>
            </a:r>
            <a:r>
              <a:rPr lang="en-GB" sz="1800" dirty="0" err="1"/>
              <a:t>angriper</a:t>
            </a:r>
            <a:r>
              <a:rPr lang="en-GB" sz="1800" dirty="0"/>
              <a:t> </a:t>
            </a:r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/>
              <a:t>Ved</a:t>
            </a:r>
            <a:r>
              <a:rPr lang="en-GB" sz="2200" dirty="0"/>
              <a:t> </a:t>
            </a:r>
            <a:r>
              <a:rPr lang="en-GB" sz="2200" dirty="0" err="1"/>
              <a:t>konstant</a:t>
            </a:r>
            <a:r>
              <a:rPr lang="en-GB" sz="2200" dirty="0"/>
              <a:t> </a:t>
            </a:r>
            <a:r>
              <a:rPr lang="en-GB" sz="2200" dirty="0" err="1"/>
              <a:t>vekt</a:t>
            </a:r>
            <a:r>
              <a:rPr lang="en-GB" sz="2200" dirty="0"/>
              <a:t> ligger </a:t>
            </a:r>
            <a:r>
              <a:rPr lang="en-GB" sz="2200" dirty="0" err="1"/>
              <a:t>Tp</a:t>
            </a:r>
            <a:r>
              <a:rPr lang="en-GB" sz="2200" dirty="0"/>
              <a:t> </a:t>
            </a:r>
            <a:r>
              <a:rPr lang="en-GB" sz="2200" dirty="0" err="1"/>
              <a:t>stille</a:t>
            </a:r>
            <a:endParaRPr lang="en-GB" sz="2200" dirty="0"/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/>
              <a:t>Tc</a:t>
            </a:r>
            <a:r>
              <a:rPr lang="en-GB" sz="2200" dirty="0"/>
              <a:t> </a:t>
            </a:r>
            <a:r>
              <a:rPr lang="en-GB" sz="2200" dirty="0" err="1"/>
              <a:t>vandrer</a:t>
            </a:r>
            <a:r>
              <a:rPr lang="en-GB" sz="2200" dirty="0"/>
              <a:t> </a:t>
            </a:r>
            <a:r>
              <a:rPr lang="en-GB" sz="2200" dirty="0" err="1"/>
              <a:t>fremover</a:t>
            </a:r>
            <a:r>
              <a:rPr lang="en-GB" sz="2200" dirty="0"/>
              <a:t> </a:t>
            </a:r>
            <a:r>
              <a:rPr lang="en-GB" sz="2200" dirty="0" err="1"/>
              <a:t>ved</a:t>
            </a:r>
            <a:r>
              <a:rPr lang="en-GB" sz="2200" dirty="0"/>
              <a:t> </a:t>
            </a:r>
            <a:r>
              <a:rPr lang="en-GB" sz="2200" dirty="0" err="1"/>
              <a:t>økende</a:t>
            </a:r>
            <a:r>
              <a:rPr lang="en-GB" sz="2200" dirty="0"/>
              <a:t> </a:t>
            </a:r>
            <a:r>
              <a:rPr lang="en-GB" sz="2200" dirty="0" err="1"/>
              <a:t>innfallsvinkel</a:t>
            </a:r>
            <a:endParaRPr lang="en-GB" sz="2200" dirty="0"/>
          </a:p>
          <a:p>
            <a:pPr>
              <a:lnSpc>
                <a:spcPct val="100000"/>
              </a:lnSpc>
              <a:spcBef>
                <a:spcPts val="11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200" dirty="0" err="1"/>
              <a:t>Når</a:t>
            </a:r>
            <a:r>
              <a:rPr lang="en-GB" sz="2200" dirty="0"/>
              <a:t> </a:t>
            </a:r>
            <a:r>
              <a:rPr lang="en-GB" sz="2200" dirty="0" err="1"/>
              <a:t>Tc</a:t>
            </a:r>
            <a:r>
              <a:rPr lang="en-GB" sz="2200" dirty="0"/>
              <a:t> </a:t>
            </a:r>
            <a:r>
              <a:rPr lang="en-GB" sz="2200" dirty="0" err="1"/>
              <a:t>og</a:t>
            </a:r>
            <a:r>
              <a:rPr lang="en-GB" sz="2200" dirty="0"/>
              <a:t> </a:t>
            </a:r>
            <a:r>
              <a:rPr lang="en-GB" sz="2200" dirty="0" err="1"/>
              <a:t>Tp</a:t>
            </a:r>
            <a:r>
              <a:rPr lang="en-GB" sz="2200" dirty="0"/>
              <a:t> </a:t>
            </a:r>
            <a:r>
              <a:rPr lang="en-GB" sz="2200" dirty="0" err="1"/>
              <a:t>ikke</a:t>
            </a:r>
            <a:r>
              <a:rPr lang="en-GB" sz="2200" dirty="0"/>
              <a:t> ligger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samme</a:t>
            </a:r>
            <a:r>
              <a:rPr lang="en-GB" sz="2200" dirty="0"/>
              <a:t> </a:t>
            </a:r>
            <a:r>
              <a:rPr lang="en-GB" sz="2200" dirty="0" err="1"/>
              <a:t>punkt</a:t>
            </a:r>
            <a:r>
              <a:rPr lang="en-GB" sz="2200" dirty="0"/>
              <a:t> </a:t>
            </a:r>
            <a:r>
              <a:rPr lang="en-GB" sz="2200" dirty="0" err="1"/>
              <a:t>vil</a:t>
            </a:r>
            <a:r>
              <a:rPr lang="en-GB" sz="2200" dirty="0"/>
              <a:t> </a:t>
            </a:r>
            <a:r>
              <a:rPr lang="en-GB" sz="2200" dirty="0" err="1"/>
              <a:t>vingen</a:t>
            </a:r>
            <a:r>
              <a:rPr lang="en-GB" sz="2200" dirty="0"/>
              <a:t> </a:t>
            </a:r>
            <a:r>
              <a:rPr lang="en-GB" sz="2200" dirty="0" err="1"/>
              <a:t>være</a:t>
            </a:r>
            <a:r>
              <a:rPr lang="en-GB" sz="2200" dirty="0"/>
              <a:t> </a:t>
            </a:r>
            <a:r>
              <a:rPr lang="en-GB" sz="2200" dirty="0" err="1"/>
              <a:t>ustabil</a:t>
            </a:r>
            <a:r>
              <a:rPr lang="en-GB" sz="2200" dirty="0"/>
              <a:t>. For å </a:t>
            </a:r>
            <a:r>
              <a:rPr lang="en-GB" sz="2200" dirty="0" err="1"/>
              <a:t>stabilisere</a:t>
            </a:r>
            <a:r>
              <a:rPr lang="en-GB" sz="2200" dirty="0"/>
              <a:t> </a:t>
            </a:r>
            <a:r>
              <a:rPr lang="en-GB" sz="2200" dirty="0" err="1"/>
              <a:t>dette</a:t>
            </a:r>
            <a:r>
              <a:rPr lang="en-GB" sz="2200" dirty="0"/>
              <a:t> </a:t>
            </a:r>
            <a:r>
              <a:rPr lang="en-GB" sz="2200" dirty="0" err="1"/>
              <a:t>bruker</a:t>
            </a:r>
            <a:r>
              <a:rPr lang="en-GB" sz="2200" dirty="0"/>
              <a:t> vi </a:t>
            </a:r>
            <a:r>
              <a:rPr lang="en-GB" sz="2200" dirty="0" err="1"/>
              <a:t>høyderorsflaten</a:t>
            </a:r>
            <a:r>
              <a:rPr lang="en-GB" sz="2200" dirty="0"/>
              <a:t>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682699"/>
            <a:ext cx="415290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3068960"/>
            <a:ext cx="33686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07228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A59613-5BBC-43DF-B081-FFE15E003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Trykksenter og innfallsvinkel</a:t>
            </a:r>
            <a:endParaRPr lang="en-US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CE3E87BA-CDC0-4C37-934E-485095E9D21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74" y="2186161"/>
            <a:ext cx="3402724" cy="2466975"/>
          </a:xfrm>
        </p:spPr>
      </p:pic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C24BF0BE-F914-4729-9C08-5B633ACF2D8C}"/>
              </a:ext>
            </a:extLst>
          </p:cNvPr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45" y="2186161"/>
            <a:ext cx="3442290" cy="2466975"/>
          </a:xfrm>
        </p:spPr>
      </p:pic>
    </p:spTree>
    <p:extLst>
      <p:ext uri="{BB962C8B-B14F-4D97-AF65-F5344CB8AC3E}">
        <p14:creationId xmlns:p14="http://schemas.microsoft.com/office/powerpoint/2010/main" val="3199647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8612" y="620688"/>
            <a:ext cx="4747444" cy="5087938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1000"/>
              </a:spcBef>
              <a:tabLst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sz="2000" dirty="0" err="1"/>
              <a:t>Kraftpåvirkninger</a:t>
            </a:r>
            <a:r>
              <a:rPr lang="en-GB" sz="2000" dirty="0"/>
              <a:t> </a:t>
            </a:r>
            <a:r>
              <a:rPr lang="en-GB" sz="2000" dirty="0" err="1"/>
              <a:t>på</a:t>
            </a:r>
            <a:r>
              <a:rPr lang="en-GB" sz="2000" dirty="0"/>
              <a:t> et fly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sving</a:t>
            </a:r>
            <a:br>
              <a:rPr lang="en-GB" sz="2000" dirty="0"/>
            </a:br>
            <a:endParaRPr lang="en-GB" sz="2000" dirty="0"/>
          </a:p>
          <a:p>
            <a:pPr marL="739775" lvl="1" indent="-282575">
              <a:lnSpc>
                <a:spcPct val="100000"/>
              </a:lnSpc>
              <a:spcBef>
                <a:spcPts val="400"/>
              </a:spcBef>
              <a:tabLst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sz="1600" b="1" dirty="0"/>
              <a:t>I </a:t>
            </a:r>
            <a:r>
              <a:rPr lang="en-GB" sz="1600" b="1" dirty="0" err="1"/>
              <a:t>sving</a:t>
            </a:r>
            <a:r>
              <a:rPr lang="en-GB" sz="1600" b="1" dirty="0"/>
              <a:t> </a:t>
            </a:r>
            <a:r>
              <a:rPr lang="en-GB" sz="1600" b="1" dirty="0" err="1"/>
              <a:t>vil</a:t>
            </a:r>
            <a:r>
              <a:rPr lang="en-GB" sz="1600" b="1" dirty="0"/>
              <a:t> en del </a:t>
            </a:r>
            <a:r>
              <a:rPr lang="en-GB" sz="1600" b="1" dirty="0" err="1"/>
              <a:t>av</a:t>
            </a:r>
            <a:r>
              <a:rPr lang="en-GB" sz="1600" b="1" dirty="0"/>
              <a:t> </a:t>
            </a:r>
            <a:r>
              <a:rPr lang="en-GB" sz="1600" b="1" dirty="0" err="1"/>
              <a:t>løftekraften</a:t>
            </a:r>
            <a:r>
              <a:rPr lang="en-GB" sz="1600" b="1" dirty="0"/>
              <a:t> </a:t>
            </a:r>
            <a:r>
              <a:rPr lang="en-GB" sz="1600" b="1" dirty="0" err="1"/>
              <a:t>brukes</a:t>
            </a:r>
            <a:r>
              <a:rPr lang="en-GB" sz="1600" b="1" dirty="0"/>
              <a:t> for å </a:t>
            </a:r>
            <a:r>
              <a:rPr lang="en-GB" sz="1600" b="1" dirty="0" err="1"/>
              <a:t>skape</a:t>
            </a:r>
            <a:r>
              <a:rPr lang="en-GB" sz="1600" b="1" dirty="0"/>
              <a:t> </a:t>
            </a:r>
            <a:r>
              <a:rPr lang="en-GB" sz="1600" b="1" dirty="0" err="1"/>
              <a:t>svingen</a:t>
            </a:r>
            <a:r>
              <a:rPr lang="en-GB" sz="1600" b="1" dirty="0"/>
              <a:t>, </a:t>
            </a:r>
            <a:r>
              <a:rPr lang="en-GB" sz="1600" b="1" dirty="0" err="1"/>
              <a:t>Sentripetalkraft</a:t>
            </a:r>
            <a:endParaRPr lang="en-GB" sz="1600" b="1" dirty="0"/>
          </a:p>
          <a:p>
            <a:pPr marL="739775" lvl="1" indent="-282575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endParaRPr lang="en-GB" sz="1600" dirty="0"/>
          </a:p>
          <a:p>
            <a:pPr marL="739775" lvl="1" indent="-282575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endParaRPr lang="en-GB" sz="1600" dirty="0"/>
          </a:p>
          <a:p>
            <a:pPr marL="739775" lvl="1" indent="-282575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endParaRPr lang="en-GB" sz="1600" dirty="0"/>
          </a:p>
          <a:p>
            <a:pPr marL="739775" lvl="1" indent="-282575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endParaRPr lang="en-GB" sz="1600" dirty="0"/>
          </a:p>
          <a:p>
            <a:pPr marL="739775" lvl="1" indent="-282575">
              <a:lnSpc>
                <a:spcPct val="100000"/>
              </a:lnSpc>
              <a:spcBef>
                <a:spcPts val="400"/>
              </a:spcBef>
              <a:tabLst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sz="1600" b="1" dirty="0"/>
              <a:t>For å </a:t>
            </a:r>
            <a:r>
              <a:rPr lang="en-GB" sz="1600" b="1" dirty="0" err="1"/>
              <a:t>unngå</a:t>
            </a:r>
            <a:r>
              <a:rPr lang="en-GB" sz="1600" b="1" dirty="0"/>
              <a:t> </a:t>
            </a:r>
            <a:r>
              <a:rPr lang="en-GB" sz="1600" b="1" dirty="0" err="1"/>
              <a:t>synk</a:t>
            </a:r>
            <a:r>
              <a:rPr lang="en-GB" sz="1600" b="1" dirty="0"/>
              <a:t> </a:t>
            </a:r>
            <a:r>
              <a:rPr lang="en-GB" sz="1600" b="1" dirty="0" err="1"/>
              <a:t>må</a:t>
            </a:r>
            <a:r>
              <a:rPr lang="en-GB" sz="1600" b="1" dirty="0"/>
              <a:t> L(</a:t>
            </a:r>
            <a:r>
              <a:rPr lang="en-GB" sz="1600" b="1" dirty="0" err="1"/>
              <a:t>løftet</a:t>
            </a:r>
            <a:r>
              <a:rPr lang="en-GB" sz="1600" b="1" dirty="0"/>
              <a:t>) </a:t>
            </a:r>
            <a:r>
              <a:rPr lang="en-GB" sz="1600" b="1" dirty="0" err="1"/>
              <a:t>økes</a:t>
            </a:r>
            <a:r>
              <a:rPr lang="en-GB" sz="1600" b="1" dirty="0"/>
              <a:t> </a:t>
            </a:r>
            <a:r>
              <a:rPr lang="en-GB" sz="1600" b="1" dirty="0" err="1"/>
              <a:t>i</a:t>
            </a:r>
            <a:r>
              <a:rPr lang="en-GB" sz="1600" b="1" dirty="0"/>
              <a:t> </a:t>
            </a:r>
            <a:r>
              <a:rPr lang="en-GB" sz="1600" b="1" dirty="0" err="1"/>
              <a:t>sving</a:t>
            </a:r>
            <a:r>
              <a:rPr lang="en-GB" sz="1600" b="1" dirty="0"/>
              <a:t> </a:t>
            </a:r>
            <a:r>
              <a:rPr lang="en-GB" sz="1600" b="1" dirty="0" err="1"/>
              <a:t>slik</a:t>
            </a:r>
            <a:r>
              <a:rPr lang="en-GB" sz="1600" b="1" dirty="0"/>
              <a:t> at den </a:t>
            </a:r>
            <a:r>
              <a:rPr lang="en-GB" sz="1600" b="1" dirty="0" err="1"/>
              <a:t>er</a:t>
            </a:r>
            <a:r>
              <a:rPr lang="en-GB" sz="1600" b="1" dirty="0"/>
              <a:t> </a:t>
            </a:r>
            <a:r>
              <a:rPr lang="en-GB" sz="1600" b="1" dirty="0" err="1"/>
              <a:t>lik</a:t>
            </a:r>
            <a:r>
              <a:rPr lang="en-GB" sz="1600" b="1" dirty="0"/>
              <a:t> </a:t>
            </a:r>
            <a:r>
              <a:rPr lang="en-GB" sz="1600" b="1" dirty="0" err="1"/>
              <a:t>eller</a:t>
            </a:r>
            <a:r>
              <a:rPr lang="en-GB" sz="1600" b="1" dirty="0"/>
              <a:t> </a:t>
            </a:r>
            <a:r>
              <a:rPr lang="en-GB" sz="1600" b="1" dirty="0" err="1"/>
              <a:t>større</a:t>
            </a:r>
            <a:r>
              <a:rPr lang="en-GB" sz="1600" b="1" dirty="0"/>
              <a:t> </a:t>
            </a:r>
            <a:r>
              <a:rPr lang="en-GB" sz="1600" b="1" dirty="0" err="1"/>
              <a:t>enn</a:t>
            </a:r>
            <a:r>
              <a:rPr lang="en-GB" sz="1600" b="1" dirty="0"/>
              <a:t> G.  </a:t>
            </a:r>
            <a:br>
              <a:rPr lang="en-GB" sz="1600" b="1" dirty="0"/>
            </a:br>
            <a:r>
              <a:rPr lang="en-GB" sz="1600" b="1" i="1" dirty="0" err="1"/>
              <a:t>Dette</a:t>
            </a:r>
            <a:r>
              <a:rPr lang="en-GB" sz="1600" b="1" i="1" dirty="0"/>
              <a:t> </a:t>
            </a:r>
            <a:r>
              <a:rPr lang="en-GB" sz="1600" b="1" i="1" dirty="0" err="1"/>
              <a:t>gjøres</a:t>
            </a:r>
            <a:r>
              <a:rPr lang="en-GB" sz="1600" b="1" i="1" dirty="0"/>
              <a:t> </a:t>
            </a:r>
            <a:r>
              <a:rPr lang="en-GB" sz="1600" b="1" i="1" dirty="0" err="1"/>
              <a:t>ved</a:t>
            </a:r>
            <a:r>
              <a:rPr lang="en-GB" sz="1600" b="1" i="1" dirty="0"/>
              <a:t> å </a:t>
            </a:r>
            <a:r>
              <a:rPr lang="en-GB" sz="1600" b="1" i="1" dirty="0" err="1"/>
              <a:t>øke</a:t>
            </a:r>
            <a:r>
              <a:rPr lang="en-GB" sz="1600" b="1" i="1" dirty="0"/>
              <a:t> </a:t>
            </a:r>
            <a:r>
              <a:rPr lang="en-GB" sz="1600" b="1" i="1" dirty="0" err="1"/>
              <a:t>farten</a:t>
            </a:r>
            <a:r>
              <a:rPr lang="en-GB" sz="1600" b="1" i="1" dirty="0"/>
              <a:t> </a:t>
            </a:r>
            <a:r>
              <a:rPr lang="en-GB" sz="1600" b="1" i="1" dirty="0" err="1"/>
              <a:t>og</a:t>
            </a:r>
            <a:r>
              <a:rPr lang="en-GB" sz="1600" b="1" i="1" dirty="0"/>
              <a:t> </a:t>
            </a:r>
            <a:r>
              <a:rPr lang="en-GB" sz="1600" b="1" i="1" dirty="0" err="1"/>
              <a:t>innfallsvinkelen</a:t>
            </a:r>
            <a:r>
              <a:rPr lang="en-GB" sz="1600" b="1" i="1" dirty="0"/>
              <a:t> </a:t>
            </a:r>
            <a:r>
              <a:rPr lang="en-GB" sz="1600" i="1" dirty="0"/>
              <a:t>α.</a:t>
            </a:r>
          </a:p>
          <a:p>
            <a:pPr marL="739775" lvl="1" indent="-282575">
              <a:lnSpc>
                <a:spcPct val="100000"/>
              </a:lnSpc>
              <a:spcBef>
                <a:spcPts val="400"/>
              </a:spcBef>
              <a:tabLst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sz="1600" b="1" i="1" dirty="0"/>
              <a:t>Jo </a:t>
            </a:r>
            <a:r>
              <a:rPr lang="en-GB" sz="1600" b="1" i="1" dirty="0" err="1"/>
              <a:t>mer</a:t>
            </a:r>
            <a:r>
              <a:rPr lang="en-GB" sz="1600" b="1" i="1" dirty="0"/>
              <a:t> vi </a:t>
            </a:r>
            <a:r>
              <a:rPr lang="en-GB" sz="1600" b="1" i="1" dirty="0" err="1"/>
              <a:t>krenger</a:t>
            </a:r>
            <a:r>
              <a:rPr lang="en-GB" sz="1600" b="1" i="1" dirty="0"/>
              <a:t> </a:t>
            </a:r>
            <a:r>
              <a:rPr lang="en-GB" sz="1600" b="1" i="1" dirty="0" err="1"/>
              <a:t>jo</a:t>
            </a:r>
            <a:r>
              <a:rPr lang="en-GB" sz="1600" b="1" i="1" dirty="0"/>
              <a:t> </a:t>
            </a:r>
            <a:r>
              <a:rPr lang="en-GB" sz="1600" b="1" i="1" dirty="0" err="1"/>
              <a:t>større</a:t>
            </a:r>
            <a:r>
              <a:rPr lang="en-GB" sz="1600" b="1" i="1" dirty="0"/>
              <a:t> </a:t>
            </a:r>
            <a:r>
              <a:rPr lang="en-GB" sz="1600" b="1" i="1" dirty="0" err="1"/>
              <a:t>blir</a:t>
            </a:r>
            <a:r>
              <a:rPr lang="en-GB" sz="1600" b="1" i="1" dirty="0"/>
              <a:t> </a:t>
            </a:r>
            <a:r>
              <a:rPr lang="en-GB" sz="1600" b="1" i="1" dirty="0" err="1"/>
              <a:t>motstanden</a:t>
            </a:r>
            <a:r>
              <a:rPr lang="en-GB" sz="1600" b="1" i="1" dirty="0"/>
              <a:t> </a:t>
            </a:r>
            <a:r>
              <a:rPr lang="en-GB" sz="1600" b="1" i="1" dirty="0" err="1"/>
              <a:t>og</a:t>
            </a:r>
            <a:r>
              <a:rPr lang="en-GB" sz="1600" b="1" i="1" dirty="0"/>
              <a:t> </a:t>
            </a:r>
            <a:r>
              <a:rPr lang="en-GB" sz="1600" b="1" i="1" dirty="0" err="1"/>
              <a:t>dermed</a:t>
            </a:r>
            <a:r>
              <a:rPr lang="en-GB" sz="1600" b="1" i="1" dirty="0"/>
              <a:t> </a:t>
            </a:r>
            <a:r>
              <a:rPr lang="en-GB" sz="1600" b="1" i="1" dirty="0" err="1"/>
              <a:t>gjennomsynket</a:t>
            </a:r>
            <a:r>
              <a:rPr lang="en-GB" sz="1600" b="1" i="1" dirty="0"/>
              <a:t>.</a:t>
            </a:r>
          </a:p>
          <a:p>
            <a:pPr marL="739775" lvl="1" indent="-282575">
              <a:lnSpc>
                <a:spcPct val="100000"/>
              </a:lnSpc>
              <a:spcBef>
                <a:spcPts val="400"/>
              </a:spcBef>
              <a:tabLst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r>
              <a:rPr lang="en-GB" sz="1600" b="1" i="1" dirty="0" err="1"/>
              <a:t>Når</a:t>
            </a:r>
            <a:r>
              <a:rPr lang="en-GB" sz="1600" b="1" i="1" dirty="0"/>
              <a:t> </a:t>
            </a:r>
            <a:r>
              <a:rPr lang="nb-NO" sz="1600" b="1" i="1" dirty="0"/>
              <a:t>krengningen</a:t>
            </a:r>
            <a:r>
              <a:rPr lang="en-GB" sz="1600" i="1" dirty="0"/>
              <a:t> </a:t>
            </a:r>
            <a:r>
              <a:rPr lang="en-GB" sz="1600" b="1" i="1" dirty="0" err="1"/>
              <a:t>overstiger</a:t>
            </a:r>
            <a:r>
              <a:rPr lang="en-GB" sz="1600" b="1" i="1" dirty="0"/>
              <a:t> ca. 45 grader </a:t>
            </a:r>
            <a:r>
              <a:rPr lang="en-GB" sz="1600" b="1" i="1" dirty="0" err="1"/>
              <a:t>øker</a:t>
            </a:r>
            <a:r>
              <a:rPr lang="en-GB" sz="1600" b="1" i="1" dirty="0"/>
              <a:t> </a:t>
            </a:r>
            <a:r>
              <a:rPr lang="en-GB" sz="1600" b="1" i="1" dirty="0" err="1"/>
              <a:t>gjennomsynket</a:t>
            </a:r>
            <a:r>
              <a:rPr lang="en-GB" sz="1600" b="1" i="1" dirty="0"/>
              <a:t> </a:t>
            </a:r>
            <a:r>
              <a:rPr lang="en-GB" sz="1600" b="1" i="1" dirty="0" err="1"/>
              <a:t>mye</a:t>
            </a:r>
            <a:r>
              <a:rPr lang="en-GB" sz="1600" b="1" i="1" dirty="0"/>
              <a:t>.</a:t>
            </a:r>
          </a:p>
          <a:p>
            <a:pPr marL="739775" lvl="1" indent="-282575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9090025" algn="l"/>
              </a:tabLst>
            </a:pPr>
            <a:endParaRPr lang="en-GB" sz="1600" b="1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3458"/>
          <a:stretch>
            <a:fillRect/>
          </a:stretch>
        </p:blipFill>
        <p:spPr bwMode="auto">
          <a:xfrm>
            <a:off x="4927600" y="764704"/>
            <a:ext cx="404177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557" b="345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3410297"/>
            <a:ext cx="304958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3550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455C64-589A-415B-AE2B-37B75E42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Principles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Flight – i grove trekk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D581A1-E0F6-4C7E-A4DF-C52795A44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1314450" lvl="2" indent="-514350">
              <a:buFont typeface="+mj-lt"/>
              <a:buAutoNum type="arabicPeriod"/>
            </a:pPr>
            <a:r>
              <a:rPr lang="nb-NO" sz="4000" dirty="0"/>
              <a:t>Krefter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4000" dirty="0"/>
              <a:t>Motstand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4000" dirty="0"/>
              <a:t>Stabilitet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4000" dirty="0"/>
              <a:t>Prestasjoner</a:t>
            </a:r>
          </a:p>
          <a:p>
            <a:pPr marL="800100" lvl="2" indent="0">
              <a:buNone/>
            </a:pPr>
            <a:r>
              <a:rPr lang="nb-NO" dirty="0"/>
              <a:t>I hovedsak kapittel 5 og 6 i læreboka</a:t>
            </a:r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84EB22-A417-48B6-8320-F1CD949D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817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692696"/>
            <a:ext cx="4152900" cy="5087938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/>
              <a:t>For at </a:t>
            </a:r>
            <a:r>
              <a:rPr lang="en-GB" sz="2000" dirty="0" err="1"/>
              <a:t>vingene</a:t>
            </a:r>
            <a:r>
              <a:rPr lang="en-GB" sz="2000" dirty="0"/>
              <a:t> </a:t>
            </a:r>
            <a:r>
              <a:rPr lang="en-GB" sz="2000" dirty="0" err="1"/>
              <a:t>skal</a:t>
            </a:r>
            <a:r>
              <a:rPr lang="en-GB" sz="2000" dirty="0"/>
              <a:t> </a:t>
            </a:r>
            <a:r>
              <a:rPr lang="en-GB" sz="2000" dirty="0" err="1"/>
              <a:t>arbeide</a:t>
            </a:r>
            <a:r>
              <a:rPr lang="en-GB" sz="2000" dirty="0"/>
              <a:t> </a:t>
            </a:r>
            <a:r>
              <a:rPr lang="en-GB" sz="2000" dirty="0" err="1"/>
              <a:t>minst</a:t>
            </a:r>
            <a:r>
              <a:rPr lang="en-GB" sz="2000" dirty="0"/>
              <a:t> </a:t>
            </a:r>
            <a:r>
              <a:rPr lang="en-GB" sz="2000" dirty="0" err="1"/>
              <a:t>mulig</a:t>
            </a:r>
            <a:r>
              <a:rPr lang="en-GB" sz="2000" dirty="0"/>
              <a:t> </a:t>
            </a:r>
            <a:r>
              <a:rPr lang="en-GB" sz="1600" dirty="0"/>
              <a:t>(</a:t>
            </a:r>
            <a:r>
              <a:rPr lang="en-GB" sz="1600" dirty="0" err="1"/>
              <a:t>og</a:t>
            </a:r>
            <a:r>
              <a:rPr lang="en-GB" sz="1600" dirty="0"/>
              <a:t> </a:t>
            </a:r>
            <a:r>
              <a:rPr lang="en-GB" sz="1600" dirty="0" err="1"/>
              <a:t>dermed</a:t>
            </a:r>
            <a:r>
              <a:rPr lang="en-GB" sz="1600" dirty="0"/>
              <a:t> </a:t>
            </a:r>
            <a:r>
              <a:rPr lang="en-GB" sz="1600" dirty="0" err="1"/>
              <a:t>motstanden</a:t>
            </a:r>
            <a:r>
              <a:rPr lang="en-GB" sz="1600" dirty="0"/>
              <a:t> </a:t>
            </a:r>
            <a:r>
              <a:rPr lang="en-GB" sz="1600" dirty="0" err="1"/>
              <a:t>bli</a:t>
            </a:r>
            <a:r>
              <a:rPr lang="en-GB" sz="1600" dirty="0"/>
              <a:t> </a:t>
            </a:r>
            <a:r>
              <a:rPr lang="en-GB" sz="1600" dirty="0" err="1"/>
              <a:t>minst</a:t>
            </a:r>
            <a:r>
              <a:rPr lang="en-GB" sz="1600" dirty="0"/>
              <a:t> </a:t>
            </a:r>
            <a:r>
              <a:rPr lang="en-GB" sz="1600" dirty="0" err="1"/>
              <a:t>mulig</a:t>
            </a:r>
            <a:r>
              <a:rPr lang="en-GB" sz="1600" dirty="0"/>
              <a:t>)</a:t>
            </a:r>
            <a:r>
              <a:rPr lang="en-GB" sz="2000" dirty="0"/>
              <a:t> </a:t>
            </a:r>
            <a:r>
              <a:rPr lang="en-GB" sz="2000" dirty="0" err="1"/>
              <a:t>bør</a:t>
            </a:r>
            <a:r>
              <a:rPr lang="en-GB" sz="2000" dirty="0"/>
              <a:t> </a:t>
            </a:r>
            <a:r>
              <a:rPr lang="en-GB" sz="2000" dirty="0" err="1"/>
              <a:t>Tp</a:t>
            </a:r>
            <a:r>
              <a:rPr lang="en-GB" sz="2000" dirty="0"/>
              <a:t> </a:t>
            </a:r>
            <a:r>
              <a:rPr lang="en-GB" sz="2000" dirty="0" err="1"/>
              <a:t>ligge</a:t>
            </a:r>
            <a:r>
              <a:rPr lang="en-GB" sz="2000" dirty="0"/>
              <a:t> </a:t>
            </a:r>
            <a:r>
              <a:rPr lang="en-GB" sz="2000" dirty="0" err="1"/>
              <a:t>bak</a:t>
            </a:r>
            <a:r>
              <a:rPr lang="en-GB" sz="2000" dirty="0"/>
              <a:t> Tc.  Da </a:t>
            </a:r>
            <a:r>
              <a:rPr lang="en-GB" sz="2000" dirty="0" err="1"/>
              <a:t>vil</a:t>
            </a:r>
            <a:r>
              <a:rPr lang="en-GB" sz="2000" dirty="0"/>
              <a:t> Tc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Tcc</a:t>
            </a:r>
            <a:r>
              <a:rPr lang="en-GB" sz="2000" dirty="0"/>
              <a:t> </a:t>
            </a:r>
            <a:r>
              <a:rPr lang="en-GB" sz="2000" dirty="0" err="1"/>
              <a:t>skape</a:t>
            </a:r>
            <a:r>
              <a:rPr lang="en-GB" sz="2000" dirty="0"/>
              <a:t> </a:t>
            </a:r>
            <a:r>
              <a:rPr lang="en-GB" sz="2000" dirty="0" err="1"/>
              <a:t>løft</a:t>
            </a:r>
            <a:r>
              <a:rPr lang="en-GB" sz="2000" dirty="0"/>
              <a:t> </a:t>
            </a:r>
            <a:r>
              <a:rPr lang="en-GB" sz="2000" dirty="0" err="1"/>
              <a:t>oppover</a:t>
            </a:r>
            <a:r>
              <a:rPr lang="en-GB" sz="2000" dirty="0"/>
              <a:t>.</a:t>
            </a:r>
          </a:p>
          <a:p>
            <a:pPr lvl="1">
              <a:spcBef>
                <a:spcPts val="10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 err="1"/>
              <a:t>Tcc</a:t>
            </a:r>
            <a:r>
              <a:rPr lang="en-GB" sz="1600" dirty="0"/>
              <a:t> = </a:t>
            </a:r>
            <a:r>
              <a:rPr lang="en-GB" sz="1600" dirty="0" err="1"/>
              <a:t>trykksenteret</a:t>
            </a:r>
            <a:r>
              <a:rPr lang="en-GB" sz="1600" dirty="0"/>
              <a:t> til </a:t>
            </a:r>
            <a:r>
              <a:rPr lang="en-GB" sz="1600" dirty="0" err="1"/>
              <a:t>høyderoret</a:t>
            </a:r>
            <a:endParaRPr lang="en-GB" sz="1600" dirty="0"/>
          </a:p>
          <a:p>
            <a:pPr lvl="1">
              <a:lnSpc>
                <a:spcPct val="10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/>
              <a:t>Mange </a:t>
            </a:r>
            <a:r>
              <a:rPr lang="en-GB" sz="1600" dirty="0" err="1"/>
              <a:t>piloter</a:t>
            </a:r>
            <a:r>
              <a:rPr lang="en-GB" sz="1600" dirty="0"/>
              <a:t> </a:t>
            </a:r>
            <a:r>
              <a:rPr lang="en-GB" sz="1600" dirty="0" err="1"/>
              <a:t>bruker</a:t>
            </a:r>
            <a:r>
              <a:rPr lang="en-GB" sz="1600" dirty="0"/>
              <a:t> </a:t>
            </a:r>
            <a:r>
              <a:rPr lang="en-GB" sz="1600" dirty="0" err="1"/>
              <a:t>ekstra</a:t>
            </a:r>
            <a:r>
              <a:rPr lang="en-GB" sz="1600" dirty="0"/>
              <a:t> </a:t>
            </a:r>
            <a:r>
              <a:rPr lang="en-GB" sz="1600" dirty="0" err="1"/>
              <a:t>vekt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halepartiet</a:t>
            </a:r>
            <a:r>
              <a:rPr lang="en-GB" sz="1600" dirty="0"/>
              <a:t> </a:t>
            </a:r>
            <a:r>
              <a:rPr lang="en-GB" sz="1600" dirty="0" err="1"/>
              <a:t>nettopp</a:t>
            </a:r>
            <a:r>
              <a:rPr lang="en-GB" sz="1600" dirty="0"/>
              <a:t> </a:t>
            </a:r>
            <a:r>
              <a:rPr lang="en-GB" sz="1600" dirty="0" err="1"/>
              <a:t>pga</a:t>
            </a:r>
            <a:r>
              <a:rPr lang="en-GB" sz="1600" dirty="0"/>
              <a:t> </a:t>
            </a:r>
            <a:r>
              <a:rPr lang="en-GB" sz="1600" dirty="0" err="1"/>
              <a:t>dette</a:t>
            </a:r>
            <a:r>
              <a:rPr lang="en-GB" sz="1600" dirty="0"/>
              <a:t>.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/>
              <a:t>NB! Om </a:t>
            </a:r>
            <a:r>
              <a:rPr lang="en-GB" sz="1600" dirty="0" err="1"/>
              <a:t>Tp</a:t>
            </a:r>
            <a:r>
              <a:rPr lang="en-GB" sz="1600" dirty="0"/>
              <a:t> </a:t>
            </a:r>
            <a:r>
              <a:rPr lang="en-GB" sz="1600" dirty="0" err="1"/>
              <a:t>kommer</a:t>
            </a:r>
            <a:r>
              <a:rPr lang="en-GB" sz="1600" dirty="0"/>
              <a:t> for </a:t>
            </a:r>
            <a:r>
              <a:rPr lang="en-GB" sz="1600" dirty="0" err="1"/>
              <a:t>langt</a:t>
            </a:r>
            <a:r>
              <a:rPr lang="en-GB" sz="1600" dirty="0"/>
              <a:t> </a:t>
            </a:r>
            <a:r>
              <a:rPr lang="en-GB" sz="1600" dirty="0" err="1"/>
              <a:t>bak</a:t>
            </a:r>
            <a:r>
              <a:rPr lang="en-GB" sz="1600" dirty="0"/>
              <a:t> </a:t>
            </a:r>
            <a:r>
              <a:rPr lang="en-GB" sz="1600" dirty="0" err="1"/>
              <a:t>kan</a:t>
            </a:r>
            <a:r>
              <a:rPr lang="en-GB" sz="1600" dirty="0"/>
              <a:t> </a:t>
            </a:r>
            <a:r>
              <a:rPr lang="en-GB" sz="1600" dirty="0" err="1"/>
              <a:t>flyet</a:t>
            </a:r>
            <a:r>
              <a:rPr lang="en-GB" sz="1600" dirty="0"/>
              <a:t> </a:t>
            </a:r>
            <a:r>
              <a:rPr lang="en-GB" sz="1600" dirty="0" err="1"/>
              <a:t>bli</a:t>
            </a:r>
            <a:r>
              <a:rPr lang="en-GB" sz="1600" dirty="0"/>
              <a:t> </a:t>
            </a:r>
            <a:r>
              <a:rPr lang="en-GB" sz="1600" dirty="0" err="1"/>
              <a:t>farlig</a:t>
            </a:r>
            <a:r>
              <a:rPr lang="en-GB" sz="1600" dirty="0"/>
              <a:t> å fly </a:t>
            </a:r>
            <a:r>
              <a:rPr lang="en-GB" sz="1600" dirty="0" err="1"/>
              <a:t>ved</a:t>
            </a:r>
            <a:r>
              <a:rPr lang="en-GB" sz="1600" dirty="0"/>
              <a:t> </a:t>
            </a:r>
            <a:r>
              <a:rPr lang="en-GB" sz="1600" dirty="0" err="1"/>
              <a:t>lav</a:t>
            </a:r>
            <a:r>
              <a:rPr lang="en-GB" sz="1600" dirty="0"/>
              <a:t> </a:t>
            </a:r>
            <a:r>
              <a:rPr lang="en-GB" sz="1600" dirty="0" err="1"/>
              <a:t>hastighet</a:t>
            </a:r>
            <a:endParaRPr lang="en-GB" sz="1600" dirty="0"/>
          </a:p>
          <a:p>
            <a:pPr lvl="1">
              <a:lnSpc>
                <a:spcPct val="10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dirty="0"/>
          </a:p>
          <a:p>
            <a:pPr lvl="1">
              <a:lnSpc>
                <a:spcPct val="100000"/>
              </a:lnSpc>
              <a:spcBef>
                <a:spcPts val="4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dirty="0">
                <a:latin typeface="Wingdings" charset="2"/>
              </a:rPr>
              <a:t></a:t>
            </a:r>
            <a:r>
              <a:rPr lang="en-GB" sz="1600" dirty="0"/>
              <a:t> </a:t>
            </a:r>
            <a:r>
              <a:rPr lang="en-GB" sz="1600" u="sng" dirty="0" err="1">
                <a:solidFill>
                  <a:srgbClr val="FC0128"/>
                </a:solidFill>
              </a:rPr>
              <a:t>Følg</a:t>
            </a:r>
            <a:r>
              <a:rPr lang="en-GB" sz="1600" u="sng" dirty="0">
                <a:solidFill>
                  <a:srgbClr val="FC0128"/>
                </a:solidFill>
              </a:rPr>
              <a:t> </a:t>
            </a:r>
            <a:r>
              <a:rPr lang="en-GB" sz="1600" u="sng" dirty="0" err="1">
                <a:solidFill>
                  <a:srgbClr val="FC0128"/>
                </a:solidFill>
              </a:rPr>
              <a:t>alltid</a:t>
            </a:r>
            <a:r>
              <a:rPr lang="en-GB" sz="1600" dirty="0"/>
              <a:t> </a:t>
            </a:r>
            <a:r>
              <a:rPr lang="en-GB" sz="1600" dirty="0" err="1"/>
              <a:t>vektbelastningene</a:t>
            </a:r>
            <a:r>
              <a:rPr lang="en-GB" sz="1600" dirty="0"/>
              <a:t> </a:t>
            </a:r>
            <a:r>
              <a:rPr lang="en-GB" sz="1600" dirty="0" err="1"/>
              <a:t>som</a:t>
            </a:r>
            <a:r>
              <a:rPr lang="en-GB" sz="1600" dirty="0"/>
              <a:t> </a:t>
            </a:r>
            <a:r>
              <a:rPr lang="en-GB" sz="1600" dirty="0" err="1"/>
              <a:t>er</a:t>
            </a:r>
            <a:r>
              <a:rPr lang="en-GB" sz="1600" dirty="0"/>
              <a:t> </a:t>
            </a:r>
            <a:r>
              <a:rPr lang="en-GB" sz="1600" dirty="0" err="1"/>
              <a:t>angitt</a:t>
            </a:r>
            <a:r>
              <a:rPr lang="en-GB" sz="1600" dirty="0"/>
              <a:t> for </a:t>
            </a:r>
            <a:r>
              <a:rPr lang="en-GB" sz="1600" dirty="0" err="1"/>
              <a:t>flyet</a:t>
            </a:r>
            <a:r>
              <a:rPr lang="en-GB" sz="1600" dirty="0"/>
              <a:t>. </a:t>
            </a:r>
          </a:p>
          <a:p>
            <a:pPr lvl="2">
              <a:lnSpc>
                <a:spcPct val="10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 err="1"/>
              <a:t>Lette</a:t>
            </a:r>
            <a:r>
              <a:rPr lang="en-GB" sz="1400" dirty="0"/>
              <a:t> </a:t>
            </a:r>
            <a:r>
              <a:rPr lang="en-GB" sz="1400" dirty="0" err="1"/>
              <a:t>personer</a:t>
            </a:r>
            <a:r>
              <a:rPr lang="en-GB" sz="1400" dirty="0"/>
              <a:t> </a:t>
            </a:r>
            <a:r>
              <a:rPr lang="en-GB" sz="1400" dirty="0" err="1"/>
              <a:t>må</a:t>
            </a:r>
            <a:r>
              <a:rPr lang="en-GB" sz="1400" dirty="0"/>
              <a:t> </a:t>
            </a:r>
            <a:r>
              <a:rPr lang="en-GB" sz="1400" dirty="0" err="1"/>
              <a:t>f.eks</a:t>
            </a:r>
            <a:r>
              <a:rPr lang="en-GB" sz="1400" dirty="0"/>
              <a:t> </a:t>
            </a:r>
            <a:r>
              <a:rPr lang="en-GB" sz="1400" dirty="0" err="1"/>
              <a:t>bruke</a:t>
            </a:r>
            <a:r>
              <a:rPr lang="en-GB" sz="1400" dirty="0"/>
              <a:t> </a:t>
            </a:r>
            <a:r>
              <a:rPr lang="en-GB" sz="1400" dirty="0" err="1"/>
              <a:t>ekstra</a:t>
            </a:r>
            <a:r>
              <a:rPr lang="en-GB" sz="1400" dirty="0"/>
              <a:t> </a:t>
            </a:r>
            <a:r>
              <a:rPr lang="en-GB" sz="1400" dirty="0" err="1"/>
              <a:t>blyvekt</a:t>
            </a:r>
            <a:r>
              <a:rPr lang="en-GB" sz="1400" dirty="0"/>
              <a:t>.</a:t>
            </a:r>
          </a:p>
          <a:p>
            <a:pPr lvl="2">
              <a:lnSpc>
                <a:spcPct val="100000"/>
              </a:lnSpc>
              <a:spcBef>
                <a:spcPts val="35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400" dirty="0"/>
              <a:t>For </a:t>
            </a:r>
            <a:r>
              <a:rPr lang="en-GB" sz="1400" dirty="0" err="1"/>
              <a:t>tunge</a:t>
            </a:r>
            <a:r>
              <a:rPr lang="en-GB" sz="1400" dirty="0"/>
              <a:t> </a:t>
            </a:r>
            <a:r>
              <a:rPr lang="en-GB" sz="1400" dirty="0" err="1"/>
              <a:t>personer</a:t>
            </a:r>
            <a:r>
              <a:rPr lang="en-GB" sz="1400" dirty="0"/>
              <a:t> </a:t>
            </a:r>
            <a:r>
              <a:rPr lang="en-GB" sz="1400" dirty="0" err="1"/>
              <a:t>kan</a:t>
            </a:r>
            <a:r>
              <a:rPr lang="en-GB" sz="1400" dirty="0"/>
              <a:t> man </a:t>
            </a:r>
            <a:r>
              <a:rPr lang="en-GB" sz="1400" dirty="0" err="1"/>
              <a:t>risikere</a:t>
            </a:r>
            <a:r>
              <a:rPr lang="en-GB" sz="1400" dirty="0"/>
              <a:t> </a:t>
            </a:r>
            <a:br>
              <a:rPr lang="en-GB" sz="1400" dirty="0"/>
            </a:br>
            <a:r>
              <a:rPr lang="en-GB" sz="1400" dirty="0"/>
              <a:t>at </a:t>
            </a:r>
            <a:r>
              <a:rPr lang="en-GB" sz="1400" dirty="0" err="1"/>
              <a:t>høyderoret</a:t>
            </a:r>
            <a:r>
              <a:rPr lang="en-GB" sz="1400" dirty="0"/>
              <a:t> </a:t>
            </a:r>
            <a:r>
              <a:rPr lang="en-GB" sz="1400" dirty="0" err="1"/>
              <a:t>ikke</a:t>
            </a:r>
            <a:r>
              <a:rPr lang="en-GB" sz="1400" dirty="0"/>
              <a:t> </a:t>
            </a:r>
            <a:r>
              <a:rPr lang="en-GB" sz="1400" dirty="0" err="1"/>
              <a:t>strekker</a:t>
            </a:r>
            <a:r>
              <a:rPr lang="en-GB" sz="1400" dirty="0"/>
              <a:t> </a:t>
            </a:r>
            <a:r>
              <a:rPr lang="en-GB" sz="1400" dirty="0" err="1"/>
              <a:t>til</a:t>
            </a:r>
            <a:r>
              <a:rPr lang="en-GB" sz="1400" dirty="0"/>
              <a:t>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66"/>
          <a:stretch>
            <a:fillRect/>
          </a:stretch>
        </p:blipFill>
        <p:spPr bwMode="auto">
          <a:xfrm>
            <a:off x="5026025" y="1384300"/>
            <a:ext cx="336867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37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267200"/>
            <a:ext cx="1189038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11560" y="6096000"/>
            <a:ext cx="62852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00AE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 i="1" dirty="0" err="1">
                <a:solidFill>
                  <a:srgbClr val="00AE00"/>
                </a:solidFill>
                <a:ea typeface="Lucida Sans Unicode" charset="0"/>
                <a:cs typeface="Lucida Sans Unicode" charset="0"/>
              </a:rPr>
              <a:t>Typisk</a:t>
            </a:r>
            <a:r>
              <a:rPr lang="en-GB" sz="2000" b="1" i="1" dirty="0">
                <a:solidFill>
                  <a:srgbClr val="00AE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000" b="1" i="1" dirty="0" err="1">
                <a:solidFill>
                  <a:srgbClr val="00AE00"/>
                </a:solidFill>
                <a:ea typeface="Lucida Sans Unicode" charset="0"/>
                <a:cs typeface="Lucida Sans Unicode" charset="0"/>
              </a:rPr>
              <a:t>vektkrav</a:t>
            </a:r>
            <a:r>
              <a:rPr lang="en-GB" sz="2000" b="1" i="1" dirty="0">
                <a:solidFill>
                  <a:srgbClr val="00AE00"/>
                </a:solidFill>
                <a:ea typeface="Lucida Sans Unicode" charset="0"/>
                <a:cs typeface="Lucida Sans Unicode" charset="0"/>
              </a:rPr>
              <a:t> i cockpit (</a:t>
            </a:r>
            <a:r>
              <a:rPr lang="en-GB" sz="2000" b="1" i="1" dirty="0" err="1">
                <a:solidFill>
                  <a:srgbClr val="00AE00"/>
                </a:solidFill>
                <a:ea typeface="Lucida Sans Unicode" charset="0"/>
                <a:cs typeface="Lucida Sans Unicode" charset="0"/>
              </a:rPr>
              <a:t>forsetet</a:t>
            </a:r>
            <a:r>
              <a:rPr lang="en-GB" sz="2000" b="1" i="1" dirty="0">
                <a:solidFill>
                  <a:srgbClr val="00AE00"/>
                </a:solidFill>
                <a:ea typeface="Lucida Sans Unicode" charset="0"/>
                <a:cs typeface="Lucida Sans Unicode" charset="0"/>
              </a:rPr>
              <a:t>) er </a:t>
            </a:r>
            <a:r>
              <a:rPr lang="en-GB" sz="2000" b="1" i="1" dirty="0" err="1">
                <a:solidFill>
                  <a:srgbClr val="00AE00"/>
                </a:solidFill>
                <a:ea typeface="Lucida Sans Unicode" charset="0"/>
                <a:cs typeface="Lucida Sans Unicode" charset="0"/>
              </a:rPr>
              <a:t>mellom</a:t>
            </a:r>
            <a:r>
              <a:rPr lang="en-GB" sz="2000" b="1" i="1" dirty="0">
                <a:solidFill>
                  <a:srgbClr val="00AE00"/>
                </a:solidFill>
                <a:ea typeface="Lucida Sans Unicode" charset="0"/>
                <a:cs typeface="Lucida Sans Unicode" charset="0"/>
              </a:rPr>
              <a:t> 70 </a:t>
            </a:r>
            <a:r>
              <a:rPr lang="en-GB" sz="2000" b="1" i="1" dirty="0" err="1">
                <a:solidFill>
                  <a:srgbClr val="00AE00"/>
                </a:solidFill>
                <a:ea typeface="Lucida Sans Unicode" charset="0"/>
                <a:cs typeface="Lucida Sans Unicode" charset="0"/>
              </a:rPr>
              <a:t>og</a:t>
            </a:r>
            <a:r>
              <a:rPr lang="en-GB" sz="2000" b="1" i="1" dirty="0">
                <a:solidFill>
                  <a:srgbClr val="00AE00"/>
                </a:solidFill>
                <a:ea typeface="Lucida Sans Unicode" charset="0"/>
                <a:cs typeface="Lucida Sans Unicode" charset="0"/>
              </a:rPr>
              <a:t> 110 kg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2" t="47940"/>
          <a:stretch>
            <a:fillRect/>
          </a:stretch>
        </p:blipFill>
        <p:spPr bwMode="auto">
          <a:xfrm>
            <a:off x="5337175" y="3209925"/>
            <a:ext cx="241300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842" t="4794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835650" y="3006725"/>
            <a:ext cx="13525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C0128"/>
              </a:buClr>
            </a:pPr>
            <a:r>
              <a:rPr lang="en-GB" sz="1200" b="1">
                <a:solidFill>
                  <a:srgbClr val="FC0128"/>
                </a:solidFill>
              </a:rPr>
              <a:t>Tc ligger bak Tp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37225" y="1322388"/>
            <a:ext cx="13525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C0128"/>
              </a:buClr>
            </a:pPr>
            <a:r>
              <a:rPr lang="en-GB" sz="1200" b="1">
                <a:solidFill>
                  <a:srgbClr val="FC0128"/>
                </a:solidFill>
              </a:rPr>
              <a:t>Tp ligger bak Tc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5135563" y="1385888"/>
            <a:ext cx="479425" cy="803275"/>
          </a:xfrm>
          <a:prstGeom prst="ellipse">
            <a:avLst/>
          </a:prstGeom>
          <a:noFill/>
          <a:ln w="12600">
            <a:solidFill>
              <a:srgbClr val="FC0128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7237413" y="1473200"/>
            <a:ext cx="479425" cy="803275"/>
          </a:xfrm>
          <a:prstGeom prst="ellipse">
            <a:avLst/>
          </a:prstGeom>
          <a:noFill/>
          <a:ln w="12600">
            <a:solidFill>
              <a:srgbClr val="FC0128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5767388" y="3255963"/>
            <a:ext cx="358775" cy="711200"/>
          </a:xfrm>
          <a:prstGeom prst="ellipse">
            <a:avLst/>
          </a:prstGeom>
          <a:noFill/>
          <a:ln w="12600">
            <a:solidFill>
              <a:srgbClr val="FC0128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6889750" y="3379788"/>
            <a:ext cx="358775" cy="711200"/>
          </a:xfrm>
          <a:prstGeom prst="ellipse">
            <a:avLst/>
          </a:prstGeom>
          <a:noFill/>
          <a:ln w="12600">
            <a:solidFill>
              <a:srgbClr val="FC0128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74307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976585" y="476672"/>
            <a:ext cx="6835775" cy="2062564"/>
          </a:xfrm>
          <a:ln/>
        </p:spPr>
        <p:txBody>
          <a:bodyPr>
            <a:normAutofit/>
          </a:bodyPr>
          <a:lstStyle/>
          <a:p>
            <a:pPr>
              <a:lnSpc>
                <a:spcPct val="8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Principles of flight:</a:t>
            </a:r>
            <a:b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Hvorfor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flyr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fly? </a:t>
            </a:r>
          </a:p>
        </p:txBody>
      </p:sp>
      <p:sp>
        <p:nvSpPr>
          <p:cNvPr id="3" name="Rektangel 2"/>
          <p:cNvSpPr/>
          <p:nvPr/>
        </p:nvSpPr>
        <p:spPr>
          <a:xfrm>
            <a:off x="1403648" y="2924944"/>
            <a:ext cx="676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00000"/>
              </a:lnSpc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4000" dirty="0" err="1"/>
              <a:t>Krefter</a:t>
            </a:r>
            <a:r>
              <a:rPr lang="en-GB" sz="4000" dirty="0"/>
              <a:t> </a:t>
            </a:r>
            <a:r>
              <a:rPr lang="en-GB" sz="4000" dirty="0" err="1"/>
              <a:t>som</a:t>
            </a:r>
            <a:r>
              <a:rPr lang="en-GB" sz="4000" dirty="0"/>
              <a:t> </a:t>
            </a:r>
            <a:r>
              <a:rPr lang="en-GB" sz="4000" dirty="0" err="1"/>
              <a:t>virker</a:t>
            </a:r>
            <a:r>
              <a:rPr lang="en-GB" sz="4000" dirty="0"/>
              <a:t> på et fly</a:t>
            </a:r>
          </a:p>
          <a:p>
            <a:pPr marL="914400" lvl="1" indent="-457200">
              <a:lnSpc>
                <a:spcPct val="100000"/>
              </a:lnSpc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4000" dirty="0" err="1"/>
              <a:t>Tyngdepunkt</a:t>
            </a:r>
            <a:endParaRPr lang="en-GB" sz="4000" dirty="0"/>
          </a:p>
          <a:p>
            <a:pPr marL="914400" lvl="1" indent="-457200">
              <a:lnSpc>
                <a:spcPct val="100000"/>
              </a:lnSpc>
              <a:buFont typeface="Arial" pitchFamily="34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4000" dirty="0" err="1"/>
              <a:t>Trykksentrum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961667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7A8DAA-CBBB-4E0A-BF4A-95939209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Bevegelse gjennom luft: </a:t>
            </a:r>
            <a:br>
              <a:rPr lang="nb-NO" dirty="0"/>
            </a:br>
            <a:r>
              <a:rPr lang="nb-NO" dirty="0"/>
              <a:t>Trykk og hastigheter</a:t>
            </a:r>
            <a:endParaRPr lang="en-US" dirty="0"/>
          </a:p>
        </p:txBody>
      </p:sp>
      <p:pic>
        <p:nvPicPr>
          <p:cNvPr id="6" name="Plassholder for innhold 5" descr="Et bilde som inneholder enhet&#10;&#10;Automatisk generert beskrivelse">
            <a:extLst>
              <a:ext uri="{FF2B5EF4-FFF2-40B4-BE49-F238E27FC236}">
                <a16:creationId xmlns:a16="http://schemas.microsoft.com/office/drawing/2014/main" id="{AC7DE9E7-AC14-4DF0-8092-63745A173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8142"/>
            <a:ext cx="8229600" cy="2630078"/>
          </a:xfrm>
        </p:spPr>
      </p:pic>
    </p:spTree>
    <p:extLst>
      <p:ext uri="{BB962C8B-B14F-4D97-AF65-F5344CB8AC3E}">
        <p14:creationId xmlns:p14="http://schemas.microsoft.com/office/powerpoint/2010/main" val="151851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04813" y="476672"/>
            <a:ext cx="5247307" cy="5519986"/>
          </a:xfrm>
          <a:ln/>
        </p:spPr>
        <p:txBody>
          <a:bodyPr>
            <a:normAutofit fontScale="92500" lnSpcReduction="10000"/>
          </a:bodyPr>
          <a:lstStyle/>
          <a:p>
            <a:pPr marL="377825" indent="-377825">
              <a:lnSpc>
                <a:spcPct val="90000"/>
              </a:lnSpc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dirty="0" err="1"/>
              <a:t>Bernoullis</a:t>
            </a:r>
            <a:r>
              <a:rPr lang="en-GB" dirty="0"/>
              <a:t> </a:t>
            </a:r>
            <a:r>
              <a:rPr lang="en-GB" dirty="0" err="1"/>
              <a:t>lov</a:t>
            </a:r>
            <a:r>
              <a:rPr lang="en-GB" dirty="0"/>
              <a:t>:  </a:t>
            </a:r>
          </a:p>
          <a:p>
            <a:pPr marL="0" indent="0">
              <a:lnSpc>
                <a:spcPct val="90000"/>
              </a:lnSpc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dirty="0" err="1"/>
              <a:t>Totaltrykk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konstant</a:t>
            </a:r>
            <a:endParaRPr lang="en-GB" dirty="0"/>
          </a:p>
          <a:p>
            <a:pPr marL="0" indent="0">
              <a:lnSpc>
                <a:spcPct val="90000"/>
              </a:lnSpc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 err="1"/>
              <a:t>Totaltrykk</a:t>
            </a:r>
            <a:r>
              <a:rPr lang="en-GB" sz="1800" b="1" dirty="0"/>
              <a:t> = </a:t>
            </a:r>
            <a:r>
              <a:rPr lang="en-GB" sz="1800" b="1" dirty="0" err="1"/>
              <a:t>Statisk</a:t>
            </a:r>
            <a:r>
              <a:rPr lang="en-GB" sz="1800" b="1" dirty="0"/>
              <a:t> </a:t>
            </a:r>
            <a:r>
              <a:rPr lang="en-GB" sz="1800" b="1" dirty="0" err="1"/>
              <a:t>trykk</a:t>
            </a:r>
            <a:r>
              <a:rPr lang="en-GB" sz="1800" b="1" dirty="0"/>
              <a:t> + </a:t>
            </a:r>
            <a:r>
              <a:rPr lang="en-GB" sz="1800" b="1" dirty="0" err="1"/>
              <a:t>Dynamisk</a:t>
            </a:r>
            <a:r>
              <a:rPr lang="en-GB" sz="1800" b="1" dirty="0"/>
              <a:t> </a:t>
            </a:r>
            <a:r>
              <a:rPr lang="en-GB" sz="1800" b="1" dirty="0" err="1"/>
              <a:t>trykk</a:t>
            </a: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 err="1"/>
              <a:t>Dynamisk</a:t>
            </a:r>
            <a:r>
              <a:rPr lang="en-GB" sz="1800" b="1" dirty="0"/>
              <a:t> </a:t>
            </a:r>
            <a:r>
              <a:rPr lang="en-GB" sz="1800" b="1" dirty="0" err="1"/>
              <a:t>trykk</a:t>
            </a:r>
            <a:r>
              <a:rPr lang="en-GB" sz="1800" b="1" dirty="0"/>
              <a:t> – </a:t>
            </a:r>
            <a:r>
              <a:rPr lang="en-GB" sz="1800" b="1" dirty="0" err="1"/>
              <a:t>Bevegelseshastighet</a:t>
            </a:r>
            <a:endParaRPr lang="en-GB" sz="1800" b="1" dirty="0"/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 err="1"/>
              <a:t>Dersom</a:t>
            </a:r>
            <a:r>
              <a:rPr lang="en-GB" sz="1800" b="1" dirty="0"/>
              <a:t> </a:t>
            </a:r>
            <a:r>
              <a:rPr lang="en-GB" sz="1800" b="1" dirty="0" err="1"/>
              <a:t>luftes</a:t>
            </a:r>
            <a:r>
              <a:rPr lang="en-GB" sz="1800" b="1" dirty="0"/>
              <a:t> </a:t>
            </a:r>
            <a:r>
              <a:rPr lang="en-GB" sz="1800" b="1" dirty="0" err="1"/>
              <a:t>hastighet</a:t>
            </a:r>
            <a:r>
              <a:rPr lang="en-GB" sz="1800" b="1" dirty="0"/>
              <a:t> </a:t>
            </a:r>
            <a:r>
              <a:rPr lang="en-GB" sz="1800" b="1" dirty="0" err="1"/>
              <a:t>øker</a:t>
            </a:r>
            <a:r>
              <a:rPr lang="en-GB" sz="1800" b="1" dirty="0"/>
              <a:t>, </a:t>
            </a:r>
            <a:r>
              <a:rPr lang="en-GB" sz="1800" b="1" dirty="0" err="1"/>
              <a:t>så</a:t>
            </a:r>
            <a:r>
              <a:rPr lang="en-GB" sz="1800" b="1" dirty="0"/>
              <a:t> </a:t>
            </a:r>
            <a:r>
              <a:rPr lang="en-GB" sz="1800" b="1" dirty="0" err="1"/>
              <a:t>øker</a:t>
            </a:r>
            <a:r>
              <a:rPr lang="en-GB" sz="1800" b="1" dirty="0"/>
              <a:t> </a:t>
            </a:r>
            <a:r>
              <a:rPr lang="en-GB" sz="1800" b="1" dirty="0" err="1"/>
              <a:t>det</a:t>
            </a:r>
            <a:r>
              <a:rPr lang="en-GB" sz="1800" b="1" dirty="0"/>
              <a:t> </a:t>
            </a:r>
            <a:r>
              <a:rPr lang="en-GB" sz="1800" b="1" dirty="0" err="1"/>
              <a:t>dynamiske</a:t>
            </a:r>
            <a:r>
              <a:rPr lang="en-GB" sz="1800" b="1" dirty="0"/>
              <a:t> </a:t>
            </a:r>
            <a:r>
              <a:rPr lang="en-GB" sz="1800" b="1" dirty="0" err="1"/>
              <a:t>trykket</a:t>
            </a:r>
            <a:r>
              <a:rPr lang="en-GB" sz="1800" b="1" dirty="0"/>
              <a:t>. </a:t>
            </a:r>
            <a:r>
              <a:rPr lang="en-GB" sz="1800" b="1" dirty="0" err="1"/>
              <a:t>Det</a:t>
            </a:r>
            <a:r>
              <a:rPr lang="en-GB" sz="1800" b="1" dirty="0"/>
              <a:t> </a:t>
            </a:r>
            <a:r>
              <a:rPr lang="en-GB" sz="1800" b="1" dirty="0" err="1"/>
              <a:t>statiske</a:t>
            </a:r>
            <a:r>
              <a:rPr lang="en-GB" sz="1800" b="1" dirty="0"/>
              <a:t> </a:t>
            </a:r>
            <a:r>
              <a:rPr lang="en-GB" sz="1800" b="1" dirty="0" err="1"/>
              <a:t>trykket</a:t>
            </a:r>
            <a:r>
              <a:rPr lang="en-GB" sz="1800" b="1" dirty="0"/>
              <a:t> </a:t>
            </a:r>
            <a:r>
              <a:rPr lang="en-GB" sz="1800" b="1" dirty="0" err="1"/>
              <a:t>reduseres</a:t>
            </a:r>
            <a:r>
              <a:rPr lang="en-GB" sz="1800" b="1" dirty="0"/>
              <a:t> da </a:t>
            </a:r>
            <a:r>
              <a:rPr lang="en-GB" sz="1800" b="1" dirty="0" err="1"/>
              <a:t>tilsvarende</a:t>
            </a:r>
            <a:r>
              <a:rPr lang="en-GB" sz="1800" b="1" dirty="0"/>
              <a:t> </a:t>
            </a:r>
          </a:p>
          <a:p>
            <a:pPr marL="377825" indent="-377825">
              <a:lnSpc>
                <a:spcPct val="90000"/>
              </a:lnSpc>
              <a:buFont typeface="Symbol" pitchFamily="16" charset="2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b="0" dirty="0"/>
          </a:p>
          <a:p>
            <a:pPr marL="377825" indent="-377825">
              <a:lnSpc>
                <a:spcPct val="90000"/>
              </a:lnSpc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dirty="0"/>
              <a:t>En </a:t>
            </a:r>
            <a:r>
              <a:rPr lang="en-GB" dirty="0" err="1"/>
              <a:t>vinge</a:t>
            </a:r>
            <a:r>
              <a:rPr lang="en-GB" dirty="0"/>
              <a:t> </a:t>
            </a:r>
            <a:r>
              <a:rPr lang="en-GB" dirty="0" err="1"/>
              <a:t>flyr</a:t>
            </a:r>
            <a:r>
              <a:rPr lang="en-GB" dirty="0"/>
              <a:t> </a:t>
            </a:r>
            <a:r>
              <a:rPr lang="en-GB" dirty="0" err="1"/>
              <a:t>fordi</a:t>
            </a:r>
            <a:r>
              <a:rPr lang="en-GB" dirty="0"/>
              <a:t>: </a:t>
            </a:r>
            <a:br>
              <a:rPr lang="en-GB" dirty="0"/>
            </a:br>
            <a:r>
              <a:rPr lang="en-GB" sz="2000" dirty="0" err="1"/>
              <a:t>Luften</a:t>
            </a:r>
            <a:r>
              <a:rPr lang="en-GB" sz="2000" dirty="0"/>
              <a:t> </a:t>
            </a:r>
            <a:r>
              <a:rPr lang="en-GB" sz="2000" dirty="0" err="1"/>
              <a:t>strømmer</a:t>
            </a:r>
            <a:r>
              <a:rPr lang="en-GB" sz="2000" dirty="0"/>
              <a:t> </a:t>
            </a:r>
            <a:r>
              <a:rPr lang="en-GB" sz="2000" dirty="0" err="1"/>
              <a:t>raskere</a:t>
            </a:r>
            <a:r>
              <a:rPr lang="en-GB" sz="2000" dirty="0"/>
              <a:t> </a:t>
            </a:r>
            <a:r>
              <a:rPr lang="en-GB" sz="2000" dirty="0" err="1"/>
              <a:t>på</a:t>
            </a:r>
            <a:r>
              <a:rPr lang="en-GB" sz="2000" dirty="0"/>
              <a:t> </a:t>
            </a:r>
            <a:r>
              <a:rPr lang="en-GB" sz="2000" dirty="0" err="1"/>
              <a:t>oversiden</a:t>
            </a:r>
            <a:r>
              <a:rPr lang="en-GB" sz="2000" dirty="0"/>
              <a:t> </a:t>
            </a:r>
            <a:r>
              <a:rPr lang="en-GB" sz="2000" dirty="0" err="1"/>
              <a:t>av</a:t>
            </a:r>
            <a:r>
              <a:rPr lang="en-GB" sz="2000" dirty="0"/>
              <a:t> </a:t>
            </a:r>
            <a:r>
              <a:rPr lang="en-GB" sz="2000" dirty="0" err="1"/>
              <a:t>vingen</a:t>
            </a:r>
            <a:r>
              <a:rPr lang="en-GB" sz="2000" dirty="0"/>
              <a:t> </a:t>
            </a:r>
            <a:r>
              <a:rPr lang="en-GB" sz="2000" dirty="0" err="1"/>
              <a:t>pga</a:t>
            </a:r>
            <a:r>
              <a:rPr lang="en-GB" sz="2000" dirty="0"/>
              <a:t> dens </a:t>
            </a:r>
            <a:r>
              <a:rPr lang="en-GB" sz="2000" dirty="0" err="1"/>
              <a:t>utforming</a:t>
            </a:r>
            <a:r>
              <a:rPr lang="en-GB" sz="2000" dirty="0"/>
              <a:t>. </a:t>
            </a:r>
            <a:r>
              <a:rPr lang="en-GB" sz="2000" dirty="0" err="1"/>
              <a:t>Dermed</a:t>
            </a:r>
            <a:r>
              <a:rPr lang="en-GB" sz="2000" dirty="0"/>
              <a:t> </a:t>
            </a:r>
            <a:r>
              <a:rPr lang="en-GB" sz="2000" dirty="0" err="1"/>
              <a:t>skapes</a:t>
            </a:r>
            <a:r>
              <a:rPr lang="en-GB" sz="2000" dirty="0"/>
              <a:t> en </a:t>
            </a:r>
            <a:r>
              <a:rPr lang="en-GB" sz="2000" dirty="0" err="1"/>
              <a:t>trykkforskjell</a:t>
            </a:r>
            <a:r>
              <a:rPr lang="en-GB" sz="2000" dirty="0"/>
              <a:t> </a:t>
            </a:r>
            <a:r>
              <a:rPr lang="en-GB" sz="2000" dirty="0" err="1"/>
              <a:t>slik</a:t>
            </a:r>
            <a:r>
              <a:rPr lang="en-GB" sz="2000" dirty="0"/>
              <a:t> at </a:t>
            </a:r>
            <a:br>
              <a:rPr lang="en-GB" sz="2000" dirty="0"/>
            </a:br>
            <a:r>
              <a:rPr lang="en-GB" sz="2000" dirty="0" err="1"/>
              <a:t>vingen</a:t>
            </a:r>
            <a:r>
              <a:rPr lang="en-GB" sz="2000" dirty="0"/>
              <a:t> </a:t>
            </a:r>
            <a:r>
              <a:rPr lang="en-GB" sz="2000" dirty="0" err="1"/>
              <a:t>løftes</a:t>
            </a:r>
            <a:r>
              <a:rPr lang="en-GB" sz="2000" dirty="0"/>
              <a:t> </a:t>
            </a:r>
            <a:r>
              <a:rPr lang="en-GB" sz="2000" dirty="0" err="1"/>
              <a:t>opp</a:t>
            </a:r>
            <a:r>
              <a:rPr lang="en-GB" sz="2000" dirty="0"/>
              <a:t>-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bakover</a:t>
            </a:r>
            <a:r>
              <a:rPr lang="en-GB" sz="2000" dirty="0"/>
              <a:t> (R).</a:t>
            </a:r>
            <a:r>
              <a:rPr lang="en-GB" dirty="0"/>
              <a:t> </a:t>
            </a:r>
          </a:p>
          <a:p>
            <a:pPr marL="744538" lvl="1" indent="-339725">
              <a:lnSpc>
                <a:spcPct val="90000"/>
              </a:lnSpc>
              <a:spcBef>
                <a:spcPts val="4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b="1" dirty="0"/>
              <a:t>R, </a:t>
            </a:r>
            <a:r>
              <a:rPr lang="en-GB" sz="1800" b="1" dirty="0" err="1"/>
              <a:t>resultantløftekraft</a:t>
            </a:r>
            <a:r>
              <a:rPr lang="en-GB" sz="1800" b="1" dirty="0"/>
              <a:t>, </a:t>
            </a:r>
            <a:r>
              <a:rPr lang="en-GB" sz="1800" b="1" dirty="0" err="1"/>
              <a:t>består</a:t>
            </a:r>
            <a:r>
              <a:rPr lang="en-GB" sz="1800" b="1" dirty="0"/>
              <a:t> </a:t>
            </a:r>
            <a:r>
              <a:rPr lang="en-GB" sz="1800" b="1" dirty="0" err="1"/>
              <a:t>av</a:t>
            </a:r>
            <a:r>
              <a:rPr lang="en-GB" sz="1800" b="1" dirty="0"/>
              <a:t> </a:t>
            </a:r>
            <a:r>
              <a:rPr lang="en-GB" sz="1800" b="1" dirty="0" err="1"/>
              <a:t>hhv</a:t>
            </a:r>
            <a:r>
              <a:rPr lang="en-GB" sz="1800" b="1" dirty="0"/>
              <a:t>. </a:t>
            </a:r>
            <a:r>
              <a:rPr lang="en-GB" sz="1800" b="1" dirty="0" err="1"/>
              <a:t>løft</a:t>
            </a:r>
            <a:r>
              <a:rPr lang="en-GB" sz="1800" b="1" dirty="0"/>
              <a:t>- </a:t>
            </a:r>
            <a:r>
              <a:rPr lang="en-GB" sz="1800" b="1" dirty="0" err="1"/>
              <a:t>og</a:t>
            </a:r>
            <a:r>
              <a:rPr lang="en-GB" sz="1800" b="1" dirty="0"/>
              <a:t> </a:t>
            </a:r>
            <a:r>
              <a:rPr lang="en-GB" sz="1800" b="1" dirty="0" err="1"/>
              <a:t>motstandskraft</a:t>
            </a:r>
            <a:r>
              <a:rPr lang="en-GB" sz="1800" b="1" dirty="0"/>
              <a:t> (L </a:t>
            </a:r>
            <a:r>
              <a:rPr lang="en-GB" sz="1800" b="1" dirty="0" err="1"/>
              <a:t>og</a:t>
            </a:r>
            <a:r>
              <a:rPr lang="en-GB" sz="1800" b="1" dirty="0"/>
              <a:t> 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1340768"/>
            <a:ext cx="3459163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3762375"/>
            <a:ext cx="325755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5022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696"/>
            <a:ext cx="5530850" cy="5145088"/>
          </a:xfrm>
          <a:ln/>
        </p:spPr>
        <p:txBody>
          <a:bodyPr/>
          <a:lstStyle/>
          <a:p>
            <a:pPr marL="377825" indent="-377825">
              <a:lnSpc>
                <a:spcPct val="80000"/>
              </a:lnSpc>
              <a:spcBef>
                <a:spcPts val="9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900" dirty="0" err="1"/>
              <a:t>Løftekraften</a:t>
            </a:r>
            <a:r>
              <a:rPr lang="en-GB" sz="1900" dirty="0"/>
              <a:t>, L:</a:t>
            </a:r>
          </a:p>
          <a:p>
            <a:pPr marL="744538" lvl="1" indent="-339725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400" b="1" dirty="0" err="1"/>
              <a:t>Påvirkes</a:t>
            </a:r>
            <a:r>
              <a:rPr lang="en-GB" sz="1400" b="1" dirty="0"/>
              <a:t> </a:t>
            </a:r>
            <a:r>
              <a:rPr lang="en-GB" sz="1400" b="1" dirty="0" err="1"/>
              <a:t>av</a:t>
            </a:r>
            <a:r>
              <a:rPr lang="en-GB" sz="1400" b="1" dirty="0"/>
              <a:t> :</a:t>
            </a:r>
          </a:p>
          <a:p>
            <a:pPr marL="744538" lvl="1" indent="-339725">
              <a:lnSpc>
                <a:spcPct val="80000"/>
              </a:lnSpc>
              <a:spcBef>
                <a:spcPts val="3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400" b="1" dirty="0" err="1"/>
              <a:t>Luftens</a:t>
            </a:r>
            <a:r>
              <a:rPr lang="en-GB" sz="1400" b="1" dirty="0"/>
              <a:t> </a:t>
            </a:r>
            <a:r>
              <a:rPr lang="en-GB" sz="1400" b="1" dirty="0" err="1"/>
              <a:t>hastighet</a:t>
            </a:r>
            <a:r>
              <a:rPr lang="en-GB" sz="1400" b="1" dirty="0"/>
              <a:t> </a:t>
            </a:r>
            <a:r>
              <a:rPr lang="en-GB" sz="1400" b="1" dirty="0" err="1"/>
              <a:t>rundt</a:t>
            </a:r>
            <a:r>
              <a:rPr lang="en-GB" sz="1400" b="1" dirty="0"/>
              <a:t> </a:t>
            </a:r>
            <a:r>
              <a:rPr lang="en-GB" sz="1400" b="1" dirty="0" err="1"/>
              <a:t>vingen</a:t>
            </a:r>
            <a:endParaRPr lang="en-GB" sz="1400" b="1" dirty="0"/>
          </a:p>
          <a:p>
            <a:pPr marL="744538" lvl="1" indent="-339725">
              <a:lnSpc>
                <a:spcPct val="80000"/>
              </a:lnSpc>
              <a:spcBef>
                <a:spcPts val="3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400" b="1" dirty="0" err="1"/>
              <a:t>Vingeprofilens</a:t>
            </a:r>
            <a:r>
              <a:rPr lang="en-GB" sz="1400" b="1" dirty="0"/>
              <a:t> form</a:t>
            </a:r>
          </a:p>
          <a:p>
            <a:pPr marL="744538" lvl="1" indent="-339725">
              <a:lnSpc>
                <a:spcPct val="80000"/>
              </a:lnSpc>
              <a:spcBef>
                <a:spcPts val="3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400" b="1" dirty="0" err="1"/>
              <a:t>Vingearalet</a:t>
            </a:r>
            <a:r>
              <a:rPr lang="en-GB" sz="1400" b="1" dirty="0"/>
              <a:t> </a:t>
            </a:r>
          </a:p>
          <a:p>
            <a:pPr marL="744538" lvl="1" indent="-339725">
              <a:lnSpc>
                <a:spcPct val="80000"/>
              </a:lnSpc>
              <a:spcBef>
                <a:spcPts val="3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400" b="1" dirty="0" err="1"/>
              <a:t>Luftens</a:t>
            </a:r>
            <a:r>
              <a:rPr lang="en-GB" sz="1400" b="1" dirty="0"/>
              <a:t> </a:t>
            </a:r>
            <a:r>
              <a:rPr lang="en-GB" sz="1400" b="1" dirty="0" err="1"/>
              <a:t>tetthet</a:t>
            </a:r>
            <a:endParaRPr lang="en-GB" sz="1400" b="1" dirty="0"/>
          </a:p>
          <a:p>
            <a:pPr marL="744538" lvl="1" indent="-339725">
              <a:lnSpc>
                <a:spcPct val="80000"/>
              </a:lnSpc>
              <a:spcBef>
                <a:spcPts val="3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400" b="1" dirty="0" err="1"/>
              <a:t>Vingens</a:t>
            </a:r>
            <a:r>
              <a:rPr lang="en-GB" sz="1400" b="1" dirty="0"/>
              <a:t> </a:t>
            </a:r>
            <a:r>
              <a:rPr lang="en-GB" sz="1400" b="1" dirty="0" err="1"/>
              <a:t>angrepsvinkel</a:t>
            </a:r>
            <a:endParaRPr lang="en-GB" sz="1400" b="1" dirty="0"/>
          </a:p>
          <a:p>
            <a:pPr marL="377825" indent="-377825">
              <a:lnSpc>
                <a:spcPct val="80000"/>
              </a:lnSpc>
              <a:spcBef>
                <a:spcPts val="900"/>
              </a:spcBef>
              <a:buFont typeface="Symbol" pitchFamily="16" charset="2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b="0" dirty="0"/>
          </a:p>
          <a:p>
            <a:pPr marL="377825" indent="-377825">
              <a:lnSpc>
                <a:spcPct val="80000"/>
              </a:lnSpc>
              <a:spcBef>
                <a:spcPts val="90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dirty="0" err="1"/>
              <a:t>Det</a:t>
            </a:r>
            <a:r>
              <a:rPr lang="en-GB" sz="1800" dirty="0"/>
              <a:t> </a:t>
            </a:r>
            <a:r>
              <a:rPr lang="en-GB" sz="1800" dirty="0" err="1"/>
              <a:t>dynamiske</a:t>
            </a:r>
            <a:r>
              <a:rPr lang="en-GB" sz="1800" dirty="0"/>
              <a:t> </a:t>
            </a:r>
            <a:r>
              <a:rPr lang="en-GB" sz="1800" dirty="0" err="1"/>
              <a:t>trykket</a:t>
            </a:r>
            <a:r>
              <a:rPr lang="en-GB" sz="1800" dirty="0"/>
              <a:t> </a:t>
            </a:r>
            <a:r>
              <a:rPr lang="en-GB" sz="1800" dirty="0" err="1"/>
              <a:t>er</a:t>
            </a:r>
            <a:r>
              <a:rPr lang="en-GB" sz="1800" dirty="0"/>
              <a:t> </a:t>
            </a:r>
            <a:r>
              <a:rPr lang="en-GB" sz="1800" dirty="0" err="1"/>
              <a:t>proporsjonalt</a:t>
            </a:r>
            <a:r>
              <a:rPr lang="en-GB" sz="1800" dirty="0"/>
              <a:t> med </a:t>
            </a:r>
            <a:r>
              <a:rPr lang="en-GB" sz="1800" dirty="0" err="1"/>
              <a:t>kvadratet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</a:t>
            </a:r>
            <a:r>
              <a:rPr lang="en-GB" sz="1800" dirty="0" err="1"/>
              <a:t>bevegelseshastigheten</a:t>
            </a:r>
            <a:r>
              <a:rPr lang="en-GB" sz="1800" dirty="0"/>
              <a:t>.</a:t>
            </a:r>
          </a:p>
          <a:p>
            <a:pPr marL="744538" lvl="1" indent="-339725">
              <a:lnSpc>
                <a:spcPct val="80000"/>
              </a:lnSpc>
              <a:spcBef>
                <a:spcPts val="35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400" b="1" dirty="0" err="1"/>
              <a:t>Det</a:t>
            </a:r>
            <a:r>
              <a:rPr lang="en-GB" sz="1400" b="1" dirty="0"/>
              <a:t> </a:t>
            </a:r>
            <a:r>
              <a:rPr lang="en-GB" sz="1400" b="1" dirty="0" err="1"/>
              <a:t>betyr</a:t>
            </a:r>
            <a:r>
              <a:rPr lang="en-GB" sz="1400" b="1" dirty="0"/>
              <a:t> at ...... ”</a:t>
            </a:r>
            <a:r>
              <a:rPr lang="en-GB" sz="1400" b="1" dirty="0" err="1"/>
              <a:t>Dersom</a:t>
            </a:r>
            <a:r>
              <a:rPr lang="en-GB" sz="1400" b="1" dirty="0"/>
              <a:t> man </a:t>
            </a:r>
            <a:r>
              <a:rPr lang="en-GB" sz="1400" b="1" dirty="0" err="1"/>
              <a:t>dobler</a:t>
            </a:r>
            <a:r>
              <a:rPr lang="en-GB" sz="1400" b="1" dirty="0"/>
              <a:t> </a:t>
            </a:r>
            <a:r>
              <a:rPr lang="en-GB" sz="1400" b="1" dirty="0" err="1"/>
              <a:t>farten</a:t>
            </a:r>
            <a:r>
              <a:rPr lang="en-GB" sz="1400" b="1" dirty="0"/>
              <a:t> </a:t>
            </a:r>
            <a:r>
              <a:rPr lang="en-GB" sz="1400" b="1" dirty="0" err="1"/>
              <a:t>vil</a:t>
            </a:r>
            <a:r>
              <a:rPr lang="en-GB" sz="1400" b="1" dirty="0"/>
              <a:t> </a:t>
            </a:r>
            <a:r>
              <a:rPr lang="en-GB" sz="1400" b="1" dirty="0" err="1"/>
              <a:t>løftekraften</a:t>
            </a:r>
            <a:r>
              <a:rPr lang="en-GB" sz="1400" b="1" dirty="0"/>
              <a:t> (L) </a:t>
            </a:r>
            <a:r>
              <a:rPr lang="en-GB" sz="1400" b="1" dirty="0" err="1"/>
              <a:t>bli</a:t>
            </a:r>
            <a:r>
              <a:rPr lang="en-GB" sz="1400" b="1" dirty="0"/>
              <a:t> fire ganger </a:t>
            </a:r>
            <a:r>
              <a:rPr lang="en-GB" sz="1400" b="1" dirty="0" err="1"/>
              <a:t>større</a:t>
            </a:r>
            <a:r>
              <a:rPr lang="en-GB" sz="1400" b="1" dirty="0"/>
              <a:t>. ” L ~ V</a:t>
            </a:r>
            <a:r>
              <a:rPr lang="en-GB" sz="1400" b="1" baseline="30000" dirty="0"/>
              <a:t>2</a:t>
            </a:r>
            <a:br>
              <a:rPr lang="en-GB" sz="1400" b="1" dirty="0"/>
            </a:br>
            <a:endParaRPr lang="en-GB" sz="1400" b="1" dirty="0"/>
          </a:p>
          <a:p>
            <a:pPr marL="377825" indent="-377825">
              <a:lnSpc>
                <a:spcPct val="80000"/>
              </a:lnSpc>
              <a:spcBef>
                <a:spcPts val="90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dirty="0"/>
              <a:t>En </a:t>
            </a:r>
            <a:r>
              <a:rPr lang="en-GB" sz="1800" dirty="0" err="1"/>
              <a:t>fordobling</a:t>
            </a:r>
            <a:r>
              <a:rPr lang="en-GB" sz="1800" dirty="0"/>
              <a:t> </a:t>
            </a:r>
            <a:r>
              <a:rPr lang="en-GB" sz="1800" dirty="0" err="1"/>
              <a:t>av</a:t>
            </a:r>
            <a:r>
              <a:rPr lang="en-GB" sz="1800" dirty="0"/>
              <a:t> </a:t>
            </a:r>
            <a:r>
              <a:rPr lang="en-GB" sz="1800" dirty="0" err="1"/>
              <a:t>vingearealet</a:t>
            </a:r>
            <a:r>
              <a:rPr lang="en-GB" sz="1800" dirty="0"/>
              <a:t> </a:t>
            </a:r>
            <a:r>
              <a:rPr lang="en-GB" sz="1800" dirty="0" err="1"/>
              <a:t>fordobler</a:t>
            </a:r>
            <a:r>
              <a:rPr lang="en-GB" sz="1800" dirty="0"/>
              <a:t> </a:t>
            </a:r>
            <a:r>
              <a:rPr lang="en-GB" sz="1800" dirty="0" err="1"/>
              <a:t>tilsvarende</a:t>
            </a:r>
            <a:r>
              <a:rPr lang="en-GB" sz="1800" dirty="0"/>
              <a:t> </a:t>
            </a:r>
            <a:r>
              <a:rPr lang="en-GB" sz="1800" dirty="0" err="1"/>
              <a:t>løftekraften</a:t>
            </a:r>
            <a:r>
              <a:rPr lang="en-GB" sz="1800" dirty="0"/>
              <a:t>.</a:t>
            </a:r>
            <a:br>
              <a:rPr lang="en-GB" sz="1800" dirty="0"/>
            </a:br>
            <a:endParaRPr lang="en-GB" sz="1800" dirty="0"/>
          </a:p>
          <a:p>
            <a:pPr marL="377825" indent="-377825">
              <a:lnSpc>
                <a:spcPct val="80000"/>
              </a:lnSpc>
              <a:spcBef>
                <a:spcPts val="900"/>
              </a:spcBef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r>
              <a:rPr lang="en-GB" sz="1800" dirty="0" err="1"/>
              <a:t>Luftens</a:t>
            </a:r>
            <a:r>
              <a:rPr lang="en-GB" sz="1800" dirty="0"/>
              <a:t> </a:t>
            </a:r>
            <a:r>
              <a:rPr lang="en-GB" sz="1800" dirty="0" err="1"/>
              <a:t>tetthet</a:t>
            </a:r>
            <a:r>
              <a:rPr lang="en-GB" sz="1800" dirty="0"/>
              <a:t> </a:t>
            </a:r>
            <a:r>
              <a:rPr lang="en-GB" sz="1800" dirty="0" err="1"/>
              <a:t>er</a:t>
            </a:r>
            <a:r>
              <a:rPr lang="en-GB" sz="1800" dirty="0"/>
              <a:t> </a:t>
            </a:r>
            <a:r>
              <a:rPr lang="en-GB" sz="1800" dirty="0" err="1"/>
              <a:t>større</a:t>
            </a:r>
            <a:r>
              <a:rPr lang="en-GB" sz="1800" dirty="0"/>
              <a:t> </a:t>
            </a:r>
            <a:r>
              <a:rPr lang="en-GB" sz="1800" dirty="0" err="1"/>
              <a:t>ved</a:t>
            </a:r>
            <a:r>
              <a:rPr lang="en-GB" sz="1800" dirty="0"/>
              <a:t> </a:t>
            </a:r>
            <a:r>
              <a:rPr lang="en-GB" sz="1800" dirty="0" err="1"/>
              <a:t>bakken</a:t>
            </a:r>
            <a:r>
              <a:rPr lang="en-GB" sz="1800" dirty="0"/>
              <a:t> </a:t>
            </a:r>
            <a:r>
              <a:rPr lang="en-GB" sz="1800" dirty="0" err="1"/>
              <a:t>enn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høyden</a:t>
            </a:r>
            <a:r>
              <a:rPr lang="en-GB" sz="1800" dirty="0"/>
              <a:t>. </a:t>
            </a:r>
            <a:r>
              <a:rPr lang="en-GB" sz="1800" dirty="0" err="1"/>
              <a:t>Dvs</a:t>
            </a:r>
            <a:r>
              <a:rPr lang="en-GB" sz="1800" dirty="0"/>
              <a:t> at man </a:t>
            </a:r>
            <a:r>
              <a:rPr lang="en-GB" sz="1800" dirty="0" err="1"/>
              <a:t>må</a:t>
            </a:r>
            <a:r>
              <a:rPr lang="en-GB" sz="1800" dirty="0"/>
              <a:t> ha </a:t>
            </a:r>
            <a:r>
              <a:rPr lang="en-GB" sz="1800" dirty="0" err="1"/>
              <a:t>større</a:t>
            </a:r>
            <a:r>
              <a:rPr lang="en-GB" sz="1800" dirty="0"/>
              <a:t> </a:t>
            </a:r>
            <a:r>
              <a:rPr lang="en-GB" sz="1800" dirty="0" err="1"/>
              <a:t>flyhastighet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høyden</a:t>
            </a:r>
            <a:r>
              <a:rPr lang="en-GB" sz="1800" dirty="0"/>
              <a:t> for å </a:t>
            </a:r>
            <a:r>
              <a:rPr lang="en-GB" sz="1800" dirty="0" err="1"/>
              <a:t>opprettholde</a:t>
            </a:r>
            <a:r>
              <a:rPr lang="en-GB" sz="1800" dirty="0"/>
              <a:t> </a:t>
            </a:r>
            <a:r>
              <a:rPr lang="en-GB" sz="1800" dirty="0" err="1"/>
              <a:t>løftet</a:t>
            </a:r>
            <a:br>
              <a:rPr lang="en-GB" sz="1800" dirty="0"/>
            </a:br>
            <a:endParaRPr lang="en-GB" sz="1800" dirty="0"/>
          </a:p>
          <a:p>
            <a:pPr marL="377825" indent="-377825">
              <a:lnSpc>
                <a:spcPct val="80000"/>
              </a:lnSpc>
              <a:spcBef>
                <a:spcPts val="900"/>
              </a:spcBef>
              <a:buFont typeface="Symbol" pitchFamily="16" charset="2"/>
              <a:buNone/>
              <a:tabLst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</a:pPr>
            <a:endParaRPr lang="en-GB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692696"/>
            <a:ext cx="41529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3284984"/>
            <a:ext cx="3602037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995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772D98-A367-4FAD-82E9-E3516497F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Luftstrøm over og under vingen</a:t>
            </a:r>
            <a:endParaRPr lang="en-US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8CFB8D93-C252-4BEA-A2B1-F8BA3AA1F9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974"/>
            <a:ext cx="8229600" cy="4468415"/>
          </a:xfrm>
        </p:spPr>
      </p:pic>
    </p:spTree>
    <p:extLst>
      <p:ext uri="{BB962C8B-B14F-4D97-AF65-F5344CB8AC3E}">
        <p14:creationId xmlns:p14="http://schemas.microsoft.com/office/powerpoint/2010/main" val="126138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216B41C-D84E-47E7-856F-C79539D2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dirty="0"/>
              <a:t>Luftstrømmer langs vingespennet</a:t>
            </a:r>
            <a:endParaRPr lang="en-US" dirty="0"/>
          </a:p>
        </p:txBody>
      </p:sp>
      <p:pic>
        <p:nvPicPr>
          <p:cNvPr id="7" name="Plassholder for innhold 6" descr="Et bilde som inneholder tekst, luftfartøy, transport&#10;&#10;Automatisk generert beskrivelse">
            <a:extLst>
              <a:ext uri="{FF2B5EF4-FFF2-40B4-BE49-F238E27FC236}">
                <a16:creationId xmlns:a16="http://schemas.microsoft.com/office/drawing/2014/main" id="{A93DE21D-E60E-427D-8928-C8F3807C1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31611"/>
            <a:ext cx="8229600" cy="2263140"/>
          </a:xfrm>
          <a:noFill/>
        </p:spPr>
      </p:pic>
    </p:spTree>
    <p:extLst>
      <p:ext uri="{BB962C8B-B14F-4D97-AF65-F5344CB8AC3E}">
        <p14:creationId xmlns:p14="http://schemas.microsoft.com/office/powerpoint/2010/main" val="80977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F775FAC631648A235775D7DF9BA4D" ma:contentTypeVersion="16" ma:contentTypeDescription="Opprett et nytt dokument." ma:contentTypeScope="" ma:versionID="ef44bac8461514d65390f24a29c0ae49">
  <xsd:schema xmlns:xsd="http://www.w3.org/2001/XMLSchema" xmlns:xs="http://www.w3.org/2001/XMLSchema" xmlns:p="http://schemas.microsoft.com/office/2006/metadata/properties" xmlns:ns2="9444c4b6-4643-4b24-88a8-be2098ad7c3d" xmlns:ns3="c080cb85-45e2-403d-9bf7-7f8b6823ac84" xmlns:ns4="9e538389-cabc-4d4e-918a-8beb7ac0ecaa" targetNamespace="http://schemas.microsoft.com/office/2006/metadata/properties" ma:root="true" ma:fieldsID="3ea3c4afa904d9d6995cfdb4f7cee38f" ns2:_="" ns3:_="" ns4:_="">
    <xsd:import namespace="9444c4b6-4643-4b24-88a8-be2098ad7c3d"/>
    <xsd:import namespace="c080cb85-45e2-403d-9bf7-7f8b6823ac84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4c4b6-4643-4b24-88a8-be2098ad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0cb85-45e2-403d-9bf7-7f8b6823ac84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15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Fast ID" ma:description="Behold IDen ved tillegging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4855889-96ef-43bc-a14c-0c13a11dbd75}" ma:internalName="TaxCatchAll" ma:showField="CatchAllData" ma:web="c080cb85-45e2-403d-9bf7-7f8b6823ac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080cb85-45e2-403d-9bf7-7f8b6823ac84">SF37SEIL-1140948237-295454</_dlc_DocId>
    <_dlc_DocIdUrl xmlns="c080cb85-45e2-403d-9bf7-7f8b6823ac84">
      <Url>https://idrettsforbundet.sharepoint.com/sites/SF37Aktivitet-Seilfly/_layouts/15/DocIdRedir.aspx?ID=SF37SEIL-1140948237-295454</Url>
      <Description>SF37SEIL-1140948237-295454</Description>
    </_dlc_DocIdUrl>
    <lcf76f155ced4ddcb4097134ff3c332f xmlns="9444c4b6-4643-4b24-88a8-be2098ad7c3d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6CB1387C-C668-486C-ADEE-80455BF6B53D}"/>
</file>

<file path=customXml/itemProps2.xml><?xml version="1.0" encoding="utf-8"?>
<ds:datastoreItem xmlns:ds="http://schemas.openxmlformats.org/officeDocument/2006/customXml" ds:itemID="{754BAD37-2391-4541-8E70-53FE4C0ACD1F}"/>
</file>

<file path=customXml/itemProps3.xml><?xml version="1.0" encoding="utf-8"?>
<ds:datastoreItem xmlns:ds="http://schemas.openxmlformats.org/officeDocument/2006/customXml" ds:itemID="{3505FFFE-DD11-4323-8517-111CAA3EF671}"/>
</file>

<file path=customXml/itemProps4.xml><?xml version="1.0" encoding="utf-8"?>
<ds:datastoreItem xmlns:ds="http://schemas.openxmlformats.org/officeDocument/2006/customXml" ds:itemID="{87F900C9-9769-42E0-8D03-F67B83764E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1052</Words>
  <Application>Microsoft Office PowerPoint</Application>
  <PresentationFormat>Skjermfremvisning (4:3)</PresentationFormat>
  <Paragraphs>159</Paragraphs>
  <Slides>30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5" baseType="lpstr">
      <vt:lpstr>Arial</vt:lpstr>
      <vt:lpstr>Calibri</vt:lpstr>
      <vt:lpstr>Symbol</vt:lpstr>
      <vt:lpstr>Wingdings</vt:lpstr>
      <vt:lpstr>Office-tema</vt:lpstr>
      <vt:lpstr>Principles of Flight Flygeprinsipper for seilfly</vt:lpstr>
      <vt:lpstr>Ulf Hustad</vt:lpstr>
      <vt:lpstr>Principles of Flight – i grove trekk</vt:lpstr>
      <vt:lpstr>Principles of flight: Hvorfor flyr fly? </vt:lpstr>
      <vt:lpstr>Bevegelse gjennom luft:  Trykk og hastigheter</vt:lpstr>
      <vt:lpstr>PowerPoint-presentasjon</vt:lpstr>
      <vt:lpstr>PowerPoint-presentasjon</vt:lpstr>
      <vt:lpstr>Luftstrøm over og under vingen</vt:lpstr>
      <vt:lpstr>Luftstrømmer langs vingespennet</vt:lpstr>
      <vt:lpstr>Relativ vind</vt:lpstr>
      <vt:lpstr>Vingeprofilet og angrepsvinkel</vt:lpstr>
      <vt:lpstr>Innfallsvinkel ved ulike hastigheter</vt:lpstr>
      <vt:lpstr>PowerPoint-presentasjon</vt:lpstr>
      <vt:lpstr>Steiling (stall)</vt:lpstr>
      <vt:lpstr>Angrepsvinkel og steiling</vt:lpstr>
      <vt:lpstr>Krefter i svinger</vt:lpstr>
      <vt:lpstr>Krenging, G-krefter og steiling</vt:lpstr>
      <vt:lpstr>PowerPoint-presentasjon</vt:lpstr>
      <vt:lpstr>Spinn – kap. 6.3.5 </vt:lpstr>
      <vt:lpstr>PowerPoint-presentasjon</vt:lpstr>
      <vt:lpstr>Styrtspiral</vt:lpstr>
      <vt:lpstr>Vingeformer og areal</vt:lpstr>
      <vt:lpstr>Vingeformer på fly</vt:lpstr>
      <vt:lpstr>Krefter</vt:lpstr>
      <vt:lpstr>Krefter påvirker flyet</vt:lpstr>
      <vt:lpstr>PowerPoint-presentasjon</vt:lpstr>
      <vt:lpstr>PowerPoint-presentasjon</vt:lpstr>
      <vt:lpstr>Trykksenter og innfallsvinkel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Teorikurs NTHF Aerodynamikk 13.11.12</dc:title>
  <dc:creator>Ulf Hustad</dc:creator>
  <cp:lastModifiedBy>Ulf Hustad</cp:lastModifiedBy>
  <cp:revision>44</cp:revision>
  <cp:lastPrinted>2021-03-15T09:30:41Z</cp:lastPrinted>
  <dcterms:created xsi:type="dcterms:W3CDTF">2012-10-24T10:55:11Z</dcterms:created>
  <dcterms:modified xsi:type="dcterms:W3CDTF">2022-03-17T22:55:55Z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0x010100F8DF775FAC631648A235775D7DF9BA4D</vt:lpwstr>
  </property>
  <property fmtid="{D5CDD505-2E9C-101B-9397-08002B2CF9AE}" pid="3" name="_dlc_DocIdItemGuid">
    <vt:lpwstr>546dd5f1-5b78-47e1-a3fd-c81a1de3a73f</vt:lpwstr>
  </property>
  <property fmtid="{D5CDD505-2E9C-101B-9397-08002B2CF9AE}" pid="4" name="MediaServiceImageTags">
    <vt:lpwstr/>
  </property>
</Properties>
</file>