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3" r:id="rId3"/>
  </p:sldMasterIdLst>
  <p:notesMasterIdLst>
    <p:notesMasterId r:id="rId51"/>
  </p:notesMasterIdLst>
  <p:sldIdLst>
    <p:sldId id="257" r:id="rId4"/>
    <p:sldId id="258" r:id="rId5"/>
    <p:sldId id="264" r:id="rId6"/>
    <p:sldId id="265" r:id="rId7"/>
    <p:sldId id="266" r:id="rId8"/>
    <p:sldId id="353" r:id="rId9"/>
    <p:sldId id="354" r:id="rId10"/>
    <p:sldId id="355" r:id="rId11"/>
    <p:sldId id="356" r:id="rId12"/>
    <p:sldId id="357" r:id="rId13"/>
    <p:sldId id="358" r:id="rId14"/>
    <p:sldId id="359" r:id="rId15"/>
    <p:sldId id="351" r:id="rId16"/>
    <p:sldId id="260" r:id="rId17"/>
    <p:sldId id="298" r:id="rId18"/>
    <p:sldId id="302" r:id="rId19"/>
    <p:sldId id="301" r:id="rId20"/>
    <p:sldId id="300" r:id="rId21"/>
    <p:sldId id="314" r:id="rId22"/>
    <p:sldId id="313" r:id="rId23"/>
    <p:sldId id="308" r:id="rId24"/>
    <p:sldId id="309" r:id="rId25"/>
    <p:sldId id="310" r:id="rId26"/>
    <p:sldId id="304" r:id="rId27"/>
    <p:sldId id="311" r:id="rId28"/>
    <p:sldId id="364" r:id="rId29"/>
    <p:sldId id="315" r:id="rId30"/>
    <p:sldId id="316" r:id="rId31"/>
    <p:sldId id="287" r:id="rId32"/>
    <p:sldId id="305" r:id="rId33"/>
    <p:sldId id="288" r:id="rId34"/>
    <p:sldId id="360" r:id="rId35"/>
    <p:sldId id="361" r:id="rId36"/>
    <p:sldId id="362" r:id="rId37"/>
    <p:sldId id="363" r:id="rId38"/>
    <p:sldId id="261" r:id="rId39"/>
    <p:sldId id="329" r:id="rId40"/>
    <p:sldId id="330" r:id="rId41"/>
    <p:sldId id="317" r:id="rId42"/>
    <p:sldId id="318" r:id="rId43"/>
    <p:sldId id="320" r:id="rId44"/>
    <p:sldId id="322" r:id="rId45"/>
    <p:sldId id="331" r:id="rId46"/>
    <p:sldId id="334" r:id="rId47"/>
    <p:sldId id="336" r:id="rId48"/>
    <p:sldId id="337" r:id="rId49"/>
    <p:sldId id="326" r:id="rId50"/>
  </p:sldIdLst>
  <p:sldSz cx="9144000" cy="6858000" type="screen4x3"/>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16" d="100"/>
          <a:sy n="116" d="100"/>
        </p:scale>
        <p:origin x="-129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0"/>
            <a:ext cx="3037840" cy="461169"/>
          </a:xfrm>
          <a:prstGeom prst="rect">
            <a:avLst/>
          </a:prstGeom>
        </p:spPr>
        <p:txBody>
          <a:bodyPr vert="horz" lIns="92757" tIns="46378" rIns="92757" bIns="46378" rtlCol="0"/>
          <a:lstStyle>
            <a:lvl1pPr algn="r">
              <a:defRPr sz="1200"/>
            </a:lvl1pPr>
          </a:lstStyle>
          <a:p>
            <a:fld id="{33927B81-EA52-4DFF-833A-E0511B8F9CC3}" type="datetimeFigureOut">
              <a:rPr lang="en-US" smtClean="0"/>
              <a:t>2/14/2018</a:t>
            </a:fld>
            <a:endParaRPr lang="en-US"/>
          </a:p>
        </p:txBody>
      </p:sp>
      <p:sp>
        <p:nvSpPr>
          <p:cNvPr id="4" name="Slide Image Placeholder 3"/>
          <p:cNvSpPr>
            <a:spLocks noGrp="1" noRot="1" noChangeAspect="1"/>
          </p:cNvSpPr>
          <p:nvPr>
            <p:ph type="sldImg" idx="2"/>
          </p:nvPr>
        </p:nvSpPr>
        <p:spPr>
          <a:xfrm>
            <a:off x="1198563" y="692150"/>
            <a:ext cx="4613275" cy="3459163"/>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381103"/>
            <a:ext cx="5608320" cy="4150519"/>
          </a:xfrm>
          <a:prstGeom prst="rect">
            <a:avLst/>
          </a:prstGeom>
        </p:spPr>
        <p:txBody>
          <a:bodyPr vert="horz" lIns="92757" tIns="46378" rIns="92757" bIns="4637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0605"/>
            <a:ext cx="3037840" cy="461169"/>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5"/>
            <a:ext cx="3037840" cy="461169"/>
          </a:xfrm>
          <a:prstGeom prst="rect">
            <a:avLst/>
          </a:prstGeom>
        </p:spPr>
        <p:txBody>
          <a:bodyPr vert="horz" lIns="92757" tIns="46378" rIns="92757" bIns="46378" rtlCol="0" anchor="b"/>
          <a:lstStyle>
            <a:lvl1pPr algn="r">
              <a:defRPr sz="1200"/>
            </a:lvl1pPr>
          </a:lstStyle>
          <a:p>
            <a:fld id="{BC7D39B1-4232-461B-B4D3-533FC5C3DD08}" type="slidenum">
              <a:rPr lang="en-US" smtClean="0"/>
              <a:t>‹#›</a:t>
            </a:fld>
            <a:endParaRPr lang="en-US"/>
          </a:p>
        </p:txBody>
      </p:sp>
    </p:spTree>
    <p:extLst>
      <p:ext uri="{BB962C8B-B14F-4D97-AF65-F5344CB8AC3E}">
        <p14:creationId xmlns:p14="http://schemas.microsoft.com/office/powerpoint/2010/main" val="2008189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674445-5F41-47B0-8CF9-BF3171F12153}" type="slidenum">
              <a:rPr lang="en-GB" altLang="en-US">
                <a:solidFill>
                  <a:prstClr val="black"/>
                </a:solidFill>
              </a:rPr>
              <a:pPr/>
              <a:t>19</a:t>
            </a:fld>
            <a:endParaRPr lang="en-GB" altLang="en-US">
              <a:solidFill>
                <a:prstClr val="black"/>
              </a:solidFill>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7D39B1-4232-461B-B4D3-533FC5C3DD08}" type="slidenum">
              <a:rPr lang="en-US" smtClean="0"/>
              <a:t>30</a:t>
            </a:fld>
            <a:endParaRPr lang="en-US"/>
          </a:p>
        </p:txBody>
      </p:sp>
    </p:spTree>
    <p:extLst>
      <p:ext uri="{BB962C8B-B14F-4D97-AF65-F5344CB8AC3E}">
        <p14:creationId xmlns:p14="http://schemas.microsoft.com/office/powerpoint/2010/main" val="4141164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B94A1D-685D-4383-AB9B-580C32F4F83B}" type="datetime1">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E319B-D9A2-446E-A077-2C34E3BFAA8B}" type="slidenum">
              <a:rPr lang="en-US" smtClean="0"/>
              <a:t>‹#›</a:t>
            </a:fld>
            <a:endParaRPr lang="en-US"/>
          </a:p>
        </p:txBody>
      </p:sp>
    </p:spTree>
    <p:extLst>
      <p:ext uri="{BB962C8B-B14F-4D97-AF65-F5344CB8AC3E}">
        <p14:creationId xmlns:p14="http://schemas.microsoft.com/office/powerpoint/2010/main" val="1913133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86B5E3-2A4A-4E27-88AD-E3FB6A0B258E}" type="datetime1">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E319B-D9A2-446E-A077-2C34E3BFAA8B}" type="slidenum">
              <a:rPr lang="en-US" smtClean="0"/>
              <a:t>‹#›</a:t>
            </a:fld>
            <a:endParaRPr lang="en-US"/>
          </a:p>
        </p:txBody>
      </p:sp>
    </p:spTree>
    <p:extLst>
      <p:ext uri="{BB962C8B-B14F-4D97-AF65-F5344CB8AC3E}">
        <p14:creationId xmlns:p14="http://schemas.microsoft.com/office/powerpoint/2010/main" val="3497363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14C023-0B16-439D-A22F-647B88D43A2A}" type="datetime1">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E319B-D9A2-446E-A077-2C34E3BFAA8B}" type="slidenum">
              <a:rPr lang="en-US" smtClean="0"/>
              <a:t>‹#›</a:t>
            </a:fld>
            <a:endParaRPr lang="en-US"/>
          </a:p>
        </p:txBody>
      </p:sp>
    </p:spTree>
    <p:extLst>
      <p:ext uri="{BB962C8B-B14F-4D97-AF65-F5344CB8AC3E}">
        <p14:creationId xmlns:p14="http://schemas.microsoft.com/office/powerpoint/2010/main" val="2222018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D7872D37-3451-4F64-BCE0-771501549B70}" type="datetime1">
              <a:rPr lang="en-US" altLang="en-US" smtClean="0">
                <a:solidFill>
                  <a:srgbClr val="FFFF00"/>
                </a:solidFill>
              </a:rPr>
              <a:t>2/14/2018</a:t>
            </a:fld>
            <a:endParaRPr lang="sv-SE" altLang="en-US">
              <a:solidFill>
                <a:srgbClr val="FFFF00"/>
              </a:solidFill>
            </a:endParaRPr>
          </a:p>
        </p:txBody>
      </p:sp>
      <p:sp>
        <p:nvSpPr>
          <p:cNvPr id="5" name="Footer Placeholder 4"/>
          <p:cNvSpPr>
            <a:spLocks noGrp="1"/>
          </p:cNvSpPr>
          <p:nvPr>
            <p:ph type="ftr" sz="quarter" idx="11"/>
          </p:nvPr>
        </p:nvSpPr>
        <p:spPr/>
        <p:txBody>
          <a:bodyPr/>
          <a:lstStyle>
            <a:lvl1pPr>
              <a:defRPr/>
            </a:lvl1pPr>
          </a:lstStyle>
          <a:p>
            <a:endParaRPr lang="sv-SE" altLang="en-US">
              <a:solidFill>
                <a:srgbClr val="FFFF00"/>
              </a:solidFill>
            </a:endParaRPr>
          </a:p>
        </p:txBody>
      </p:sp>
      <p:sp>
        <p:nvSpPr>
          <p:cNvPr id="6" name="Slide Number Placeholder 5"/>
          <p:cNvSpPr>
            <a:spLocks noGrp="1"/>
          </p:cNvSpPr>
          <p:nvPr>
            <p:ph type="sldNum" sz="quarter" idx="12"/>
          </p:nvPr>
        </p:nvSpPr>
        <p:spPr/>
        <p:txBody>
          <a:bodyPr/>
          <a:lstStyle>
            <a:lvl1pPr>
              <a:defRPr/>
            </a:lvl1pPr>
          </a:lstStyle>
          <a:p>
            <a:fld id="{6D1CA9E4-C9A7-4E5B-BE58-A0A332A0C698}" type="slidenum">
              <a:rPr lang="sv-SE" altLang="en-US">
                <a:solidFill>
                  <a:srgbClr val="FFFF00"/>
                </a:solidFill>
              </a:rPr>
              <a:pPr/>
              <a:t>‹#›</a:t>
            </a:fld>
            <a:endParaRPr lang="sv-SE" altLang="en-US">
              <a:solidFill>
                <a:srgbClr val="FFFF00"/>
              </a:solidFill>
            </a:endParaRPr>
          </a:p>
        </p:txBody>
      </p:sp>
    </p:spTree>
    <p:extLst>
      <p:ext uri="{BB962C8B-B14F-4D97-AF65-F5344CB8AC3E}">
        <p14:creationId xmlns:p14="http://schemas.microsoft.com/office/powerpoint/2010/main" val="524801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306DA5B-ADAD-4430-ABE5-2CF084C389BB}" type="datetime1">
              <a:rPr lang="en-US" altLang="en-US" smtClean="0">
                <a:solidFill>
                  <a:srgbClr val="FFFF00"/>
                </a:solidFill>
              </a:rPr>
              <a:t>2/14/2018</a:t>
            </a:fld>
            <a:endParaRPr lang="sv-SE" altLang="en-US">
              <a:solidFill>
                <a:srgbClr val="FFFF00"/>
              </a:solidFill>
            </a:endParaRPr>
          </a:p>
        </p:txBody>
      </p:sp>
      <p:sp>
        <p:nvSpPr>
          <p:cNvPr id="5" name="Footer Placeholder 4"/>
          <p:cNvSpPr>
            <a:spLocks noGrp="1"/>
          </p:cNvSpPr>
          <p:nvPr>
            <p:ph type="ftr" sz="quarter" idx="11"/>
          </p:nvPr>
        </p:nvSpPr>
        <p:spPr/>
        <p:txBody>
          <a:bodyPr/>
          <a:lstStyle>
            <a:lvl1pPr>
              <a:defRPr/>
            </a:lvl1pPr>
          </a:lstStyle>
          <a:p>
            <a:endParaRPr lang="sv-SE" altLang="en-US">
              <a:solidFill>
                <a:srgbClr val="FFFF00"/>
              </a:solidFill>
            </a:endParaRPr>
          </a:p>
        </p:txBody>
      </p:sp>
      <p:sp>
        <p:nvSpPr>
          <p:cNvPr id="6" name="Slide Number Placeholder 5"/>
          <p:cNvSpPr>
            <a:spLocks noGrp="1"/>
          </p:cNvSpPr>
          <p:nvPr>
            <p:ph type="sldNum" sz="quarter" idx="12"/>
          </p:nvPr>
        </p:nvSpPr>
        <p:spPr/>
        <p:txBody>
          <a:bodyPr/>
          <a:lstStyle>
            <a:lvl1pPr>
              <a:defRPr/>
            </a:lvl1pPr>
          </a:lstStyle>
          <a:p>
            <a:fld id="{0F7DC672-E752-4B19-B021-BCF308BEDCA0}" type="slidenum">
              <a:rPr lang="sv-SE" altLang="en-US">
                <a:solidFill>
                  <a:srgbClr val="FFFF00"/>
                </a:solidFill>
              </a:rPr>
              <a:pPr/>
              <a:t>‹#›</a:t>
            </a:fld>
            <a:endParaRPr lang="sv-SE" altLang="en-US">
              <a:solidFill>
                <a:srgbClr val="FFFF00"/>
              </a:solidFill>
            </a:endParaRPr>
          </a:p>
        </p:txBody>
      </p:sp>
    </p:spTree>
    <p:extLst>
      <p:ext uri="{BB962C8B-B14F-4D97-AF65-F5344CB8AC3E}">
        <p14:creationId xmlns:p14="http://schemas.microsoft.com/office/powerpoint/2010/main" val="3209634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A6A5A5-7658-41D1-9E77-2AB7334A80ED}" type="datetime1">
              <a:rPr lang="en-US" altLang="en-US" smtClean="0">
                <a:solidFill>
                  <a:srgbClr val="FFFF00"/>
                </a:solidFill>
              </a:rPr>
              <a:t>2/14/2018</a:t>
            </a:fld>
            <a:endParaRPr lang="sv-SE" altLang="en-US">
              <a:solidFill>
                <a:srgbClr val="FFFF00"/>
              </a:solidFill>
            </a:endParaRPr>
          </a:p>
        </p:txBody>
      </p:sp>
      <p:sp>
        <p:nvSpPr>
          <p:cNvPr id="5" name="Footer Placeholder 4"/>
          <p:cNvSpPr>
            <a:spLocks noGrp="1"/>
          </p:cNvSpPr>
          <p:nvPr>
            <p:ph type="ftr" sz="quarter" idx="11"/>
          </p:nvPr>
        </p:nvSpPr>
        <p:spPr/>
        <p:txBody>
          <a:bodyPr/>
          <a:lstStyle>
            <a:lvl1pPr>
              <a:defRPr/>
            </a:lvl1pPr>
          </a:lstStyle>
          <a:p>
            <a:endParaRPr lang="sv-SE" altLang="en-US">
              <a:solidFill>
                <a:srgbClr val="FFFF00"/>
              </a:solidFill>
            </a:endParaRPr>
          </a:p>
        </p:txBody>
      </p:sp>
      <p:sp>
        <p:nvSpPr>
          <p:cNvPr id="6" name="Slide Number Placeholder 5"/>
          <p:cNvSpPr>
            <a:spLocks noGrp="1"/>
          </p:cNvSpPr>
          <p:nvPr>
            <p:ph type="sldNum" sz="quarter" idx="12"/>
          </p:nvPr>
        </p:nvSpPr>
        <p:spPr/>
        <p:txBody>
          <a:bodyPr/>
          <a:lstStyle>
            <a:lvl1pPr>
              <a:defRPr/>
            </a:lvl1pPr>
          </a:lstStyle>
          <a:p>
            <a:fld id="{02B24A3B-71C4-44AD-A8EF-CC60A801206F}" type="slidenum">
              <a:rPr lang="sv-SE" altLang="en-US">
                <a:solidFill>
                  <a:srgbClr val="FFFF00"/>
                </a:solidFill>
              </a:rPr>
              <a:pPr/>
              <a:t>‹#›</a:t>
            </a:fld>
            <a:endParaRPr lang="sv-SE" altLang="en-US">
              <a:solidFill>
                <a:srgbClr val="FFFF00"/>
              </a:solidFill>
            </a:endParaRPr>
          </a:p>
        </p:txBody>
      </p:sp>
    </p:spTree>
    <p:extLst>
      <p:ext uri="{BB962C8B-B14F-4D97-AF65-F5344CB8AC3E}">
        <p14:creationId xmlns:p14="http://schemas.microsoft.com/office/powerpoint/2010/main" val="260691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01A7B49B-71C0-46C5-814B-FDBA271B3007}" type="datetime1">
              <a:rPr lang="en-US" altLang="en-US" smtClean="0">
                <a:solidFill>
                  <a:srgbClr val="FFFF00"/>
                </a:solidFill>
              </a:rPr>
              <a:t>2/14/2018</a:t>
            </a:fld>
            <a:endParaRPr lang="sv-SE" altLang="en-US">
              <a:solidFill>
                <a:srgbClr val="FFFF00"/>
              </a:solidFill>
            </a:endParaRPr>
          </a:p>
        </p:txBody>
      </p:sp>
      <p:sp>
        <p:nvSpPr>
          <p:cNvPr id="6" name="Footer Placeholder 5"/>
          <p:cNvSpPr>
            <a:spLocks noGrp="1"/>
          </p:cNvSpPr>
          <p:nvPr>
            <p:ph type="ftr" sz="quarter" idx="11"/>
          </p:nvPr>
        </p:nvSpPr>
        <p:spPr/>
        <p:txBody>
          <a:bodyPr/>
          <a:lstStyle>
            <a:lvl1pPr>
              <a:defRPr/>
            </a:lvl1pPr>
          </a:lstStyle>
          <a:p>
            <a:endParaRPr lang="sv-SE" altLang="en-US">
              <a:solidFill>
                <a:srgbClr val="FFFF00"/>
              </a:solidFill>
            </a:endParaRPr>
          </a:p>
        </p:txBody>
      </p:sp>
      <p:sp>
        <p:nvSpPr>
          <p:cNvPr id="7" name="Slide Number Placeholder 6"/>
          <p:cNvSpPr>
            <a:spLocks noGrp="1"/>
          </p:cNvSpPr>
          <p:nvPr>
            <p:ph type="sldNum" sz="quarter" idx="12"/>
          </p:nvPr>
        </p:nvSpPr>
        <p:spPr/>
        <p:txBody>
          <a:bodyPr/>
          <a:lstStyle>
            <a:lvl1pPr>
              <a:defRPr/>
            </a:lvl1pPr>
          </a:lstStyle>
          <a:p>
            <a:fld id="{1BAABD59-1529-4A6D-9DB2-2B7BCC7321F9}" type="slidenum">
              <a:rPr lang="sv-SE" altLang="en-US">
                <a:solidFill>
                  <a:srgbClr val="FFFF00"/>
                </a:solidFill>
              </a:rPr>
              <a:pPr/>
              <a:t>‹#›</a:t>
            </a:fld>
            <a:endParaRPr lang="sv-SE" altLang="en-US">
              <a:solidFill>
                <a:srgbClr val="FFFF00"/>
              </a:solidFill>
            </a:endParaRPr>
          </a:p>
        </p:txBody>
      </p:sp>
    </p:spTree>
    <p:extLst>
      <p:ext uri="{BB962C8B-B14F-4D97-AF65-F5344CB8AC3E}">
        <p14:creationId xmlns:p14="http://schemas.microsoft.com/office/powerpoint/2010/main" val="1105783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A07F7A95-1B0F-4ADD-9B99-AE7A715FAB65}" type="datetime1">
              <a:rPr lang="en-US" altLang="en-US" smtClean="0">
                <a:solidFill>
                  <a:srgbClr val="FFFF00"/>
                </a:solidFill>
              </a:rPr>
              <a:t>2/14/2018</a:t>
            </a:fld>
            <a:endParaRPr lang="sv-SE" altLang="en-US">
              <a:solidFill>
                <a:srgbClr val="FFFF00"/>
              </a:solidFill>
            </a:endParaRPr>
          </a:p>
        </p:txBody>
      </p:sp>
      <p:sp>
        <p:nvSpPr>
          <p:cNvPr id="8" name="Footer Placeholder 7"/>
          <p:cNvSpPr>
            <a:spLocks noGrp="1"/>
          </p:cNvSpPr>
          <p:nvPr>
            <p:ph type="ftr" sz="quarter" idx="11"/>
          </p:nvPr>
        </p:nvSpPr>
        <p:spPr/>
        <p:txBody>
          <a:bodyPr/>
          <a:lstStyle>
            <a:lvl1pPr>
              <a:defRPr/>
            </a:lvl1pPr>
          </a:lstStyle>
          <a:p>
            <a:endParaRPr lang="sv-SE" altLang="en-US">
              <a:solidFill>
                <a:srgbClr val="FFFF00"/>
              </a:solidFill>
            </a:endParaRPr>
          </a:p>
        </p:txBody>
      </p:sp>
      <p:sp>
        <p:nvSpPr>
          <p:cNvPr id="9" name="Slide Number Placeholder 8"/>
          <p:cNvSpPr>
            <a:spLocks noGrp="1"/>
          </p:cNvSpPr>
          <p:nvPr>
            <p:ph type="sldNum" sz="quarter" idx="12"/>
          </p:nvPr>
        </p:nvSpPr>
        <p:spPr/>
        <p:txBody>
          <a:bodyPr/>
          <a:lstStyle>
            <a:lvl1pPr>
              <a:defRPr/>
            </a:lvl1pPr>
          </a:lstStyle>
          <a:p>
            <a:fld id="{5045EE76-5F62-4F3F-AAAC-D5070C491ED6}" type="slidenum">
              <a:rPr lang="sv-SE" altLang="en-US">
                <a:solidFill>
                  <a:srgbClr val="FFFF00"/>
                </a:solidFill>
              </a:rPr>
              <a:pPr/>
              <a:t>‹#›</a:t>
            </a:fld>
            <a:endParaRPr lang="sv-SE" altLang="en-US">
              <a:solidFill>
                <a:srgbClr val="FFFF00"/>
              </a:solidFill>
            </a:endParaRPr>
          </a:p>
        </p:txBody>
      </p:sp>
    </p:spTree>
    <p:extLst>
      <p:ext uri="{BB962C8B-B14F-4D97-AF65-F5344CB8AC3E}">
        <p14:creationId xmlns:p14="http://schemas.microsoft.com/office/powerpoint/2010/main" val="2271462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5B75A772-11B8-4C4D-B633-8B56096A5B6A}" type="datetime1">
              <a:rPr lang="en-US" altLang="en-US" smtClean="0">
                <a:solidFill>
                  <a:srgbClr val="FFFF00"/>
                </a:solidFill>
              </a:rPr>
              <a:t>2/14/2018</a:t>
            </a:fld>
            <a:endParaRPr lang="sv-SE" altLang="en-US">
              <a:solidFill>
                <a:srgbClr val="FFFF00"/>
              </a:solidFill>
            </a:endParaRPr>
          </a:p>
        </p:txBody>
      </p:sp>
      <p:sp>
        <p:nvSpPr>
          <p:cNvPr id="4" name="Footer Placeholder 3"/>
          <p:cNvSpPr>
            <a:spLocks noGrp="1"/>
          </p:cNvSpPr>
          <p:nvPr>
            <p:ph type="ftr" sz="quarter" idx="11"/>
          </p:nvPr>
        </p:nvSpPr>
        <p:spPr/>
        <p:txBody>
          <a:bodyPr/>
          <a:lstStyle>
            <a:lvl1pPr>
              <a:defRPr/>
            </a:lvl1pPr>
          </a:lstStyle>
          <a:p>
            <a:endParaRPr lang="sv-SE" altLang="en-US">
              <a:solidFill>
                <a:srgbClr val="FFFF00"/>
              </a:solidFill>
            </a:endParaRPr>
          </a:p>
        </p:txBody>
      </p:sp>
      <p:sp>
        <p:nvSpPr>
          <p:cNvPr id="5" name="Slide Number Placeholder 4"/>
          <p:cNvSpPr>
            <a:spLocks noGrp="1"/>
          </p:cNvSpPr>
          <p:nvPr>
            <p:ph type="sldNum" sz="quarter" idx="12"/>
          </p:nvPr>
        </p:nvSpPr>
        <p:spPr/>
        <p:txBody>
          <a:bodyPr/>
          <a:lstStyle>
            <a:lvl1pPr>
              <a:defRPr/>
            </a:lvl1pPr>
          </a:lstStyle>
          <a:p>
            <a:fld id="{AFD0B4B2-5060-43A9-8EF7-4170D83F6E7C}" type="slidenum">
              <a:rPr lang="sv-SE" altLang="en-US">
                <a:solidFill>
                  <a:srgbClr val="FFFF00"/>
                </a:solidFill>
              </a:rPr>
              <a:pPr/>
              <a:t>‹#›</a:t>
            </a:fld>
            <a:endParaRPr lang="sv-SE" altLang="en-US">
              <a:solidFill>
                <a:srgbClr val="FFFF00"/>
              </a:solidFill>
            </a:endParaRPr>
          </a:p>
        </p:txBody>
      </p:sp>
    </p:spTree>
    <p:extLst>
      <p:ext uri="{BB962C8B-B14F-4D97-AF65-F5344CB8AC3E}">
        <p14:creationId xmlns:p14="http://schemas.microsoft.com/office/powerpoint/2010/main" val="3141867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FD43332-AD1D-4153-BBDF-E38C37BDA0EB}" type="datetime1">
              <a:rPr lang="en-US" altLang="en-US" smtClean="0">
                <a:solidFill>
                  <a:srgbClr val="FFFF00"/>
                </a:solidFill>
              </a:rPr>
              <a:t>2/14/2018</a:t>
            </a:fld>
            <a:endParaRPr lang="sv-SE" altLang="en-US">
              <a:solidFill>
                <a:srgbClr val="FFFF00"/>
              </a:solidFill>
            </a:endParaRPr>
          </a:p>
        </p:txBody>
      </p:sp>
      <p:sp>
        <p:nvSpPr>
          <p:cNvPr id="3" name="Footer Placeholder 2"/>
          <p:cNvSpPr>
            <a:spLocks noGrp="1"/>
          </p:cNvSpPr>
          <p:nvPr>
            <p:ph type="ftr" sz="quarter" idx="11"/>
          </p:nvPr>
        </p:nvSpPr>
        <p:spPr/>
        <p:txBody>
          <a:bodyPr/>
          <a:lstStyle>
            <a:lvl1pPr>
              <a:defRPr/>
            </a:lvl1pPr>
          </a:lstStyle>
          <a:p>
            <a:endParaRPr lang="sv-SE" altLang="en-US">
              <a:solidFill>
                <a:srgbClr val="FFFF00"/>
              </a:solidFill>
            </a:endParaRPr>
          </a:p>
        </p:txBody>
      </p:sp>
      <p:sp>
        <p:nvSpPr>
          <p:cNvPr id="4" name="Slide Number Placeholder 3"/>
          <p:cNvSpPr>
            <a:spLocks noGrp="1"/>
          </p:cNvSpPr>
          <p:nvPr>
            <p:ph type="sldNum" sz="quarter" idx="12"/>
          </p:nvPr>
        </p:nvSpPr>
        <p:spPr/>
        <p:txBody>
          <a:bodyPr/>
          <a:lstStyle>
            <a:lvl1pPr>
              <a:defRPr/>
            </a:lvl1pPr>
          </a:lstStyle>
          <a:p>
            <a:fld id="{E0F1C1FA-4652-4DB9-AAE5-C1567DB9A233}" type="slidenum">
              <a:rPr lang="sv-SE" altLang="en-US">
                <a:solidFill>
                  <a:srgbClr val="FFFF00"/>
                </a:solidFill>
              </a:rPr>
              <a:pPr/>
              <a:t>‹#›</a:t>
            </a:fld>
            <a:endParaRPr lang="sv-SE" altLang="en-US">
              <a:solidFill>
                <a:srgbClr val="FFFF00"/>
              </a:solidFill>
            </a:endParaRPr>
          </a:p>
        </p:txBody>
      </p:sp>
    </p:spTree>
    <p:extLst>
      <p:ext uri="{BB962C8B-B14F-4D97-AF65-F5344CB8AC3E}">
        <p14:creationId xmlns:p14="http://schemas.microsoft.com/office/powerpoint/2010/main" val="9335237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6F4A173-941A-428A-95BD-8E5F96C2A489}" type="datetime1">
              <a:rPr lang="en-US" altLang="en-US" smtClean="0">
                <a:solidFill>
                  <a:srgbClr val="FFFF00"/>
                </a:solidFill>
              </a:rPr>
              <a:t>2/14/2018</a:t>
            </a:fld>
            <a:endParaRPr lang="sv-SE" altLang="en-US">
              <a:solidFill>
                <a:srgbClr val="FFFF00"/>
              </a:solidFill>
            </a:endParaRPr>
          </a:p>
        </p:txBody>
      </p:sp>
      <p:sp>
        <p:nvSpPr>
          <p:cNvPr id="6" name="Footer Placeholder 5"/>
          <p:cNvSpPr>
            <a:spLocks noGrp="1"/>
          </p:cNvSpPr>
          <p:nvPr>
            <p:ph type="ftr" sz="quarter" idx="11"/>
          </p:nvPr>
        </p:nvSpPr>
        <p:spPr/>
        <p:txBody>
          <a:bodyPr/>
          <a:lstStyle>
            <a:lvl1pPr>
              <a:defRPr/>
            </a:lvl1pPr>
          </a:lstStyle>
          <a:p>
            <a:endParaRPr lang="sv-SE" altLang="en-US">
              <a:solidFill>
                <a:srgbClr val="FFFF00"/>
              </a:solidFill>
            </a:endParaRPr>
          </a:p>
        </p:txBody>
      </p:sp>
      <p:sp>
        <p:nvSpPr>
          <p:cNvPr id="7" name="Slide Number Placeholder 6"/>
          <p:cNvSpPr>
            <a:spLocks noGrp="1"/>
          </p:cNvSpPr>
          <p:nvPr>
            <p:ph type="sldNum" sz="quarter" idx="12"/>
          </p:nvPr>
        </p:nvSpPr>
        <p:spPr/>
        <p:txBody>
          <a:bodyPr/>
          <a:lstStyle>
            <a:lvl1pPr>
              <a:defRPr/>
            </a:lvl1pPr>
          </a:lstStyle>
          <a:p>
            <a:fld id="{144614EB-8E1C-4C32-A92D-DBF1FFD0F896}" type="slidenum">
              <a:rPr lang="sv-SE" altLang="en-US">
                <a:solidFill>
                  <a:srgbClr val="FFFF00"/>
                </a:solidFill>
              </a:rPr>
              <a:pPr/>
              <a:t>‹#›</a:t>
            </a:fld>
            <a:endParaRPr lang="sv-SE" altLang="en-US">
              <a:solidFill>
                <a:srgbClr val="FFFF00"/>
              </a:solidFill>
            </a:endParaRPr>
          </a:p>
        </p:txBody>
      </p:sp>
    </p:spTree>
    <p:extLst>
      <p:ext uri="{BB962C8B-B14F-4D97-AF65-F5344CB8AC3E}">
        <p14:creationId xmlns:p14="http://schemas.microsoft.com/office/powerpoint/2010/main" val="4055682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02FEFA-7F2F-413C-A360-F1ACBE6459E8}" type="datetime1">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E319B-D9A2-446E-A077-2C34E3BFAA8B}" type="slidenum">
              <a:rPr lang="en-US" smtClean="0"/>
              <a:t>‹#›</a:t>
            </a:fld>
            <a:endParaRPr lang="en-US"/>
          </a:p>
        </p:txBody>
      </p:sp>
    </p:spTree>
    <p:extLst>
      <p:ext uri="{BB962C8B-B14F-4D97-AF65-F5344CB8AC3E}">
        <p14:creationId xmlns:p14="http://schemas.microsoft.com/office/powerpoint/2010/main" val="26184759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3C783CF-EB43-427B-84E2-1AFB66FD7AFF}" type="datetime1">
              <a:rPr lang="en-US" altLang="en-US" smtClean="0">
                <a:solidFill>
                  <a:srgbClr val="FFFF00"/>
                </a:solidFill>
              </a:rPr>
              <a:t>2/14/2018</a:t>
            </a:fld>
            <a:endParaRPr lang="sv-SE" altLang="en-US">
              <a:solidFill>
                <a:srgbClr val="FFFF00"/>
              </a:solidFill>
            </a:endParaRPr>
          </a:p>
        </p:txBody>
      </p:sp>
      <p:sp>
        <p:nvSpPr>
          <p:cNvPr id="6" name="Footer Placeholder 5"/>
          <p:cNvSpPr>
            <a:spLocks noGrp="1"/>
          </p:cNvSpPr>
          <p:nvPr>
            <p:ph type="ftr" sz="quarter" idx="11"/>
          </p:nvPr>
        </p:nvSpPr>
        <p:spPr/>
        <p:txBody>
          <a:bodyPr/>
          <a:lstStyle>
            <a:lvl1pPr>
              <a:defRPr/>
            </a:lvl1pPr>
          </a:lstStyle>
          <a:p>
            <a:endParaRPr lang="sv-SE" altLang="en-US">
              <a:solidFill>
                <a:srgbClr val="FFFF00"/>
              </a:solidFill>
            </a:endParaRPr>
          </a:p>
        </p:txBody>
      </p:sp>
      <p:sp>
        <p:nvSpPr>
          <p:cNvPr id="7" name="Slide Number Placeholder 6"/>
          <p:cNvSpPr>
            <a:spLocks noGrp="1"/>
          </p:cNvSpPr>
          <p:nvPr>
            <p:ph type="sldNum" sz="quarter" idx="12"/>
          </p:nvPr>
        </p:nvSpPr>
        <p:spPr/>
        <p:txBody>
          <a:bodyPr/>
          <a:lstStyle>
            <a:lvl1pPr>
              <a:defRPr/>
            </a:lvl1pPr>
          </a:lstStyle>
          <a:p>
            <a:fld id="{D9D43D3F-FBE6-4989-AC70-B1F656E8B97C}" type="slidenum">
              <a:rPr lang="sv-SE" altLang="en-US">
                <a:solidFill>
                  <a:srgbClr val="FFFF00"/>
                </a:solidFill>
              </a:rPr>
              <a:pPr/>
              <a:t>‹#›</a:t>
            </a:fld>
            <a:endParaRPr lang="sv-SE" altLang="en-US">
              <a:solidFill>
                <a:srgbClr val="FFFF00"/>
              </a:solidFill>
            </a:endParaRPr>
          </a:p>
        </p:txBody>
      </p:sp>
    </p:spTree>
    <p:extLst>
      <p:ext uri="{BB962C8B-B14F-4D97-AF65-F5344CB8AC3E}">
        <p14:creationId xmlns:p14="http://schemas.microsoft.com/office/powerpoint/2010/main" val="1820331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BCE8E7C-7133-4096-BA5D-3C586E132C97}" type="datetime1">
              <a:rPr lang="en-US" altLang="en-US" smtClean="0">
                <a:solidFill>
                  <a:srgbClr val="FFFF00"/>
                </a:solidFill>
              </a:rPr>
              <a:t>2/14/2018</a:t>
            </a:fld>
            <a:endParaRPr lang="sv-SE" altLang="en-US">
              <a:solidFill>
                <a:srgbClr val="FFFF00"/>
              </a:solidFill>
            </a:endParaRPr>
          </a:p>
        </p:txBody>
      </p:sp>
      <p:sp>
        <p:nvSpPr>
          <p:cNvPr id="5" name="Footer Placeholder 4"/>
          <p:cNvSpPr>
            <a:spLocks noGrp="1"/>
          </p:cNvSpPr>
          <p:nvPr>
            <p:ph type="ftr" sz="quarter" idx="11"/>
          </p:nvPr>
        </p:nvSpPr>
        <p:spPr/>
        <p:txBody>
          <a:bodyPr/>
          <a:lstStyle>
            <a:lvl1pPr>
              <a:defRPr/>
            </a:lvl1pPr>
          </a:lstStyle>
          <a:p>
            <a:endParaRPr lang="sv-SE" altLang="en-US">
              <a:solidFill>
                <a:srgbClr val="FFFF00"/>
              </a:solidFill>
            </a:endParaRPr>
          </a:p>
        </p:txBody>
      </p:sp>
      <p:sp>
        <p:nvSpPr>
          <p:cNvPr id="6" name="Slide Number Placeholder 5"/>
          <p:cNvSpPr>
            <a:spLocks noGrp="1"/>
          </p:cNvSpPr>
          <p:nvPr>
            <p:ph type="sldNum" sz="quarter" idx="12"/>
          </p:nvPr>
        </p:nvSpPr>
        <p:spPr/>
        <p:txBody>
          <a:bodyPr/>
          <a:lstStyle>
            <a:lvl1pPr>
              <a:defRPr/>
            </a:lvl1pPr>
          </a:lstStyle>
          <a:p>
            <a:fld id="{FFB8BE55-87E9-4E17-AB68-275A21D95882}" type="slidenum">
              <a:rPr lang="sv-SE" altLang="en-US">
                <a:solidFill>
                  <a:srgbClr val="FFFF00"/>
                </a:solidFill>
              </a:rPr>
              <a:pPr/>
              <a:t>‹#›</a:t>
            </a:fld>
            <a:endParaRPr lang="sv-SE" altLang="en-US">
              <a:solidFill>
                <a:srgbClr val="FFFF00"/>
              </a:solidFill>
            </a:endParaRPr>
          </a:p>
        </p:txBody>
      </p:sp>
    </p:spTree>
    <p:extLst>
      <p:ext uri="{BB962C8B-B14F-4D97-AF65-F5344CB8AC3E}">
        <p14:creationId xmlns:p14="http://schemas.microsoft.com/office/powerpoint/2010/main" val="2452998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FB8AA03-C93A-4D3E-9E81-925ED32DD309}" type="datetime1">
              <a:rPr lang="en-US" altLang="en-US" smtClean="0">
                <a:solidFill>
                  <a:srgbClr val="FFFF00"/>
                </a:solidFill>
              </a:rPr>
              <a:t>2/14/2018</a:t>
            </a:fld>
            <a:endParaRPr lang="sv-SE" altLang="en-US">
              <a:solidFill>
                <a:srgbClr val="FFFF00"/>
              </a:solidFill>
            </a:endParaRPr>
          </a:p>
        </p:txBody>
      </p:sp>
      <p:sp>
        <p:nvSpPr>
          <p:cNvPr id="5" name="Footer Placeholder 4"/>
          <p:cNvSpPr>
            <a:spLocks noGrp="1"/>
          </p:cNvSpPr>
          <p:nvPr>
            <p:ph type="ftr" sz="quarter" idx="11"/>
          </p:nvPr>
        </p:nvSpPr>
        <p:spPr/>
        <p:txBody>
          <a:bodyPr/>
          <a:lstStyle>
            <a:lvl1pPr>
              <a:defRPr/>
            </a:lvl1pPr>
          </a:lstStyle>
          <a:p>
            <a:endParaRPr lang="sv-SE" altLang="en-US">
              <a:solidFill>
                <a:srgbClr val="FFFF00"/>
              </a:solidFill>
            </a:endParaRPr>
          </a:p>
        </p:txBody>
      </p:sp>
      <p:sp>
        <p:nvSpPr>
          <p:cNvPr id="6" name="Slide Number Placeholder 5"/>
          <p:cNvSpPr>
            <a:spLocks noGrp="1"/>
          </p:cNvSpPr>
          <p:nvPr>
            <p:ph type="sldNum" sz="quarter" idx="12"/>
          </p:nvPr>
        </p:nvSpPr>
        <p:spPr/>
        <p:txBody>
          <a:bodyPr/>
          <a:lstStyle>
            <a:lvl1pPr>
              <a:defRPr/>
            </a:lvl1pPr>
          </a:lstStyle>
          <a:p>
            <a:fld id="{B6CB3E00-DE14-45F6-A009-C6803F0F700B}" type="slidenum">
              <a:rPr lang="sv-SE" altLang="en-US">
                <a:solidFill>
                  <a:srgbClr val="FFFF00"/>
                </a:solidFill>
              </a:rPr>
              <a:pPr/>
              <a:t>‹#›</a:t>
            </a:fld>
            <a:endParaRPr lang="sv-SE" altLang="en-US">
              <a:solidFill>
                <a:srgbClr val="FFFF00"/>
              </a:solidFill>
            </a:endParaRPr>
          </a:p>
        </p:txBody>
      </p:sp>
    </p:spTree>
    <p:extLst>
      <p:ext uri="{BB962C8B-B14F-4D97-AF65-F5344CB8AC3E}">
        <p14:creationId xmlns:p14="http://schemas.microsoft.com/office/powerpoint/2010/main" val="34498138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fld id="{B2C0C64A-D58C-436D-8451-258BB5B88495}" type="datetime1">
              <a:rPr lang="en-US" altLang="en-US" smtClean="0">
                <a:solidFill>
                  <a:srgbClr val="FFFF00"/>
                </a:solidFill>
              </a:rPr>
              <a:t>2/14/2018</a:t>
            </a:fld>
            <a:endParaRPr lang="sv-SE" altLang="en-US">
              <a:solidFill>
                <a:srgbClr val="FFFF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sv-SE" altLang="en-US">
              <a:solidFill>
                <a:srgbClr val="FFFF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E0CA79E5-34B3-4272-BB21-FA418F90F3AF}" type="slidenum">
              <a:rPr lang="sv-SE" altLang="en-US">
                <a:solidFill>
                  <a:srgbClr val="FFFF00"/>
                </a:solidFill>
              </a:rPr>
              <a:pPr/>
              <a:t>‹#›</a:t>
            </a:fld>
            <a:endParaRPr lang="sv-SE" altLang="en-US">
              <a:solidFill>
                <a:srgbClr val="FFFF00"/>
              </a:solidFill>
            </a:endParaRPr>
          </a:p>
        </p:txBody>
      </p:sp>
    </p:spTree>
    <p:extLst>
      <p:ext uri="{BB962C8B-B14F-4D97-AF65-F5344CB8AC3E}">
        <p14:creationId xmlns:p14="http://schemas.microsoft.com/office/powerpoint/2010/main" val="20066639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E388CC-A2E7-4ECC-BE1A-CF363F293C48}" type="datetime1">
              <a:rPr lang="en-US" smtClean="0">
                <a:solidFill>
                  <a:prstClr val="black">
                    <a:tint val="75000"/>
                  </a:prstClr>
                </a:solidFill>
              </a:rPr>
              <a:t>2/14/2018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972D45-091C-42E6-8C9A-42D79EAFD6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26946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57138D-033F-49AE-AACE-700D61030D19}" type="datetime1">
              <a:rPr lang="en-US" smtClean="0">
                <a:solidFill>
                  <a:prstClr val="black">
                    <a:tint val="75000"/>
                  </a:prstClr>
                </a:solidFill>
              </a:rPr>
              <a:t>2/14/2018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972D45-091C-42E6-8C9A-42D79EAFD6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768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1BB82D-3990-4887-B9CD-7F515F336CA6}" type="datetime1">
              <a:rPr lang="en-US" smtClean="0">
                <a:solidFill>
                  <a:prstClr val="black">
                    <a:tint val="75000"/>
                  </a:prstClr>
                </a:solidFill>
              </a:rPr>
              <a:t>2/14/2018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972D45-091C-42E6-8C9A-42D79EAFD6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7058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8433C5-775A-4FEE-9E14-CDF4030B59D1}" type="datetime1">
              <a:rPr lang="en-US" smtClean="0">
                <a:solidFill>
                  <a:prstClr val="black">
                    <a:tint val="75000"/>
                  </a:prstClr>
                </a:solidFill>
              </a:rPr>
              <a:t>2/14/2018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C972D45-091C-42E6-8C9A-42D79EAFD6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79563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F44B2A-B331-45E6-B656-F8CD8F94A7E3}" type="datetime1">
              <a:rPr lang="en-US" smtClean="0">
                <a:solidFill>
                  <a:prstClr val="black">
                    <a:tint val="75000"/>
                  </a:prstClr>
                </a:solidFill>
              </a:rPr>
              <a:t>2/14/2018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C972D45-091C-42E6-8C9A-42D79EAFD6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7633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845122-306E-4C95-B34D-1882C6EF5E3B}" type="datetime1">
              <a:rPr lang="en-US" smtClean="0">
                <a:solidFill>
                  <a:prstClr val="black">
                    <a:tint val="75000"/>
                  </a:prstClr>
                </a:solidFill>
              </a:rPr>
              <a:t>2/14/2018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C972D45-091C-42E6-8C9A-42D79EAFD6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3213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184D2B-87DD-4501-AC9B-040BDC49D7B6}" type="datetime1">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E319B-D9A2-446E-A077-2C34E3BFAA8B}" type="slidenum">
              <a:rPr lang="en-US" smtClean="0"/>
              <a:t>‹#›</a:t>
            </a:fld>
            <a:endParaRPr lang="en-US"/>
          </a:p>
        </p:txBody>
      </p:sp>
    </p:spTree>
    <p:extLst>
      <p:ext uri="{BB962C8B-B14F-4D97-AF65-F5344CB8AC3E}">
        <p14:creationId xmlns:p14="http://schemas.microsoft.com/office/powerpoint/2010/main" val="29490801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B393DE-2BDA-460D-A586-41BB5B65F36A}" type="datetime1">
              <a:rPr lang="en-US" smtClean="0">
                <a:solidFill>
                  <a:prstClr val="black">
                    <a:tint val="75000"/>
                  </a:prstClr>
                </a:solidFill>
              </a:rPr>
              <a:t>2/14/2018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C972D45-091C-42E6-8C9A-42D79EAFD6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8065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164C8F-4FE7-4C76-98D4-580FF2D4DA7A}" type="datetime1">
              <a:rPr lang="en-US" smtClean="0">
                <a:solidFill>
                  <a:prstClr val="black">
                    <a:tint val="75000"/>
                  </a:prstClr>
                </a:solidFill>
              </a:rPr>
              <a:t>2/14/2018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C972D45-091C-42E6-8C9A-42D79EAFD6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44187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270806-B0C0-4AD2-96E7-8D5ECDA1D016}" type="datetime1">
              <a:rPr lang="en-US" smtClean="0">
                <a:solidFill>
                  <a:prstClr val="black">
                    <a:tint val="75000"/>
                  </a:prstClr>
                </a:solidFill>
              </a:rPr>
              <a:t>2/14/2018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C972D45-091C-42E6-8C9A-42D79EAFD6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1691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4DCB14-F191-43C3-971C-E9182AF0247A}" type="datetime1">
              <a:rPr lang="en-US" smtClean="0">
                <a:solidFill>
                  <a:prstClr val="black">
                    <a:tint val="75000"/>
                  </a:prstClr>
                </a:solidFill>
              </a:rPr>
              <a:t>2/14/2018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972D45-091C-42E6-8C9A-42D79EAFD6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71236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8F992A-F277-4819-83C4-0A911D69885F}" type="datetime1">
              <a:rPr lang="en-US" smtClean="0">
                <a:solidFill>
                  <a:prstClr val="black">
                    <a:tint val="75000"/>
                  </a:prstClr>
                </a:solidFill>
              </a:rPr>
              <a:t>2/14/2018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972D45-091C-42E6-8C9A-42D79EAFD6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59439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3" name="Rectangle 4">
            <a:extLst>
              <a:ext uri="{FF2B5EF4-FFF2-40B4-BE49-F238E27FC236}">
                <a16:creationId xmlns="" xmlns:a16="http://schemas.microsoft.com/office/drawing/2014/main" id="{F3DB1462-DFBA-41CC-92F7-4802BE881CD7}"/>
              </a:ext>
            </a:extLst>
          </p:cNvPr>
          <p:cNvSpPr>
            <a:spLocks noGrp="1" noChangeArrowheads="1"/>
          </p:cNvSpPr>
          <p:nvPr>
            <p:ph type="dt" sz="half" idx="10"/>
          </p:nvPr>
        </p:nvSpPr>
        <p:spPr>
          <a:ln/>
        </p:spPr>
        <p:txBody>
          <a:bodyPr/>
          <a:lstStyle>
            <a:lvl1pPr>
              <a:defRPr/>
            </a:lvl1pPr>
          </a:lstStyle>
          <a:p>
            <a:pPr>
              <a:defRPr/>
            </a:pPr>
            <a:fld id="{90939F26-9A44-4E7F-ACF9-9D4C2177221B}" type="datetime1">
              <a:rPr lang="en-US" smtClean="0">
                <a:solidFill>
                  <a:prstClr val="black">
                    <a:tint val="75000"/>
                  </a:prstClr>
                </a:solidFill>
              </a:rPr>
              <a:t>2/14/2018</a:t>
            </a:fld>
            <a:endParaRPr lang="nb-NO">
              <a:solidFill>
                <a:prstClr val="black">
                  <a:tint val="75000"/>
                </a:prstClr>
              </a:solidFill>
            </a:endParaRPr>
          </a:p>
        </p:txBody>
      </p:sp>
      <p:sp>
        <p:nvSpPr>
          <p:cNvPr id="4" name="Rectangle 5">
            <a:extLst>
              <a:ext uri="{FF2B5EF4-FFF2-40B4-BE49-F238E27FC236}">
                <a16:creationId xmlns="" xmlns:a16="http://schemas.microsoft.com/office/drawing/2014/main" id="{EB3E7617-A7F8-4147-A7E7-9D11163E3DEF}"/>
              </a:ext>
            </a:extLst>
          </p:cNvPr>
          <p:cNvSpPr>
            <a:spLocks noGrp="1" noChangeArrowheads="1"/>
          </p:cNvSpPr>
          <p:nvPr>
            <p:ph type="ftr" sz="quarter" idx="11"/>
          </p:nvPr>
        </p:nvSpPr>
        <p:spPr>
          <a:ln/>
        </p:spPr>
        <p:txBody>
          <a:bodyPr/>
          <a:lstStyle>
            <a:lvl1pPr>
              <a:defRPr/>
            </a:lvl1pPr>
          </a:lstStyle>
          <a:p>
            <a:pPr>
              <a:defRPr/>
            </a:pPr>
            <a:endParaRPr lang="nb-NO">
              <a:solidFill>
                <a:prstClr val="black">
                  <a:tint val="75000"/>
                </a:prstClr>
              </a:solidFill>
            </a:endParaRPr>
          </a:p>
        </p:txBody>
      </p:sp>
      <p:sp>
        <p:nvSpPr>
          <p:cNvPr id="5" name="Rectangle 6">
            <a:extLst>
              <a:ext uri="{FF2B5EF4-FFF2-40B4-BE49-F238E27FC236}">
                <a16:creationId xmlns="" xmlns:a16="http://schemas.microsoft.com/office/drawing/2014/main" id="{EB43D88E-1F4B-463F-8361-2179527C5270}"/>
              </a:ext>
            </a:extLst>
          </p:cNvPr>
          <p:cNvSpPr>
            <a:spLocks noGrp="1" noChangeArrowheads="1"/>
          </p:cNvSpPr>
          <p:nvPr>
            <p:ph type="sldNum" sz="quarter" idx="12"/>
          </p:nvPr>
        </p:nvSpPr>
        <p:spPr>
          <a:ln/>
        </p:spPr>
        <p:txBody>
          <a:bodyPr/>
          <a:lstStyle>
            <a:lvl1pPr>
              <a:defRPr/>
            </a:lvl1pPr>
          </a:lstStyle>
          <a:p>
            <a:fld id="{018EABD6-C094-4BD2-B850-EB93E5488A92}" type="slidenum">
              <a:rPr lang="nb-NO" altLang="nb-NO">
                <a:solidFill>
                  <a:prstClr val="black">
                    <a:tint val="75000"/>
                  </a:prstClr>
                </a:solidFill>
              </a:rPr>
              <a:pPr/>
              <a:t>‹#›</a:t>
            </a:fld>
            <a:endParaRPr lang="nb-NO" altLang="nb-NO">
              <a:solidFill>
                <a:prstClr val="black">
                  <a:tint val="75000"/>
                </a:prstClr>
              </a:solidFill>
            </a:endParaRPr>
          </a:p>
        </p:txBody>
      </p:sp>
    </p:spTree>
    <p:extLst>
      <p:ext uri="{BB962C8B-B14F-4D97-AF65-F5344CB8AC3E}">
        <p14:creationId xmlns:p14="http://schemas.microsoft.com/office/powerpoint/2010/main" val="1803784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318F9C-C6DA-433C-BBBF-6F9FFA5AD91D}" type="datetime1">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3E319B-D9A2-446E-A077-2C34E3BFAA8B}" type="slidenum">
              <a:rPr lang="en-US" smtClean="0"/>
              <a:t>‹#›</a:t>
            </a:fld>
            <a:endParaRPr lang="en-US"/>
          </a:p>
        </p:txBody>
      </p:sp>
    </p:spTree>
    <p:extLst>
      <p:ext uri="{BB962C8B-B14F-4D97-AF65-F5344CB8AC3E}">
        <p14:creationId xmlns:p14="http://schemas.microsoft.com/office/powerpoint/2010/main" val="4119826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91C810-3C50-4401-B344-EBC5438BC17E}" type="datetime1">
              <a:rPr lang="en-US" smtClean="0"/>
              <a:t>2/14/2018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3E319B-D9A2-446E-A077-2C34E3BFAA8B}" type="slidenum">
              <a:rPr lang="en-US" smtClean="0"/>
              <a:t>‹#›</a:t>
            </a:fld>
            <a:endParaRPr lang="en-US"/>
          </a:p>
        </p:txBody>
      </p:sp>
    </p:spTree>
    <p:extLst>
      <p:ext uri="{BB962C8B-B14F-4D97-AF65-F5344CB8AC3E}">
        <p14:creationId xmlns:p14="http://schemas.microsoft.com/office/powerpoint/2010/main" val="675300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736F3D-7066-44CA-8492-C375B496C987}" type="datetime1">
              <a:rPr lang="en-US" smtClean="0"/>
              <a:t>2/14/2018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3E319B-D9A2-446E-A077-2C34E3BFAA8B}" type="slidenum">
              <a:rPr lang="en-US" smtClean="0"/>
              <a:t>‹#›</a:t>
            </a:fld>
            <a:endParaRPr lang="en-US"/>
          </a:p>
        </p:txBody>
      </p:sp>
    </p:spTree>
    <p:extLst>
      <p:ext uri="{BB962C8B-B14F-4D97-AF65-F5344CB8AC3E}">
        <p14:creationId xmlns:p14="http://schemas.microsoft.com/office/powerpoint/2010/main" val="2428319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F50F5D-650C-4643-9DA8-3661886D14CE}" type="datetime1">
              <a:rPr lang="en-US" smtClean="0"/>
              <a:t>2/14/2018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3E319B-D9A2-446E-A077-2C34E3BFAA8B}" type="slidenum">
              <a:rPr lang="en-US" smtClean="0"/>
              <a:t>‹#›</a:t>
            </a:fld>
            <a:endParaRPr lang="en-US"/>
          </a:p>
        </p:txBody>
      </p:sp>
    </p:spTree>
    <p:extLst>
      <p:ext uri="{BB962C8B-B14F-4D97-AF65-F5344CB8AC3E}">
        <p14:creationId xmlns:p14="http://schemas.microsoft.com/office/powerpoint/2010/main" val="843740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13BB82-FA77-40EC-9A25-02DCB73C553A}" type="datetime1">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3E319B-D9A2-446E-A077-2C34E3BFAA8B}" type="slidenum">
              <a:rPr lang="en-US" smtClean="0"/>
              <a:t>‹#›</a:t>
            </a:fld>
            <a:endParaRPr lang="en-US"/>
          </a:p>
        </p:txBody>
      </p:sp>
    </p:spTree>
    <p:extLst>
      <p:ext uri="{BB962C8B-B14F-4D97-AF65-F5344CB8AC3E}">
        <p14:creationId xmlns:p14="http://schemas.microsoft.com/office/powerpoint/2010/main" val="2581845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BF81D8-B920-45E9-9B51-9A3559ADFB36}" type="datetime1">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3E319B-D9A2-446E-A077-2C34E3BFAA8B}" type="slidenum">
              <a:rPr lang="en-US" smtClean="0"/>
              <a:t>‹#›</a:t>
            </a:fld>
            <a:endParaRPr lang="en-US"/>
          </a:p>
        </p:txBody>
      </p:sp>
    </p:spTree>
    <p:extLst>
      <p:ext uri="{BB962C8B-B14F-4D97-AF65-F5344CB8AC3E}">
        <p14:creationId xmlns:p14="http://schemas.microsoft.com/office/powerpoint/2010/main" val="228383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5FD0C-8DA7-4DD3-AEF0-87796C8170A2}" type="datetime1">
              <a:rPr lang="en-US" smtClean="0"/>
              <a:t>2/14/2018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3E319B-D9A2-446E-A077-2C34E3BFAA8B}" type="slidenum">
              <a:rPr lang="en-US" smtClean="0"/>
              <a:t>‹#›</a:t>
            </a:fld>
            <a:endParaRPr lang="en-US"/>
          </a:p>
        </p:txBody>
      </p:sp>
    </p:spTree>
    <p:extLst>
      <p:ext uri="{BB962C8B-B14F-4D97-AF65-F5344CB8AC3E}">
        <p14:creationId xmlns:p14="http://schemas.microsoft.com/office/powerpoint/2010/main" val="3896969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amma/>
                <a:shade val="46275"/>
                <a:invGamma/>
              </a:schemeClr>
            </a:gs>
            <a:gs pos="50000">
              <a:schemeClr val="accent2"/>
            </a:gs>
            <a:gs pos="100000">
              <a:schemeClr val="accent2">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v-SE" altLang="en-US" smtClean="0"/>
              <a:t>Klicka här för att ändra format</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en-US" smtClean="0"/>
              <a:t>Klicka här för att ändra format på bakgrundstexten</a:t>
            </a:r>
          </a:p>
          <a:p>
            <a:pPr lvl="1"/>
            <a:r>
              <a:rPr lang="sv-SE" altLang="en-US" smtClean="0"/>
              <a:t>Nivå två</a:t>
            </a:r>
          </a:p>
          <a:p>
            <a:pPr lvl="2"/>
            <a:r>
              <a:rPr lang="sv-SE" altLang="en-US" smtClean="0"/>
              <a:t>Nivå tre</a:t>
            </a:r>
          </a:p>
          <a:p>
            <a:pPr lvl="3"/>
            <a:r>
              <a:rPr lang="sv-SE" altLang="en-US" smtClean="0"/>
              <a:t>Nivå fyra</a:t>
            </a:r>
          </a:p>
          <a:p>
            <a:pPr lvl="4"/>
            <a:r>
              <a:rPr lang="sv-SE" altLang="en-US" smtClean="0"/>
              <a:t>Nivå fem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fld id="{B3385C74-0AAC-40F4-920A-17209397780C}" type="datetime1">
              <a:rPr lang="en-US" altLang="en-US" smtClean="0">
                <a:solidFill>
                  <a:srgbClr val="FFFF00"/>
                </a:solidFill>
              </a:rPr>
              <a:t>2/14/2018</a:t>
            </a:fld>
            <a:endParaRPr lang="sv-SE" altLang="en-US" smtClean="0">
              <a:solidFill>
                <a:srgbClr val="FFFF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sv-SE" altLang="en-US" smtClean="0">
              <a:solidFill>
                <a:srgbClr val="FFFF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1937CB8E-2E49-4760-BDB2-92B614C4477D}" type="slidenum">
              <a:rPr lang="sv-SE" altLang="en-US" smtClean="0">
                <a:solidFill>
                  <a:srgbClr val="FFFF00"/>
                </a:solidFill>
              </a:rPr>
              <a:pPr fontAlgn="base">
                <a:spcBef>
                  <a:spcPct val="0"/>
                </a:spcBef>
                <a:spcAft>
                  <a:spcPct val="0"/>
                </a:spcAft>
              </a:pPr>
              <a:t>‹#›</a:t>
            </a:fld>
            <a:endParaRPr lang="sv-SE" altLang="en-US" smtClean="0">
              <a:solidFill>
                <a:srgbClr val="FFFF00"/>
              </a:solidFill>
            </a:endParaRPr>
          </a:p>
        </p:txBody>
      </p:sp>
    </p:spTree>
    <p:extLst>
      <p:ext uri="{BB962C8B-B14F-4D97-AF65-F5344CB8AC3E}">
        <p14:creationId xmlns:p14="http://schemas.microsoft.com/office/powerpoint/2010/main" val="27154303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F723FC-6A02-49A6-AF41-18FB0C6BAD07}" type="datetime1">
              <a:rPr lang="en-US" smtClean="0">
                <a:solidFill>
                  <a:prstClr val="black">
                    <a:tint val="75000"/>
                  </a:prstClr>
                </a:solidFill>
              </a:rPr>
              <a:t>2/14/2018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972D45-091C-42E6-8C9A-42D79EAFD6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312576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luftsportstilsynet.no/regle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hyperlink" Target="https://lovdata.no/dokument/SF/forskrift/2016-12-14-1578" TargetMode="External"/><Relationship Id="rId2" Type="http://schemas.openxmlformats.org/officeDocument/2006/relationships/hyperlink" Target="http://public.caa.no/Part_SER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public.caa.no/Part_SERA/" TargetMode="External"/><Relationship Id="rId2" Type="http://schemas.openxmlformats.org/officeDocument/2006/relationships/hyperlink" Target="https://lovdata.no/dokument/SF/forskrift/2004-02-24-468"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public.caa.no/Part_SER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hyperlink" Target="https://www.youtube.com/watch?v=AsdTpMqY1Rk"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wmf"/><Relationship Id="rId1" Type="http://schemas.openxmlformats.org/officeDocument/2006/relationships/slideLayout" Target="../slideLayouts/slideLayout2.xml"/><Relationship Id="rId4" Type="http://schemas.openxmlformats.org/officeDocument/2006/relationships/image" Target="../media/image36.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hyperlink" Target="https://www.aibn.no/" TargetMode="External"/><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hyperlink" Target="https://avinor.no/" TargetMode="Externa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hyperlink" Target="http://www.nlf.no/" TargetMode="External"/><Relationship Id="rId5" Type="http://schemas.openxmlformats.org/officeDocument/2006/relationships/image" Target="../media/image7.png"/><Relationship Id="rId10" Type="http://schemas.openxmlformats.org/officeDocument/2006/relationships/hyperlink" Target="http://www.luftfartstilsynet.no/" TargetMode="External"/><Relationship Id="rId4" Type="http://schemas.openxmlformats.org/officeDocument/2006/relationships/image" Target="../media/image6.wmf"/><Relationship Id="rId9" Type="http://schemas.openxmlformats.org/officeDocument/2006/relationships/hyperlink" Target="http://www.luftsportstilsynet.no/" TargetMode="External"/><Relationship Id="rId1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luftfartstilsynet.no/incoming/AIP_Norge_ENR_1.pdf/BINARY/AIP%20Norge%20ENR%201.pdf"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png"/><Relationship Id="rId7"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lovdata.no/dokument/NL/lov/1993-06-11-101/KAPITTEL_2" TargetMode="External"/><Relationship Id="rId2" Type="http://schemas.openxmlformats.org/officeDocument/2006/relationships/hyperlink" Target="https://lovdata.no/dokument/NL/lov/1993-06-11-101/KAPITTEL_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slarssen\Dropbox\Camera Uploads\Usortert 2015 og eldre\2013-06-29 13.23.5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60648"/>
            <a:ext cx="8496944" cy="6336703"/>
          </a:xfrm>
          <a:prstGeom prst="rect">
            <a:avLst/>
          </a:prstGeom>
          <a:noFill/>
          <a:ln>
            <a:noFill/>
          </a:ln>
        </p:spPr>
      </p:pic>
      <p:sp>
        <p:nvSpPr>
          <p:cNvPr id="3" name="Rectangle 2"/>
          <p:cNvSpPr/>
          <p:nvPr/>
        </p:nvSpPr>
        <p:spPr>
          <a:xfrm>
            <a:off x="1475656" y="261658"/>
            <a:ext cx="6192688" cy="1446550"/>
          </a:xfrm>
          <a:prstGeom prst="rect">
            <a:avLst/>
          </a:prstGeom>
        </p:spPr>
        <p:txBody>
          <a:bodyPr wrap="square">
            <a:spAutoFit/>
          </a:bodyPr>
          <a:lstStyle/>
          <a:p>
            <a:pPr algn="ctr"/>
            <a:r>
              <a:rPr lang="nb-NO" sz="4400" dirty="0" smtClean="0">
                <a:latin typeface="Arial" panose="020B0604020202020204" pitchFamily="34" charset="0"/>
                <a:cs typeface="Arial" panose="020B0604020202020204" pitchFamily="34" charset="0"/>
              </a:rPr>
              <a:t>Kurs i Lover og regler</a:t>
            </a:r>
          </a:p>
          <a:p>
            <a:pPr algn="ctr"/>
            <a:r>
              <a:rPr lang="nb-NO" sz="4400" dirty="0" smtClean="0">
                <a:latin typeface="Arial" panose="020B0604020202020204" pitchFamily="34" charset="0"/>
                <a:cs typeface="Arial" panose="020B0604020202020204" pitchFamily="34" charset="0"/>
              </a:rPr>
              <a:t> for seilflygere del </a:t>
            </a:r>
            <a:r>
              <a:rPr lang="nb-NO" sz="4400" dirty="0" smtClean="0">
                <a:latin typeface="Arial" panose="020B0604020202020204" pitchFamily="34" charset="0"/>
                <a:cs typeface="Arial" panose="020B0604020202020204" pitchFamily="34" charset="0"/>
              </a:rPr>
              <a:t>1-1</a:t>
            </a:r>
            <a:endParaRPr lang="en-US" sz="4400" dirty="0"/>
          </a:p>
        </p:txBody>
      </p:sp>
      <p:sp>
        <p:nvSpPr>
          <p:cNvPr id="4" name="Rectangle 3"/>
          <p:cNvSpPr/>
          <p:nvPr/>
        </p:nvSpPr>
        <p:spPr>
          <a:xfrm>
            <a:off x="2358008" y="4365104"/>
            <a:ext cx="4572000" cy="1569660"/>
          </a:xfrm>
          <a:prstGeom prst="rect">
            <a:avLst/>
          </a:prstGeom>
        </p:spPr>
        <p:txBody>
          <a:bodyPr>
            <a:spAutoFit/>
          </a:bodyPr>
          <a:lstStyle/>
          <a:p>
            <a:pPr algn="ctr"/>
            <a:r>
              <a:rPr lang="nb-NO" sz="3200" b="1" dirty="0">
                <a:latin typeface="Arial" panose="020B0604020202020204" pitchFamily="34" charset="0"/>
                <a:cs typeface="Arial" panose="020B0604020202020204" pitchFamily="34" charset="0"/>
              </a:rPr>
              <a:t>Luftfartsloven, BSL’er og </a:t>
            </a:r>
            <a:endParaRPr lang="nb-NO" sz="3200" b="1" dirty="0" smtClean="0">
              <a:latin typeface="Arial" panose="020B0604020202020204" pitchFamily="34" charset="0"/>
              <a:cs typeface="Arial" panose="020B0604020202020204" pitchFamily="34" charset="0"/>
            </a:endParaRPr>
          </a:p>
          <a:p>
            <a:pPr algn="ctr"/>
            <a:r>
              <a:rPr lang="nb-NO" sz="3200" b="1" dirty="0" smtClean="0">
                <a:latin typeface="Arial" panose="020B0604020202020204" pitchFamily="34" charset="0"/>
                <a:cs typeface="Arial" panose="020B0604020202020204" pitchFamily="34" charset="0"/>
              </a:rPr>
              <a:t>Avinor </a:t>
            </a:r>
            <a:r>
              <a:rPr lang="nb-NO" sz="3200" b="1" dirty="0">
                <a:latin typeface="Arial" panose="020B0604020202020204" pitchFamily="34" charset="0"/>
                <a:cs typeface="Arial" panose="020B0604020202020204" pitchFamily="34" charset="0"/>
              </a:rPr>
              <a:t>IPPC</a:t>
            </a:r>
            <a:endParaRPr lang="en-US" sz="3200" b="1" dirty="0">
              <a:latin typeface="Arial" panose="020B0604020202020204" pitchFamily="34" charset="0"/>
              <a:cs typeface="Arial" panose="020B0604020202020204" pitchFamily="34" charset="0"/>
            </a:endParaRPr>
          </a:p>
        </p:txBody>
      </p:sp>
      <p:sp>
        <p:nvSpPr>
          <p:cNvPr id="5" name="TextBox 4"/>
          <p:cNvSpPr txBox="1"/>
          <p:nvPr/>
        </p:nvSpPr>
        <p:spPr>
          <a:xfrm>
            <a:off x="6156176" y="6093296"/>
            <a:ext cx="2736304" cy="677108"/>
          </a:xfrm>
          <a:prstGeom prst="rect">
            <a:avLst/>
          </a:prstGeom>
          <a:noFill/>
        </p:spPr>
        <p:txBody>
          <a:bodyPr wrap="square" rtlCol="0">
            <a:spAutoFit/>
          </a:bodyPr>
          <a:lstStyle/>
          <a:p>
            <a:r>
              <a:rPr lang="nb-NO" sz="2000" dirty="0">
                <a:latin typeface="Arial" panose="020B0604020202020204" pitchFamily="34" charset="0"/>
                <a:cs typeface="Arial" panose="020B0604020202020204" pitchFamily="34" charset="0"/>
              </a:rPr>
              <a:t>Utgave 1 januar 2018</a:t>
            </a:r>
            <a:endParaRPr lang="en-US" sz="2000" dirty="0">
              <a:latin typeface="Arial" panose="020B0604020202020204" pitchFamily="34" charset="0"/>
              <a:cs typeface="Arial" panose="020B0604020202020204" pitchFamily="34" charset="0"/>
            </a:endParaRPr>
          </a:p>
          <a:p>
            <a:endParaRPr lang="en-US" dirty="0"/>
          </a:p>
        </p:txBody>
      </p:sp>
      <p:sp>
        <p:nvSpPr>
          <p:cNvPr id="6" name="Slide Number Placeholder 5"/>
          <p:cNvSpPr>
            <a:spLocks noGrp="1"/>
          </p:cNvSpPr>
          <p:nvPr>
            <p:ph type="sldNum" sz="quarter" idx="12"/>
          </p:nvPr>
        </p:nvSpPr>
        <p:spPr/>
        <p:txBody>
          <a:bodyPr/>
          <a:lstStyle/>
          <a:p>
            <a:fld id="{AD3E319B-D9A2-446E-A077-2C34E3BFAA8B}" type="slidenum">
              <a:rPr lang="en-US" smtClean="0"/>
              <a:t>1</a:t>
            </a:fld>
            <a:endParaRPr lang="en-US"/>
          </a:p>
        </p:txBody>
      </p:sp>
    </p:spTree>
    <p:extLst>
      <p:ext uri="{BB962C8B-B14F-4D97-AF65-F5344CB8AC3E}">
        <p14:creationId xmlns:p14="http://schemas.microsoft.com/office/powerpoint/2010/main" val="2652298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nb-NO" sz="3600" b="1" dirty="0" smtClean="0"/>
              <a:t/>
            </a:r>
            <a:br>
              <a:rPr lang="nb-NO" sz="3600" b="1" dirty="0" smtClean="0"/>
            </a:br>
            <a:r>
              <a:rPr lang="nb-NO" sz="3600" b="1" dirty="0" smtClean="0"/>
              <a:t>Kapittel </a:t>
            </a:r>
            <a:r>
              <a:rPr lang="nb-NO" sz="3600" b="1" dirty="0"/>
              <a:t>XIV. Straffebestemmelser</a:t>
            </a:r>
            <a:r>
              <a:rPr lang="en-US" dirty="0"/>
              <a:t/>
            </a:r>
            <a:br>
              <a:rPr lang="en-US" dirty="0"/>
            </a:br>
            <a:endParaRPr lang="en-US" dirty="0"/>
          </a:p>
        </p:txBody>
      </p:sp>
      <p:sp>
        <p:nvSpPr>
          <p:cNvPr id="3" name="Content Placeholder 2"/>
          <p:cNvSpPr>
            <a:spLocks noGrp="1"/>
          </p:cNvSpPr>
          <p:nvPr>
            <p:ph idx="1"/>
          </p:nvPr>
        </p:nvSpPr>
        <p:spPr>
          <a:xfrm>
            <a:off x="457200" y="1124744"/>
            <a:ext cx="8229600" cy="4958011"/>
          </a:xfrm>
        </p:spPr>
        <p:txBody>
          <a:bodyPr>
            <a:normAutofit fontScale="92500"/>
          </a:bodyPr>
          <a:lstStyle/>
          <a:p>
            <a:r>
              <a:rPr lang="nb-NO" sz="3000" b="1" dirty="0"/>
              <a:t>§ 14-5. </a:t>
            </a:r>
            <a:r>
              <a:rPr lang="nb-NO" sz="3000" b="1" i="1" dirty="0"/>
              <a:t>Manglende miljødyktighet m.v.</a:t>
            </a:r>
            <a:endParaRPr lang="en-US" sz="3000" dirty="0"/>
          </a:p>
          <a:p>
            <a:r>
              <a:rPr lang="nb-NO" sz="3000" b="1" dirty="0"/>
              <a:t>§ 14-6. </a:t>
            </a:r>
            <a:r>
              <a:rPr lang="nb-NO" sz="3000" b="1" i="1" dirty="0"/>
              <a:t>Overtredelse av sikkerhetsbestemmelser m.v.</a:t>
            </a:r>
            <a:endParaRPr lang="en-US" sz="3000" dirty="0"/>
          </a:p>
          <a:p>
            <a:r>
              <a:rPr lang="nb-NO" sz="3000" b="1" dirty="0"/>
              <a:t>§ 14-7. </a:t>
            </a:r>
            <a:r>
              <a:rPr lang="nb-NO" sz="3000" b="1" i="1" dirty="0"/>
              <a:t>Manglende forsikring m.v.</a:t>
            </a:r>
            <a:endParaRPr lang="en-US" sz="3000" dirty="0"/>
          </a:p>
          <a:p>
            <a:r>
              <a:rPr lang="nb-NO" sz="3000" b="1" dirty="0"/>
              <a:t>§ 14-8. </a:t>
            </a:r>
            <a:r>
              <a:rPr lang="nb-NO" sz="3000" b="1" i="1" dirty="0"/>
              <a:t>Fartøysjefens </a:t>
            </a:r>
            <a:r>
              <a:rPr lang="nb-NO" sz="3000" b="1" i="1" dirty="0" smtClean="0"/>
              <a:t>ansvar</a:t>
            </a:r>
          </a:p>
          <a:p>
            <a:r>
              <a:rPr lang="nb-NO" sz="3000" b="1" dirty="0"/>
              <a:t>§ 14-9. </a:t>
            </a:r>
            <a:r>
              <a:rPr lang="nb-NO" sz="3000" b="1" i="1" dirty="0"/>
              <a:t>Overtredelse av sertifiseringsbestemmelsene</a:t>
            </a:r>
            <a:endParaRPr lang="en-US" sz="3000" dirty="0"/>
          </a:p>
          <a:p>
            <a:r>
              <a:rPr lang="en-US" sz="3000" b="1" dirty="0"/>
              <a:t>§ 14-14. </a:t>
            </a:r>
            <a:r>
              <a:rPr lang="en-US" sz="3000" b="1" i="1" dirty="0" err="1"/>
              <a:t>Føring</a:t>
            </a:r>
            <a:r>
              <a:rPr lang="en-US" sz="3000" b="1" i="1" dirty="0"/>
              <a:t> </a:t>
            </a:r>
            <a:r>
              <a:rPr lang="en-US" sz="3000" b="1" i="1" dirty="0" err="1"/>
              <a:t>av</a:t>
            </a:r>
            <a:r>
              <a:rPr lang="en-US" sz="3000" b="1" i="1" dirty="0"/>
              <a:t> </a:t>
            </a:r>
            <a:r>
              <a:rPr lang="en-US" sz="3000" b="1" i="1" dirty="0" err="1"/>
              <a:t>luftfartøy</a:t>
            </a:r>
            <a:r>
              <a:rPr lang="en-US" sz="3000" b="1" i="1" dirty="0"/>
              <a:t> </a:t>
            </a:r>
            <a:r>
              <a:rPr lang="en-US" sz="3000" b="1" i="1" dirty="0" err="1"/>
              <a:t>i</a:t>
            </a:r>
            <a:r>
              <a:rPr lang="en-US" sz="3000" b="1" i="1" dirty="0"/>
              <a:t> </a:t>
            </a:r>
            <a:r>
              <a:rPr lang="en-US" sz="3000" b="1" i="1" dirty="0" err="1"/>
              <a:t>strid</a:t>
            </a:r>
            <a:r>
              <a:rPr lang="en-US" sz="3000" b="1" i="1" dirty="0"/>
              <a:t> med </a:t>
            </a:r>
            <a:r>
              <a:rPr lang="en-US" sz="3000" b="1" i="1" dirty="0" err="1" smtClean="0"/>
              <a:t>regulering</a:t>
            </a:r>
            <a:endParaRPr lang="en-US" sz="3000" b="1" i="1" dirty="0" smtClean="0"/>
          </a:p>
          <a:p>
            <a:r>
              <a:rPr lang="nb-NO" sz="3000" b="1" dirty="0"/>
              <a:t>§ 14-19. </a:t>
            </a:r>
            <a:r>
              <a:rPr lang="nb-NO" sz="3000" b="1" i="1" dirty="0"/>
              <a:t>Om overtredelse av bestemmelser om fartøydokument m.v</a:t>
            </a:r>
            <a:r>
              <a:rPr lang="nb-NO" sz="3000" b="1" i="1" dirty="0" smtClean="0"/>
              <a:t>.</a:t>
            </a:r>
            <a:endParaRPr lang="en-US" sz="3000" dirty="0"/>
          </a:p>
          <a:p>
            <a:endParaRPr lang="en-US" dirty="0"/>
          </a:p>
        </p:txBody>
      </p:sp>
      <p:sp>
        <p:nvSpPr>
          <p:cNvPr id="4" name="Slide Number Placeholder 3"/>
          <p:cNvSpPr>
            <a:spLocks noGrp="1"/>
          </p:cNvSpPr>
          <p:nvPr>
            <p:ph type="sldNum" sz="quarter" idx="12"/>
          </p:nvPr>
        </p:nvSpPr>
        <p:spPr/>
        <p:txBody>
          <a:bodyPr/>
          <a:lstStyle/>
          <a:p>
            <a:fld id="{AD3E319B-D9A2-446E-A077-2C34E3BFAA8B}" type="slidenum">
              <a:rPr lang="en-US" smtClean="0"/>
              <a:t>10</a:t>
            </a:fld>
            <a:endParaRPr lang="en-US"/>
          </a:p>
        </p:txBody>
      </p:sp>
    </p:spTree>
    <p:extLst>
      <p:ext uri="{BB962C8B-B14F-4D97-AF65-F5344CB8AC3E}">
        <p14:creationId xmlns:p14="http://schemas.microsoft.com/office/powerpoint/2010/main" val="4215774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sz="3200" b="1" dirty="0">
                <a:latin typeface="Arial" panose="020B0604020202020204" pitchFamily="34" charset="0"/>
                <a:cs typeface="Arial" panose="020B0604020202020204" pitchFamily="34" charset="0"/>
              </a:rPr>
              <a:t>Kapittel XV. Gjennomføringsbestemmelser</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nb-NO" sz="2800" b="1" dirty="0">
                <a:latin typeface="Arial" panose="020B0604020202020204" pitchFamily="34" charset="0"/>
                <a:cs typeface="Arial" panose="020B0604020202020204" pitchFamily="34" charset="0"/>
              </a:rPr>
              <a:t>§ 15-3.</a:t>
            </a:r>
            <a:r>
              <a:rPr lang="nb-NO" sz="2800" b="1" i="1" dirty="0">
                <a:latin typeface="Arial" panose="020B0604020202020204" pitchFamily="34" charset="0"/>
                <a:cs typeface="Arial" panose="020B0604020202020204" pitchFamily="34" charset="0"/>
              </a:rPr>
              <a:t>Luftfartsmyndigheten</a:t>
            </a:r>
            <a:endParaRPr lang="en-US" sz="2800" dirty="0">
              <a:latin typeface="Arial" panose="020B0604020202020204" pitchFamily="34" charset="0"/>
              <a:cs typeface="Arial" panose="020B0604020202020204" pitchFamily="34" charset="0"/>
            </a:endParaRPr>
          </a:p>
          <a:p>
            <a:r>
              <a:rPr lang="nb-NO" sz="2800" dirty="0">
                <a:latin typeface="Arial" panose="020B0604020202020204" pitchFamily="34" charset="0"/>
                <a:cs typeface="Arial" panose="020B0604020202020204" pitchFamily="34" charset="0"/>
              </a:rPr>
              <a:t>Departementet bestemmer hvilken myndighet som skal være luftfartsmyndighet etter denne lov.</a:t>
            </a:r>
            <a:endParaRPr lang="en-US" sz="2800" dirty="0">
              <a:latin typeface="Arial" panose="020B0604020202020204" pitchFamily="34" charset="0"/>
              <a:cs typeface="Arial" panose="020B0604020202020204" pitchFamily="34" charset="0"/>
            </a:endParaRPr>
          </a:p>
          <a:p>
            <a:endParaRPr lang="nb-NO" dirty="0" smtClean="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861048"/>
            <a:ext cx="4102377" cy="1835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0133" y="4067361"/>
            <a:ext cx="4322661" cy="142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AD3E319B-D9A2-446E-A077-2C34E3BFAA8B}" type="slidenum">
              <a:rPr lang="en-US" smtClean="0"/>
              <a:t>11</a:t>
            </a:fld>
            <a:endParaRPr lang="en-US"/>
          </a:p>
        </p:txBody>
      </p:sp>
    </p:spTree>
    <p:extLst>
      <p:ext uri="{BB962C8B-B14F-4D97-AF65-F5344CB8AC3E}">
        <p14:creationId xmlns:p14="http://schemas.microsoft.com/office/powerpoint/2010/main" val="1291740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err="1">
                <a:latin typeface="Arial" panose="020B0604020202020204" pitchFamily="34" charset="0"/>
                <a:cs typeface="Arial" panose="020B0604020202020204" pitchFamily="34" charset="0"/>
              </a:rPr>
              <a:t>Norsk</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Luftsportstilsyn</a:t>
            </a:r>
            <a:r>
              <a:rPr lang="en-US" sz="2800" dirty="0">
                <a:latin typeface="Arial" panose="020B0604020202020204" pitchFamily="34" charset="0"/>
                <a:cs typeface="Arial" panose="020B0604020202020204" pitchFamily="34" charset="0"/>
              </a:rPr>
              <a:t> (NLT)</a:t>
            </a:r>
          </a:p>
        </p:txBody>
      </p:sp>
      <p:sp>
        <p:nvSpPr>
          <p:cNvPr id="3" name="Content Placeholder 2"/>
          <p:cNvSpPr>
            <a:spLocks noGrp="1"/>
          </p:cNvSpPr>
          <p:nvPr>
            <p:ph idx="1"/>
          </p:nvPr>
        </p:nvSpPr>
        <p:spPr/>
        <p:txBody>
          <a:bodyPr>
            <a:normAutofit lnSpcReduction="10000"/>
          </a:bodyPr>
          <a:lstStyle/>
          <a:p>
            <a:r>
              <a:rPr lang="nb-NO" sz="2800" dirty="0">
                <a:latin typeface="Arial" panose="020B0604020202020204" pitchFamily="34" charset="0"/>
                <a:cs typeface="Arial" panose="020B0604020202020204" pitchFamily="34" charset="0"/>
              </a:rPr>
              <a:t>NLT har som sagt i første omgang lagt til rette for en direkte konvertering av de nasjonale seilflybevisene. </a:t>
            </a:r>
            <a:endParaRPr lang="nb-NO" sz="2800" dirty="0" smtClean="0">
              <a:latin typeface="Arial" panose="020B0604020202020204" pitchFamily="34" charset="0"/>
              <a:cs typeface="Arial" panose="020B0604020202020204" pitchFamily="34" charset="0"/>
            </a:endParaRPr>
          </a:p>
          <a:p>
            <a:r>
              <a:rPr lang="nb-NO" sz="2800" dirty="0" smtClean="0">
                <a:latin typeface="Arial" panose="020B0604020202020204" pitchFamily="34" charset="0"/>
                <a:cs typeface="Arial" panose="020B0604020202020204" pitchFamily="34" charset="0"/>
              </a:rPr>
              <a:t>Så </a:t>
            </a:r>
            <a:r>
              <a:rPr lang="nb-NO" sz="2800" dirty="0">
                <a:latin typeface="Arial" panose="020B0604020202020204" pitchFamily="34" charset="0"/>
                <a:cs typeface="Arial" panose="020B0604020202020204" pitchFamily="34" charset="0"/>
              </a:rPr>
              <a:t>fort det nødvendige utdanningstilbudet er etablert, vil det bli aktuelt med grunnutdanning og første gangs utstedelser samt utvidete rettigheter basert på teoretisk og praktisk utdanning</a:t>
            </a:r>
            <a:r>
              <a:rPr lang="nb-NO" sz="2800" dirty="0" smtClean="0">
                <a:latin typeface="Arial" panose="020B0604020202020204" pitchFamily="34" charset="0"/>
                <a:cs typeface="Arial" panose="020B0604020202020204" pitchFamily="34" charset="0"/>
              </a:rPr>
              <a:t>.</a:t>
            </a:r>
          </a:p>
          <a:p>
            <a:endParaRPr lang="nb-NO" sz="2800" dirty="0">
              <a:latin typeface="Arial" panose="020B0604020202020204" pitchFamily="34" charset="0"/>
              <a:cs typeface="Arial" panose="020B0604020202020204" pitchFamily="34" charset="0"/>
            </a:endParaRPr>
          </a:p>
          <a:p>
            <a:r>
              <a:rPr lang="en-US" sz="2800" dirty="0">
                <a:hlinkClick r:id="rId2"/>
              </a:rPr>
              <a:t>http://www.luftsportstilsynet.no/regler</a:t>
            </a:r>
            <a:r>
              <a:rPr lang="en-US" sz="2800" dirty="0" smtClean="0">
                <a:hlinkClick r:id="rId2"/>
              </a:rPr>
              <a:t>/</a:t>
            </a:r>
            <a:endParaRPr lang="en-US" sz="2800" dirty="0" smtClean="0"/>
          </a:p>
          <a:p>
            <a:pPr marL="0" indent="0">
              <a:buNone/>
            </a:pPr>
            <a:endParaRPr lang="en-US"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D3E319B-D9A2-446E-A077-2C34E3BFAA8B}" type="slidenum">
              <a:rPr lang="en-US" smtClean="0"/>
              <a:t>12</a:t>
            </a:fld>
            <a:endParaRPr lang="en-US"/>
          </a:p>
        </p:txBody>
      </p:sp>
    </p:spTree>
    <p:extLst>
      <p:ext uri="{BB962C8B-B14F-4D97-AF65-F5344CB8AC3E}">
        <p14:creationId xmlns:p14="http://schemas.microsoft.com/office/powerpoint/2010/main" val="12804255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nb-NO" sz="3600" b="1" dirty="0" smtClean="0">
                <a:latin typeface="Arial" panose="020B0604020202020204" pitchFamily="34" charset="0"/>
                <a:cs typeface="Arial" panose="020B0604020202020204" pitchFamily="34" charset="0"/>
              </a:rPr>
              <a:t>BSL D</a:t>
            </a: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96752"/>
            <a:ext cx="8229600" cy="4929411"/>
          </a:xfrm>
        </p:spPr>
        <p:txBody>
          <a:bodyPr>
            <a:normAutofit/>
          </a:bodyPr>
          <a:lstStyle/>
          <a:p>
            <a:pPr marL="0" indent="0">
              <a:buNone/>
            </a:pPr>
            <a:r>
              <a:rPr lang="nb-NO" sz="2400" dirty="0" smtClean="0"/>
              <a:t>Bestemmelser for seilflyging i Norge er gitt i: </a:t>
            </a:r>
          </a:p>
          <a:p>
            <a:pPr marL="0" indent="0">
              <a:buNone/>
            </a:pPr>
            <a:endParaRPr lang="nb-NO" sz="2400" dirty="0" smtClean="0"/>
          </a:p>
          <a:p>
            <a:pPr marL="0" indent="0">
              <a:buNone/>
            </a:pPr>
            <a:r>
              <a:rPr lang="nb-NO" sz="2400" dirty="0" smtClean="0"/>
              <a:t>BSL D 4-1 – Forskrift om krav til seilflygere </a:t>
            </a:r>
          </a:p>
          <a:p>
            <a:pPr marL="0" indent="0">
              <a:buNone/>
            </a:pPr>
            <a:r>
              <a:rPr lang="nb-NO" sz="2400" dirty="0" smtClean="0"/>
              <a:t>BSL D 4-4 – Forskrift om slepeflyging </a:t>
            </a:r>
          </a:p>
          <a:p>
            <a:pPr marL="0" indent="0">
              <a:buNone/>
            </a:pPr>
            <a:r>
              <a:rPr lang="nb-NO" sz="2400" dirty="0" smtClean="0"/>
              <a:t>BSL D 4-6 – Forskrift om motorseilfly </a:t>
            </a:r>
          </a:p>
          <a:p>
            <a:pPr marL="0" indent="0">
              <a:buNone/>
            </a:pPr>
            <a:endParaRPr lang="nb-NO" sz="2400" dirty="0"/>
          </a:p>
          <a:p>
            <a:pPr marL="0" indent="0">
              <a:buNone/>
            </a:pPr>
            <a:r>
              <a:rPr lang="nb-NO" sz="2400" dirty="0" smtClean="0"/>
              <a:t>I dag har er det bare NLF som har rett til å utdanne seilflygere i Norge.</a:t>
            </a:r>
          </a:p>
        </p:txBody>
      </p:sp>
      <p:sp>
        <p:nvSpPr>
          <p:cNvPr id="4" name="Slide Number Placeholder 3"/>
          <p:cNvSpPr>
            <a:spLocks noGrp="1"/>
          </p:cNvSpPr>
          <p:nvPr>
            <p:ph type="sldNum" sz="quarter" idx="12"/>
          </p:nvPr>
        </p:nvSpPr>
        <p:spPr/>
        <p:txBody>
          <a:bodyPr/>
          <a:lstStyle/>
          <a:p>
            <a:fld id="{5C972D45-091C-42E6-8C9A-42D79EAFD63B}" type="slidenum">
              <a:rPr lang="en-US" smtClean="0">
                <a:solidFill>
                  <a:prstClr val="black">
                    <a:tint val="75000"/>
                  </a:prstClr>
                </a:solidFill>
              </a:rPr>
              <a:pPr/>
              <a:t>13</a:t>
            </a:fld>
            <a:endParaRPr lang="en-US">
              <a:solidFill>
                <a:prstClr val="black">
                  <a:tint val="7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2204864"/>
            <a:ext cx="1436435"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56767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nb-NO" sz="3200" b="1" dirty="0"/>
              <a:t>BSL F </a:t>
            </a:r>
            <a:r>
              <a:rPr lang="nb-NO" sz="3200" b="1" dirty="0" smtClean="0"/>
              <a:t>1-1 Lufttrafikkregler</a:t>
            </a:r>
            <a:endParaRPr lang="en-US" sz="3200" dirty="0"/>
          </a:p>
        </p:txBody>
      </p:sp>
      <p:sp>
        <p:nvSpPr>
          <p:cNvPr id="3" name="Content Placeholder 2"/>
          <p:cNvSpPr>
            <a:spLocks noGrp="1"/>
          </p:cNvSpPr>
          <p:nvPr>
            <p:ph idx="1"/>
          </p:nvPr>
        </p:nvSpPr>
        <p:spPr>
          <a:xfrm>
            <a:off x="457200" y="980728"/>
            <a:ext cx="8229600" cy="5145435"/>
          </a:xfrm>
        </p:spPr>
        <p:txBody>
          <a:bodyPr>
            <a:noAutofit/>
          </a:bodyPr>
          <a:lstStyle/>
          <a:p>
            <a:r>
              <a:rPr lang="nb-NO" sz="1400" dirty="0">
                <a:latin typeface="Arial" panose="020B0604020202020204" pitchFamily="34" charset="0"/>
                <a:cs typeface="Arial" panose="020B0604020202020204" pitchFamily="34" charset="0"/>
              </a:rPr>
              <a:t>Det er to BSL F 1-1 som gjelder luftrafikkregler. De har tilnærmet samme navn, men forskjellig innhold.</a:t>
            </a:r>
            <a:endParaRPr lang="en-US" sz="1400" dirty="0">
              <a:latin typeface="Arial" panose="020B0604020202020204" pitchFamily="34" charset="0"/>
              <a:cs typeface="Arial" panose="020B0604020202020204" pitchFamily="34" charset="0"/>
            </a:endParaRPr>
          </a:p>
          <a:p>
            <a:r>
              <a:rPr lang="nb-NO" sz="1800"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a:p>
            <a:pPr marL="0" lvl="0" indent="0">
              <a:buNone/>
            </a:pPr>
            <a:r>
              <a:rPr lang="nb-NO" sz="2000" b="1" dirty="0">
                <a:latin typeface="Arial" panose="020B0604020202020204" pitchFamily="34" charset="0"/>
                <a:cs typeface="Arial" panose="020B0604020202020204" pitchFamily="34" charset="0"/>
              </a:rPr>
              <a:t>BSL F 1-1 Lufttrafikkregler og operative prosedyrer / SERA</a:t>
            </a:r>
            <a:endParaRPr lang="en-US" sz="2000" dirty="0">
              <a:latin typeface="Arial" panose="020B0604020202020204" pitchFamily="34" charset="0"/>
              <a:cs typeface="Arial" panose="020B0604020202020204" pitchFamily="34" charset="0"/>
            </a:endParaRPr>
          </a:p>
          <a:p>
            <a:r>
              <a:rPr lang="nb-NO" sz="2000" i="1" u="sng" dirty="0">
                <a:latin typeface="Arial" panose="020B0604020202020204" pitchFamily="34" charset="0"/>
                <a:cs typeface="Arial" panose="020B0604020202020204" pitchFamily="34" charset="0"/>
                <a:hlinkClick r:id="rId2"/>
              </a:rPr>
              <a:t>http://public.caa.no/Part_SERA/</a:t>
            </a:r>
            <a:endParaRPr lang="en-US" sz="2000" dirty="0">
              <a:latin typeface="Arial" panose="020B0604020202020204" pitchFamily="34" charset="0"/>
              <a:cs typeface="Arial" panose="020B0604020202020204" pitchFamily="34" charset="0"/>
            </a:endParaRPr>
          </a:p>
          <a:p>
            <a:r>
              <a:rPr lang="nb-NO" sz="2000" dirty="0">
                <a:latin typeface="Arial" panose="020B0604020202020204" pitchFamily="34" charset="0"/>
                <a:cs typeface="Arial" panose="020B0604020202020204" pitchFamily="34" charset="0"/>
              </a:rPr>
              <a:t>Den første, er for det meste skrevet på engelsk og forskriften og paragrafer inneholder ordet </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SERA.   SERA </a:t>
            </a:r>
            <a:r>
              <a:rPr lang="en-US" sz="2000" dirty="0" err="1">
                <a:latin typeface="Arial" panose="020B0604020202020204" pitchFamily="34" charset="0"/>
                <a:cs typeface="Arial" panose="020B0604020202020204" pitchFamily="34" charset="0"/>
              </a:rPr>
              <a:t>betyr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Standardised</a:t>
            </a:r>
            <a:r>
              <a:rPr lang="en-US" sz="2000" dirty="0">
                <a:latin typeface="Arial" panose="020B0604020202020204" pitchFamily="34" charset="0"/>
                <a:cs typeface="Arial" panose="020B0604020202020204" pitchFamily="34" charset="0"/>
              </a:rPr>
              <a:t> European Rules of the Air </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EASA.</a:t>
            </a:r>
          </a:p>
          <a:p>
            <a:r>
              <a:rPr lang="nb-NO" sz="1800" dirty="0">
                <a:latin typeface="Arial" panose="020B0604020202020204" pitchFamily="34" charset="0"/>
                <a:cs typeface="Arial" panose="020B0604020202020204" pitchFamily="34" charset="0"/>
              </a:rPr>
              <a:t>Dette er hoveddelen av lufttrafikkreglene og den er ikke linket i listen over BSL’er på Luftfartstilsynet sine sider</a:t>
            </a:r>
            <a:r>
              <a:rPr lang="nb-NO"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p>
            <a:r>
              <a:rPr lang="nb-NO" sz="1800"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a:p>
            <a:pPr marL="0" lvl="0" indent="0">
              <a:buNone/>
            </a:pPr>
            <a:r>
              <a:rPr lang="nb-NO" sz="2000" b="1" dirty="0">
                <a:latin typeface="Arial" panose="020B0604020202020204" pitchFamily="34" charset="0"/>
                <a:cs typeface="Arial" panose="020B0604020202020204" pitchFamily="34" charset="0"/>
              </a:rPr>
              <a:t>BSL F 1-1 - Forskrift om lufttrafikkregler og operative prosedyrer</a:t>
            </a:r>
            <a:endParaRPr lang="en-US" sz="2000" dirty="0">
              <a:latin typeface="Arial" panose="020B0604020202020204" pitchFamily="34" charset="0"/>
              <a:cs typeface="Arial" panose="020B0604020202020204" pitchFamily="34" charset="0"/>
            </a:endParaRPr>
          </a:p>
          <a:p>
            <a:r>
              <a:rPr lang="nb-NO" sz="2000" i="1" u="sng" dirty="0">
                <a:latin typeface="Arial" panose="020B0604020202020204" pitchFamily="34" charset="0"/>
                <a:cs typeface="Arial" panose="020B0604020202020204" pitchFamily="34" charset="0"/>
                <a:hlinkClick r:id="rId3"/>
              </a:rPr>
              <a:t>https://lovdata.no/dokument/SF/forskrift/2016-12-14-1578</a:t>
            </a:r>
            <a:endParaRPr lang="en-US" sz="20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Den </a:t>
            </a:r>
            <a:r>
              <a:rPr lang="en-US" sz="1800" dirty="0" err="1">
                <a:latin typeface="Arial" panose="020B0604020202020204" pitchFamily="34" charset="0"/>
                <a:cs typeface="Arial" panose="020B0604020202020204" pitchFamily="34" charset="0"/>
              </a:rPr>
              <a:t>andre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er</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på</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norsk</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og </a:t>
            </a:r>
            <a:r>
              <a:rPr lang="en-US" sz="1800" dirty="0" err="1" smtClean="0">
                <a:latin typeface="Arial" panose="020B0604020202020204" pitchFamily="34" charset="0"/>
                <a:cs typeface="Arial" panose="020B0604020202020204" pitchFamily="34" charset="0"/>
              </a:rPr>
              <a:t>inneholder</a:t>
            </a:r>
            <a:r>
              <a:rPr lang="en-US" sz="1800" dirty="0" smtClean="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norske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avvik</a:t>
            </a:r>
            <a:r>
              <a:rPr lang="en-US" sz="1800" dirty="0">
                <a:latin typeface="Arial" panose="020B0604020202020204" pitchFamily="34" charset="0"/>
                <a:cs typeface="Arial" panose="020B0604020202020204" pitchFamily="34" charset="0"/>
              </a:rPr>
              <a:t> og </a:t>
            </a:r>
            <a:r>
              <a:rPr lang="en-US" sz="1800" dirty="0" err="1">
                <a:latin typeface="Arial" panose="020B0604020202020204" pitchFamily="34" charset="0"/>
                <a:cs typeface="Arial" panose="020B0604020202020204" pitchFamily="34" charset="0"/>
              </a:rPr>
              <a:t>definisjoner</a:t>
            </a:r>
            <a:r>
              <a:rPr lang="en-US" sz="1800" dirty="0">
                <a:latin typeface="Arial" panose="020B0604020202020204" pitchFamily="34" charset="0"/>
                <a:cs typeface="Arial" panose="020B0604020202020204" pitchFamily="34" charset="0"/>
              </a:rPr>
              <a:t> og </a:t>
            </a:r>
            <a:r>
              <a:rPr lang="en-US" sz="1800" dirty="0" err="1">
                <a:latin typeface="Arial" panose="020B0604020202020204" pitchFamily="34" charset="0"/>
                <a:cs typeface="Arial" panose="020B0604020202020204" pitchFamily="34" charset="0"/>
              </a:rPr>
              <a:t>refererer</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til</a:t>
            </a:r>
            <a:r>
              <a:rPr lang="en-US" sz="1800" dirty="0">
                <a:latin typeface="Arial" panose="020B0604020202020204" pitchFamily="34" charset="0"/>
                <a:cs typeface="Arial" panose="020B0604020202020204" pitchFamily="34" charset="0"/>
              </a:rPr>
              <a:t> den </a:t>
            </a:r>
            <a:r>
              <a:rPr lang="en-US" sz="1800" dirty="0" err="1">
                <a:latin typeface="Arial" panose="020B0604020202020204" pitchFamily="34" charset="0"/>
                <a:cs typeface="Arial" panose="020B0604020202020204" pitchFamily="34" charset="0"/>
              </a:rPr>
              <a:t>første</a:t>
            </a:r>
            <a:r>
              <a:rPr lang="en-US" sz="18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2"/>
          </p:nvPr>
        </p:nvSpPr>
        <p:spPr/>
        <p:txBody>
          <a:bodyPr/>
          <a:lstStyle/>
          <a:p>
            <a:fld id="{AD3E319B-D9A2-446E-A077-2C34E3BFAA8B}" type="slidenum">
              <a:rPr lang="en-US" smtClean="0"/>
              <a:t>14</a:t>
            </a:fld>
            <a:endParaRPr lang="en-US"/>
          </a:p>
        </p:txBody>
      </p:sp>
    </p:spTree>
    <p:extLst>
      <p:ext uri="{BB962C8B-B14F-4D97-AF65-F5344CB8AC3E}">
        <p14:creationId xmlns:p14="http://schemas.microsoft.com/office/powerpoint/2010/main" val="13474708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nb-NO" sz="3200" b="1" dirty="0" smtClean="0">
                <a:latin typeface="Arial" panose="020B0604020202020204" pitchFamily="34" charset="0"/>
                <a:cs typeface="Arial" panose="020B0604020202020204" pitchFamily="34" charset="0"/>
              </a:rPr>
              <a:t>Definisjoner</a:t>
            </a:r>
            <a:endParaRPr lang="en-US" sz="3200" dirty="0"/>
          </a:p>
        </p:txBody>
      </p:sp>
      <p:sp>
        <p:nvSpPr>
          <p:cNvPr id="3" name="Content Placeholder 2"/>
          <p:cNvSpPr>
            <a:spLocks noGrp="1"/>
          </p:cNvSpPr>
          <p:nvPr>
            <p:ph idx="1"/>
          </p:nvPr>
        </p:nvSpPr>
        <p:spPr>
          <a:xfrm>
            <a:off x="457200" y="980728"/>
            <a:ext cx="8229600" cy="5145435"/>
          </a:xfrm>
        </p:spPr>
        <p:txBody>
          <a:bodyPr>
            <a:normAutofit/>
          </a:bodyPr>
          <a:lstStyle/>
          <a:p>
            <a:r>
              <a:rPr lang="nb-NO" sz="2400" b="1" i="1" dirty="0"/>
              <a:t>1. Flytekniske definisjoner:</a:t>
            </a:r>
            <a:endParaRPr lang="en-US" sz="2400" dirty="0"/>
          </a:p>
          <a:p>
            <a:pPr marL="400050" lvl="1" indent="0">
              <a:buNone/>
            </a:pPr>
            <a:r>
              <a:rPr lang="nb-NO" sz="2000" dirty="0"/>
              <a:t>BSL B 1-1 - Forskrift om dokumentasjon knyttet til luftdyktighet (dokumentasjonsforskriften)</a:t>
            </a:r>
            <a:endParaRPr lang="en-US" sz="2000" dirty="0"/>
          </a:p>
          <a:p>
            <a:pPr marL="400050" lvl="1" indent="0">
              <a:buNone/>
            </a:pPr>
            <a:r>
              <a:rPr lang="nb-NO" sz="2000" u="sng" dirty="0">
                <a:hlinkClick r:id="rId2"/>
              </a:rPr>
              <a:t>https://</a:t>
            </a:r>
            <a:r>
              <a:rPr lang="nb-NO" sz="2000" u="sng" dirty="0" smtClean="0">
                <a:hlinkClick r:id="rId2"/>
              </a:rPr>
              <a:t>lovdata.no/dokument/SF/forskrift/2004-02-24-468</a:t>
            </a:r>
            <a:endParaRPr lang="nb-NO" sz="2000" u="sng" dirty="0" smtClean="0"/>
          </a:p>
          <a:p>
            <a:endParaRPr lang="nb-NO" sz="2400" u="sng" dirty="0"/>
          </a:p>
          <a:p>
            <a:r>
              <a:rPr lang="nb-NO" sz="2400" b="1" i="1" dirty="0"/>
              <a:t>2. Operative definisjoner:</a:t>
            </a:r>
            <a:endParaRPr lang="en-US" sz="2400" dirty="0"/>
          </a:p>
          <a:p>
            <a:pPr marL="400050" lvl="1" indent="0">
              <a:buNone/>
            </a:pPr>
            <a:r>
              <a:rPr lang="nb-NO" sz="2000" i="1" dirty="0"/>
              <a:t>BSL F 1-1 Lufttrafikkregler og operative prosedyrer / </a:t>
            </a:r>
            <a:r>
              <a:rPr lang="nb-NO" sz="2000" i="1" dirty="0" smtClean="0"/>
              <a:t>SERA</a:t>
            </a:r>
          </a:p>
          <a:p>
            <a:pPr marL="400050" lvl="1" indent="0">
              <a:buNone/>
            </a:pPr>
            <a:r>
              <a:rPr lang="nb-NO" sz="2000" i="1" u="sng" dirty="0" smtClean="0">
                <a:hlinkClick r:id="rId3"/>
              </a:rPr>
              <a:t>http</a:t>
            </a:r>
            <a:r>
              <a:rPr lang="nb-NO" sz="2000" i="1" u="sng" dirty="0">
                <a:hlinkClick r:id="rId3"/>
              </a:rPr>
              <a:t>://public.caa.no/Part_SERA/</a:t>
            </a:r>
            <a:endParaRPr lang="en-US" sz="2000" dirty="0"/>
          </a:p>
          <a:p>
            <a:pPr marL="400050" lvl="1" indent="0">
              <a:buNone/>
            </a:pPr>
            <a:r>
              <a:rPr lang="nb-NO" sz="2000" i="1" dirty="0"/>
              <a:t>Article 2 Definitions</a:t>
            </a:r>
            <a:endParaRPr lang="en-US" sz="2000" dirty="0"/>
          </a:p>
          <a:p>
            <a:pPr marL="400050" lvl="1" indent="0">
              <a:buNone/>
            </a:pPr>
            <a:r>
              <a:rPr lang="nb-NO" sz="2000" i="1" dirty="0"/>
              <a:t>Nasjonalt tillegg § 4 definisjoner.</a:t>
            </a:r>
            <a:endParaRPr lang="en-US" sz="2000" dirty="0"/>
          </a:p>
          <a:p>
            <a:endParaRPr lang="nb-NO" sz="2400" dirty="0" smtClean="0"/>
          </a:p>
          <a:p>
            <a:r>
              <a:rPr lang="en-US" sz="2400" b="1" dirty="0" smtClean="0"/>
              <a:t>3. </a:t>
            </a:r>
            <a:r>
              <a:rPr lang="en-US" sz="2400" b="1" dirty="0" err="1" smtClean="0"/>
              <a:t>Artikkel</a:t>
            </a:r>
            <a:r>
              <a:rPr lang="en-US" sz="2400" b="1" dirty="0" smtClean="0"/>
              <a:t> </a:t>
            </a:r>
            <a:r>
              <a:rPr lang="en-US" sz="2400" b="1" dirty="0"/>
              <a:t>- 040 </a:t>
            </a:r>
            <a:r>
              <a:rPr lang="en-US" sz="2400" b="1" dirty="0" err="1"/>
              <a:t>Definisjoner</a:t>
            </a:r>
            <a:r>
              <a:rPr lang="en-US" sz="2400" b="1" dirty="0"/>
              <a:t> </a:t>
            </a:r>
            <a:r>
              <a:rPr lang="en-US" sz="2400" b="1" dirty="0" err="1"/>
              <a:t>i</a:t>
            </a:r>
            <a:r>
              <a:rPr lang="en-US" sz="2400" b="1" dirty="0"/>
              <a:t> </a:t>
            </a:r>
            <a:r>
              <a:rPr lang="en-US" sz="2400" b="1" dirty="0" smtClean="0"/>
              <a:t>SHB</a:t>
            </a:r>
            <a:r>
              <a:rPr lang="en-US" sz="2400" dirty="0" smtClean="0"/>
              <a:t>.</a:t>
            </a:r>
          </a:p>
          <a:p>
            <a:pPr marL="400050" lvl="1" indent="0">
              <a:buNone/>
            </a:pPr>
            <a:r>
              <a:rPr lang="en-US" sz="2000" dirty="0" err="1" smtClean="0"/>
              <a:t>Norsk</a:t>
            </a:r>
            <a:r>
              <a:rPr lang="en-US" sz="2000" dirty="0" smtClean="0"/>
              <a:t> </a:t>
            </a:r>
            <a:r>
              <a:rPr lang="en-US" sz="2000" dirty="0" err="1" smtClean="0"/>
              <a:t>oversatt</a:t>
            </a:r>
            <a:r>
              <a:rPr lang="en-US" sz="2000" dirty="0" smtClean="0"/>
              <a:t> </a:t>
            </a:r>
            <a:r>
              <a:rPr lang="en-US" sz="2000" dirty="0" err="1" smtClean="0"/>
              <a:t>uoffisiell</a:t>
            </a:r>
            <a:r>
              <a:rPr lang="en-US" sz="2000" dirty="0" smtClean="0"/>
              <a:t> </a:t>
            </a:r>
            <a:r>
              <a:rPr lang="en-US" sz="2000" dirty="0" err="1" smtClean="0"/>
              <a:t>liste</a:t>
            </a:r>
            <a:endParaRPr lang="en-US" sz="2000" dirty="0"/>
          </a:p>
        </p:txBody>
      </p:sp>
      <p:sp>
        <p:nvSpPr>
          <p:cNvPr id="4" name="Slide Number Placeholder 3"/>
          <p:cNvSpPr>
            <a:spLocks noGrp="1"/>
          </p:cNvSpPr>
          <p:nvPr>
            <p:ph type="sldNum" sz="quarter" idx="12"/>
          </p:nvPr>
        </p:nvSpPr>
        <p:spPr/>
        <p:txBody>
          <a:bodyPr/>
          <a:lstStyle/>
          <a:p>
            <a:fld id="{AD3E319B-D9A2-446E-A077-2C34E3BFAA8B}" type="slidenum">
              <a:rPr lang="en-US" smtClean="0"/>
              <a:t>15</a:t>
            </a:fld>
            <a:endParaRPr lang="en-US"/>
          </a:p>
        </p:txBody>
      </p:sp>
    </p:spTree>
    <p:extLst>
      <p:ext uri="{BB962C8B-B14F-4D97-AF65-F5344CB8AC3E}">
        <p14:creationId xmlns:p14="http://schemas.microsoft.com/office/powerpoint/2010/main" val="38783759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US" sz="3200" b="1" dirty="0" smtClean="0"/>
              <a:t/>
            </a:r>
            <a:br>
              <a:rPr lang="en-US" sz="3200" b="1" dirty="0" smtClean="0"/>
            </a:br>
            <a:r>
              <a:rPr lang="en-US" sz="3100" b="1" dirty="0" smtClean="0">
                <a:latin typeface="Arial" panose="020B0604020202020204" pitchFamily="34" charset="0"/>
                <a:cs typeface="Arial" panose="020B0604020202020204" pitchFamily="34" charset="0"/>
              </a:rPr>
              <a:t>SECTION </a:t>
            </a:r>
            <a:r>
              <a:rPr lang="en-US" sz="3100" b="1" dirty="0">
                <a:latin typeface="Arial" panose="020B0604020202020204" pitchFamily="34" charset="0"/>
                <a:cs typeface="Arial" panose="020B0604020202020204" pitchFamily="34" charset="0"/>
              </a:rPr>
              <a:t>2 Applicability and </a:t>
            </a:r>
            <a:r>
              <a:rPr lang="en-US" sz="3100" b="1" dirty="0" smtClean="0">
                <a:latin typeface="Arial" panose="020B0604020202020204" pitchFamily="34" charset="0"/>
                <a:cs typeface="Arial" panose="020B0604020202020204" pitchFamily="34" charset="0"/>
              </a:rPr>
              <a:t>compliance</a:t>
            </a:r>
            <a:r>
              <a:rPr lang="en-US" sz="3200" b="1" dirty="0" smtClean="0"/>
              <a:t/>
            </a:r>
            <a:br>
              <a:rPr lang="en-US" sz="3200" b="1" dirty="0" smtClean="0"/>
            </a:br>
            <a:r>
              <a:rPr lang="en-US" sz="2200" b="1" dirty="0"/>
              <a:t>Guidance material (GM1)</a:t>
            </a:r>
            <a:r>
              <a:rPr lang="en-US" sz="2800" dirty="0"/>
              <a:t/>
            </a:r>
            <a:br>
              <a:rPr lang="en-US" sz="2800" dirty="0"/>
            </a:br>
            <a:endParaRPr lang="en-US" sz="3200" dirty="0"/>
          </a:p>
        </p:txBody>
      </p:sp>
      <p:sp>
        <p:nvSpPr>
          <p:cNvPr id="3" name="Content Placeholder 2"/>
          <p:cNvSpPr>
            <a:spLocks noGrp="1"/>
          </p:cNvSpPr>
          <p:nvPr>
            <p:ph idx="1"/>
          </p:nvPr>
        </p:nvSpPr>
        <p:spPr>
          <a:xfrm>
            <a:off x="457200" y="980728"/>
            <a:ext cx="8229600" cy="5145435"/>
          </a:xfrm>
        </p:spPr>
        <p:txBody>
          <a:bodyPr>
            <a:normAutofit fontScale="70000" lnSpcReduction="20000"/>
          </a:bodyPr>
          <a:lstStyle/>
          <a:p>
            <a:pPr marL="0" indent="0">
              <a:buNone/>
            </a:pPr>
            <a:r>
              <a:rPr lang="en-US" sz="2400" b="1" i="1" dirty="0"/>
              <a:t>Altitude</a:t>
            </a:r>
            <a:endParaRPr lang="en-US" sz="2400" dirty="0"/>
          </a:p>
          <a:p>
            <a:pPr lvl="0"/>
            <a:r>
              <a:rPr lang="en-US" sz="2400" dirty="0" smtClean="0"/>
              <a:t>Altimeter </a:t>
            </a:r>
            <a:r>
              <a:rPr lang="en-US" sz="2400" dirty="0"/>
              <a:t>calibrated in </a:t>
            </a:r>
            <a:r>
              <a:rPr lang="en-US" sz="2400" dirty="0" smtClean="0"/>
              <a:t>to </a:t>
            </a:r>
            <a:r>
              <a:rPr lang="en-US" sz="2400" dirty="0"/>
              <a:t>a </a:t>
            </a:r>
            <a:r>
              <a:rPr lang="en-US" sz="2400" b="1" dirty="0"/>
              <a:t>QNH altimeter </a:t>
            </a:r>
            <a:r>
              <a:rPr lang="en-US" sz="2400" dirty="0"/>
              <a:t>setting will indicate altitude (above the mean sea level</a:t>
            </a:r>
            <a:r>
              <a:rPr lang="en-US" sz="2400" dirty="0" smtClean="0"/>
              <a:t>).</a:t>
            </a:r>
          </a:p>
          <a:p>
            <a:pPr lvl="0"/>
            <a:endParaRPr lang="en-US" sz="2400" dirty="0"/>
          </a:p>
          <a:p>
            <a:pPr marL="0" indent="0">
              <a:buNone/>
            </a:pPr>
            <a:r>
              <a:rPr lang="en-US" sz="2400" b="1" i="1" dirty="0"/>
              <a:t>Controlled airspace</a:t>
            </a:r>
            <a:endParaRPr lang="en-US" sz="2400" dirty="0"/>
          </a:p>
          <a:p>
            <a:pPr lvl="0"/>
            <a:r>
              <a:rPr lang="en-US" sz="2400" dirty="0"/>
              <a:t>Controlled airspace is a generic term which covers ATS airspace Classes A, B, C, D and E</a:t>
            </a:r>
            <a:r>
              <a:rPr lang="en-US" sz="2400" dirty="0" smtClean="0"/>
              <a:t>.</a:t>
            </a:r>
            <a:endParaRPr lang="nb-NO" sz="2400" dirty="0">
              <a:latin typeface="Arial" panose="020B0604020202020204" pitchFamily="34" charset="0"/>
              <a:cs typeface="Arial" panose="020B0604020202020204" pitchFamily="34" charset="0"/>
            </a:endParaRPr>
          </a:p>
          <a:p>
            <a:endParaRPr lang="nb-NO" sz="2400" dirty="0" smtClean="0">
              <a:latin typeface="Arial" panose="020B0604020202020204" pitchFamily="34" charset="0"/>
              <a:cs typeface="Arial" panose="020B0604020202020204" pitchFamily="34" charset="0"/>
            </a:endParaRPr>
          </a:p>
          <a:p>
            <a:pPr marL="0" indent="0">
              <a:buNone/>
            </a:pPr>
            <a:r>
              <a:rPr lang="nb-NO" sz="2400" b="1" i="1" dirty="0"/>
              <a:t>Flight level</a:t>
            </a:r>
            <a:endParaRPr lang="en-US" sz="2400" dirty="0"/>
          </a:p>
          <a:p>
            <a:pPr lvl="0"/>
            <a:r>
              <a:rPr lang="en-US" sz="2400" dirty="0"/>
              <a:t>A</a:t>
            </a:r>
            <a:r>
              <a:rPr lang="en-US" sz="2400" dirty="0" smtClean="0"/>
              <a:t>ltimeter </a:t>
            </a:r>
            <a:r>
              <a:rPr lang="en-US" sz="2400" dirty="0"/>
              <a:t>calibrated </a:t>
            </a:r>
            <a:r>
              <a:rPr lang="en-US" sz="2400" dirty="0" smtClean="0"/>
              <a:t>to </a:t>
            </a:r>
            <a:r>
              <a:rPr lang="en-US" sz="2400" dirty="0"/>
              <a:t>a pressure of </a:t>
            </a:r>
            <a:r>
              <a:rPr lang="en-US" sz="2400" b="1" dirty="0" smtClean="0"/>
              <a:t>1013</a:t>
            </a:r>
            <a:r>
              <a:rPr lang="en-US" sz="2400" dirty="0" smtClean="0"/>
              <a:t>.2 </a:t>
            </a:r>
            <a:r>
              <a:rPr lang="en-US" sz="2400" dirty="0" err="1"/>
              <a:t>hPa</a:t>
            </a:r>
            <a:r>
              <a:rPr lang="en-US" sz="2400" dirty="0"/>
              <a:t>, may be used to indicate flight levels</a:t>
            </a:r>
            <a:r>
              <a:rPr lang="en-US" sz="2400" dirty="0" smtClean="0"/>
              <a:t>.</a:t>
            </a:r>
          </a:p>
          <a:p>
            <a:pPr lvl="0"/>
            <a:endParaRPr lang="nb-NO" sz="2400" dirty="0"/>
          </a:p>
          <a:p>
            <a:pPr marL="0" indent="0">
              <a:buNone/>
            </a:pPr>
            <a:r>
              <a:rPr lang="nb-NO" sz="2400" b="1" i="1" dirty="0"/>
              <a:t>Height</a:t>
            </a:r>
            <a:endParaRPr lang="en-US" sz="2400" dirty="0"/>
          </a:p>
          <a:p>
            <a:pPr lvl="0"/>
            <a:r>
              <a:rPr lang="en-US" sz="2400" dirty="0"/>
              <a:t>A</a:t>
            </a:r>
            <a:r>
              <a:rPr lang="en-US" sz="2400" dirty="0" smtClean="0"/>
              <a:t>ltimeter </a:t>
            </a:r>
            <a:r>
              <a:rPr lang="en-US" sz="2400" dirty="0"/>
              <a:t>calibrated </a:t>
            </a:r>
            <a:r>
              <a:rPr lang="en-US" sz="2400" dirty="0" smtClean="0"/>
              <a:t>to </a:t>
            </a:r>
            <a:r>
              <a:rPr lang="en-US" sz="2400" dirty="0"/>
              <a:t>a </a:t>
            </a:r>
            <a:r>
              <a:rPr lang="en-US" sz="2400" b="1" dirty="0"/>
              <a:t>QFE altimeter</a:t>
            </a:r>
            <a:r>
              <a:rPr lang="en-US" sz="2400" dirty="0"/>
              <a:t> setting, will indicate height (above the QFE reference datum</a:t>
            </a:r>
            <a:r>
              <a:rPr lang="en-US" sz="2400" dirty="0" smtClean="0"/>
              <a:t>).</a:t>
            </a:r>
          </a:p>
          <a:p>
            <a:pPr lvl="0"/>
            <a:endParaRPr lang="nb-NO" sz="2400" dirty="0" smtClean="0"/>
          </a:p>
          <a:p>
            <a:pPr lvl="0"/>
            <a:endParaRPr lang="nb-NO" sz="2400" dirty="0"/>
          </a:p>
          <a:p>
            <a:pPr marL="0" indent="0">
              <a:buNone/>
            </a:pPr>
            <a:r>
              <a:rPr lang="nb-NO" sz="2900" b="1" dirty="0" smtClean="0"/>
              <a:t>Høydemålerinnstilling</a:t>
            </a:r>
            <a:endParaRPr lang="en-US" sz="2900" b="1" dirty="0"/>
          </a:p>
          <a:p>
            <a:r>
              <a:rPr lang="nb-NO" sz="2400" dirty="0"/>
              <a:t>Ved normal seilflyoperasjon nullstilles høydemåleren på flyplassen før avgang. Den indikerte høyde er derfor angitt </a:t>
            </a:r>
            <a:r>
              <a:rPr lang="nb-NO" sz="2400" b="1" dirty="0"/>
              <a:t>QFE for avgangsplassen</a:t>
            </a:r>
            <a:r>
              <a:rPr lang="nb-NO" sz="2400" dirty="0"/>
              <a:t>.</a:t>
            </a:r>
            <a:endParaRPr lang="en-US" sz="2400" dirty="0"/>
          </a:p>
          <a:p>
            <a:r>
              <a:rPr lang="nb-NO" sz="2400" dirty="0"/>
              <a:t>Ved strekkflygning anbefales det å bruke </a:t>
            </a:r>
            <a:r>
              <a:rPr lang="nb-NO" sz="2400" b="1" dirty="0"/>
              <a:t>QNH – Høyde over havet </a:t>
            </a:r>
            <a:r>
              <a:rPr lang="nb-NO" sz="2400" dirty="0"/>
              <a:t>slik at man </a:t>
            </a:r>
            <a:r>
              <a:rPr lang="nb-NO" sz="2400" dirty="0" smtClean="0"/>
              <a:t>kan beregne </a:t>
            </a:r>
            <a:r>
              <a:rPr lang="nb-NO" sz="2400" dirty="0"/>
              <a:t>høyden over terrenget under flygningen.</a:t>
            </a:r>
            <a:endParaRPr lang="en-US" sz="2400" dirty="0"/>
          </a:p>
          <a:p>
            <a:pPr lvl="0"/>
            <a:endParaRPr lang="en-US" sz="2400" dirty="0"/>
          </a:p>
          <a:p>
            <a:endParaRPr lang="nb-NO" sz="24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D3E319B-D9A2-446E-A077-2C34E3BFAA8B}" type="slidenum">
              <a:rPr lang="en-US" smtClean="0"/>
              <a:t>16</a:t>
            </a:fld>
            <a:endParaRPr lang="en-US"/>
          </a:p>
        </p:txBody>
      </p:sp>
    </p:spTree>
    <p:extLst>
      <p:ext uri="{BB962C8B-B14F-4D97-AF65-F5344CB8AC3E}">
        <p14:creationId xmlns:p14="http://schemas.microsoft.com/office/powerpoint/2010/main" val="13157667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nb-NO" sz="3200" b="1" i="1" dirty="0"/>
              <a:t>Nasjonalt tillegg §6. Til SERA.3130 Akroflyging</a:t>
            </a:r>
            <a:endParaRPr lang="en-US" sz="3200" dirty="0"/>
          </a:p>
        </p:txBody>
      </p:sp>
      <p:sp>
        <p:nvSpPr>
          <p:cNvPr id="3" name="Content Placeholder 2"/>
          <p:cNvSpPr>
            <a:spLocks noGrp="1"/>
          </p:cNvSpPr>
          <p:nvPr>
            <p:ph idx="1"/>
          </p:nvPr>
        </p:nvSpPr>
        <p:spPr>
          <a:xfrm>
            <a:off x="457200" y="980728"/>
            <a:ext cx="8229600" cy="5145435"/>
          </a:xfrm>
        </p:spPr>
        <p:txBody>
          <a:bodyPr>
            <a:normAutofit fontScale="47500" lnSpcReduction="20000"/>
          </a:bodyPr>
          <a:lstStyle/>
          <a:p>
            <a:pPr marL="457200" lvl="1" indent="0">
              <a:spcBef>
                <a:spcPts val="1200"/>
              </a:spcBef>
              <a:buClr>
                <a:srgbClr val="3399FF"/>
              </a:buClr>
              <a:buNone/>
            </a:pPr>
            <a:endParaRPr lang="en-GB" altLang="en-US" sz="2400" b="1" dirty="0" smtClean="0"/>
          </a:p>
          <a:p>
            <a:pPr marL="457200" lvl="1" indent="0">
              <a:spcBef>
                <a:spcPts val="1200"/>
              </a:spcBef>
              <a:buClr>
                <a:srgbClr val="3399FF"/>
              </a:buClr>
              <a:buNone/>
            </a:pPr>
            <a:endParaRPr lang="en-GB" altLang="en-US" sz="2400" b="1" dirty="0"/>
          </a:p>
          <a:p>
            <a:pPr marL="457200" lvl="1" indent="0">
              <a:spcBef>
                <a:spcPts val="1200"/>
              </a:spcBef>
              <a:buClr>
                <a:srgbClr val="3399FF"/>
              </a:buClr>
              <a:buNone/>
            </a:pPr>
            <a:endParaRPr lang="en-GB" altLang="en-US" sz="2400" b="1" dirty="0" smtClean="0"/>
          </a:p>
          <a:p>
            <a:pPr marL="457200" lvl="1" indent="0">
              <a:spcBef>
                <a:spcPts val="1200"/>
              </a:spcBef>
              <a:buClr>
                <a:srgbClr val="3399FF"/>
              </a:buClr>
              <a:buNone/>
            </a:pPr>
            <a:endParaRPr lang="en-GB" altLang="en-US" sz="2400" b="1" dirty="0"/>
          </a:p>
          <a:p>
            <a:pPr marL="457200" lvl="1" indent="0">
              <a:spcBef>
                <a:spcPts val="1200"/>
              </a:spcBef>
              <a:buClr>
                <a:srgbClr val="3399FF"/>
              </a:buClr>
              <a:buNone/>
            </a:pPr>
            <a:endParaRPr lang="en-GB" altLang="en-US" sz="2400" b="1" dirty="0" smtClean="0"/>
          </a:p>
          <a:p>
            <a:pPr marL="457200" lvl="1" indent="0">
              <a:spcBef>
                <a:spcPts val="1200"/>
              </a:spcBef>
              <a:buClr>
                <a:srgbClr val="3399FF"/>
              </a:buClr>
              <a:buNone/>
            </a:pPr>
            <a:endParaRPr lang="en-GB" altLang="en-US" sz="2400" b="1" dirty="0"/>
          </a:p>
          <a:p>
            <a:pPr marL="457200" lvl="1" indent="0">
              <a:spcBef>
                <a:spcPts val="1200"/>
              </a:spcBef>
              <a:buClr>
                <a:srgbClr val="3399FF"/>
              </a:buClr>
              <a:buNone/>
            </a:pPr>
            <a:endParaRPr lang="en-GB" altLang="en-US" sz="2400" b="1" dirty="0" smtClean="0"/>
          </a:p>
          <a:p>
            <a:pPr marL="457200" lvl="1" indent="0">
              <a:spcBef>
                <a:spcPts val="1200"/>
              </a:spcBef>
              <a:buClr>
                <a:srgbClr val="3399FF"/>
              </a:buClr>
              <a:buNone/>
            </a:pPr>
            <a:endParaRPr lang="en-GB" altLang="en-US" sz="2400" b="1" dirty="0"/>
          </a:p>
          <a:p>
            <a:pPr marL="457200" lvl="1" indent="0">
              <a:spcBef>
                <a:spcPts val="1200"/>
              </a:spcBef>
              <a:buClr>
                <a:srgbClr val="3399FF"/>
              </a:buClr>
              <a:buNone/>
            </a:pPr>
            <a:endParaRPr lang="en-GB" altLang="en-US" sz="2400" b="1" dirty="0" smtClean="0"/>
          </a:p>
          <a:p>
            <a:pPr marL="457200" lvl="1" indent="0">
              <a:spcBef>
                <a:spcPts val="1200"/>
              </a:spcBef>
              <a:buClr>
                <a:srgbClr val="3399FF"/>
              </a:buClr>
              <a:buNone/>
            </a:pPr>
            <a:endParaRPr lang="en-GB" altLang="en-US" sz="2400" b="1" dirty="0"/>
          </a:p>
          <a:p>
            <a:pPr marL="457200" lvl="1" indent="0">
              <a:spcBef>
                <a:spcPts val="1200"/>
              </a:spcBef>
              <a:buClr>
                <a:srgbClr val="3399FF"/>
              </a:buClr>
              <a:buNone/>
            </a:pPr>
            <a:endParaRPr lang="en-GB" altLang="en-US" sz="2400" b="1" dirty="0" smtClean="0"/>
          </a:p>
          <a:p>
            <a:pPr marL="457200" lvl="1" indent="0">
              <a:spcBef>
                <a:spcPts val="1200"/>
              </a:spcBef>
              <a:buClr>
                <a:srgbClr val="3399FF"/>
              </a:buClr>
              <a:buNone/>
            </a:pPr>
            <a:endParaRPr lang="en-GB" altLang="en-US" sz="2400" b="1" dirty="0"/>
          </a:p>
          <a:p>
            <a:pPr marL="457200" lvl="1" indent="0">
              <a:spcBef>
                <a:spcPts val="1200"/>
              </a:spcBef>
              <a:buClr>
                <a:srgbClr val="3399FF"/>
              </a:buClr>
              <a:buNone/>
            </a:pPr>
            <a:endParaRPr lang="en-GB" altLang="en-US" sz="2400" b="1" dirty="0" smtClean="0"/>
          </a:p>
          <a:p>
            <a:pPr marL="457200" lvl="1" indent="0">
              <a:spcBef>
                <a:spcPts val="1200"/>
              </a:spcBef>
              <a:buClr>
                <a:srgbClr val="3399FF"/>
              </a:buClr>
              <a:buNone/>
            </a:pPr>
            <a:endParaRPr lang="en-GB" altLang="en-US" sz="2400" b="1" dirty="0"/>
          </a:p>
          <a:p>
            <a:pPr marL="457200" lvl="1" indent="0">
              <a:spcBef>
                <a:spcPts val="1200"/>
              </a:spcBef>
              <a:buClr>
                <a:srgbClr val="3399FF"/>
              </a:buClr>
              <a:buNone/>
            </a:pPr>
            <a:endParaRPr lang="en-GB" altLang="en-US" sz="2400" b="1" dirty="0" smtClean="0"/>
          </a:p>
          <a:p>
            <a:pPr marL="457200" lvl="1" indent="0">
              <a:spcBef>
                <a:spcPts val="1200"/>
              </a:spcBef>
              <a:buClr>
                <a:srgbClr val="3399FF"/>
              </a:buClr>
              <a:buNone/>
            </a:pPr>
            <a:endParaRPr lang="en-GB" altLang="en-US" sz="2400" b="1" dirty="0"/>
          </a:p>
          <a:p>
            <a:pPr marL="457200" lvl="1" indent="0">
              <a:spcBef>
                <a:spcPts val="1200"/>
              </a:spcBef>
              <a:buClr>
                <a:srgbClr val="3399FF"/>
              </a:buClr>
              <a:buNone/>
            </a:pPr>
            <a:endParaRPr lang="en-GB" altLang="en-US" sz="2400" b="1" dirty="0" smtClean="0"/>
          </a:p>
          <a:p>
            <a:pPr marL="457200" lvl="1" indent="0">
              <a:spcBef>
                <a:spcPts val="1200"/>
              </a:spcBef>
              <a:buClr>
                <a:srgbClr val="3399FF"/>
              </a:buClr>
              <a:buNone/>
            </a:pPr>
            <a:r>
              <a:rPr lang="en-GB" altLang="en-US" sz="2400" b="1" dirty="0" smtClean="0"/>
              <a:t>.</a:t>
            </a:r>
            <a:endParaRPr lang="en-GB" altLang="en-US" sz="2400" b="1"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1341438"/>
            <a:ext cx="4500563" cy="37449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p:cNvSpPr txBox="1"/>
          <p:nvPr/>
        </p:nvSpPr>
        <p:spPr>
          <a:xfrm>
            <a:off x="1259632" y="1341438"/>
            <a:ext cx="2664296" cy="369332"/>
          </a:xfrm>
          <a:prstGeom prst="rect">
            <a:avLst/>
          </a:prstGeom>
          <a:noFill/>
        </p:spPr>
        <p:txBody>
          <a:bodyPr wrap="square" rtlCol="0">
            <a:spAutoFit/>
          </a:bodyPr>
          <a:lstStyle/>
          <a:p>
            <a:endParaRPr lang="en-US" dirty="0"/>
          </a:p>
        </p:txBody>
      </p:sp>
      <p:sp>
        <p:nvSpPr>
          <p:cNvPr id="6" name="TextBox 5"/>
          <p:cNvSpPr txBox="1"/>
          <p:nvPr/>
        </p:nvSpPr>
        <p:spPr>
          <a:xfrm>
            <a:off x="461937" y="980728"/>
            <a:ext cx="4104456" cy="4708981"/>
          </a:xfrm>
          <a:prstGeom prst="rect">
            <a:avLst/>
          </a:prstGeom>
          <a:noFill/>
        </p:spPr>
        <p:txBody>
          <a:bodyPr wrap="square" rtlCol="0">
            <a:spAutoFit/>
          </a:bodyPr>
          <a:lstStyle/>
          <a:p>
            <a:pPr lvl="1">
              <a:spcBef>
                <a:spcPts val="1200"/>
              </a:spcBef>
              <a:buClr>
                <a:srgbClr val="3399FF"/>
              </a:buClr>
            </a:pPr>
            <a:r>
              <a:rPr lang="en-US" sz="2000" b="1" dirty="0" err="1">
                <a:latin typeface="Arial" panose="020B0604020202020204" pitchFamily="34" charset="0"/>
                <a:cs typeface="Arial" panose="020B0604020202020204" pitchFamily="34" charset="0"/>
              </a:rPr>
              <a:t>Akroflyging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er</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ikke</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tillatt</a:t>
            </a:r>
            <a:r>
              <a:rPr lang="en-US" sz="2000" b="1" dirty="0">
                <a:latin typeface="Arial" panose="020B0604020202020204" pitchFamily="34" charset="0"/>
                <a:cs typeface="Arial" panose="020B0604020202020204" pitchFamily="34" charset="0"/>
              </a:rPr>
              <a:t> over </a:t>
            </a:r>
            <a:r>
              <a:rPr lang="en-US" sz="2000" b="1" dirty="0" err="1">
                <a:latin typeface="Arial" panose="020B0604020202020204" pitchFamily="34" charset="0"/>
                <a:cs typeface="Arial" panose="020B0604020202020204" pitchFamily="34" charset="0"/>
              </a:rPr>
              <a:t>tettbebyggelse</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folkeansamling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friluft</a:t>
            </a:r>
            <a:r>
              <a:rPr lang="en-US" sz="2000" b="1" dirty="0">
                <a:latin typeface="Arial" panose="020B0604020202020204" pitchFamily="34" charset="0"/>
                <a:cs typeface="Arial" panose="020B0604020202020204" pitchFamily="34" charset="0"/>
              </a:rPr>
              <a:t>, over </a:t>
            </a:r>
            <a:r>
              <a:rPr lang="en-US" sz="2000" b="1" dirty="0" err="1">
                <a:latin typeface="Arial" panose="020B0604020202020204" pitchFamily="34" charset="0"/>
                <a:cs typeface="Arial" panose="020B0604020202020204" pitchFamily="34" charset="0"/>
              </a:rPr>
              <a:t>trafikkerte</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havner</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eller</a:t>
            </a:r>
            <a:r>
              <a:rPr lang="en-US" sz="2000" b="1" dirty="0">
                <a:latin typeface="Arial" panose="020B0604020202020204" pitchFamily="34" charset="0"/>
                <a:cs typeface="Arial" panose="020B0604020202020204" pitchFamily="34" charset="0"/>
              </a:rPr>
              <a:t> over </a:t>
            </a:r>
            <a:r>
              <a:rPr lang="en-US" sz="2000" b="1" dirty="0" err="1">
                <a:latin typeface="Arial" panose="020B0604020202020204" pitchFamily="34" charset="0"/>
                <a:cs typeface="Arial" panose="020B0604020202020204" pitchFamily="34" charset="0"/>
              </a:rPr>
              <a:t>sjøgående</a:t>
            </a:r>
            <a:r>
              <a:rPr lang="en-US" sz="2000" b="1" dirty="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fartøyer</a:t>
            </a:r>
            <a:endParaRPr lang="en-US" sz="2000" b="1" dirty="0" smtClean="0">
              <a:latin typeface="Arial" panose="020B0604020202020204" pitchFamily="34" charset="0"/>
              <a:cs typeface="Arial" panose="020B0604020202020204" pitchFamily="34" charset="0"/>
            </a:endParaRPr>
          </a:p>
          <a:p>
            <a:pPr lvl="1">
              <a:spcBef>
                <a:spcPts val="1200"/>
              </a:spcBef>
              <a:buClr>
                <a:srgbClr val="3399FF"/>
              </a:buClr>
            </a:pPr>
            <a:r>
              <a:rPr lang="en-GB" altLang="en-US" sz="2000" b="1" dirty="0" smtClean="0">
                <a:latin typeface="Arial" panose="020B0604020202020204" pitchFamily="34" charset="0"/>
                <a:cs typeface="Arial" panose="020B0604020202020204" pitchFamily="34" charset="0"/>
              </a:rPr>
              <a:t> </a:t>
            </a:r>
          </a:p>
          <a:p>
            <a:pPr lvl="1">
              <a:spcBef>
                <a:spcPts val="1200"/>
              </a:spcBef>
              <a:buClr>
                <a:srgbClr val="3399FF"/>
              </a:buClr>
            </a:pPr>
            <a:r>
              <a:rPr lang="en-US" sz="2000" b="1" dirty="0" err="1">
                <a:latin typeface="Arial" panose="020B0604020202020204" pitchFamily="34" charset="0"/>
                <a:cs typeface="Arial" panose="020B0604020202020204" pitchFamily="34" charset="0"/>
              </a:rPr>
              <a:t>Akroflyging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tillates</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utført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når</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luftfartøyet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flyr</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samsvar</a:t>
            </a:r>
            <a:r>
              <a:rPr lang="en-US" sz="2000" b="1" dirty="0">
                <a:latin typeface="Arial" panose="020B0604020202020204" pitchFamily="34" charset="0"/>
                <a:cs typeface="Arial" panose="020B0604020202020204" pitchFamily="34" charset="0"/>
              </a:rPr>
              <a:t> med de </a:t>
            </a:r>
            <a:r>
              <a:rPr lang="en-US" sz="2000" b="1" dirty="0" err="1">
                <a:latin typeface="Arial" panose="020B0604020202020204" pitchFamily="34" charset="0"/>
                <a:cs typeface="Arial" panose="020B0604020202020204" pitchFamily="34" charset="0"/>
              </a:rPr>
              <a:t>visuelle</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flygeregler</a:t>
            </a:r>
            <a:r>
              <a:rPr lang="en-US" sz="2000" b="1" dirty="0">
                <a:latin typeface="Arial" panose="020B0604020202020204" pitchFamily="34" charset="0"/>
                <a:cs typeface="Arial" panose="020B0604020202020204" pitchFamily="34" charset="0"/>
              </a:rPr>
              <a:t> og </a:t>
            </a:r>
            <a:r>
              <a:rPr lang="en-US" sz="2000" b="1" dirty="0" err="1">
                <a:latin typeface="Arial" panose="020B0604020202020204" pitchFamily="34" charset="0"/>
                <a:cs typeface="Arial" panose="020B0604020202020204" pitchFamily="34" charset="0"/>
              </a:rPr>
              <a:t>skal</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utføres</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en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høyde</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av</a:t>
            </a:r>
            <a:r>
              <a:rPr lang="en-US" sz="2000" b="1" dirty="0">
                <a:latin typeface="Arial" panose="020B0604020202020204" pitchFamily="34" charset="0"/>
                <a:cs typeface="Arial" panose="020B0604020202020204" pitchFamily="34" charset="0"/>
              </a:rPr>
              <a:t> 600 m </a:t>
            </a:r>
            <a:r>
              <a:rPr lang="en-US" sz="2000" b="1" dirty="0" err="1" smtClean="0">
                <a:latin typeface="Arial" panose="020B0604020202020204" pitchFamily="34" charset="0"/>
                <a:cs typeface="Arial" panose="020B0604020202020204" pitchFamily="34" charset="0"/>
              </a:rPr>
              <a:t>eller</a:t>
            </a:r>
            <a:r>
              <a:rPr lang="en-US" sz="2000" b="1" dirty="0" smtClean="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mer</a:t>
            </a:r>
            <a:r>
              <a:rPr lang="en-US" sz="2000" b="1" dirty="0">
                <a:latin typeface="Arial" panose="020B0604020202020204" pitchFamily="34" charset="0"/>
                <a:cs typeface="Arial" panose="020B0604020202020204" pitchFamily="34" charset="0"/>
              </a:rPr>
              <a:t> over </a:t>
            </a:r>
            <a:r>
              <a:rPr lang="en-US" sz="2000" b="1" dirty="0" err="1">
                <a:latin typeface="Arial" panose="020B0604020202020204" pitchFamily="34" charset="0"/>
                <a:cs typeface="Arial" panose="020B0604020202020204" pitchFamily="34" charset="0"/>
              </a:rPr>
              <a:t>det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høyeste</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punkt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innenfor</a:t>
            </a:r>
            <a:r>
              <a:rPr lang="en-US" sz="2000" b="1" dirty="0">
                <a:latin typeface="Arial" panose="020B0604020202020204" pitchFamily="34" charset="0"/>
                <a:cs typeface="Arial" panose="020B0604020202020204" pitchFamily="34" charset="0"/>
              </a:rPr>
              <a:t> 1,5 km </a:t>
            </a:r>
            <a:r>
              <a:rPr lang="en-US" sz="2000" b="1" dirty="0" err="1">
                <a:latin typeface="Arial" panose="020B0604020202020204" pitchFamily="34" charset="0"/>
                <a:cs typeface="Arial" panose="020B0604020202020204" pitchFamily="34" charset="0"/>
              </a:rPr>
              <a:t>horisontal</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avstand</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fra</a:t>
            </a:r>
            <a:r>
              <a:rPr lang="en-US" sz="2000" b="1" dirty="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luftfartøyet</a:t>
            </a:r>
            <a:r>
              <a:rPr lang="en-US" sz="2000" b="1" dirty="0" smtClean="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AD3E319B-D9A2-446E-A077-2C34E3BFAA8B}" type="slidenum">
              <a:rPr lang="en-US" smtClean="0"/>
              <a:t>17</a:t>
            </a:fld>
            <a:endParaRPr lang="en-US"/>
          </a:p>
        </p:txBody>
      </p:sp>
    </p:spTree>
    <p:extLst>
      <p:ext uri="{BB962C8B-B14F-4D97-AF65-F5344CB8AC3E}">
        <p14:creationId xmlns:p14="http://schemas.microsoft.com/office/powerpoint/2010/main" val="6962992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en-US" sz="3200" b="1" u="sng" dirty="0"/>
              <a:t>CHAPTER 2 Avoidance of collisions</a:t>
            </a:r>
            <a:endParaRPr lang="en-US" sz="3200" u="sng" dirty="0"/>
          </a:p>
        </p:txBody>
      </p:sp>
      <p:sp>
        <p:nvSpPr>
          <p:cNvPr id="3" name="Content Placeholder 2"/>
          <p:cNvSpPr>
            <a:spLocks noGrp="1"/>
          </p:cNvSpPr>
          <p:nvPr>
            <p:ph idx="1"/>
          </p:nvPr>
        </p:nvSpPr>
        <p:spPr>
          <a:xfrm>
            <a:off x="457200" y="980728"/>
            <a:ext cx="8229600" cy="5145435"/>
          </a:xfrm>
        </p:spPr>
        <p:txBody>
          <a:bodyPr>
            <a:normAutofit/>
          </a:bodyPr>
          <a:lstStyle/>
          <a:p>
            <a:r>
              <a:rPr lang="nb-NO" sz="2400" dirty="0" smtClean="0"/>
              <a:t>Dette kapitlet handler om flyregler. </a:t>
            </a:r>
          </a:p>
          <a:p>
            <a:pPr lvl="1"/>
            <a:r>
              <a:rPr lang="nb-NO" sz="2000" dirty="0" smtClean="0"/>
              <a:t>Vikepliktsregler.</a:t>
            </a:r>
          </a:p>
          <a:p>
            <a:pPr marL="0" indent="0">
              <a:buNone/>
            </a:pPr>
            <a:endParaRPr lang="nb-NO" sz="2400" dirty="0"/>
          </a:p>
          <a:p>
            <a:r>
              <a:rPr lang="nb-NO" sz="2400" dirty="0" smtClean="0"/>
              <a:t>Hva er vi redde for?</a:t>
            </a:r>
          </a:p>
          <a:p>
            <a:pPr lvl="1"/>
            <a:r>
              <a:rPr lang="nb-NO" sz="2000" dirty="0" smtClean="0"/>
              <a:t>Kollisjon i lufta</a:t>
            </a:r>
          </a:p>
          <a:p>
            <a:endParaRPr lang="nb-NO" sz="2400" dirty="0" smtClean="0"/>
          </a:p>
          <a:p>
            <a:r>
              <a:rPr lang="nb-NO" sz="2400" dirty="0" smtClean="0"/>
              <a:t>Har seilfly kollidert i Norge?</a:t>
            </a:r>
          </a:p>
          <a:p>
            <a:pPr lvl="1"/>
            <a:r>
              <a:rPr lang="nb-NO" sz="2000" dirty="0" smtClean="0"/>
              <a:t>Ja, begge landet i fallskjerm</a:t>
            </a:r>
          </a:p>
          <a:p>
            <a:endParaRPr lang="nb-NO" sz="2400" dirty="0"/>
          </a:p>
          <a:p>
            <a:r>
              <a:rPr lang="nb-NO" sz="2400" dirty="0" smtClean="0"/>
              <a:t>Se ut. </a:t>
            </a:r>
          </a:p>
          <a:p>
            <a:pPr lvl="1"/>
            <a:r>
              <a:rPr lang="nb-NO" sz="2000" dirty="0" smtClean="0"/>
              <a:t>Ha rett scanne teknikk. Se ut på vingen. Still om øyet til fjern.</a:t>
            </a:r>
            <a:endParaRPr lang="en-US" sz="2000" dirty="0"/>
          </a:p>
        </p:txBody>
      </p:sp>
      <p:sp>
        <p:nvSpPr>
          <p:cNvPr id="4" name="Slide Number Placeholder 3"/>
          <p:cNvSpPr>
            <a:spLocks noGrp="1"/>
          </p:cNvSpPr>
          <p:nvPr>
            <p:ph type="sldNum" sz="quarter" idx="12"/>
          </p:nvPr>
        </p:nvSpPr>
        <p:spPr/>
        <p:txBody>
          <a:bodyPr/>
          <a:lstStyle/>
          <a:p>
            <a:fld id="{AD3E319B-D9A2-446E-A077-2C34E3BFAA8B}" type="slidenum">
              <a:rPr lang="en-US" smtClean="0"/>
              <a:t>18</a:t>
            </a:fld>
            <a:endParaRPr lang="en-US"/>
          </a:p>
        </p:txBody>
      </p:sp>
    </p:spTree>
    <p:extLst>
      <p:ext uri="{BB962C8B-B14F-4D97-AF65-F5344CB8AC3E}">
        <p14:creationId xmlns:p14="http://schemas.microsoft.com/office/powerpoint/2010/main" val="22576783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P1010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04" y="391353"/>
            <a:ext cx="8298544" cy="6223908"/>
          </a:xfrm>
          <a:prstGeom prst="rect">
            <a:avLst/>
          </a:prstGeom>
          <a:noFill/>
          <a:extLst>
            <a:ext uri="{909E8E84-426E-40DD-AFC4-6F175D3DCCD1}">
              <a14:hiddenFill xmlns:a14="http://schemas.microsoft.com/office/drawing/2010/main">
                <a:solidFill>
                  <a:srgbClr val="FFFFFF"/>
                </a:solidFill>
              </a14:hiddenFill>
            </a:ext>
          </a:extLst>
        </p:spPr>
      </p:pic>
      <p:sp>
        <p:nvSpPr>
          <p:cNvPr id="14339" name="Text Box 3"/>
          <p:cNvSpPr txBox="1">
            <a:spLocks noChangeArrowheads="1"/>
          </p:cNvSpPr>
          <p:nvPr/>
        </p:nvSpPr>
        <p:spPr bwMode="auto">
          <a:xfrm>
            <a:off x="2124075" y="0"/>
            <a:ext cx="4646613" cy="7016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4000" smtClean="0">
                <a:solidFill>
                  <a:srgbClr val="333399"/>
                </a:solidFill>
              </a:rPr>
              <a:t>Scanning technique</a:t>
            </a:r>
            <a:endParaRPr lang="sv-SE" altLang="en-US" sz="4000" smtClean="0">
              <a:solidFill>
                <a:srgbClr val="333399"/>
              </a:solidFill>
            </a:endParaRPr>
          </a:p>
        </p:txBody>
      </p:sp>
      <p:sp>
        <p:nvSpPr>
          <p:cNvPr id="14340" name="Line 4"/>
          <p:cNvSpPr>
            <a:spLocks noChangeShapeType="1"/>
          </p:cNvSpPr>
          <p:nvPr/>
        </p:nvSpPr>
        <p:spPr bwMode="auto">
          <a:xfrm flipV="1">
            <a:off x="4140200" y="2492375"/>
            <a:ext cx="1368425" cy="576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00"/>
              </a:solidFill>
            </a:endParaRPr>
          </a:p>
        </p:txBody>
      </p:sp>
      <p:sp>
        <p:nvSpPr>
          <p:cNvPr id="14341" name="Line 5"/>
          <p:cNvSpPr>
            <a:spLocks noChangeShapeType="1"/>
          </p:cNvSpPr>
          <p:nvPr/>
        </p:nvSpPr>
        <p:spPr bwMode="auto">
          <a:xfrm>
            <a:off x="5508625" y="2492375"/>
            <a:ext cx="647700" cy="7921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00"/>
              </a:solidFill>
            </a:endParaRPr>
          </a:p>
        </p:txBody>
      </p:sp>
      <p:sp>
        <p:nvSpPr>
          <p:cNvPr id="14342" name="Line 6"/>
          <p:cNvSpPr>
            <a:spLocks noChangeShapeType="1"/>
          </p:cNvSpPr>
          <p:nvPr/>
        </p:nvSpPr>
        <p:spPr bwMode="auto">
          <a:xfrm flipH="1" flipV="1">
            <a:off x="4787900" y="2492375"/>
            <a:ext cx="1368425" cy="7921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00"/>
              </a:solidFill>
            </a:endParaRPr>
          </a:p>
        </p:txBody>
      </p:sp>
      <p:sp>
        <p:nvSpPr>
          <p:cNvPr id="14343" name="Line 7"/>
          <p:cNvSpPr>
            <a:spLocks noChangeShapeType="1"/>
          </p:cNvSpPr>
          <p:nvPr/>
        </p:nvSpPr>
        <p:spPr bwMode="auto">
          <a:xfrm flipH="1">
            <a:off x="3492500" y="2492375"/>
            <a:ext cx="1366838"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00"/>
              </a:solidFill>
            </a:endParaRPr>
          </a:p>
        </p:txBody>
      </p:sp>
      <p:sp>
        <p:nvSpPr>
          <p:cNvPr id="14344" name="Line 8"/>
          <p:cNvSpPr>
            <a:spLocks noChangeShapeType="1"/>
          </p:cNvSpPr>
          <p:nvPr/>
        </p:nvSpPr>
        <p:spPr bwMode="auto">
          <a:xfrm>
            <a:off x="3492500" y="2852738"/>
            <a:ext cx="43180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00"/>
              </a:solidFill>
            </a:endParaRPr>
          </a:p>
        </p:txBody>
      </p:sp>
      <p:sp>
        <p:nvSpPr>
          <p:cNvPr id="14345" name="Line 9"/>
          <p:cNvSpPr>
            <a:spLocks noChangeShapeType="1"/>
          </p:cNvSpPr>
          <p:nvPr/>
        </p:nvSpPr>
        <p:spPr bwMode="auto">
          <a:xfrm flipH="1">
            <a:off x="2268538" y="3068638"/>
            <a:ext cx="1655762"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00"/>
              </a:solidFill>
            </a:endParaRPr>
          </a:p>
        </p:txBody>
      </p:sp>
      <p:sp>
        <p:nvSpPr>
          <p:cNvPr id="14346" name="Line 10"/>
          <p:cNvSpPr>
            <a:spLocks noChangeShapeType="1"/>
          </p:cNvSpPr>
          <p:nvPr/>
        </p:nvSpPr>
        <p:spPr bwMode="auto">
          <a:xfrm flipV="1">
            <a:off x="2339975" y="2636838"/>
            <a:ext cx="144463" cy="7921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00"/>
              </a:solidFill>
            </a:endParaRPr>
          </a:p>
        </p:txBody>
      </p:sp>
      <p:sp>
        <p:nvSpPr>
          <p:cNvPr id="14347" name="Line 11"/>
          <p:cNvSpPr>
            <a:spLocks noChangeShapeType="1"/>
          </p:cNvSpPr>
          <p:nvPr/>
        </p:nvSpPr>
        <p:spPr bwMode="auto">
          <a:xfrm>
            <a:off x="2484438" y="2636838"/>
            <a:ext cx="6408737"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00"/>
              </a:solidFill>
            </a:endParaRPr>
          </a:p>
        </p:txBody>
      </p:sp>
      <p:sp>
        <p:nvSpPr>
          <p:cNvPr id="14348" name="Line 12"/>
          <p:cNvSpPr>
            <a:spLocks noChangeShapeType="1"/>
          </p:cNvSpPr>
          <p:nvPr/>
        </p:nvSpPr>
        <p:spPr bwMode="auto">
          <a:xfrm flipH="1">
            <a:off x="5292725" y="3068638"/>
            <a:ext cx="3527425"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00"/>
              </a:solidFill>
            </a:endParaRPr>
          </a:p>
        </p:txBody>
      </p:sp>
      <p:sp>
        <p:nvSpPr>
          <p:cNvPr id="14349" name="Line 13"/>
          <p:cNvSpPr>
            <a:spLocks noChangeShapeType="1"/>
          </p:cNvSpPr>
          <p:nvPr/>
        </p:nvSpPr>
        <p:spPr bwMode="auto">
          <a:xfrm flipH="1" flipV="1">
            <a:off x="4356100" y="2349500"/>
            <a:ext cx="936625" cy="10080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00"/>
              </a:solidFill>
            </a:endParaRPr>
          </a:p>
        </p:txBody>
      </p:sp>
      <p:sp>
        <p:nvSpPr>
          <p:cNvPr id="14350" name="Line 14"/>
          <p:cNvSpPr>
            <a:spLocks noChangeShapeType="1"/>
          </p:cNvSpPr>
          <p:nvPr/>
        </p:nvSpPr>
        <p:spPr bwMode="auto">
          <a:xfrm flipH="1">
            <a:off x="-180975" y="2349500"/>
            <a:ext cx="4537075" cy="86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00"/>
              </a:solidFill>
            </a:endParaRPr>
          </a:p>
        </p:txBody>
      </p:sp>
      <p:sp>
        <p:nvSpPr>
          <p:cNvPr id="14351" name="Line 15"/>
          <p:cNvSpPr>
            <a:spLocks noChangeShapeType="1"/>
          </p:cNvSpPr>
          <p:nvPr/>
        </p:nvSpPr>
        <p:spPr bwMode="auto">
          <a:xfrm>
            <a:off x="-180975" y="3213100"/>
            <a:ext cx="19446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FFFF00"/>
              </a:solidFill>
            </a:endParaRPr>
          </a:p>
        </p:txBody>
      </p:sp>
      <p:sp>
        <p:nvSpPr>
          <p:cNvPr id="14352" name="Oval 16"/>
          <p:cNvSpPr>
            <a:spLocks noChangeArrowheads="1"/>
          </p:cNvSpPr>
          <p:nvPr/>
        </p:nvSpPr>
        <p:spPr bwMode="auto">
          <a:xfrm>
            <a:off x="4067175" y="2997200"/>
            <a:ext cx="142875" cy="144463"/>
          </a:xfrm>
          <a:prstGeom prst="ellipse">
            <a:avLst/>
          </a:pr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FFFF00"/>
              </a:solidFill>
            </a:endParaRPr>
          </a:p>
        </p:txBody>
      </p:sp>
      <p:sp>
        <p:nvSpPr>
          <p:cNvPr id="14353" name="Text Box 17"/>
          <p:cNvSpPr txBox="1">
            <a:spLocks noChangeArrowheads="1"/>
          </p:cNvSpPr>
          <p:nvPr/>
        </p:nvSpPr>
        <p:spPr bwMode="auto">
          <a:xfrm>
            <a:off x="158750" y="6589713"/>
            <a:ext cx="2546350" cy="36671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GB" altLang="en-US" smtClean="0">
                <a:solidFill>
                  <a:srgbClr val="FFFF00"/>
                </a:solidFill>
              </a:rPr>
              <a:t>Photo: Robert Danewid</a:t>
            </a:r>
          </a:p>
        </p:txBody>
      </p:sp>
      <p:sp>
        <p:nvSpPr>
          <p:cNvPr id="14354" name="Oval 18"/>
          <p:cNvSpPr>
            <a:spLocks noChangeArrowheads="1"/>
          </p:cNvSpPr>
          <p:nvPr/>
        </p:nvSpPr>
        <p:spPr bwMode="auto">
          <a:xfrm>
            <a:off x="1619250" y="3141663"/>
            <a:ext cx="144463"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FFFF00"/>
              </a:solidFill>
            </a:endParaRPr>
          </a:p>
        </p:txBody>
      </p:sp>
      <p:sp>
        <p:nvSpPr>
          <p:cNvPr id="2" name="Slide Number Placeholder 1"/>
          <p:cNvSpPr>
            <a:spLocks noGrp="1"/>
          </p:cNvSpPr>
          <p:nvPr>
            <p:ph type="sldNum" sz="quarter" idx="12"/>
          </p:nvPr>
        </p:nvSpPr>
        <p:spPr/>
        <p:txBody>
          <a:bodyPr/>
          <a:lstStyle/>
          <a:p>
            <a:fld id="{E0F1C1FA-4652-4DB9-AAE5-C1567DB9A233}" type="slidenum">
              <a:rPr lang="sv-SE" altLang="en-US" smtClean="0">
                <a:solidFill>
                  <a:srgbClr val="FFFF00"/>
                </a:solidFill>
              </a:rPr>
              <a:pPr/>
              <a:t>19</a:t>
            </a:fld>
            <a:endParaRPr lang="sv-SE" altLang="en-US">
              <a:solidFill>
                <a:srgbClr val="FFFF00"/>
              </a:solidFill>
            </a:endParaRPr>
          </a:p>
        </p:txBody>
      </p:sp>
    </p:spTree>
    <p:extLst>
      <p:ext uri="{BB962C8B-B14F-4D97-AF65-F5344CB8AC3E}">
        <p14:creationId xmlns:p14="http://schemas.microsoft.com/office/powerpoint/2010/main" val="148814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4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4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4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4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4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4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34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34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34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34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350"/>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351"/>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3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4341" grpId="0" animBg="1"/>
      <p:bldP spid="14342" grpId="0" animBg="1"/>
      <p:bldP spid="14343" grpId="0" animBg="1"/>
      <p:bldP spid="14344" grpId="0" animBg="1"/>
      <p:bldP spid="14345" grpId="0" animBg="1"/>
      <p:bldP spid="14346" grpId="0" animBg="1"/>
      <p:bldP spid="14347" grpId="0" animBg="1"/>
      <p:bldP spid="14348" grpId="0" animBg="1"/>
      <p:bldP spid="14349" grpId="0" animBg="1"/>
      <p:bldP spid="14350" grpId="0" animBg="1"/>
      <p:bldP spid="14351" grpId="0" animBg="1"/>
      <p:bldP spid="14352" grpId="0" animBg="1"/>
      <p:bldP spid="143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r>
              <a:rPr lang="nb-NO" sz="2700" dirty="0" smtClean="0">
                <a:latin typeface="Arial" panose="020B0604020202020204" pitchFamily="34" charset="0"/>
                <a:cs typeface="Arial" panose="020B0604020202020204" pitchFamily="34" charset="0"/>
              </a:rPr>
              <a:t/>
            </a:r>
            <a:br>
              <a:rPr lang="nb-NO" sz="2700" dirty="0" smtClean="0">
                <a:latin typeface="Arial" panose="020B0604020202020204" pitchFamily="34" charset="0"/>
                <a:cs typeface="Arial" panose="020B0604020202020204" pitchFamily="34" charset="0"/>
              </a:rPr>
            </a:br>
            <a:r>
              <a:rPr lang="nb-NO" sz="2700" b="1" dirty="0" smtClean="0">
                <a:latin typeface="Arial" panose="020B0604020202020204" pitchFamily="34" charset="0"/>
                <a:cs typeface="Arial" panose="020B0604020202020204" pitchFamily="34" charset="0"/>
              </a:rPr>
              <a:t>Kurs </a:t>
            </a:r>
            <a:r>
              <a:rPr lang="nb-NO" sz="2700" b="1" dirty="0">
                <a:latin typeface="Arial" panose="020B0604020202020204" pitchFamily="34" charset="0"/>
                <a:cs typeface="Arial" panose="020B0604020202020204" pitchFamily="34" charset="0"/>
              </a:rPr>
              <a:t>i Lover og </a:t>
            </a:r>
            <a:r>
              <a:rPr lang="nb-NO" sz="2700" b="1" dirty="0" smtClean="0">
                <a:latin typeface="Arial" panose="020B0604020202020204" pitchFamily="34" charset="0"/>
                <a:cs typeface="Arial" panose="020B0604020202020204" pitchFamily="34" charset="0"/>
              </a:rPr>
              <a:t>regler  </a:t>
            </a:r>
            <a:r>
              <a:rPr lang="nb-NO" sz="2700" b="1" dirty="0">
                <a:latin typeface="Arial" panose="020B0604020202020204" pitchFamily="34" charset="0"/>
                <a:cs typeface="Arial" panose="020B0604020202020204" pitchFamily="34" charset="0"/>
              </a:rPr>
              <a:t>for seilflygere del </a:t>
            </a:r>
            <a:r>
              <a:rPr lang="nb-NO" sz="2700" b="1" dirty="0" smtClean="0">
                <a:latin typeface="Arial" panose="020B0604020202020204" pitchFamily="34" charset="0"/>
                <a:cs typeface="Arial" panose="020B0604020202020204" pitchFamily="34" charset="0"/>
              </a:rPr>
              <a:t>1</a:t>
            </a:r>
            <a:r>
              <a:rPr lang="en-US" dirty="0"/>
              <a:t/>
            </a:r>
            <a:br>
              <a:rPr lang="en-US" dirty="0"/>
            </a:br>
            <a:endParaRPr lang="en-US" dirty="0"/>
          </a:p>
        </p:txBody>
      </p:sp>
      <p:sp>
        <p:nvSpPr>
          <p:cNvPr id="3" name="Content Placeholder 2"/>
          <p:cNvSpPr>
            <a:spLocks noGrp="1"/>
          </p:cNvSpPr>
          <p:nvPr>
            <p:ph idx="1"/>
          </p:nvPr>
        </p:nvSpPr>
        <p:spPr>
          <a:xfrm>
            <a:off x="457200" y="1052736"/>
            <a:ext cx="8229600" cy="5073427"/>
          </a:xfrm>
        </p:spPr>
        <p:txBody>
          <a:bodyPr>
            <a:normAutofit/>
          </a:bodyPr>
          <a:lstStyle/>
          <a:p>
            <a:pPr marL="0" indent="0">
              <a:buNone/>
            </a:pPr>
            <a:endParaRPr lang="nb-NO" sz="2400" dirty="0" smtClean="0">
              <a:latin typeface="Arial" panose="020B0604020202020204" pitchFamily="34" charset="0"/>
              <a:cs typeface="Arial" panose="020B0604020202020204" pitchFamily="34" charset="0"/>
            </a:endParaRPr>
          </a:p>
          <a:p>
            <a:pPr marL="0" indent="0">
              <a:buNone/>
            </a:pPr>
            <a:r>
              <a:rPr lang="nb-NO" sz="2400" dirty="0" smtClean="0">
                <a:latin typeface="Arial" panose="020B0604020202020204" pitchFamily="34" charset="0"/>
                <a:cs typeface="Arial" panose="020B0604020202020204" pitchFamily="34" charset="0"/>
              </a:rPr>
              <a:t>Dette kurset omhandler:</a:t>
            </a:r>
          </a:p>
          <a:p>
            <a:pPr marL="0" indent="0">
              <a:buNone/>
            </a:pPr>
            <a:r>
              <a:rPr lang="nb-NO" sz="2400" b="1" dirty="0" smtClean="0">
                <a:latin typeface="Arial" panose="020B0604020202020204" pitchFamily="34" charset="0"/>
                <a:cs typeface="Arial" panose="020B0604020202020204" pitchFamily="34" charset="0"/>
              </a:rPr>
              <a:t>Luftfartsloven, BSL’er og Avinor IPPC</a:t>
            </a:r>
            <a:endParaRPr lang="en-US" sz="2400" b="1" dirty="0" smtClean="0">
              <a:latin typeface="Arial" panose="020B0604020202020204" pitchFamily="34" charset="0"/>
              <a:cs typeface="Arial" panose="020B0604020202020204" pitchFamily="34" charset="0"/>
            </a:endParaRPr>
          </a:p>
          <a:p>
            <a:endParaRPr lang="nb-NO" sz="2400" dirty="0">
              <a:latin typeface="Arial" panose="020B0604020202020204" pitchFamily="34" charset="0"/>
              <a:cs typeface="Arial" panose="020B0604020202020204" pitchFamily="34" charset="0"/>
            </a:endParaRPr>
          </a:p>
          <a:p>
            <a:pPr marL="0" indent="0">
              <a:buNone/>
            </a:pPr>
            <a:r>
              <a:rPr lang="nb-NO" sz="2400" smtClean="0">
                <a:latin typeface="Arial" panose="020B0604020202020204" pitchFamily="34" charset="0"/>
                <a:cs typeface="Arial" panose="020B0604020202020204" pitchFamily="34" charset="0"/>
              </a:rPr>
              <a:t>Teorimateriell:</a:t>
            </a:r>
            <a:endParaRPr lang="nb-NO" sz="2400" dirty="0" smtClean="0">
              <a:latin typeface="Arial" panose="020B0604020202020204" pitchFamily="34" charset="0"/>
              <a:cs typeface="Arial" panose="020B0604020202020204" pitchFamily="34" charset="0"/>
            </a:endParaRPr>
          </a:p>
          <a:p>
            <a:pPr marL="0" indent="0">
              <a:buNone/>
            </a:pPr>
            <a:r>
              <a:rPr lang="nb-NO" sz="2400" dirty="0">
                <a:latin typeface="Arial" panose="020B0604020202020204" pitchFamily="34" charset="0"/>
                <a:cs typeface="Arial" panose="020B0604020202020204" pitchFamily="34" charset="0"/>
              </a:rPr>
              <a:t>Dokumentsamling </a:t>
            </a:r>
            <a:r>
              <a:rPr lang="nb-NO" sz="2400" dirty="0" smtClean="0">
                <a:latin typeface="Arial" panose="020B0604020202020204" pitchFamily="34" charset="0"/>
                <a:cs typeface="Arial" panose="020B0604020202020204" pitchFamily="34" charset="0"/>
              </a:rPr>
              <a:t>1</a:t>
            </a:r>
          </a:p>
          <a:p>
            <a:pPr marL="0" indent="0">
              <a:buNone/>
            </a:pPr>
            <a:endParaRPr lang="nb-NO" sz="2400" dirty="0" smtClean="0">
              <a:latin typeface="Arial" panose="020B0604020202020204" pitchFamily="34" charset="0"/>
              <a:cs typeface="Arial" panose="020B0604020202020204" pitchFamily="34" charset="0"/>
            </a:endParaRPr>
          </a:p>
          <a:p>
            <a:pPr marL="0" indent="0">
              <a:buNone/>
            </a:pPr>
            <a:r>
              <a:rPr lang="nb-NO" sz="2400" dirty="0">
                <a:latin typeface="Arial" panose="020B0604020202020204" pitchFamily="34" charset="0"/>
                <a:cs typeface="Arial" panose="020B0604020202020204" pitchFamily="34" charset="0"/>
              </a:rPr>
              <a:t>Dokumentsamling </a:t>
            </a:r>
            <a:r>
              <a:rPr lang="nb-NO" sz="2400" dirty="0" smtClean="0">
                <a:latin typeface="Arial" panose="020B0604020202020204" pitchFamily="34" charset="0"/>
                <a:cs typeface="Arial" panose="020B0604020202020204" pitchFamily="34" charset="0"/>
              </a:rPr>
              <a:t>1 </a:t>
            </a:r>
            <a:r>
              <a:rPr lang="nb-NO" sz="2400" dirty="0">
                <a:latin typeface="Arial" panose="020B0604020202020204" pitchFamily="34" charset="0"/>
                <a:cs typeface="Arial" panose="020B0604020202020204" pitchFamily="34" charset="0"/>
              </a:rPr>
              <a:t>inneholder utvalgte artikler fra </a:t>
            </a:r>
            <a:r>
              <a:rPr lang="nb-NO" sz="2400" dirty="0" smtClean="0">
                <a:latin typeface="Arial" panose="020B0604020202020204" pitchFamily="34" charset="0"/>
                <a:cs typeface="Arial" panose="020B0604020202020204" pitchFamily="34" charset="0"/>
              </a:rPr>
              <a:t>Luftfartsloven, BSL’er og Avinor IPPC</a:t>
            </a:r>
          </a:p>
          <a:p>
            <a:pPr marL="0" indent="0">
              <a:buNone/>
            </a:pPr>
            <a:endParaRPr lang="nb-NO" sz="2400" dirty="0">
              <a:latin typeface="Arial" panose="020B0604020202020204" pitchFamily="34" charset="0"/>
              <a:cs typeface="Arial" panose="020B0604020202020204" pitchFamily="34" charset="0"/>
            </a:endParaRPr>
          </a:p>
          <a:p>
            <a:pPr marL="0" indent="0">
              <a:buNone/>
            </a:pPr>
            <a:endParaRPr lang="nb-NO" sz="2400" dirty="0" smtClean="0">
              <a:latin typeface="Arial" panose="020B0604020202020204" pitchFamily="34" charset="0"/>
              <a:cs typeface="Arial" panose="020B0604020202020204" pitchFamily="34" charset="0"/>
            </a:endParaRPr>
          </a:p>
          <a:p>
            <a:pPr marL="0" indent="0">
              <a:buNone/>
            </a:pPr>
            <a:r>
              <a:rPr lang="nb-NO" sz="1600" dirty="0" smtClean="0">
                <a:latin typeface="Arial" panose="020B0604020202020204" pitchFamily="34" charset="0"/>
                <a:cs typeface="Arial" panose="020B0604020202020204" pitchFamily="34" charset="0"/>
              </a:rPr>
              <a:t>Bakgrunnsmateriale: Kurs i «Lover og bestemmelser» fra DFK/S (Vedum) og GSFK</a:t>
            </a:r>
            <a:endParaRPr lang="nb-NO" sz="1600" dirty="0">
              <a:latin typeface="Arial" panose="020B0604020202020204" pitchFamily="34" charset="0"/>
              <a:cs typeface="Arial" panose="020B0604020202020204" pitchFamily="34" charset="0"/>
            </a:endParaRPr>
          </a:p>
          <a:p>
            <a:pPr marL="0" indent="0">
              <a:buNone/>
            </a:pPr>
            <a:endParaRPr lang="en-US" sz="2400" dirty="0"/>
          </a:p>
        </p:txBody>
      </p:sp>
      <p:sp>
        <p:nvSpPr>
          <p:cNvPr id="4" name="Slide Number Placeholder 3"/>
          <p:cNvSpPr>
            <a:spLocks noGrp="1"/>
          </p:cNvSpPr>
          <p:nvPr>
            <p:ph type="sldNum" sz="quarter" idx="12"/>
          </p:nvPr>
        </p:nvSpPr>
        <p:spPr/>
        <p:txBody>
          <a:bodyPr/>
          <a:lstStyle/>
          <a:p>
            <a:fld id="{5C972D45-091C-42E6-8C9A-42D79EAFD63B}" type="slidenum">
              <a:rPr lang="en-US" smtClean="0"/>
              <a:t>2</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1436435"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97399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en-US" sz="3200" b="1" dirty="0"/>
              <a:t>CHAPTER 2 Avoidance of collisions</a:t>
            </a:r>
            <a:endParaRPr lang="en-US" sz="3200" dirty="0"/>
          </a:p>
        </p:txBody>
      </p:sp>
      <p:sp>
        <p:nvSpPr>
          <p:cNvPr id="3" name="Content Placeholder 2"/>
          <p:cNvSpPr>
            <a:spLocks noGrp="1"/>
          </p:cNvSpPr>
          <p:nvPr>
            <p:ph idx="1"/>
          </p:nvPr>
        </p:nvSpPr>
        <p:spPr>
          <a:xfrm>
            <a:off x="457200" y="980728"/>
            <a:ext cx="8229600" cy="5145435"/>
          </a:xfrm>
        </p:spPr>
        <p:txBody>
          <a:bodyPr>
            <a:normAutofit/>
          </a:bodyPr>
          <a:lstStyle/>
          <a:p>
            <a:pPr marL="0" indent="0">
              <a:buNone/>
            </a:pPr>
            <a:r>
              <a:rPr lang="en-US" sz="2400" b="1" i="1" dirty="0"/>
              <a:t>SERA.3205 Proximity  (</a:t>
            </a:r>
            <a:r>
              <a:rPr lang="en-US" sz="2400" b="1" i="1" dirty="0" err="1"/>
              <a:t>nærhet</a:t>
            </a:r>
            <a:r>
              <a:rPr lang="en-US" sz="2400" b="1" i="1" dirty="0"/>
              <a:t>)</a:t>
            </a:r>
            <a:endParaRPr lang="en-US" sz="2400" dirty="0"/>
          </a:p>
          <a:p>
            <a:r>
              <a:rPr lang="en-US" sz="2400" dirty="0"/>
              <a:t>An aircraft shall not be operated in such proximity to other aircraft as to create a collision hazard</a:t>
            </a:r>
            <a:r>
              <a:rPr lang="en-US" sz="2400" dirty="0" smtClean="0"/>
              <a:t>.</a:t>
            </a:r>
          </a:p>
          <a:p>
            <a:endParaRPr lang="nb-NO" sz="2400" dirty="0"/>
          </a:p>
          <a:p>
            <a:pPr marL="0" indent="0">
              <a:buNone/>
            </a:pPr>
            <a:r>
              <a:rPr lang="en-US" sz="2400" b="1" dirty="0"/>
              <a:t>SERA.3210 Right-of-way   -   </a:t>
            </a:r>
            <a:r>
              <a:rPr lang="en-US" sz="2400" b="1" dirty="0" err="1" smtClean="0"/>
              <a:t>Vikepliktsregler</a:t>
            </a:r>
            <a:endParaRPr lang="en-US" sz="2400" b="1" dirty="0" smtClean="0"/>
          </a:p>
          <a:p>
            <a:r>
              <a:rPr lang="nb-NO" sz="2400" b="1" dirty="0" smtClean="0"/>
              <a:t>Artikkel 640 har en norsk oversettelse av «Right-of-way»</a:t>
            </a:r>
            <a:endParaRPr lang="en-US" sz="2400" dirty="0"/>
          </a:p>
          <a:p>
            <a:pPr lvl="0"/>
            <a:r>
              <a:rPr lang="en-US" sz="2400" dirty="0"/>
              <a:t>Regel: §</a:t>
            </a:r>
            <a:r>
              <a:rPr lang="en-US" sz="2400" b="1" dirty="0"/>
              <a:t> </a:t>
            </a:r>
            <a:r>
              <a:rPr lang="en-US" sz="2400" dirty="0"/>
              <a:t>SERA.3210 Right-of-way</a:t>
            </a:r>
          </a:p>
          <a:p>
            <a:pPr marL="0" indent="0">
              <a:buNone/>
            </a:pPr>
            <a:endParaRPr lang="en-US" sz="2400" dirty="0"/>
          </a:p>
          <a:p>
            <a:r>
              <a:rPr lang="nb-NO" sz="2400" dirty="0"/>
              <a:t>Når det gjelder vikeplikt i luften må det skilles mellom seilfly og motorseilfly med motor i bruk. </a:t>
            </a:r>
            <a:endParaRPr lang="en-US" sz="2400" dirty="0"/>
          </a:p>
          <a:p>
            <a:r>
              <a:rPr lang="nb-NO" sz="2400" dirty="0"/>
              <a:t>For full lovtekst se BSL F 1-1</a:t>
            </a:r>
            <a:r>
              <a:rPr lang="nb-NO" sz="2400" b="1" dirty="0"/>
              <a:t> (</a:t>
            </a:r>
            <a:r>
              <a:rPr lang="nb-NO" sz="2400" u="sng" dirty="0">
                <a:hlinkClick r:id="rId2"/>
              </a:rPr>
              <a:t>http://public.caa.no/Part_SERA/</a:t>
            </a:r>
            <a:r>
              <a:rPr lang="nb-NO" sz="2400" dirty="0"/>
              <a:t>)</a:t>
            </a:r>
            <a:endParaRPr lang="en-US" sz="2400" dirty="0"/>
          </a:p>
          <a:p>
            <a:endParaRPr lang="en-US" sz="2400" dirty="0"/>
          </a:p>
        </p:txBody>
      </p:sp>
      <p:sp>
        <p:nvSpPr>
          <p:cNvPr id="4" name="Slide Number Placeholder 3"/>
          <p:cNvSpPr>
            <a:spLocks noGrp="1"/>
          </p:cNvSpPr>
          <p:nvPr>
            <p:ph type="sldNum" sz="quarter" idx="12"/>
          </p:nvPr>
        </p:nvSpPr>
        <p:spPr/>
        <p:txBody>
          <a:bodyPr/>
          <a:lstStyle/>
          <a:p>
            <a:fld id="{AD3E319B-D9A2-446E-A077-2C34E3BFAA8B}" type="slidenum">
              <a:rPr lang="en-US" smtClean="0"/>
              <a:t>20</a:t>
            </a:fld>
            <a:endParaRPr lang="en-US"/>
          </a:p>
        </p:txBody>
      </p:sp>
    </p:spTree>
    <p:extLst>
      <p:ext uri="{BB962C8B-B14F-4D97-AF65-F5344CB8AC3E}">
        <p14:creationId xmlns:p14="http://schemas.microsoft.com/office/powerpoint/2010/main" val="16057693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r>
              <a:rPr lang="nb-NO" sz="3600" b="1" dirty="0" smtClean="0">
                <a:latin typeface="Arial" panose="020B0604020202020204" pitchFamily="34" charset="0"/>
                <a:cs typeface="Arial" panose="020B0604020202020204" pitchFamily="34" charset="0"/>
              </a:rPr>
              <a:t/>
            </a:r>
            <a:br>
              <a:rPr lang="nb-NO" sz="3600" b="1" dirty="0" smtClean="0">
                <a:latin typeface="Arial" panose="020B0604020202020204" pitchFamily="34" charset="0"/>
                <a:cs typeface="Arial" panose="020B0604020202020204" pitchFamily="34" charset="0"/>
              </a:rPr>
            </a:br>
            <a:r>
              <a:rPr lang="nb-NO" sz="3600" b="1" dirty="0" smtClean="0">
                <a:latin typeface="Arial" panose="020B0604020202020204" pitchFamily="34" charset="0"/>
                <a:cs typeface="Arial" panose="020B0604020202020204" pitchFamily="34" charset="0"/>
              </a:rPr>
              <a:t>Vikeplikt </a:t>
            </a:r>
            <a:r>
              <a:rPr lang="nb-NO" sz="3600" b="1" dirty="0">
                <a:latin typeface="Arial" panose="020B0604020202020204" pitchFamily="34" charset="0"/>
                <a:cs typeface="Arial" panose="020B0604020202020204" pitchFamily="34" charset="0"/>
              </a:rPr>
              <a:t>i </a:t>
            </a:r>
            <a:r>
              <a:rPr lang="nb-NO" sz="3600" b="1" dirty="0" smtClean="0">
                <a:latin typeface="Arial" panose="020B0604020202020204" pitchFamily="34" charset="0"/>
                <a:cs typeface="Arial" panose="020B0604020202020204" pitchFamily="34" charset="0"/>
              </a:rPr>
              <a:t>luften </a:t>
            </a:r>
            <a:r>
              <a:rPr lang="nb-NO" sz="3600" b="1" dirty="0">
                <a:latin typeface="Arial" panose="020B0604020202020204" pitchFamily="34" charset="0"/>
                <a:cs typeface="Arial" panose="020B0604020202020204" pitchFamily="34" charset="0"/>
              </a:rPr>
              <a:t>1</a:t>
            </a:r>
            <a:r>
              <a:rPr lang="nb-NO" sz="3600" b="1" dirty="0" smtClean="0">
                <a:latin typeface="Arial" panose="020B0604020202020204" pitchFamily="34" charset="0"/>
                <a:cs typeface="Arial" panose="020B0604020202020204" pitchFamily="34" charset="0"/>
              </a:rPr>
              <a:t/>
            </a:r>
            <a:br>
              <a:rPr lang="nb-NO" sz="3600" b="1" dirty="0" smtClean="0">
                <a:latin typeface="Arial" panose="020B0604020202020204" pitchFamily="34" charset="0"/>
                <a:cs typeface="Arial" panose="020B0604020202020204" pitchFamily="34" charset="0"/>
              </a:rPr>
            </a:br>
            <a:r>
              <a:rPr lang="en-US" sz="2700" b="1" dirty="0"/>
              <a:t>Right-of-way   -   </a:t>
            </a:r>
            <a:r>
              <a:rPr lang="en-US" sz="2700" b="1" dirty="0" err="1"/>
              <a:t>Vikepliktsregler</a:t>
            </a:r>
            <a:r>
              <a:rPr lang="en-US" sz="3600" b="1" dirty="0"/>
              <a:t/>
            </a:r>
            <a:br>
              <a:rPr lang="en-US" sz="3600" b="1" dirty="0"/>
            </a:b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96752"/>
            <a:ext cx="8229600" cy="4929411"/>
          </a:xfrm>
        </p:spPr>
        <p:txBody>
          <a:bodyPr>
            <a:normAutofit fontScale="55000" lnSpcReduction="20000"/>
          </a:bodyPr>
          <a:lstStyle/>
          <a:p>
            <a:pPr lvl="0"/>
            <a:endParaRPr lang="nb-NO" sz="3800" dirty="0" smtClean="0">
              <a:latin typeface="Arial" panose="020B0604020202020204" pitchFamily="34" charset="0"/>
              <a:cs typeface="Arial" panose="020B0604020202020204" pitchFamily="34" charset="0"/>
            </a:endParaRPr>
          </a:p>
          <a:p>
            <a:pPr lvl="0"/>
            <a:r>
              <a:rPr lang="nb-NO" sz="3800" dirty="0" smtClean="0">
                <a:latin typeface="Arial" panose="020B0604020202020204" pitchFamily="34" charset="0"/>
                <a:cs typeface="Arial" panose="020B0604020202020204" pitchFamily="34" charset="0"/>
              </a:rPr>
              <a:t>Luftfartøyet </a:t>
            </a:r>
            <a:r>
              <a:rPr lang="nb-NO" sz="3800" dirty="0">
                <a:latin typeface="Arial" panose="020B0604020202020204" pitchFamily="34" charset="0"/>
                <a:cs typeface="Arial" panose="020B0604020202020204" pitchFamily="34" charset="0"/>
              </a:rPr>
              <a:t>som ikke har vikeplikt skal holde sin kurs og hastighet</a:t>
            </a:r>
            <a:r>
              <a:rPr lang="nb-NO" sz="3800" dirty="0" smtClean="0">
                <a:latin typeface="Arial" panose="020B0604020202020204" pitchFamily="34" charset="0"/>
                <a:cs typeface="Arial" panose="020B0604020202020204" pitchFamily="34" charset="0"/>
              </a:rPr>
              <a:t>.</a:t>
            </a:r>
          </a:p>
          <a:p>
            <a:pPr marL="0" lvl="0" indent="0">
              <a:buNone/>
            </a:pPr>
            <a:endParaRPr lang="en-US" sz="3800" dirty="0">
              <a:latin typeface="Arial" panose="020B0604020202020204" pitchFamily="34" charset="0"/>
              <a:cs typeface="Arial" panose="020B0604020202020204" pitchFamily="34" charset="0"/>
            </a:endParaRPr>
          </a:p>
          <a:p>
            <a:pPr lvl="0"/>
            <a:r>
              <a:rPr lang="nb-NO" sz="3800" dirty="0">
                <a:latin typeface="Arial" panose="020B0604020202020204" pitchFamily="34" charset="0"/>
                <a:cs typeface="Arial" panose="020B0604020202020204" pitchFamily="34" charset="0"/>
              </a:rPr>
              <a:t>Et luftfartøy som er klar over at et annet luftfartøys manøvreringsdyktighet er redusert, skal vike for et slikt luftfartøy</a:t>
            </a:r>
            <a:r>
              <a:rPr lang="nb-NO" sz="3800" dirty="0" smtClean="0">
                <a:latin typeface="Arial" panose="020B0604020202020204" pitchFamily="34" charset="0"/>
                <a:cs typeface="Arial" panose="020B0604020202020204" pitchFamily="34" charset="0"/>
              </a:rPr>
              <a:t>.</a:t>
            </a:r>
          </a:p>
          <a:p>
            <a:pPr lvl="0"/>
            <a:endParaRPr lang="en-US" sz="3800" dirty="0">
              <a:latin typeface="Arial" panose="020B0604020202020204" pitchFamily="34" charset="0"/>
              <a:cs typeface="Arial" panose="020B0604020202020204" pitchFamily="34" charset="0"/>
            </a:endParaRPr>
          </a:p>
          <a:p>
            <a:pPr lvl="0"/>
            <a:r>
              <a:rPr lang="nb-NO" sz="3800" dirty="0">
                <a:latin typeface="Arial" panose="020B0604020202020204" pitchFamily="34" charset="0"/>
                <a:cs typeface="Arial" panose="020B0604020202020204" pitchFamily="34" charset="0"/>
              </a:rPr>
              <a:t>Et luftfartøy som i henhold til nedenstående regler har vikeplikt for et annet luftfartøy, skal unngå å passere </a:t>
            </a:r>
            <a:r>
              <a:rPr lang="nb-NO" sz="3800" u="sng" dirty="0">
                <a:latin typeface="Arial" panose="020B0604020202020204" pitchFamily="34" charset="0"/>
                <a:cs typeface="Arial" panose="020B0604020202020204" pitchFamily="34" charset="0"/>
              </a:rPr>
              <a:t>over, under eller foran</a:t>
            </a:r>
            <a:r>
              <a:rPr lang="nb-NO" sz="3800" dirty="0">
                <a:latin typeface="Arial" panose="020B0604020202020204" pitchFamily="34" charset="0"/>
                <a:cs typeface="Arial" panose="020B0604020202020204" pitchFamily="34" charset="0"/>
              </a:rPr>
              <a:t> dette, med mindre det skjer i betryggende avstand og under hensyn til virkningen av vingevirvelturbulens.</a:t>
            </a:r>
            <a:endParaRPr lang="en-US" sz="3800" dirty="0">
              <a:latin typeface="Arial" panose="020B0604020202020204" pitchFamily="34" charset="0"/>
              <a:cs typeface="Arial" panose="020B0604020202020204" pitchFamily="34" charset="0"/>
            </a:endParaRPr>
          </a:p>
          <a:p>
            <a:pPr marL="0" indent="0">
              <a:buNone/>
            </a:pPr>
            <a:endParaRPr lang="en-US" sz="3800" dirty="0">
              <a:latin typeface="Arial" panose="020B0604020202020204" pitchFamily="34" charset="0"/>
              <a:cs typeface="Arial" panose="020B0604020202020204" pitchFamily="34" charset="0"/>
            </a:endParaRPr>
          </a:p>
          <a:p>
            <a:pPr lvl="0"/>
            <a:r>
              <a:rPr lang="nb-NO" sz="3800" i="1" dirty="0">
                <a:latin typeface="Arial" panose="020B0604020202020204" pitchFamily="34" charset="0"/>
                <a:cs typeface="Arial" panose="020B0604020202020204" pitchFamily="34" charset="0"/>
              </a:rPr>
              <a:t>Motsatt kurs. </a:t>
            </a:r>
            <a:r>
              <a:rPr lang="nb-NO" sz="3800" dirty="0">
                <a:latin typeface="Arial" panose="020B0604020202020204" pitchFamily="34" charset="0"/>
                <a:cs typeface="Arial" panose="020B0604020202020204" pitchFamily="34" charset="0"/>
              </a:rPr>
              <a:t>Når to luftfartøyer nærmer seg hverandre på motsatt eller tilnærmet motsatt kurs og det er fare for kollisjon, skal </a:t>
            </a:r>
            <a:r>
              <a:rPr lang="nb-NO" sz="3800" u="sng" dirty="0">
                <a:latin typeface="Arial" panose="020B0604020202020204" pitchFamily="34" charset="0"/>
                <a:cs typeface="Arial" panose="020B0604020202020204" pitchFamily="34" charset="0"/>
              </a:rPr>
              <a:t>begge endre sin kurs til høyre</a:t>
            </a:r>
            <a:r>
              <a:rPr lang="nb-NO" sz="3800" dirty="0" smtClean="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2"/>
          </p:nvPr>
        </p:nvSpPr>
        <p:spPr/>
        <p:txBody>
          <a:bodyPr/>
          <a:lstStyle/>
          <a:p>
            <a:fld id="{AD3E319B-D9A2-446E-A077-2C34E3BFAA8B}" type="slidenum">
              <a:rPr lang="en-US" smtClean="0"/>
              <a:t>21</a:t>
            </a:fld>
            <a:endParaRPr lang="en-US"/>
          </a:p>
        </p:txBody>
      </p:sp>
    </p:spTree>
    <p:extLst>
      <p:ext uri="{BB962C8B-B14F-4D97-AF65-F5344CB8AC3E}">
        <p14:creationId xmlns:p14="http://schemas.microsoft.com/office/powerpoint/2010/main" val="20143748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nb-NO" sz="3600" b="1" dirty="0">
                <a:latin typeface="Arial" panose="020B0604020202020204" pitchFamily="34" charset="0"/>
                <a:cs typeface="Arial" panose="020B0604020202020204" pitchFamily="34" charset="0"/>
              </a:rPr>
              <a:t>Vikeplikt i luften </a:t>
            </a:r>
            <a:r>
              <a:rPr lang="nb-NO" sz="3600" b="1" dirty="0" smtClean="0">
                <a:latin typeface="Arial" panose="020B0604020202020204" pitchFamily="34" charset="0"/>
                <a:cs typeface="Arial" panose="020B0604020202020204" pitchFamily="34" charset="0"/>
              </a:rPr>
              <a:t>2</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96752"/>
            <a:ext cx="8229600" cy="4929411"/>
          </a:xfrm>
        </p:spPr>
        <p:txBody>
          <a:bodyPr>
            <a:normAutofit fontScale="77500" lnSpcReduction="20000"/>
          </a:bodyPr>
          <a:lstStyle/>
          <a:p>
            <a:pPr marL="0" lvl="0" indent="0">
              <a:buNone/>
            </a:pPr>
            <a:r>
              <a:rPr lang="nb-NO" sz="3100" b="1" u="sng" dirty="0" smtClean="0">
                <a:latin typeface="Arial" panose="020B0604020202020204" pitchFamily="34" charset="0"/>
                <a:cs typeface="Arial" panose="020B0604020202020204" pitchFamily="34" charset="0"/>
              </a:rPr>
              <a:t>Skjærende </a:t>
            </a:r>
            <a:r>
              <a:rPr lang="nb-NO" sz="3100" b="1" u="sng" dirty="0">
                <a:latin typeface="Arial" panose="020B0604020202020204" pitchFamily="34" charset="0"/>
                <a:cs typeface="Arial" panose="020B0604020202020204" pitchFamily="34" charset="0"/>
              </a:rPr>
              <a:t>kurs. </a:t>
            </a:r>
            <a:endParaRPr lang="nb-NO" sz="3100" b="1" u="sng" dirty="0" smtClean="0">
              <a:latin typeface="Arial" panose="020B0604020202020204" pitchFamily="34" charset="0"/>
              <a:cs typeface="Arial" panose="020B0604020202020204" pitchFamily="34" charset="0"/>
            </a:endParaRPr>
          </a:p>
          <a:p>
            <a:pPr lvl="0"/>
            <a:r>
              <a:rPr lang="nb-NO" sz="3100" dirty="0" smtClean="0">
                <a:latin typeface="Arial" panose="020B0604020202020204" pitchFamily="34" charset="0"/>
                <a:cs typeface="Arial" panose="020B0604020202020204" pitchFamily="34" charset="0"/>
              </a:rPr>
              <a:t>Når </a:t>
            </a:r>
            <a:r>
              <a:rPr lang="nb-NO" sz="3100" dirty="0">
                <a:latin typeface="Arial" panose="020B0604020202020204" pitchFamily="34" charset="0"/>
                <a:cs typeface="Arial" panose="020B0604020202020204" pitchFamily="34" charset="0"/>
              </a:rPr>
              <a:t>to luftfartøyer nærmer seg hverandre i omtrent samme flygehøyde, skal det luftfartøy som har det andre på sin </a:t>
            </a:r>
            <a:r>
              <a:rPr lang="nb-NO" sz="3100" u="sng" dirty="0">
                <a:latin typeface="Arial" panose="020B0604020202020204" pitchFamily="34" charset="0"/>
                <a:cs typeface="Arial" panose="020B0604020202020204" pitchFamily="34" charset="0"/>
              </a:rPr>
              <a:t>høyre side vike</a:t>
            </a:r>
            <a:r>
              <a:rPr lang="nb-NO" sz="3100" dirty="0">
                <a:latin typeface="Arial" panose="020B0604020202020204" pitchFamily="34" charset="0"/>
                <a:cs typeface="Arial" panose="020B0604020202020204" pitchFamily="34" charset="0"/>
              </a:rPr>
              <a:t>, med følgende unntak:</a:t>
            </a:r>
            <a:endParaRPr lang="en-US" sz="3100" dirty="0">
              <a:latin typeface="Arial" panose="020B0604020202020204" pitchFamily="34" charset="0"/>
              <a:cs typeface="Arial" panose="020B0604020202020204" pitchFamily="34" charset="0"/>
            </a:endParaRPr>
          </a:p>
          <a:p>
            <a:pPr marL="0" indent="0">
              <a:buNone/>
            </a:pPr>
            <a:endParaRPr lang="en-US" sz="3100" dirty="0">
              <a:latin typeface="Arial" panose="020B0604020202020204" pitchFamily="34" charset="0"/>
              <a:cs typeface="Arial" panose="020B0604020202020204" pitchFamily="34" charset="0"/>
            </a:endParaRPr>
          </a:p>
          <a:p>
            <a:pPr lvl="0"/>
            <a:r>
              <a:rPr lang="nb-NO" sz="3100" dirty="0">
                <a:latin typeface="Arial" panose="020B0604020202020204" pitchFamily="34" charset="0"/>
                <a:cs typeface="Arial" panose="020B0604020202020204" pitchFamily="34" charset="0"/>
              </a:rPr>
              <a:t>Motordrevne luftfartøyer som er tyngre enn luft skal vike for luftskip, </a:t>
            </a:r>
            <a:r>
              <a:rPr lang="nb-NO" sz="3100" u="sng" dirty="0">
                <a:latin typeface="Arial" panose="020B0604020202020204" pitchFamily="34" charset="0"/>
                <a:cs typeface="Arial" panose="020B0604020202020204" pitchFamily="34" charset="0"/>
              </a:rPr>
              <a:t>seilfly</a:t>
            </a:r>
            <a:r>
              <a:rPr lang="nb-NO" sz="3100" dirty="0">
                <a:latin typeface="Arial" panose="020B0604020202020204" pitchFamily="34" charset="0"/>
                <a:cs typeface="Arial" panose="020B0604020202020204" pitchFamily="34" charset="0"/>
              </a:rPr>
              <a:t> og ballonger</a:t>
            </a:r>
            <a:r>
              <a:rPr lang="nb-NO" sz="3100" dirty="0" smtClean="0">
                <a:latin typeface="Arial" panose="020B0604020202020204" pitchFamily="34" charset="0"/>
                <a:cs typeface="Arial" panose="020B0604020202020204" pitchFamily="34" charset="0"/>
              </a:rPr>
              <a:t>.</a:t>
            </a:r>
          </a:p>
          <a:p>
            <a:pPr lvl="0"/>
            <a:endParaRPr lang="en-US" sz="3100" dirty="0">
              <a:latin typeface="Arial" panose="020B0604020202020204" pitchFamily="34" charset="0"/>
              <a:cs typeface="Arial" panose="020B0604020202020204" pitchFamily="34" charset="0"/>
            </a:endParaRPr>
          </a:p>
          <a:p>
            <a:pPr lvl="0"/>
            <a:r>
              <a:rPr lang="nb-NO" sz="3100" dirty="0">
                <a:latin typeface="Arial" panose="020B0604020202020204" pitchFamily="34" charset="0"/>
                <a:cs typeface="Arial" panose="020B0604020202020204" pitchFamily="34" charset="0"/>
              </a:rPr>
              <a:t>Luftskip skal vike for </a:t>
            </a:r>
            <a:r>
              <a:rPr lang="nb-NO" sz="3100" u="sng" dirty="0">
                <a:latin typeface="Arial" panose="020B0604020202020204" pitchFamily="34" charset="0"/>
                <a:cs typeface="Arial" panose="020B0604020202020204" pitchFamily="34" charset="0"/>
              </a:rPr>
              <a:t>seilfly</a:t>
            </a:r>
            <a:r>
              <a:rPr lang="nb-NO" sz="3100" dirty="0">
                <a:latin typeface="Arial" panose="020B0604020202020204" pitchFamily="34" charset="0"/>
                <a:cs typeface="Arial" panose="020B0604020202020204" pitchFamily="34" charset="0"/>
              </a:rPr>
              <a:t> og ballonger</a:t>
            </a:r>
            <a:r>
              <a:rPr lang="nb-NO" sz="3100" dirty="0" smtClean="0">
                <a:latin typeface="Arial" panose="020B0604020202020204" pitchFamily="34" charset="0"/>
                <a:cs typeface="Arial" panose="020B0604020202020204" pitchFamily="34" charset="0"/>
              </a:rPr>
              <a:t>.</a:t>
            </a:r>
          </a:p>
          <a:p>
            <a:pPr lvl="0"/>
            <a:endParaRPr lang="en-US" sz="3100" dirty="0">
              <a:latin typeface="Arial" panose="020B0604020202020204" pitchFamily="34" charset="0"/>
              <a:cs typeface="Arial" panose="020B0604020202020204" pitchFamily="34" charset="0"/>
            </a:endParaRPr>
          </a:p>
          <a:p>
            <a:pPr lvl="0"/>
            <a:r>
              <a:rPr lang="nb-NO" sz="3100" u="sng" dirty="0">
                <a:latin typeface="Arial" panose="020B0604020202020204" pitchFamily="34" charset="0"/>
                <a:cs typeface="Arial" panose="020B0604020202020204" pitchFamily="34" charset="0"/>
              </a:rPr>
              <a:t>Seilfly</a:t>
            </a:r>
            <a:r>
              <a:rPr lang="nb-NO" sz="3100" dirty="0">
                <a:latin typeface="Arial" panose="020B0604020202020204" pitchFamily="34" charset="0"/>
                <a:cs typeface="Arial" panose="020B0604020202020204" pitchFamily="34" charset="0"/>
              </a:rPr>
              <a:t> skal vike for ballonger</a:t>
            </a:r>
            <a:r>
              <a:rPr lang="nb-NO" sz="3100" dirty="0" smtClean="0">
                <a:latin typeface="Arial" panose="020B0604020202020204" pitchFamily="34" charset="0"/>
                <a:cs typeface="Arial" panose="020B0604020202020204" pitchFamily="34" charset="0"/>
              </a:rPr>
              <a:t>.</a:t>
            </a:r>
          </a:p>
          <a:p>
            <a:pPr lvl="0"/>
            <a:endParaRPr lang="en-US" sz="3100" dirty="0">
              <a:latin typeface="Arial" panose="020B0604020202020204" pitchFamily="34" charset="0"/>
              <a:cs typeface="Arial" panose="020B0604020202020204" pitchFamily="34" charset="0"/>
            </a:endParaRPr>
          </a:p>
          <a:p>
            <a:pPr lvl="0"/>
            <a:r>
              <a:rPr lang="nb-NO" sz="3100" dirty="0">
                <a:latin typeface="Arial" panose="020B0604020202020204" pitchFamily="34" charset="0"/>
                <a:cs typeface="Arial" panose="020B0604020202020204" pitchFamily="34" charset="0"/>
              </a:rPr>
              <a:t>Motordrevne luftfartøyer skal vike for luftfartøyer som </a:t>
            </a:r>
            <a:r>
              <a:rPr lang="nb-NO" sz="3100" u="sng" dirty="0">
                <a:latin typeface="Arial" panose="020B0604020202020204" pitchFamily="34" charset="0"/>
                <a:cs typeface="Arial" panose="020B0604020202020204" pitchFamily="34" charset="0"/>
              </a:rPr>
              <a:t>sleper</a:t>
            </a:r>
            <a:r>
              <a:rPr lang="nb-NO" sz="3100" dirty="0">
                <a:latin typeface="Arial" panose="020B0604020202020204" pitchFamily="34" charset="0"/>
                <a:cs typeface="Arial" panose="020B0604020202020204" pitchFamily="34" charset="0"/>
              </a:rPr>
              <a:t> andre luftfartøyer eller gjenstander.</a:t>
            </a:r>
            <a:endParaRPr lang="en-US" sz="3100" dirty="0">
              <a:latin typeface="Arial" panose="020B0604020202020204" pitchFamily="34" charset="0"/>
              <a:cs typeface="Arial" panose="020B0604020202020204" pitchFamily="34"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AD3E319B-D9A2-446E-A077-2C34E3BFAA8B}" type="slidenum">
              <a:rPr lang="en-US" smtClean="0"/>
              <a:t>22</a:t>
            </a:fld>
            <a:endParaRPr lang="en-US"/>
          </a:p>
        </p:txBody>
      </p:sp>
    </p:spTree>
    <p:extLst>
      <p:ext uri="{BB962C8B-B14F-4D97-AF65-F5344CB8AC3E}">
        <p14:creationId xmlns:p14="http://schemas.microsoft.com/office/powerpoint/2010/main" val="16889642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nb-NO" sz="3600" b="1" dirty="0">
                <a:latin typeface="Arial" panose="020B0604020202020204" pitchFamily="34" charset="0"/>
                <a:cs typeface="Arial" panose="020B0604020202020204" pitchFamily="34" charset="0"/>
              </a:rPr>
              <a:t>Vikeplikt i luften </a:t>
            </a:r>
            <a:r>
              <a:rPr lang="nb-NO" sz="3600" b="1" dirty="0" smtClean="0">
                <a:latin typeface="Arial" panose="020B0604020202020204" pitchFamily="34" charset="0"/>
                <a:cs typeface="Arial" panose="020B0604020202020204" pitchFamily="34" charset="0"/>
              </a:rPr>
              <a:t>3</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908720"/>
            <a:ext cx="8229600" cy="5217443"/>
          </a:xfrm>
        </p:spPr>
        <p:txBody>
          <a:bodyPr>
            <a:normAutofit fontScale="55000" lnSpcReduction="20000"/>
          </a:bodyPr>
          <a:lstStyle/>
          <a:p>
            <a:pPr marL="0" lvl="0" indent="0">
              <a:buNone/>
            </a:pPr>
            <a:r>
              <a:rPr lang="nb-NO" sz="4400" b="1" u="sng" dirty="0" smtClean="0">
                <a:latin typeface="Arial" panose="020B0604020202020204" pitchFamily="34" charset="0"/>
                <a:cs typeface="Arial" panose="020B0604020202020204" pitchFamily="34" charset="0"/>
              </a:rPr>
              <a:t>Passering.</a:t>
            </a:r>
          </a:p>
          <a:p>
            <a:pPr lvl="0"/>
            <a:r>
              <a:rPr lang="nb-NO" sz="3600" dirty="0" smtClean="0">
                <a:latin typeface="Arial" panose="020B0604020202020204" pitchFamily="34" charset="0"/>
                <a:cs typeface="Arial" panose="020B0604020202020204" pitchFamily="34" charset="0"/>
              </a:rPr>
              <a:t>Et </a:t>
            </a:r>
            <a:r>
              <a:rPr lang="nb-NO" sz="3600" dirty="0">
                <a:latin typeface="Arial" panose="020B0604020202020204" pitchFamily="34" charset="0"/>
                <a:cs typeface="Arial" panose="020B0604020202020204" pitchFamily="34" charset="0"/>
              </a:rPr>
              <a:t>passerende luftfartøy er et luftfartøy som nærmer seg et annet luftfartøy bakfra langs en linje som danner en vinkel på under 70 grader med det andre luftfartøyets symmetriplan</a:t>
            </a:r>
            <a:r>
              <a:rPr lang="nb-NO" sz="3600" dirty="0" smtClean="0">
                <a:latin typeface="Arial" panose="020B0604020202020204" pitchFamily="34" charset="0"/>
                <a:cs typeface="Arial" panose="020B0604020202020204" pitchFamily="34" charset="0"/>
              </a:rPr>
              <a:t>.</a:t>
            </a:r>
          </a:p>
          <a:p>
            <a:pPr lvl="0"/>
            <a:endParaRPr lang="nb-NO" sz="3600" dirty="0" smtClean="0">
              <a:latin typeface="Arial" panose="020B0604020202020204" pitchFamily="34" charset="0"/>
              <a:cs typeface="Arial" panose="020B0604020202020204" pitchFamily="34" charset="0"/>
            </a:endParaRPr>
          </a:p>
          <a:p>
            <a:pPr lvl="0"/>
            <a:r>
              <a:rPr lang="nb-NO" sz="3600" dirty="0" smtClean="0">
                <a:latin typeface="Arial" panose="020B0604020202020204" pitchFamily="34" charset="0"/>
                <a:cs typeface="Arial" panose="020B0604020202020204" pitchFamily="34" charset="0"/>
              </a:rPr>
              <a:t>Dvs</a:t>
            </a:r>
            <a:r>
              <a:rPr lang="nb-NO" sz="3600" dirty="0">
                <a:latin typeface="Arial" panose="020B0604020202020204" pitchFamily="34" charset="0"/>
                <a:cs typeface="Arial" panose="020B0604020202020204" pitchFamily="34" charset="0"/>
              </a:rPr>
              <a:t>. at luftfartøyet befinner seg i en slik posisjon overfor det andre luftfartøyet</a:t>
            </a:r>
            <a:r>
              <a:rPr lang="nb-NO" sz="3600" b="1" dirty="0">
                <a:latin typeface="Arial" panose="020B0604020202020204" pitchFamily="34" charset="0"/>
                <a:cs typeface="Arial" panose="020B0604020202020204" pitchFamily="34" charset="0"/>
              </a:rPr>
              <a:t>,</a:t>
            </a:r>
            <a:r>
              <a:rPr lang="nb-NO" sz="3600" dirty="0">
                <a:latin typeface="Arial" panose="020B0604020202020204" pitchFamily="34" charset="0"/>
                <a:cs typeface="Arial" panose="020B0604020202020204" pitchFamily="34" charset="0"/>
              </a:rPr>
              <a:t> at det om natten ikke vil kunne se verken det andre luftfartøyets venstre (babord) eller høyre (styrbord) navigeringslys</a:t>
            </a:r>
            <a:r>
              <a:rPr lang="nb-NO" sz="3600" dirty="0" smtClean="0">
                <a:latin typeface="Arial" panose="020B0604020202020204" pitchFamily="34" charset="0"/>
                <a:cs typeface="Arial" panose="020B0604020202020204" pitchFamily="34" charset="0"/>
              </a:rPr>
              <a:t>.</a:t>
            </a:r>
          </a:p>
          <a:p>
            <a:pPr lvl="0"/>
            <a:endParaRPr lang="nb-NO" sz="3600" dirty="0" smtClean="0">
              <a:latin typeface="Arial" panose="020B0604020202020204" pitchFamily="34" charset="0"/>
              <a:cs typeface="Arial" panose="020B0604020202020204" pitchFamily="34" charset="0"/>
            </a:endParaRPr>
          </a:p>
          <a:p>
            <a:pPr lvl="0"/>
            <a:r>
              <a:rPr lang="nb-NO" sz="3600" dirty="0" smtClean="0">
                <a:latin typeface="Arial" panose="020B0604020202020204" pitchFamily="34" charset="0"/>
                <a:cs typeface="Arial" panose="020B0604020202020204" pitchFamily="34" charset="0"/>
              </a:rPr>
              <a:t> </a:t>
            </a:r>
            <a:r>
              <a:rPr lang="nb-NO" sz="3600" dirty="0">
                <a:latin typeface="Arial" panose="020B0604020202020204" pitchFamily="34" charset="0"/>
                <a:cs typeface="Arial" panose="020B0604020202020204" pitchFamily="34" charset="0"/>
              </a:rPr>
              <a:t>Et luftfartøy som passeres har forkjørsrett og det passerende luftfartøyet skal, enten det stiger, synker eller flyr plant, vike ved å endre kurs til høyre. Ingen påfølgende endring av de to luftfartøyenes relative posisjon skal frita det passerende luftfartøyet fra denne forpliktelsen inntil det er helt forbi og klar av det passerte luftfartøyet.</a:t>
            </a:r>
            <a:endParaRPr lang="en-US" sz="36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pPr lvl="0"/>
            <a:r>
              <a:rPr lang="nb-NO" sz="3600" b="1" i="1" dirty="0">
                <a:latin typeface="Arial" panose="020B0604020202020204" pitchFamily="34" charset="0"/>
                <a:cs typeface="Arial" panose="020B0604020202020204" pitchFamily="34" charset="0"/>
              </a:rPr>
              <a:t>Passerende seilfly</a:t>
            </a:r>
            <a:r>
              <a:rPr lang="nb-NO" sz="3600" b="1" dirty="0">
                <a:latin typeface="Arial" panose="020B0604020202020204" pitchFamily="34" charset="0"/>
                <a:cs typeface="Arial" panose="020B0604020202020204" pitchFamily="34" charset="0"/>
              </a:rPr>
              <a:t>. </a:t>
            </a:r>
            <a:r>
              <a:rPr lang="nb-NO" sz="3600" dirty="0">
                <a:latin typeface="Arial" panose="020B0604020202020204" pitchFamily="34" charset="0"/>
                <a:cs typeface="Arial" panose="020B0604020202020204" pitchFamily="34" charset="0"/>
              </a:rPr>
              <a:t>Et </a:t>
            </a:r>
            <a:r>
              <a:rPr lang="nb-NO" sz="3600" u="sng" dirty="0">
                <a:latin typeface="Arial" panose="020B0604020202020204" pitchFamily="34" charset="0"/>
                <a:cs typeface="Arial" panose="020B0604020202020204" pitchFamily="34" charset="0"/>
              </a:rPr>
              <a:t>seilfly</a:t>
            </a:r>
            <a:r>
              <a:rPr lang="nb-NO" sz="3600" dirty="0">
                <a:latin typeface="Arial" panose="020B0604020202020204" pitchFamily="34" charset="0"/>
                <a:cs typeface="Arial" panose="020B0604020202020204" pitchFamily="34" charset="0"/>
              </a:rPr>
              <a:t> som passerer et annet seilfly kan endre kurs til høyre eller venstre.</a:t>
            </a:r>
            <a:endParaRPr lang="en-US" sz="36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AD3E319B-D9A2-446E-A077-2C34E3BFAA8B}" type="slidenum">
              <a:rPr lang="en-US" smtClean="0"/>
              <a:t>23</a:t>
            </a:fld>
            <a:endParaRPr lang="en-US"/>
          </a:p>
        </p:txBody>
      </p:sp>
    </p:spTree>
    <p:extLst>
      <p:ext uri="{BB962C8B-B14F-4D97-AF65-F5344CB8AC3E}">
        <p14:creationId xmlns:p14="http://schemas.microsoft.com/office/powerpoint/2010/main" val="18225953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GC-Al Sim_170111-2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77609"/>
            <a:ext cx="5806593" cy="38686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farm1.staticflickr.com/411/32294157595_7b97a25565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369" y="4221088"/>
            <a:ext cx="3048000" cy="20193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932040" y="260648"/>
            <a:ext cx="3312368" cy="523220"/>
          </a:xfrm>
          <a:prstGeom prst="rect">
            <a:avLst/>
          </a:prstGeom>
          <a:noFill/>
        </p:spPr>
        <p:txBody>
          <a:bodyPr wrap="square" rtlCol="0">
            <a:spAutoFit/>
          </a:bodyPr>
          <a:lstStyle/>
          <a:p>
            <a:r>
              <a:rPr lang="nb-NO" sz="2800" dirty="0" smtClean="0">
                <a:latin typeface="Arial" panose="020B0604020202020204" pitchFamily="34" charset="0"/>
                <a:cs typeface="Arial" panose="020B0604020202020204" pitchFamily="34" charset="0"/>
              </a:rPr>
              <a:t>Hvem lander først?</a:t>
            </a:r>
            <a:endParaRPr lang="en-US" sz="2800" dirty="0">
              <a:latin typeface="Arial" panose="020B0604020202020204" pitchFamily="34" charset="0"/>
              <a:cs typeface="Arial" panose="020B0604020202020204" pitchFamily="34" charset="0"/>
            </a:endParaRPr>
          </a:p>
        </p:txBody>
      </p:sp>
      <p:sp>
        <p:nvSpPr>
          <p:cNvPr id="3" name="TextBox 2"/>
          <p:cNvSpPr txBox="1"/>
          <p:nvPr/>
        </p:nvSpPr>
        <p:spPr>
          <a:xfrm>
            <a:off x="464026" y="177609"/>
            <a:ext cx="2811830" cy="1384995"/>
          </a:xfrm>
          <a:prstGeom prst="rect">
            <a:avLst/>
          </a:prstGeom>
          <a:noFill/>
        </p:spPr>
        <p:txBody>
          <a:bodyPr wrap="square" rtlCol="0">
            <a:spAutoFit/>
          </a:bodyPr>
          <a:lstStyle/>
          <a:p>
            <a:r>
              <a:rPr lang="nb-NO" sz="2800" b="1" dirty="0" smtClean="0">
                <a:latin typeface="Arial" panose="020B0604020202020204" pitchFamily="34" charset="0"/>
                <a:cs typeface="Arial" panose="020B0604020202020204" pitchFamily="34" charset="0"/>
              </a:rPr>
              <a:t>Samme regler i Norge og i verden?</a:t>
            </a:r>
            <a:endParaRPr lang="en-US" sz="2800" b="1" dirty="0">
              <a:latin typeface="Arial" panose="020B0604020202020204" pitchFamily="34" charset="0"/>
              <a:cs typeface="Arial" panose="020B0604020202020204" pitchFamily="34" charset="0"/>
            </a:endParaRPr>
          </a:p>
        </p:txBody>
      </p:sp>
      <p:sp>
        <p:nvSpPr>
          <p:cNvPr id="4" name="TextBox 3"/>
          <p:cNvSpPr txBox="1"/>
          <p:nvPr/>
        </p:nvSpPr>
        <p:spPr>
          <a:xfrm>
            <a:off x="464026" y="4090410"/>
            <a:ext cx="4104456" cy="923330"/>
          </a:xfrm>
          <a:prstGeom prst="rect">
            <a:avLst/>
          </a:prstGeom>
          <a:noFill/>
        </p:spPr>
        <p:txBody>
          <a:bodyPr wrap="square" rtlCol="0">
            <a:spAutoFit/>
          </a:bodyPr>
          <a:lstStyle/>
          <a:p>
            <a:r>
              <a:rPr lang="nb-NO" dirty="0" smtClean="0"/>
              <a:t>NM 2018 Starmoen har 24 påmeldte. Hvem bestemmer reglene?</a:t>
            </a:r>
          </a:p>
          <a:p>
            <a:r>
              <a:rPr lang="nb-NO" dirty="0" smtClean="0"/>
              <a:t>Svingretning i bobla?</a:t>
            </a:r>
            <a:endParaRPr lang="en-US" dirty="0"/>
          </a:p>
        </p:txBody>
      </p:sp>
      <p:sp>
        <p:nvSpPr>
          <p:cNvPr id="5" name="TextBox 4"/>
          <p:cNvSpPr txBox="1"/>
          <p:nvPr/>
        </p:nvSpPr>
        <p:spPr>
          <a:xfrm>
            <a:off x="539552" y="5877272"/>
            <a:ext cx="4680520" cy="338554"/>
          </a:xfrm>
          <a:prstGeom prst="rect">
            <a:avLst/>
          </a:prstGeom>
          <a:noFill/>
        </p:spPr>
        <p:txBody>
          <a:bodyPr wrap="square" rtlCol="0">
            <a:spAutoFit/>
          </a:bodyPr>
          <a:lstStyle/>
          <a:p>
            <a:r>
              <a:rPr lang="en-US" sz="1600" dirty="0">
                <a:hlinkClick r:id="rId4"/>
              </a:rPr>
              <a:t>https://</a:t>
            </a:r>
            <a:r>
              <a:rPr lang="en-US" sz="1600" dirty="0" smtClean="0">
                <a:hlinkClick r:id="rId4"/>
              </a:rPr>
              <a:t>www.youtube.com/watch?v=AsdTpMqY1Rk</a:t>
            </a:r>
            <a:endParaRPr lang="en-US" sz="1600" dirty="0" smtClean="0"/>
          </a:p>
        </p:txBody>
      </p:sp>
      <p:sp>
        <p:nvSpPr>
          <p:cNvPr id="6" name="Slide Number Placeholder 5"/>
          <p:cNvSpPr>
            <a:spLocks noGrp="1"/>
          </p:cNvSpPr>
          <p:nvPr>
            <p:ph type="sldNum" sz="quarter" idx="12"/>
          </p:nvPr>
        </p:nvSpPr>
        <p:spPr/>
        <p:txBody>
          <a:bodyPr/>
          <a:lstStyle/>
          <a:p>
            <a:fld id="{AD3E319B-D9A2-446E-A077-2C34E3BFAA8B}" type="slidenum">
              <a:rPr lang="en-US" smtClean="0"/>
              <a:t>24</a:t>
            </a:fld>
            <a:endParaRPr lang="en-US"/>
          </a:p>
        </p:txBody>
      </p:sp>
    </p:spTree>
    <p:extLst>
      <p:ext uri="{BB962C8B-B14F-4D97-AF65-F5344CB8AC3E}">
        <p14:creationId xmlns:p14="http://schemas.microsoft.com/office/powerpoint/2010/main" val="17064349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nb-NO" sz="3600" b="1" dirty="0">
                <a:latin typeface="Arial" panose="020B0604020202020204" pitchFamily="34" charset="0"/>
                <a:cs typeface="Arial" panose="020B0604020202020204" pitchFamily="34" charset="0"/>
              </a:rPr>
              <a:t>Vikeplikt i luften </a:t>
            </a:r>
            <a:r>
              <a:rPr lang="nb-NO" sz="3600" b="1" dirty="0" smtClean="0">
                <a:latin typeface="Arial" panose="020B0604020202020204" pitchFamily="34" charset="0"/>
                <a:cs typeface="Arial" panose="020B0604020202020204" pitchFamily="34" charset="0"/>
              </a:rPr>
              <a:t>4</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908720"/>
            <a:ext cx="8229600" cy="5400600"/>
          </a:xfrm>
        </p:spPr>
        <p:txBody>
          <a:bodyPr>
            <a:normAutofit fontScale="47500" lnSpcReduction="20000"/>
          </a:bodyPr>
          <a:lstStyle/>
          <a:p>
            <a:pPr marL="0" indent="0">
              <a:buNone/>
            </a:pPr>
            <a:r>
              <a:rPr lang="nb-NO" sz="4200" b="1" u="sng" dirty="0" smtClean="0">
                <a:latin typeface="Arial" panose="020B0604020202020204" pitchFamily="34" charset="0"/>
                <a:cs typeface="Arial" panose="020B0604020202020204" pitchFamily="34" charset="0"/>
              </a:rPr>
              <a:t>Landing</a:t>
            </a:r>
            <a:r>
              <a:rPr lang="nb-NO" sz="4200" b="1" dirty="0">
                <a:latin typeface="Arial" panose="020B0604020202020204" pitchFamily="34" charset="0"/>
                <a:cs typeface="Arial" panose="020B0604020202020204" pitchFamily="34" charset="0"/>
              </a:rPr>
              <a:t>. </a:t>
            </a:r>
            <a:endParaRPr lang="nb-NO" sz="4200" b="1" dirty="0" smtClean="0">
              <a:latin typeface="Arial" panose="020B0604020202020204" pitchFamily="34" charset="0"/>
              <a:cs typeface="Arial" panose="020B0604020202020204" pitchFamily="34" charset="0"/>
            </a:endParaRPr>
          </a:p>
          <a:p>
            <a:r>
              <a:rPr lang="nb-NO" sz="4200" dirty="0" smtClean="0">
                <a:latin typeface="Arial" panose="020B0604020202020204" pitchFamily="34" charset="0"/>
                <a:cs typeface="Arial" panose="020B0604020202020204" pitchFamily="34" charset="0"/>
              </a:rPr>
              <a:t>Et </a:t>
            </a:r>
            <a:r>
              <a:rPr lang="nb-NO" sz="4200" dirty="0">
                <a:latin typeface="Arial" panose="020B0604020202020204" pitchFamily="34" charset="0"/>
                <a:cs typeface="Arial" panose="020B0604020202020204" pitchFamily="34" charset="0"/>
              </a:rPr>
              <a:t>luftfartøy som befinner seg i luften, eller under drift på bakken eller på vann, skal vike for luftfartøyer som lander eller som er i sluttfasen av innflyging til landing.</a:t>
            </a:r>
            <a:endParaRPr lang="en-US" sz="4200" dirty="0">
              <a:latin typeface="Arial" panose="020B0604020202020204" pitchFamily="34" charset="0"/>
              <a:cs typeface="Arial" panose="020B0604020202020204" pitchFamily="34" charset="0"/>
            </a:endParaRPr>
          </a:p>
          <a:p>
            <a:pPr marL="0" indent="0">
              <a:buNone/>
            </a:pPr>
            <a:endParaRPr lang="en-US" sz="4200" dirty="0">
              <a:latin typeface="Arial" panose="020B0604020202020204" pitchFamily="34" charset="0"/>
              <a:cs typeface="Arial" panose="020B0604020202020204" pitchFamily="34" charset="0"/>
            </a:endParaRPr>
          </a:p>
          <a:p>
            <a:r>
              <a:rPr lang="nb-NO" sz="4200" dirty="0">
                <a:latin typeface="Arial" panose="020B0604020202020204" pitchFamily="34" charset="0"/>
                <a:cs typeface="Arial" panose="020B0604020202020204" pitchFamily="34" charset="0"/>
              </a:rPr>
              <a:t>Når to eller flere luftfartøyer tyngre enn luft nærmer seg en flyplass</a:t>
            </a:r>
            <a:r>
              <a:rPr lang="nb-NO" sz="4200" b="1" dirty="0">
                <a:latin typeface="Arial" panose="020B0604020202020204" pitchFamily="34" charset="0"/>
                <a:cs typeface="Arial" panose="020B0604020202020204" pitchFamily="34" charset="0"/>
              </a:rPr>
              <a:t>,</a:t>
            </a:r>
            <a:r>
              <a:rPr lang="nb-NO" sz="4200" dirty="0">
                <a:latin typeface="Arial" panose="020B0604020202020204" pitchFamily="34" charset="0"/>
                <a:cs typeface="Arial" panose="020B0604020202020204" pitchFamily="34" charset="0"/>
              </a:rPr>
              <a:t> eller et operasjonsted med henblikk på landing, skal luftfartøyer på høyere flygehøyde vike for luftfartøyer på lavere flygehøyde. </a:t>
            </a:r>
            <a:endParaRPr lang="nb-NO" sz="4200" dirty="0" smtClean="0">
              <a:latin typeface="Arial" panose="020B0604020202020204" pitchFamily="34" charset="0"/>
              <a:cs typeface="Arial" panose="020B0604020202020204" pitchFamily="34" charset="0"/>
            </a:endParaRPr>
          </a:p>
          <a:p>
            <a:pPr marL="0" lvl="0" indent="0">
              <a:buNone/>
            </a:pPr>
            <a:endParaRPr lang="nb-NO" sz="4200" dirty="0" smtClean="0">
              <a:latin typeface="Arial" panose="020B0604020202020204" pitchFamily="34" charset="0"/>
              <a:cs typeface="Arial" panose="020B0604020202020204" pitchFamily="34" charset="0"/>
            </a:endParaRPr>
          </a:p>
          <a:p>
            <a:r>
              <a:rPr lang="nb-NO" sz="4200" dirty="0" smtClean="0">
                <a:latin typeface="Arial" panose="020B0604020202020204" pitchFamily="34" charset="0"/>
                <a:cs typeface="Arial" panose="020B0604020202020204" pitchFamily="34" charset="0"/>
              </a:rPr>
              <a:t>De </a:t>
            </a:r>
            <a:r>
              <a:rPr lang="nb-NO" sz="4200" dirty="0">
                <a:latin typeface="Arial" panose="020B0604020202020204" pitchFamily="34" charset="0"/>
                <a:cs typeface="Arial" panose="020B0604020202020204" pitchFamily="34" charset="0"/>
              </a:rPr>
              <a:t>sistnevnte skal ikke utnytte denne regelen til å skjære inn foran et annet luftfartøy som er i sluttfasen av innflyging til landing, eller passere et slikt luftfartøy. </a:t>
            </a:r>
            <a:endParaRPr lang="nb-NO" sz="4200" dirty="0" smtClean="0">
              <a:latin typeface="Arial" panose="020B0604020202020204" pitchFamily="34" charset="0"/>
              <a:cs typeface="Arial" panose="020B0604020202020204" pitchFamily="34" charset="0"/>
            </a:endParaRPr>
          </a:p>
          <a:p>
            <a:pPr marL="0" lvl="0" indent="0">
              <a:buNone/>
            </a:pPr>
            <a:endParaRPr lang="nb-NO" sz="4200" dirty="0" smtClean="0">
              <a:latin typeface="Arial" panose="020B0604020202020204" pitchFamily="34" charset="0"/>
              <a:cs typeface="Arial" panose="020B0604020202020204" pitchFamily="34" charset="0"/>
            </a:endParaRPr>
          </a:p>
          <a:p>
            <a:r>
              <a:rPr lang="nb-NO" sz="4200" dirty="0" smtClean="0">
                <a:latin typeface="Arial" panose="020B0604020202020204" pitchFamily="34" charset="0"/>
                <a:cs typeface="Arial" panose="020B0604020202020204" pitchFamily="34" charset="0"/>
              </a:rPr>
              <a:t>Motordrevne </a:t>
            </a:r>
            <a:r>
              <a:rPr lang="nb-NO" sz="4200" dirty="0">
                <a:latin typeface="Arial" panose="020B0604020202020204" pitchFamily="34" charset="0"/>
                <a:cs typeface="Arial" panose="020B0604020202020204" pitchFamily="34" charset="0"/>
              </a:rPr>
              <a:t>luftfartøyer som er tyngre enn luft skal imidlertid vike for </a:t>
            </a:r>
            <a:r>
              <a:rPr lang="nb-NO" sz="4200" u="sng" dirty="0">
                <a:latin typeface="Arial" panose="020B0604020202020204" pitchFamily="34" charset="0"/>
                <a:cs typeface="Arial" panose="020B0604020202020204" pitchFamily="34" charset="0"/>
              </a:rPr>
              <a:t>seilfly</a:t>
            </a:r>
            <a:r>
              <a:rPr lang="nb-NO" sz="4200" dirty="0">
                <a:latin typeface="Arial" panose="020B060402020202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a:p>
            <a:pPr marL="0" indent="0">
              <a:buNone/>
            </a:pPr>
            <a:endParaRPr lang="en-US" sz="4200" dirty="0">
              <a:latin typeface="Arial" panose="020B0604020202020204" pitchFamily="34" charset="0"/>
              <a:cs typeface="Arial" panose="020B0604020202020204" pitchFamily="34" charset="0"/>
            </a:endParaRPr>
          </a:p>
          <a:p>
            <a:r>
              <a:rPr lang="nb-NO" sz="4200" i="1" dirty="0" smtClean="0">
                <a:latin typeface="Arial" panose="020B0604020202020204" pitchFamily="34" charset="0"/>
                <a:cs typeface="Arial" panose="020B0604020202020204" pitchFamily="34" charset="0"/>
              </a:rPr>
              <a:t>Nødlanding: </a:t>
            </a:r>
            <a:r>
              <a:rPr lang="nb-NO" sz="4200" dirty="0">
                <a:latin typeface="Arial" panose="020B0604020202020204" pitchFamily="34" charset="0"/>
                <a:cs typeface="Arial" panose="020B0604020202020204" pitchFamily="34" charset="0"/>
              </a:rPr>
              <a:t>Et luftfartøy som er klar over at et annet luftfartøy er tvunget til å lande, skal vike for et slikt luftfartøy.</a:t>
            </a:r>
            <a:endParaRPr lang="en-US" sz="4200" dirty="0">
              <a:latin typeface="Arial" panose="020B0604020202020204" pitchFamily="34" charset="0"/>
              <a:cs typeface="Arial" panose="020B0604020202020204" pitchFamily="34" charset="0"/>
            </a:endParaRPr>
          </a:p>
          <a:p>
            <a:pPr fontAlgn="t"/>
            <a:endParaRPr lang="en-US" dirty="0"/>
          </a:p>
        </p:txBody>
      </p:sp>
      <p:sp>
        <p:nvSpPr>
          <p:cNvPr id="4" name="Slide Number Placeholder 3"/>
          <p:cNvSpPr>
            <a:spLocks noGrp="1"/>
          </p:cNvSpPr>
          <p:nvPr>
            <p:ph type="sldNum" sz="quarter" idx="12"/>
          </p:nvPr>
        </p:nvSpPr>
        <p:spPr/>
        <p:txBody>
          <a:bodyPr/>
          <a:lstStyle/>
          <a:p>
            <a:fld id="{AD3E319B-D9A2-446E-A077-2C34E3BFAA8B}" type="slidenum">
              <a:rPr lang="en-US" smtClean="0"/>
              <a:t>25</a:t>
            </a:fld>
            <a:endParaRPr lang="en-US"/>
          </a:p>
        </p:txBody>
      </p:sp>
    </p:spTree>
    <p:extLst>
      <p:ext uri="{BB962C8B-B14F-4D97-AF65-F5344CB8AC3E}">
        <p14:creationId xmlns:p14="http://schemas.microsoft.com/office/powerpoint/2010/main" val="5104106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nb-NO" altLang="nb-NO" sz="3600" b="1" dirty="0">
                <a:latin typeface="Arial" panose="020B0604020202020204" pitchFamily="34" charset="0"/>
                <a:cs typeface="Arial" panose="020B0604020202020204" pitchFamily="34" charset="0"/>
              </a:rPr>
              <a:t>Vikepliktsregler</a:t>
            </a:r>
            <a:r>
              <a:rPr lang="nb-NO" altLang="nb-NO" b="1" dirty="0"/>
              <a:t> </a:t>
            </a:r>
            <a:br>
              <a:rPr lang="nb-NO" altLang="nb-NO" b="1" dirty="0"/>
            </a:b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620688"/>
            <a:ext cx="7632848" cy="59613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Bent-Up Arrow 8"/>
          <p:cNvSpPr/>
          <p:nvPr/>
        </p:nvSpPr>
        <p:spPr>
          <a:xfrm>
            <a:off x="2735796" y="4797152"/>
            <a:ext cx="216024" cy="50405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AD3E319B-D9A2-446E-A077-2C34E3BFAA8B}" type="slidenum">
              <a:rPr lang="en-US" smtClean="0"/>
              <a:t>26</a:t>
            </a:fld>
            <a:endParaRPr lang="en-US"/>
          </a:p>
        </p:txBody>
      </p:sp>
    </p:spTree>
    <p:extLst>
      <p:ext uri="{BB962C8B-B14F-4D97-AF65-F5344CB8AC3E}">
        <p14:creationId xmlns:p14="http://schemas.microsoft.com/office/powerpoint/2010/main" val="17538860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58418"/>
          </a:xfrm>
        </p:spPr>
        <p:txBody>
          <a:bodyPr>
            <a:normAutofit fontScale="90000"/>
          </a:bodyPr>
          <a:lstStyle/>
          <a:p>
            <a:r>
              <a:rPr lang="en-US" b="1" dirty="0" smtClean="0"/>
              <a:t/>
            </a:r>
            <a:br>
              <a:rPr lang="en-US" b="1" dirty="0" smtClean="0"/>
            </a:br>
            <a:r>
              <a:rPr lang="en-US" b="1" dirty="0"/>
              <a:t/>
            </a:r>
            <a:br>
              <a:rPr lang="en-US" b="1" dirty="0"/>
            </a:br>
            <a:r>
              <a:rPr lang="en-US" b="1" dirty="0" smtClean="0"/>
              <a:t>SECTION </a:t>
            </a:r>
            <a:r>
              <a:rPr lang="en-US" b="1" dirty="0"/>
              <a:t>5 Visual meteorological conditions, visual flight rules, special VFR and instrument flight rules</a:t>
            </a: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AD3E319B-D9A2-446E-A077-2C34E3BFAA8B}" type="slidenum">
              <a:rPr lang="en-US" smtClean="0"/>
              <a:t>27</a:t>
            </a:fld>
            <a:endParaRPr lang="en-US"/>
          </a:p>
        </p:txBody>
      </p:sp>
    </p:spTree>
    <p:extLst>
      <p:ext uri="{BB962C8B-B14F-4D97-AF65-F5344CB8AC3E}">
        <p14:creationId xmlns:p14="http://schemas.microsoft.com/office/powerpoint/2010/main" val="18895545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Autofit/>
          </a:bodyPr>
          <a:lstStyle/>
          <a:p>
            <a:r>
              <a:rPr lang="en-US" sz="2200" b="1" dirty="0">
                <a:latin typeface="Arial" panose="020B0604020202020204" pitchFamily="34" charset="0"/>
                <a:cs typeface="Arial" panose="020B0604020202020204" pitchFamily="34" charset="0"/>
              </a:rPr>
              <a:t>SERA.5001 VMC visibility and distance from cloud minima</a:t>
            </a:r>
            <a:endParaRPr lang="en-US" sz="2200" dirty="0">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11" y="1340768"/>
            <a:ext cx="8390997"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AD3E319B-D9A2-446E-A077-2C34E3BFAA8B}" type="slidenum">
              <a:rPr lang="en-US" smtClean="0"/>
              <a:t>28</a:t>
            </a:fld>
            <a:endParaRPr lang="en-US"/>
          </a:p>
        </p:txBody>
      </p:sp>
    </p:spTree>
    <p:extLst>
      <p:ext uri="{BB962C8B-B14F-4D97-AF65-F5344CB8AC3E}">
        <p14:creationId xmlns:p14="http://schemas.microsoft.com/office/powerpoint/2010/main" val="41427814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1620838"/>
            <a:ext cx="3887787"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3"/>
          <p:cNvSpPr txBox="1">
            <a:spLocks noChangeArrowheads="1"/>
          </p:cNvSpPr>
          <p:nvPr/>
        </p:nvSpPr>
        <p:spPr bwMode="auto">
          <a:xfrm>
            <a:off x="593725" y="333375"/>
            <a:ext cx="7956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None/>
            </a:pPr>
            <a:r>
              <a:rPr lang="nb-NO" altLang="nb-NO" sz="2400" b="1" dirty="0"/>
              <a:t>   </a:t>
            </a:r>
            <a:r>
              <a:rPr lang="en-US" sz="1400" b="1" dirty="0" smtClean="0"/>
              <a:t>SERA.5001 </a:t>
            </a:r>
            <a:r>
              <a:rPr lang="nb-NO" altLang="nb-NO" sz="2400" b="1" dirty="0" smtClean="0"/>
              <a:t>VMC</a:t>
            </a:r>
            <a:r>
              <a:rPr lang="nb-NO" altLang="nb-NO" sz="2400" b="1" dirty="0"/>
              <a:t>: Minimum flysikt og avstand til skyer:</a:t>
            </a:r>
          </a:p>
        </p:txBody>
      </p:sp>
      <p:pic>
        <p:nvPicPr>
          <p:cNvPr id="235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700213"/>
            <a:ext cx="3887787"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10"/>
          <p:cNvSpPr>
            <a:spLocks noChangeArrowheads="1"/>
          </p:cNvSpPr>
          <p:nvPr/>
        </p:nvSpPr>
        <p:spPr bwMode="auto">
          <a:xfrm>
            <a:off x="4932363" y="1557338"/>
            <a:ext cx="3887787" cy="3240087"/>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b-NO" altLang="nb-NO" sz="1800"/>
          </a:p>
        </p:txBody>
      </p:sp>
      <p:sp>
        <p:nvSpPr>
          <p:cNvPr id="23558" name="Rectangle 11"/>
          <p:cNvSpPr>
            <a:spLocks noChangeArrowheads="1"/>
          </p:cNvSpPr>
          <p:nvPr/>
        </p:nvSpPr>
        <p:spPr bwMode="auto">
          <a:xfrm>
            <a:off x="496888" y="1575594"/>
            <a:ext cx="3887787" cy="3240087"/>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b-NO" altLang="nb-NO" sz="1800"/>
          </a:p>
        </p:txBody>
      </p:sp>
      <p:sp>
        <p:nvSpPr>
          <p:cNvPr id="23559" name="Text Box 12"/>
          <p:cNvSpPr txBox="1">
            <a:spLocks noChangeArrowheads="1"/>
          </p:cNvSpPr>
          <p:nvPr/>
        </p:nvSpPr>
        <p:spPr bwMode="auto">
          <a:xfrm>
            <a:off x="827088" y="1052513"/>
            <a:ext cx="2682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b-NO" altLang="nb-NO" sz="2400" b="1"/>
              <a:t>   </a:t>
            </a:r>
            <a:r>
              <a:rPr lang="nb-NO" altLang="nb-NO" sz="2000" b="1">
                <a:solidFill>
                  <a:srgbClr val="FF9900"/>
                </a:solidFill>
              </a:rPr>
              <a:t>Kontrollert (C/D/E)</a:t>
            </a:r>
          </a:p>
        </p:txBody>
      </p:sp>
      <p:sp>
        <p:nvSpPr>
          <p:cNvPr id="23560" name="Text Box 13"/>
          <p:cNvSpPr txBox="1">
            <a:spLocks noChangeArrowheads="1"/>
          </p:cNvSpPr>
          <p:nvPr/>
        </p:nvSpPr>
        <p:spPr bwMode="auto">
          <a:xfrm>
            <a:off x="5003800" y="1052513"/>
            <a:ext cx="3313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b-NO" altLang="nb-NO" sz="2400" b="1"/>
              <a:t>   </a:t>
            </a:r>
            <a:r>
              <a:rPr lang="nb-NO" altLang="nb-NO" sz="2000" b="1">
                <a:solidFill>
                  <a:srgbClr val="00CC66"/>
                </a:solidFill>
              </a:rPr>
              <a:t>Ikke-kontrollert (G)</a:t>
            </a:r>
          </a:p>
        </p:txBody>
      </p:sp>
      <p:pic>
        <p:nvPicPr>
          <p:cNvPr id="23561"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3462338"/>
            <a:ext cx="969963"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3462338"/>
            <a:ext cx="969962"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Text Box 18"/>
          <p:cNvSpPr txBox="1">
            <a:spLocks noChangeArrowheads="1"/>
          </p:cNvSpPr>
          <p:nvPr/>
        </p:nvSpPr>
        <p:spPr bwMode="auto">
          <a:xfrm>
            <a:off x="5292725" y="3378200"/>
            <a:ext cx="161290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nb-NO" altLang="nb-NO" sz="1200"/>
              <a:t>Under 300m (1000ft)</a:t>
            </a:r>
          </a:p>
        </p:txBody>
      </p:sp>
      <p:sp>
        <p:nvSpPr>
          <p:cNvPr id="23564" name="Text Box 20"/>
          <p:cNvSpPr txBox="1">
            <a:spLocks noChangeArrowheads="1"/>
          </p:cNvSpPr>
          <p:nvPr/>
        </p:nvSpPr>
        <p:spPr bwMode="auto">
          <a:xfrm>
            <a:off x="2339975" y="4508500"/>
            <a:ext cx="2044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nb-NO" altLang="nb-NO" sz="1200"/>
              <a:t>Skybas min. 450m (1500ft)</a:t>
            </a:r>
          </a:p>
        </p:txBody>
      </p:sp>
      <p:sp>
        <p:nvSpPr>
          <p:cNvPr id="23565" name="Text Box 21"/>
          <p:cNvSpPr txBox="1">
            <a:spLocks noChangeArrowheads="1"/>
          </p:cNvSpPr>
          <p:nvPr/>
        </p:nvSpPr>
        <p:spPr bwMode="auto">
          <a:xfrm>
            <a:off x="468313" y="5013325"/>
            <a:ext cx="3887787" cy="101441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b-NO" altLang="nb-NO" sz="1800" b="1">
                <a:solidFill>
                  <a:srgbClr val="0000FF"/>
                </a:solidFill>
              </a:rPr>
              <a:t>Spesiell VFR-klarering</a:t>
            </a:r>
            <a:r>
              <a:rPr lang="nb-NO" altLang="nb-NO" sz="1800">
                <a:solidFill>
                  <a:srgbClr val="0000FF"/>
                </a:solidFill>
              </a:rPr>
              <a:t> </a:t>
            </a:r>
            <a:br>
              <a:rPr lang="nb-NO" altLang="nb-NO" sz="1800">
                <a:solidFill>
                  <a:srgbClr val="0000FF"/>
                </a:solidFill>
              </a:rPr>
            </a:br>
            <a:r>
              <a:rPr lang="nb-NO" altLang="nb-NO" sz="1400">
                <a:solidFill>
                  <a:srgbClr val="0000FF"/>
                </a:solidFill>
              </a:rPr>
              <a:t>kan gis for å kunne fly til/fra kontrollert flyplass dersom været er under minstekravet. </a:t>
            </a:r>
            <a:br>
              <a:rPr lang="nb-NO" altLang="nb-NO" sz="1400">
                <a:solidFill>
                  <a:srgbClr val="0000FF"/>
                </a:solidFill>
              </a:rPr>
            </a:br>
            <a:r>
              <a:rPr lang="nb-NO" altLang="nb-NO" sz="1400">
                <a:solidFill>
                  <a:srgbClr val="0000FF"/>
                </a:solidFill>
              </a:rPr>
              <a:t>Bakkesikt min. 1,5km.</a:t>
            </a:r>
          </a:p>
        </p:txBody>
      </p:sp>
      <p:sp>
        <p:nvSpPr>
          <p:cNvPr id="23566" name="Text Box 22"/>
          <p:cNvSpPr txBox="1">
            <a:spLocks noChangeArrowheads="1"/>
          </p:cNvSpPr>
          <p:nvPr/>
        </p:nvSpPr>
        <p:spPr bwMode="auto">
          <a:xfrm>
            <a:off x="4932363" y="5013325"/>
            <a:ext cx="3887787" cy="9525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b-NO" altLang="nb-NO" sz="1400">
                <a:solidFill>
                  <a:srgbClr val="0000FF"/>
                </a:solidFill>
              </a:rPr>
              <a:t>Ved flyhastighet under 140KT min. 3km flysikt. </a:t>
            </a:r>
            <a:br>
              <a:rPr lang="nb-NO" altLang="nb-NO" sz="1400">
                <a:solidFill>
                  <a:srgbClr val="0000FF"/>
                </a:solidFill>
              </a:rPr>
            </a:br>
            <a:r>
              <a:rPr lang="nb-NO" altLang="nb-NO" sz="1400">
                <a:solidFill>
                  <a:srgbClr val="0000FF"/>
                </a:solidFill>
              </a:rPr>
              <a:t>Ned til 1,5km i landingsrunde med flyplassen i sikte.</a:t>
            </a:r>
            <a:br>
              <a:rPr lang="nb-NO" altLang="nb-NO" sz="1400">
                <a:solidFill>
                  <a:srgbClr val="0000FF"/>
                </a:solidFill>
              </a:rPr>
            </a:br>
            <a:r>
              <a:rPr lang="nb-NO" altLang="nb-NO" sz="1400" b="1">
                <a:solidFill>
                  <a:srgbClr val="0000FF"/>
                </a:solidFill>
              </a:rPr>
              <a:t>NB:</a:t>
            </a:r>
            <a:r>
              <a:rPr lang="nb-NO" altLang="nb-NO" sz="1400">
                <a:solidFill>
                  <a:srgbClr val="0000FF"/>
                </a:solidFill>
              </a:rPr>
              <a:t> Forholdene kan forandre seg fort!</a:t>
            </a:r>
          </a:p>
        </p:txBody>
      </p:sp>
      <p:sp>
        <p:nvSpPr>
          <p:cNvPr id="2" name="Slide Number Placeholder 1"/>
          <p:cNvSpPr>
            <a:spLocks noGrp="1"/>
          </p:cNvSpPr>
          <p:nvPr>
            <p:ph type="sldNum" sz="quarter" idx="12"/>
          </p:nvPr>
        </p:nvSpPr>
        <p:spPr/>
        <p:txBody>
          <a:bodyPr/>
          <a:lstStyle/>
          <a:p>
            <a:fld id="{AD3E319B-D9A2-446E-A077-2C34E3BFAA8B}" type="slidenum">
              <a:rPr lang="en-US" smtClean="0"/>
              <a:t>29</a:t>
            </a:fld>
            <a:endParaRPr lang="en-US"/>
          </a:p>
        </p:txBody>
      </p:sp>
    </p:spTree>
    <p:extLst>
      <p:ext uri="{BB962C8B-B14F-4D97-AF65-F5344CB8AC3E}">
        <p14:creationId xmlns:p14="http://schemas.microsoft.com/office/powerpoint/2010/main" val="3410592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FlyX2_858_1188666102_11886661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 y="1562100"/>
            <a:ext cx="81724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2"/>
          <p:cNvSpPr txBox="1">
            <a:spLocks noChangeArrowheads="1"/>
          </p:cNvSpPr>
          <p:nvPr/>
        </p:nvSpPr>
        <p:spPr bwMode="auto">
          <a:xfrm>
            <a:off x="1403350" y="836613"/>
            <a:ext cx="7345363"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b-NO" altLang="nb-NO" sz="2400" b="1" dirty="0"/>
              <a:t>Lover &amp; Bestemmelser – Hvorfor? </a:t>
            </a:r>
            <a:br>
              <a:rPr lang="nb-NO" altLang="nb-NO" sz="2400" b="1" dirty="0"/>
            </a:br>
            <a:endParaRPr lang="nb-NO" altLang="nb-NO" sz="1400" dirty="0"/>
          </a:p>
        </p:txBody>
      </p:sp>
      <p:sp>
        <p:nvSpPr>
          <p:cNvPr id="4100" name="Text Box 4"/>
          <p:cNvSpPr txBox="1">
            <a:spLocks noChangeArrowheads="1"/>
          </p:cNvSpPr>
          <p:nvPr/>
        </p:nvSpPr>
        <p:spPr bwMode="auto">
          <a:xfrm>
            <a:off x="1331913" y="5445125"/>
            <a:ext cx="61198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b-NO" altLang="nb-NO" sz="1800"/>
              <a:t>Vi deler det samme luftrommet. </a:t>
            </a:r>
            <a:br>
              <a:rPr lang="nb-NO" altLang="nb-NO" sz="1800"/>
            </a:br>
            <a:r>
              <a:rPr lang="nb-NO" altLang="nb-NO" sz="1800"/>
              <a:t>Vil </a:t>
            </a:r>
            <a:r>
              <a:rPr lang="nb-NO" altLang="nb-NO" sz="1800" b="1"/>
              <a:t>du</a:t>
            </a:r>
            <a:r>
              <a:rPr lang="nb-NO" altLang="nb-NO" sz="1800"/>
              <a:t> fly sammen med noen som ikke kan reglene?</a:t>
            </a:r>
          </a:p>
        </p:txBody>
      </p:sp>
    </p:spTree>
    <p:extLst>
      <p:ext uri="{BB962C8B-B14F-4D97-AF65-F5344CB8AC3E}">
        <p14:creationId xmlns:p14="http://schemas.microsoft.com/office/powerpoint/2010/main" val="7283126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en-US" sz="3200" b="1" dirty="0" err="1" smtClean="0">
                <a:latin typeface="Arial" panose="020B0604020202020204" pitchFamily="34" charset="0"/>
                <a:cs typeface="Arial" panose="020B0604020202020204" pitchFamily="34" charset="0"/>
              </a:rPr>
              <a:t>Nasjonalt</a:t>
            </a:r>
            <a:r>
              <a:rPr lang="en-US" sz="3200" b="1" dirty="0" smtClean="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tillegg</a:t>
            </a:r>
            <a:r>
              <a:rPr lang="en-US" sz="3200" b="1" dirty="0">
                <a:latin typeface="Arial" panose="020B0604020202020204" pitchFamily="34" charset="0"/>
                <a:cs typeface="Arial" panose="020B0604020202020204" pitchFamily="34" charset="0"/>
              </a:rPr>
              <a:t> §14. </a:t>
            </a:r>
            <a:r>
              <a:rPr lang="en-US" sz="3200" b="1" dirty="0" err="1">
                <a:latin typeface="Arial" panose="020B0604020202020204" pitchFamily="34" charset="0"/>
                <a:cs typeface="Arial" panose="020B0604020202020204" pitchFamily="34" charset="0"/>
              </a:rPr>
              <a:t>Til</a:t>
            </a:r>
            <a:r>
              <a:rPr lang="en-US" sz="3200" b="1" dirty="0">
                <a:latin typeface="Arial" panose="020B0604020202020204" pitchFamily="34" charset="0"/>
                <a:cs typeface="Arial" panose="020B0604020202020204" pitchFamily="34" charset="0"/>
              </a:rPr>
              <a:t> SERA.5005(f) </a:t>
            </a:r>
            <a:r>
              <a:rPr lang="en-US" sz="3200" b="1" dirty="0" smtClean="0">
                <a:latin typeface="Arial" panose="020B0604020202020204" pitchFamily="34" charset="0"/>
                <a:cs typeface="Arial" panose="020B0604020202020204" pitchFamily="34" charset="0"/>
              </a:rPr>
              <a:t/>
            </a:r>
            <a:br>
              <a:rPr lang="en-US" sz="3200" b="1" dirty="0" smtClean="0">
                <a:latin typeface="Arial" panose="020B0604020202020204" pitchFamily="34" charset="0"/>
                <a:cs typeface="Arial" panose="020B0604020202020204" pitchFamily="34" charset="0"/>
              </a:rPr>
            </a:br>
            <a:r>
              <a:rPr lang="en-US" sz="3200" b="1" dirty="0" err="1" smtClean="0">
                <a:latin typeface="Arial" panose="020B0604020202020204" pitchFamily="34" charset="0"/>
                <a:cs typeface="Arial" panose="020B0604020202020204" pitchFamily="34" charset="0"/>
              </a:rPr>
              <a:t>Visuelle</a:t>
            </a:r>
            <a:r>
              <a:rPr lang="en-US" sz="3200" b="1" dirty="0" smtClean="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flygeregler</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980728"/>
            <a:ext cx="8229600" cy="5145435"/>
          </a:xfrm>
        </p:spPr>
        <p:txBody>
          <a:bodyPr>
            <a:normAutofit/>
          </a:bodyPr>
          <a:lstStyle/>
          <a:p>
            <a:pPr marL="0" indent="0">
              <a:buNone/>
            </a:pPr>
            <a:endParaRPr lang="nb-NO" sz="2400" dirty="0" smtClean="0"/>
          </a:p>
          <a:p>
            <a:pPr marL="0" indent="0">
              <a:buNone/>
            </a:pPr>
            <a:r>
              <a:rPr lang="nb-NO" sz="2400" dirty="0" smtClean="0"/>
              <a:t>c</a:t>
            </a:r>
            <a:r>
              <a:rPr lang="nb-NO" sz="2400" dirty="0"/>
              <a:t>) Seilfly som utfører hangflyging kan fly ned til en minstehøyde av </a:t>
            </a:r>
            <a:r>
              <a:rPr lang="nb-NO" sz="2400" b="1" dirty="0"/>
              <a:t>50 m over </a:t>
            </a:r>
            <a:r>
              <a:rPr lang="nb-NO" sz="2400" dirty="0"/>
              <a:t>bakken eller </a:t>
            </a:r>
            <a:r>
              <a:rPr lang="nb-NO" sz="2400" dirty="0" smtClean="0"/>
              <a:t>vannet</a:t>
            </a:r>
            <a:r>
              <a:rPr lang="nb-NO" sz="2400" dirty="0"/>
              <a:t>.</a:t>
            </a:r>
            <a:endParaRPr lang="en-US" sz="2400" dirty="0">
              <a:latin typeface="Arial" panose="020B0604020202020204" pitchFamily="34" charset="0"/>
              <a:cs typeface="Arial" panose="020B0604020202020204" pitchFamily="34" charset="0"/>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0045" y="2966236"/>
            <a:ext cx="3528392" cy="237975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636912"/>
            <a:ext cx="4824536" cy="3555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AD3E319B-D9A2-446E-A077-2C34E3BFAA8B}" type="slidenum">
              <a:rPr lang="en-US" smtClean="0"/>
              <a:t>30</a:t>
            </a:fld>
            <a:endParaRPr lang="en-US"/>
          </a:p>
        </p:txBody>
      </p:sp>
    </p:spTree>
    <p:extLst>
      <p:ext uri="{BB962C8B-B14F-4D97-AF65-F5344CB8AC3E}">
        <p14:creationId xmlns:p14="http://schemas.microsoft.com/office/powerpoint/2010/main" val="17732697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0000">
            <a:off x="4612621" y="1519497"/>
            <a:ext cx="3995738"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3"/>
          <p:cNvSpPr txBox="1">
            <a:spLocks noChangeArrowheads="1"/>
          </p:cNvSpPr>
          <p:nvPr/>
        </p:nvSpPr>
        <p:spPr bwMode="auto">
          <a:xfrm>
            <a:off x="647700" y="333375"/>
            <a:ext cx="3924300" cy="47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b-NO" altLang="nb-NO" sz="2400" b="1" dirty="0"/>
              <a:t>   Minstehøyder:</a:t>
            </a:r>
          </a:p>
          <a:p>
            <a:pPr eaLnBrk="1" hangingPunct="1">
              <a:spcBef>
                <a:spcPct val="50000"/>
              </a:spcBef>
              <a:buFont typeface="ZapfDingbats" pitchFamily="82" charset="2"/>
              <a:buChar char="Q"/>
            </a:pPr>
            <a:r>
              <a:rPr lang="nb-NO" altLang="nb-NO" sz="2000" b="1" dirty="0"/>
              <a:t> </a:t>
            </a:r>
            <a:r>
              <a:rPr lang="nb-NO" altLang="nb-NO" sz="2000" dirty="0"/>
              <a:t>Utenfor tettbebyggelse og folkeansamlinger</a:t>
            </a:r>
            <a:r>
              <a:rPr lang="nb-NO" altLang="nb-NO" sz="2000" dirty="0" smtClean="0"/>
              <a:t>: </a:t>
            </a:r>
          </a:p>
          <a:p>
            <a:pPr eaLnBrk="1" hangingPunct="1">
              <a:spcBef>
                <a:spcPct val="50000"/>
              </a:spcBef>
              <a:buNone/>
            </a:pPr>
            <a:r>
              <a:rPr lang="nb-NO" altLang="nb-NO" sz="2000" b="1" dirty="0"/>
              <a:t>	</a:t>
            </a:r>
            <a:r>
              <a:rPr lang="nb-NO" altLang="nb-NO" sz="2000" b="1" dirty="0" smtClean="0"/>
              <a:t>150 m</a:t>
            </a:r>
          </a:p>
          <a:p>
            <a:pPr eaLnBrk="1" hangingPunct="1">
              <a:spcBef>
                <a:spcPct val="50000"/>
              </a:spcBef>
              <a:buFont typeface="ZapfDingbats" pitchFamily="82" charset="2"/>
              <a:buChar char="Q"/>
            </a:pPr>
            <a:endParaRPr lang="nb-NO" altLang="nb-NO" sz="2000" b="1" dirty="0"/>
          </a:p>
          <a:p>
            <a:pPr eaLnBrk="1" hangingPunct="1">
              <a:spcBef>
                <a:spcPct val="50000"/>
              </a:spcBef>
              <a:buFont typeface="ZapfDingbats" pitchFamily="82" charset="2"/>
              <a:buChar char="Q"/>
            </a:pPr>
            <a:endParaRPr lang="nb-NO" altLang="nb-NO" sz="2000" b="1" dirty="0" smtClean="0"/>
          </a:p>
          <a:p>
            <a:pPr eaLnBrk="1" hangingPunct="1">
              <a:spcBef>
                <a:spcPct val="50000"/>
              </a:spcBef>
              <a:buFont typeface="ZapfDingbats" pitchFamily="82" charset="2"/>
              <a:buChar char="Q"/>
            </a:pPr>
            <a:endParaRPr lang="nb-NO" altLang="nb-NO" sz="2000" b="1" dirty="0"/>
          </a:p>
          <a:p>
            <a:pPr eaLnBrk="1" hangingPunct="1">
              <a:spcBef>
                <a:spcPct val="50000"/>
              </a:spcBef>
              <a:buFont typeface="ZapfDingbats" pitchFamily="82" charset="2"/>
              <a:buChar char="Q"/>
            </a:pPr>
            <a:r>
              <a:rPr lang="nb-NO" altLang="nb-NO" sz="2000" b="1" dirty="0"/>
              <a:t> </a:t>
            </a:r>
            <a:r>
              <a:rPr lang="nb-NO" altLang="nb-NO" sz="2000" dirty="0"/>
              <a:t>Over tettbebyggelse og folkeansamlinger:	</a:t>
            </a:r>
            <a:r>
              <a:rPr lang="nb-NO" altLang="nb-NO" sz="2000" b="1" dirty="0"/>
              <a:t/>
            </a:r>
            <a:br>
              <a:rPr lang="nb-NO" altLang="nb-NO" sz="2000" b="1" dirty="0"/>
            </a:br>
            <a:r>
              <a:rPr lang="nb-NO" altLang="nb-NO" sz="2000" b="1" dirty="0"/>
              <a:t>     300 m over høyeste punkt innen en radius på 600 m</a:t>
            </a:r>
          </a:p>
          <a:p>
            <a:pPr eaLnBrk="1" hangingPunct="1">
              <a:spcBef>
                <a:spcPct val="50000"/>
              </a:spcBef>
              <a:buFontTx/>
              <a:buNone/>
            </a:pPr>
            <a:endParaRPr lang="nb-NO" altLang="nb-NO" sz="1400" dirty="0"/>
          </a:p>
        </p:txBody>
      </p:sp>
      <p:sp>
        <p:nvSpPr>
          <p:cNvPr id="2" name="Slide Number Placeholder 1"/>
          <p:cNvSpPr>
            <a:spLocks noGrp="1"/>
          </p:cNvSpPr>
          <p:nvPr>
            <p:ph type="sldNum" sz="quarter" idx="12"/>
          </p:nvPr>
        </p:nvSpPr>
        <p:spPr/>
        <p:txBody>
          <a:bodyPr/>
          <a:lstStyle/>
          <a:p>
            <a:fld id="{AD3E319B-D9A2-446E-A077-2C34E3BFAA8B}" type="slidenum">
              <a:rPr lang="en-US" smtClean="0"/>
              <a:t>31</a:t>
            </a:fld>
            <a:endParaRPr lang="en-US"/>
          </a:p>
        </p:txBody>
      </p:sp>
    </p:spTree>
    <p:extLst>
      <p:ext uri="{BB962C8B-B14F-4D97-AF65-F5344CB8AC3E}">
        <p14:creationId xmlns:p14="http://schemas.microsoft.com/office/powerpoint/2010/main" val="41300299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b-NO" sz="3200" b="1" dirty="0">
                <a:latin typeface="Arial" panose="020B0604020202020204" pitchFamily="34" charset="0"/>
                <a:cs typeface="Arial" panose="020B0604020202020204" pitchFamily="34" charset="0"/>
              </a:rPr>
              <a:t>BSL C 5-2a - Forskrift om flytelefonistsertifikat (flytelefonistforskriften)  </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85000" lnSpcReduction="20000"/>
          </a:bodyPr>
          <a:lstStyle/>
          <a:p>
            <a:pPr marL="0" indent="0">
              <a:buNone/>
            </a:pPr>
            <a:r>
              <a:rPr lang="nb-NO" b="1" dirty="0" smtClean="0"/>
              <a:t>§</a:t>
            </a:r>
            <a:r>
              <a:rPr lang="nb-NO" b="1" dirty="0"/>
              <a:t>8. Språkpåtegningens gyldighetstid</a:t>
            </a:r>
            <a:endParaRPr lang="en-US" dirty="0"/>
          </a:p>
          <a:p>
            <a:r>
              <a:rPr lang="nb-NO" dirty="0" smtClean="0"/>
              <a:t>Språkferdighet </a:t>
            </a:r>
            <a:r>
              <a:rPr lang="nb-NO" dirty="0"/>
              <a:t>på nivå 4 til 6 gir språkpåtegning der</a:t>
            </a:r>
            <a:endParaRPr lang="en-US" dirty="0"/>
          </a:p>
          <a:p>
            <a:r>
              <a:rPr lang="nb-NO" dirty="0"/>
              <a:t>a) nivå 4 er gyldig i tre år,</a:t>
            </a:r>
            <a:endParaRPr lang="en-US" dirty="0"/>
          </a:p>
          <a:p>
            <a:r>
              <a:rPr lang="nb-NO" dirty="0"/>
              <a:t>b) nivå 5 er gyldig i seks år,</a:t>
            </a:r>
            <a:endParaRPr lang="en-US" dirty="0"/>
          </a:p>
          <a:p>
            <a:r>
              <a:rPr lang="en-US" dirty="0"/>
              <a:t>c) </a:t>
            </a:r>
            <a:r>
              <a:rPr lang="en-US" dirty="0" err="1"/>
              <a:t>nivå</a:t>
            </a:r>
            <a:r>
              <a:rPr lang="en-US" dirty="0"/>
              <a:t> 6 </a:t>
            </a:r>
            <a:r>
              <a:rPr lang="en-US" dirty="0" err="1"/>
              <a:t>er</a:t>
            </a:r>
            <a:r>
              <a:rPr lang="en-US" dirty="0"/>
              <a:t> </a:t>
            </a:r>
            <a:r>
              <a:rPr lang="en-US" dirty="0" err="1"/>
              <a:t>gyldig</a:t>
            </a:r>
            <a:r>
              <a:rPr lang="en-US" dirty="0"/>
              <a:t> </a:t>
            </a:r>
            <a:r>
              <a:rPr lang="en-US" dirty="0" err="1"/>
              <a:t>på</a:t>
            </a:r>
            <a:r>
              <a:rPr lang="en-US" dirty="0"/>
              <a:t> </a:t>
            </a:r>
            <a:r>
              <a:rPr lang="en-US" dirty="0" err="1"/>
              <a:t>ubestemt</a:t>
            </a:r>
            <a:r>
              <a:rPr lang="en-US" dirty="0"/>
              <a:t> </a:t>
            </a:r>
            <a:r>
              <a:rPr lang="en-US" dirty="0" err="1" smtClean="0"/>
              <a:t>tid</a:t>
            </a:r>
            <a:r>
              <a:rPr lang="en-US" dirty="0" smtClean="0"/>
              <a:t>.</a:t>
            </a:r>
          </a:p>
          <a:p>
            <a:endParaRPr lang="en-US" dirty="0" smtClean="0"/>
          </a:p>
          <a:p>
            <a:pPr marL="0" indent="0">
              <a:buNone/>
            </a:pPr>
            <a:r>
              <a:rPr lang="nb-NO" b="1" dirty="0"/>
              <a:t>§ 14. Gyldighet</a:t>
            </a:r>
            <a:endParaRPr lang="en-US" dirty="0"/>
          </a:p>
          <a:p>
            <a:r>
              <a:rPr lang="en-US" dirty="0"/>
              <a:t>Et </a:t>
            </a:r>
            <a:r>
              <a:rPr lang="en-US" dirty="0" err="1"/>
              <a:t>flytelefonistsertifikat</a:t>
            </a:r>
            <a:r>
              <a:rPr lang="en-US" dirty="0"/>
              <a:t> </a:t>
            </a:r>
            <a:r>
              <a:rPr lang="en-US" dirty="0" err="1"/>
              <a:t>er</a:t>
            </a:r>
            <a:r>
              <a:rPr lang="en-US" dirty="0"/>
              <a:t> </a:t>
            </a:r>
            <a:r>
              <a:rPr lang="en-US" dirty="0" err="1"/>
              <a:t>gyldig</a:t>
            </a:r>
            <a:r>
              <a:rPr lang="en-US" dirty="0"/>
              <a:t> </a:t>
            </a:r>
            <a:r>
              <a:rPr lang="en-US" dirty="0" err="1"/>
              <a:t>i</a:t>
            </a:r>
            <a:r>
              <a:rPr lang="en-US" dirty="0"/>
              <a:t> </a:t>
            </a:r>
            <a:r>
              <a:rPr lang="en-US" dirty="0" err="1"/>
              <a:t>ti</a:t>
            </a:r>
            <a:r>
              <a:rPr lang="en-US" dirty="0"/>
              <a:t> </a:t>
            </a:r>
            <a:r>
              <a:rPr lang="en-US" dirty="0" err="1"/>
              <a:t>år</a:t>
            </a:r>
            <a:r>
              <a:rPr lang="en-US" dirty="0"/>
              <a:t>. </a:t>
            </a:r>
            <a:endParaRPr lang="en-US" dirty="0" smtClean="0"/>
          </a:p>
          <a:p>
            <a:endParaRPr lang="en-US" dirty="0" smtClean="0"/>
          </a:p>
          <a:p>
            <a:r>
              <a:rPr lang="nb-NO" dirty="0" smtClean="0"/>
              <a:t>Ved fornyelse dokumentert bruk siste 5 år.</a:t>
            </a:r>
            <a:endParaRPr lang="en-US" dirty="0" smtClean="0"/>
          </a:p>
        </p:txBody>
      </p:sp>
      <p:sp>
        <p:nvSpPr>
          <p:cNvPr id="4" name="Slide Number Placeholder 3"/>
          <p:cNvSpPr>
            <a:spLocks noGrp="1"/>
          </p:cNvSpPr>
          <p:nvPr>
            <p:ph type="sldNum" sz="quarter" idx="12"/>
          </p:nvPr>
        </p:nvSpPr>
        <p:spPr/>
        <p:txBody>
          <a:bodyPr/>
          <a:lstStyle/>
          <a:p>
            <a:fld id="{AD3E319B-D9A2-446E-A077-2C34E3BFAA8B}" type="slidenum">
              <a:rPr lang="en-US" smtClean="0"/>
              <a:t>32</a:t>
            </a:fld>
            <a:endParaRPr lang="en-US"/>
          </a:p>
        </p:txBody>
      </p:sp>
    </p:spTree>
    <p:extLst>
      <p:ext uri="{BB962C8B-B14F-4D97-AF65-F5344CB8AC3E}">
        <p14:creationId xmlns:p14="http://schemas.microsoft.com/office/powerpoint/2010/main" val="38918177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02234"/>
          </a:xfrm>
        </p:spPr>
        <p:txBody>
          <a:bodyPr>
            <a:normAutofit fontScale="90000"/>
          </a:bodyPr>
          <a:lstStyle/>
          <a:p>
            <a:r>
              <a:rPr lang="nb-NO" sz="3600" b="1" dirty="0" smtClean="0">
                <a:latin typeface="Arial" panose="020B0604020202020204" pitchFamily="34" charset="0"/>
                <a:cs typeface="Arial" panose="020B0604020202020204" pitchFamily="34" charset="0"/>
              </a:rPr>
              <a:t/>
            </a:r>
            <a:br>
              <a:rPr lang="nb-NO" sz="3600" b="1" dirty="0" smtClean="0">
                <a:latin typeface="Arial" panose="020B0604020202020204" pitchFamily="34" charset="0"/>
                <a:cs typeface="Arial" panose="020B0604020202020204" pitchFamily="34" charset="0"/>
              </a:rPr>
            </a:br>
            <a:r>
              <a:rPr lang="nb-NO" sz="3100" b="1" dirty="0" smtClean="0">
                <a:latin typeface="Arial" panose="020B0604020202020204" pitchFamily="34" charset="0"/>
                <a:cs typeface="Arial" panose="020B0604020202020204" pitchFamily="34" charset="0"/>
              </a:rPr>
              <a:t>BSL </a:t>
            </a:r>
            <a:r>
              <a:rPr lang="nb-NO" sz="3100" b="1" dirty="0">
                <a:latin typeface="Arial" panose="020B0604020202020204" pitchFamily="34" charset="0"/>
                <a:cs typeface="Arial" panose="020B0604020202020204" pitchFamily="34" charset="0"/>
              </a:rPr>
              <a:t>C 1-2 - Forskrift om medisinske undersøkelser av seilflygere, mikroflygere, førere av friballong og kabinbesetningsmedlemmer.</a:t>
            </a:r>
            <a:r>
              <a:rPr lang="en-US" dirty="0"/>
              <a:t/>
            </a:r>
            <a:br>
              <a:rPr lang="en-US" dirty="0"/>
            </a:br>
            <a:endParaRPr lang="en-US" dirty="0"/>
          </a:p>
        </p:txBody>
      </p:sp>
      <p:sp>
        <p:nvSpPr>
          <p:cNvPr id="3" name="Content Placeholder 2"/>
          <p:cNvSpPr>
            <a:spLocks noGrp="1"/>
          </p:cNvSpPr>
          <p:nvPr>
            <p:ph idx="1"/>
          </p:nvPr>
        </p:nvSpPr>
        <p:spPr>
          <a:xfrm>
            <a:off x="457200" y="2348880"/>
            <a:ext cx="8229600" cy="3777283"/>
          </a:xfrm>
        </p:spPr>
        <p:txBody>
          <a:bodyPr/>
          <a:lstStyle/>
          <a:p>
            <a:r>
              <a:rPr lang="nb-NO" b="1" dirty="0"/>
              <a:t>4.2 </a:t>
            </a:r>
            <a:r>
              <a:rPr lang="en-US" b="1" dirty="0" err="1"/>
              <a:t>Undersøkelsens</a:t>
            </a:r>
            <a:r>
              <a:rPr lang="en-US" b="1" dirty="0"/>
              <a:t> </a:t>
            </a:r>
            <a:r>
              <a:rPr lang="en-US" b="1" dirty="0" err="1"/>
              <a:t>omfang</a:t>
            </a:r>
            <a:r>
              <a:rPr lang="en-US" b="1" dirty="0" smtClean="0"/>
              <a:t>:</a:t>
            </a:r>
          </a:p>
          <a:p>
            <a:endParaRPr lang="nb-NO" b="1" dirty="0"/>
          </a:p>
          <a:p>
            <a:endParaRPr lang="nb-NO" b="1" dirty="0" smtClean="0"/>
          </a:p>
          <a:p>
            <a:r>
              <a:rPr lang="nb-NO" b="1" i="1" dirty="0"/>
              <a:t>4.3 </a:t>
            </a:r>
            <a:r>
              <a:rPr lang="en-US" b="1" i="1" dirty="0" err="1"/>
              <a:t>Gyldighetstid</a:t>
            </a:r>
            <a:r>
              <a:rPr lang="en-US" b="1" i="1" dirty="0"/>
              <a:t> for </a:t>
            </a:r>
            <a:r>
              <a:rPr lang="en-US" b="1" i="1" dirty="0" err="1"/>
              <a:t>legeattest</a:t>
            </a:r>
            <a:r>
              <a:rPr lang="en-US" b="1" i="1" dirty="0"/>
              <a:t>:</a:t>
            </a:r>
            <a:endParaRPr lang="en-US" dirty="0"/>
          </a:p>
          <a:p>
            <a:endParaRPr lang="en-US" dirty="0"/>
          </a:p>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310" y="2996952"/>
            <a:ext cx="7298942" cy="948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496" y="4797152"/>
            <a:ext cx="6838950"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AD3E319B-D9A2-446E-A077-2C34E3BFAA8B}" type="slidenum">
              <a:rPr lang="en-US" smtClean="0"/>
              <a:t>33</a:t>
            </a:fld>
            <a:endParaRPr lang="en-US"/>
          </a:p>
        </p:txBody>
      </p:sp>
    </p:spTree>
    <p:extLst>
      <p:ext uri="{BB962C8B-B14F-4D97-AF65-F5344CB8AC3E}">
        <p14:creationId xmlns:p14="http://schemas.microsoft.com/office/powerpoint/2010/main" val="35313644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sz="2800" b="1" dirty="0">
                <a:latin typeface="Arial" panose="020B0604020202020204" pitchFamily="34" charset="0"/>
                <a:cs typeface="Arial" panose="020B0604020202020204" pitchFamily="34" charset="0"/>
              </a:rPr>
              <a:t>BSL C 1-2 - Forskrift om medisinske undersøkelser av seilflygere</a:t>
            </a:r>
            <a:r>
              <a:rPr lang="nb-NO" sz="2800" b="1" dirty="0" smtClean="0">
                <a:latin typeface="Arial" panose="020B0604020202020204" pitchFamily="34" charset="0"/>
                <a:cs typeface="Arial" panose="020B0604020202020204" pitchFamily="34" charset="0"/>
              </a:rPr>
              <a:t>, ........</a:t>
            </a:r>
            <a:endParaRPr lang="en-US" sz="2800" dirty="0"/>
          </a:p>
        </p:txBody>
      </p:sp>
      <p:sp>
        <p:nvSpPr>
          <p:cNvPr id="3" name="Content Placeholder 2"/>
          <p:cNvSpPr>
            <a:spLocks noGrp="1"/>
          </p:cNvSpPr>
          <p:nvPr>
            <p:ph idx="1"/>
          </p:nvPr>
        </p:nvSpPr>
        <p:spPr>
          <a:xfrm>
            <a:off x="457200" y="1340768"/>
            <a:ext cx="8229600" cy="5112568"/>
          </a:xfrm>
        </p:spPr>
        <p:txBody>
          <a:bodyPr>
            <a:noAutofit/>
          </a:bodyPr>
          <a:lstStyle/>
          <a:p>
            <a:pPr marL="0" indent="0">
              <a:buNone/>
            </a:pPr>
            <a:r>
              <a:rPr lang="en-US" sz="2200" dirty="0" err="1" smtClean="0">
                <a:latin typeface="Arial" panose="020B0604020202020204" pitchFamily="34" charset="0"/>
                <a:cs typeface="Arial" panose="020B0604020202020204" pitchFamily="34" charset="0"/>
              </a:rPr>
              <a:t>skal</a:t>
            </a:r>
            <a:r>
              <a:rPr lang="en-US" sz="2200" dirty="0" smtClean="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søkeren</a:t>
            </a:r>
            <a:r>
              <a:rPr lang="en-US" sz="2200" dirty="0">
                <a:latin typeface="Arial" panose="020B0604020202020204" pitchFamily="34" charset="0"/>
                <a:cs typeface="Arial" panose="020B0604020202020204" pitchFamily="34" charset="0"/>
              </a:rPr>
              <a:t> ha </a:t>
            </a:r>
            <a:r>
              <a:rPr lang="en-US" sz="2200" dirty="0" smtClean="0">
                <a:latin typeface="Arial" panose="020B0604020202020204" pitchFamily="34" charset="0"/>
                <a:cs typeface="Arial" panose="020B0604020202020204" pitchFamily="34" charset="0"/>
              </a:rPr>
              <a:t>med </a:t>
            </a:r>
            <a:r>
              <a:rPr lang="en-US" sz="2200" dirty="0" err="1">
                <a:latin typeface="Arial" panose="020B0604020202020204" pitchFamily="34" charset="0"/>
                <a:cs typeface="Arial" panose="020B0604020202020204" pitchFamily="34" charset="0"/>
              </a:rPr>
              <a:t>følgende</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dokumenter</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til</a:t>
            </a:r>
            <a:r>
              <a:rPr lang="en-US" sz="2200" dirty="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legen</a:t>
            </a:r>
            <a:endParaRPr lang="en-US" sz="2200" dirty="0" smtClean="0">
              <a:latin typeface="Arial" panose="020B0604020202020204" pitchFamily="34" charset="0"/>
              <a:cs typeface="Arial" panose="020B0604020202020204" pitchFamily="34" charset="0"/>
            </a:endParaRPr>
          </a:p>
          <a:p>
            <a:pPr marL="0" indent="0">
              <a:buNone/>
            </a:pPr>
            <a:r>
              <a:rPr lang="en-US" sz="2200" dirty="0" smtClean="0">
                <a:latin typeface="Arial" panose="020B0604020202020204" pitchFamily="34" charset="0"/>
                <a:cs typeface="Arial" panose="020B0604020202020204" pitchFamily="34" charset="0"/>
              </a:rPr>
              <a:t>a) BSL </a:t>
            </a:r>
            <a:r>
              <a:rPr lang="en-US" sz="2200" dirty="0">
                <a:latin typeface="Arial" panose="020B0604020202020204" pitchFamily="34" charset="0"/>
                <a:cs typeface="Arial" panose="020B0604020202020204" pitchFamily="34" charset="0"/>
              </a:rPr>
              <a:t>C 1-2 og C 1-3</a:t>
            </a:r>
            <a:r>
              <a:rPr lang="en-US" sz="2200" dirty="0" smtClean="0">
                <a:latin typeface="Arial" panose="020B0604020202020204" pitchFamily="34" charset="0"/>
                <a:cs typeface="Arial" panose="020B0604020202020204" pitchFamily="34" charset="0"/>
              </a:rPr>
              <a:t>.</a:t>
            </a:r>
          </a:p>
          <a:p>
            <a:pPr marL="0" indent="0">
              <a:buNone/>
            </a:pPr>
            <a:endParaRPr lang="en-US" sz="1800" dirty="0" smtClean="0">
              <a:latin typeface="Arial" panose="020B0604020202020204" pitchFamily="34" charset="0"/>
              <a:cs typeface="Arial" panose="020B0604020202020204" pitchFamily="34" charset="0"/>
            </a:endParaRPr>
          </a:p>
          <a:p>
            <a:pPr marL="0" indent="0">
              <a:buNone/>
            </a:pPr>
            <a:r>
              <a:rPr lang="nb-NO" sz="2200" dirty="0" smtClean="0">
                <a:latin typeface="Arial" panose="020B0604020202020204" pitchFamily="34" charset="0"/>
                <a:cs typeface="Arial" panose="020B0604020202020204" pitchFamily="34" charset="0"/>
              </a:rPr>
              <a:t>b) Søknadsskjema </a:t>
            </a:r>
            <a:r>
              <a:rPr lang="nb-NO" sz="2200" dirty="0">
                <a:latin typeface="Arial" panose="020B0604020202020204" pitchFamily="34" charset="0"/>
                <a:cs typeface="Arial" panose="020B0604020202020204" pitchFamily="34" charset="0"/>
              </a:rPr>
              <a:t>for legeattest til </a:t>
            </a:r>
            <a:r>
              <a:rPr lang="nb-NO" sz="2200" dirty="0" smtClean="0">
                <a:latin typeface="Arial" panose="020B0604020202020204" pitchFamily="34" charset="0"/>
                <a:cs typeface="Arial" panose="020B0604020202020204" pitchFamily="34" charset="0"/>
              </a:rPr>
              <a:t>	luftfartssertifikat/Legeerklæring </a:t>
            </a:r>
            <a:r>
              <a:rPr lang="nb-NO" sz="2200" dirty="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Generell</a:t>
            </a:r>
            <a:r>
              <a:rPr lang="en-US" sz="2200" dirty="0" smtClean="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flymedisinsk</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undersøkelse</a:t>
            </a:r>
            <a:r>
              <a:rPr lang="en-US" sz="2200" dirty="0" smtClean="0">
                <a:latin typeface="Arial" panose="020B0604020202020204" pitchFamily="34" charset="0"/>
                <a:cs typeface="Arial" panose="020B0604020202020204" pitchFamily="34" charset="0"/>
              </a:rPr>
              <a:t>.</a:t>
            </a:r>
          </a:p>
          <a:p>
            <a:pPr marL="0" indent="0">
              <a:buNone/>
            </a:pPr>
            <a:endParaRPr lang="en-US" sz="1800" dirty="0" smtClean="0">
              <a:latin typeface="Arial" panose="020B0604020202020204" pitchFamily="34" charset="0"/>
              <a:cs typeface="Arial" panose="020B0604020202020204" pitchFamily="34" charset="0"/>
            </a:endParaRPr>
          </a:p>
          <a:p>
            <a:pPr marL="0" indent="0">
              <a:buNone/>
            </a:pPr>
            <a:r>
              <a:rPr lang="nb-NO" sz="2200" dirty="0" smtClean="0">
                <a:latin typeface="Arial" panose="020B0604020202020204" pitchFamily="34" charset="0"/>
                <a:cs typeface="Arial" panose="020B0604020202020204" pitchFamily="34" charset="0"/>
              </a:rPr>
              <a:t>c) En </a:t>
            </a:r>
            <a:r>
              <a:rPr lang="nb-NO" sz="2200" dirty="0">
                <a:latin typeface="Arial" panose="020B0604020202020204" pitchFamily="34" charset="0"/>
                <a:cs typeface="Arial" panose="020B0604020202020204" pitchFamily="34" charset="0"/>
              </a:rPr>
              <a:t>konvolutt med felter for søkerens navn, personnummer og </a:t>
            </a:r>
            <a:r>
              <a:rPr lang="nb-NO" sz="2200" dirty="0" smtClean="0">
                <a:latin typeface="Arial" panose="020B0604020202020204" pitchFamily="34" charset="0"/>
                <a:cs typeface="Arial" panose="020B0604020202020204" pitchFamily="34" charset="0"/>
              </a:rPr>
              <a:t>	adresse, </a:t>
            </a:r>
            <a:r>
              <a:rPr lang="en-US" sz="2200" dirty="0" err="1" smtClean="0">
                <a:latin typeface="Arial" panose="020B0604020202020204" pitchFamily="34" charset="0"/>
                <a:cs typeface="Arial" panose="020B0604020202020204" pitchFamily="34" charset="0"/>
              </a:rPr>
              <a:t>undersøkende</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leges</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kjennelse</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skikket</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eller</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uskikket</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underskrift</a:t>
            </a:r>
            <a:r>
              <a:rPr lang="en-US" sz="2200" dirty="0" smtClean="0">
                <a:latin typeface="Arial" panose="020B0604020202020204" pitchFamily="34" charset="0"/>
                <a:cs typeface="Arial" panose="020B0604020202020204" pitchFamily="34" charset="0"/>
              </a:rPr>
              <a:t> og </a:t>
            </a:r>
            <a:r>
              <a:rPr lang="en-US" sz="2200" dirty="0" err="1" smtClean="0">
                <a:latin typeface="Arial" panose="020B0604020202020204" pitchFamily="34" charset="0"/>
                <a:cs typeface="Arial" panose="020B0604020202020204" pitchFamily="34" charset="0"/>
              </a:rPr>
              <a:t>dato</a:t>
            </a:r>
            <a:r>
              <a:rPr lang="en-US" sz="2200" dirty="0" smtClean="0">
                <a:latin typeface="Arial" panose="020B0604020202020204" pitchFamily="34" charset="0"/>
                <a:cs typeface="Arial" panose="020B0604020202020204" pitchFamily="34" charset="0"/>
              </a:rPr>
              <a:t>.</a:t>
            </a:r>
          </a:p>
          <a:p>
            <a:pPr marL="0" indent="0">
              <a:buNone/>
            </a:pPr>
            <a:endParaRPr lang="en-US" sz="1800" dirty="0" smtClean="0">
              <a:latin typeface="Arial" panose="020B0604020202020204" pitchFamily="34" charset="0"/>
              <a:cs typeface="Arial" panose="020B0604020202020204" pitchFamily="34" charset="0"/>
            </a:endParaRPr>
          </a:p>
          <a:p>
            <a:pPr marL="0" indent="0">
              <a:buNone/>
            </a:pPr>
            <a:r>
              <a:rPr lang="nb-NO" sz="2200" dirty="0" smtClean="0">
                <a:latin typeface="Arial" panose="020B0604020202020204" pitchFamily="34" charset="0"/>
                <a:cs typeface="Arial" panose="020B0604020202020204" pitchFamily="34" charset="0"/>
              </a:rPr>
              <a:t>d) En </a:t>
            </a:r>
            <a:r>
              <a:rPr lang="nb-NO" sz="2200" dirty="0">
                <a:latin typeface="Arial" panose="020B0604020202020204" pitchFamily="34" charset="0"/>
                <a:cs typeface="Arial" panose="020B0604020202020204" pitchFamily="34" charset="0"/>
              </a:rPr>
              <a:t>erklæring fra en av søkerens nære pårørende om fravær </a:t>
            </a:r>
            <a:r>
              <a:rPr lang="nb-NO" sz="2200" dirty="0" smtClean="0">
                <a:latin typeface="Arial" panose="020B0604020202020204" pitchFamily="34" charset="0"/>
                <a:cs typeface="Arial" panose="020B0604020202020204" pitchFamily="34" charset="0"/>
              </a:rPr>
              <a:t>	av sykehistorie</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vedrørende</a:t>
            </a:r>
            <a:r>
              <a:rPr lang="en-US" sz="2200" dirty="0" smtClean="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epilepsi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kramper</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eller</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bevissthetstap</a:t>
            </a:r>
            <a:r>
              <a:rPr lang="en-US" sz="2200"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2"/>
          </p:nvPr>
        </p:nvSpPr>
        <p:spPr/>
        <p:txBody>
          <a:bodyPr/>
          <a:lstStyle/>
          <a:p>
            <a:fld id="{AD3E319B-D9A2-446E-A077-2C34E3BFAA8B}" type="slidenum">
              <a:rPr lang="en-US" smtClean="0"/>
              <a:t>34</a:t>
            </a:fld>
            <a:endParaRPr lang="en-US"/>
          </a:p>
        </p:txBody>
      </p:sp>
    </p:spTree>
    <p:extLst>
      <p:ext uri="{BB962C8B-B14F-4D97-AF65-F5344CB8AC3E}">
        <p14:creationId xmlns:p14="http://schemas.microsoft.com/office/powerpoint/2010/main" val="29678312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sz="3100" b="1" dirty="0" smtClean="0">
                <a:latin typeface="Arial" panose="020B0604020202020204" pitchFamily="34" charset="0"/>
                <a:cs typeface="Arial" panose="020B0604020202020204" pitchFamily="34" charset="0"/>
              </a:rPr>
              <a:t/>
            </a:r>
            <a:br>
              <a:rPr lang="nb-NO" sz="3100" b="1" dirty="0" smtClean="0">
                <a:latin typeface="Arial" panose="020B0604020202020204" pitchFamily="34" charset="0"/>
                <a:cs typeface="Arial" panose="020B0604020202020204" pitchFamily="34" charset="0"/>
              </a:rPr>
            </a:br>
            <a:r>
              <a:rPr lang="nb-NO" sz="3100" b="1" dirty="0" smtClean="0">
                <a:latin typeface="Arial" panose="020B0604020202020204" pitchFamily="34" charset="0"/>
                <a:cs typeface="Arial" panose="020B0604020202020204" pitchFamily="34" charset="0"/>
              </a:rPr>
              <a:t>BSL C 1-3 - Forskrift om medisinske krav for seilflygere, mikroflygere, førere av friballong og kabinbesetningsmedlemmer</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nb-NO" b="1" dirty="0"/>
              <a:t>3.1 Skjema</a:t>
            </a:r>
            <a:endParaRPr lang="en-US" dirty="0"/>
          </a:p>
          <a:p>
            <a:pPr marL="0" indent="0">
              <a:buNone/>
            </a:pPr>
            <a:r>
              <a:rPr lang="nb-NO" dirty="0"/>
              <a:t> </a:t>
            </a:r>
            <a:endParaRPr lang="en-US" dirty="0"/>
          </a:p>
          <a:p>
            <a:r>
              <a:rPr lang="nb-NO" dirty="0"/>
              <a:t>Ved utstedelse, forlengelse og gjenutstedelse av legeattest til luftfartssertifikater og -bevis, skal legen etter at han har undersøkt søkeren gi en erklæring på skjema som beskrevet i BSL C 1-2 punkt 5.1.</a:t>
            </a:r>
            <a:endParaRPr lang="en-US" dirty="0"/>
          </a:p>
          <a:p>
            <a:endParaRPr lang="en-US" dirty="0"/>
          </a:p>
        </p:txBody>
      </p:sp>
      <p:sp>
        <p:nvSpPr>
          <p:cNvPr id="4" name="Slide Number Placeholder 3"/>
          <p:cNvSpPr>
            <a:spLocks noGrp="1"/>
          </p:cNvSpPr>
          <p:nvPr>
            <p:ph type="sldNum" sz="quarter" idx="12"/>
          </p:nvPr>
        </p:nvSpPr>
        <p:spPr/>
        <p:txBody>
          <a:bodyPr/>
          <a:lstStyle/>
          <a:p>
            <a:fld id="{AD3E319B-D9A2-446E-A077-2C34E3BFAA8B}" type="slidenum">
              <a:rPr lang="en-US" smtClean="0"/>
              <a:t>35</a:t>
            </a:fld>
            <a:endParaRPr lang="en-US"/>
          </a:p>
        </p:txBody>
      </p:sp>
    </p:spTree>
    <p:extLst>
      <p:ext uri="{BB962C8B-B14F-4D97-AF65-F5344CB8AC3E}">
        <p14:creationId xmlns:p14="http://schemas.microsoft.com/office/powerpoint/2010/main" val="7355032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en-US" sz="3200" b="1" dirty="0"/>
              <a:t>SECTION 6 Airspace classification</a:t>
            </a:r>
            <a:endParaRPr lang="en-US" sz="3200" dirty="0"/>
          </a:p>
        </p:txBody>
      </p:sp>
      <p:sp>
        <p:nvSpPr>
          <p:cNvPr id="3" name="Content Placeholder 2"/>
          <p:cNvSpPr>
            <a:spLocks noGrp="1"/>
          </p:cNvSpPr>
          <p:nvPr>
            <p:ph idx="1"/>
          </p:nvPr>
        </p:nvSpPr>
        <p:spPr>
          <a:xfrm>
            <a:off x="539552" y="980728"/>
            <a:ext cx="8229600" cy="5145435"/>
          </a:xfrm>
        </p:spPr>
        <p:txBody>
          <a:bodyPr>
            <a:normAutofit/>
          </a:bodyPr>
          <a:lstStyle/>
          <a:p>
            <a:pPr marL="0" indent="0">
              <a:buNone/>
            </a:pPr>
            <a:endParaRPr lang="nb-NO" sz="3600" dirty="0" smtClean="0">
              <a:latin typeface="Arial" panose="020B0604020202020204" pitchFamily="34" charset="0"/>
              <a:cs typeface="Arial" panose="020B0604020202020204" pitchFamily="34" charset="0"/>
            </a:endParaRPr>
          </a:p>
          <a:p>
            <a:pPr marL="0" indent="0">
              <a:buNone/>
            </a:pPr>
            <a:endParaRPr lang="nb-NO" sz="3600" dirty="0">
              <a:latin typeface="Arial" panose="020B0604020202020204" pitchFamily="34" charset="0"/>
              <a:cs typeface="Arial" panose="020B0604020202020204" pitchFamily="34" charset="0"/>
            </a:endParaRPr>
          </a:p>
          <a:p>
            <a:pPr marL="0" indent="0">
              <a:buNone/>
            </a:pPr>
            <a:endParaRPr lang="nb-NO" sz="3600" dirty="0" smtClean="0">
              <a:latin typeface="Arial" panose="020B0604020202020204" pitchFamily="34" charset="0"/>
              <a:cs typeface="Arial" panose="020B0604020202020204" pitchFamily="34" charset="0"/>
            </a:endParaRPr>
          </a:p>
          <a:p>
            <a:pPr marL="0" indent="0" algn="ctr">
              <a:buNone/>
            </a:pPr>
            <a:r>
              <a:rPr lang="nb-NO" sz="3600" dirty="0" smtClean="0">
                <a:latin typeface="Arial" panose="020B0604020202020204" pitchFamily="34" charset="0"/>
                <a:cs typeface="Arial" panose="020B0604020202020204" pitchFamily="34" charset="0"/>
              </a:rPr>
              <a:t>Hvem kan fly hvor?</a:t>
            </a:r>
            <a:endParaRPr lang="en-US" sz="3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D3E319B-D9A2-446E-A077-2C34E3BFAA8B}" type="slidenum">
              <a:rPr lang="en-US" smtClean="0"/>
              <a:t>36</a:t>
            </a:fld>
            <a:endParaRPr lang="en-US"/>
          </a:p>
        </p:txBody>
      </p:sp>
    </p:spTree>
    <p:extLst>
      <p:ext uri="{BB962C8B-B14F-4D97-AF65-F5344CB8AC3E}">
        <p14:creationId xmlns:p14="http://schemas.microsoft.com/office/powerpoint/2010/main" val="3834145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3"/>
          <p:cNvSpPr>
            <a:spLocks noChangeArrowheads="1"/>
          </p:cNvSpPr>
          <p:nvPr/>
        </p:nvSpPr>
        <p:spPr bwMode="auto">
          <a:xfrm>
            <a:off x="1619250" y="4076700"/>
            <a:ext cx="3095625" cy="1512888"/>
          </a:xfrm>
          <a:prstGeom prst="rect">
            <a:avLst/>
          </a:prstGeom>
          <a:solidFill>
            <a:schemeClr val="bg1"/>
          </a:solidFill>
          <a:ln w="19050">
            <a:solidFill>
              <a:schemeClr val="tx1"/>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b-NO" altLang="nb-NO" sz="1800"/>
          </a:p>
        </p:txBody>
      </p:sp>
      <p:sp>
        <p:nvSpPr>
          <p:cNvPr id="9219" name="Text Box 3"/>
          <p:cNvSpPr txBox="1">
            <a:spLocks noChangeArrowheads="1"/>
          </p:cNvSpPr>
          <p:nvPr/>
        </p:nvSpPr>
        <p:spPr bwMode="auto">
          <a:xfrm>
            <a:off x="1835150" y="476250"/>
            <a:ext cx="5472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b-NO" altLang="nb-NO" sz="2400" b="1"/>
              <a:t>Regler og meteorologiske forhold</a:t>
            </a:r>
          </a:p>
        </p:txBody>
      </p:sp>
      <p:pic>
        <p:nvPicPr>
          <p:cNvPr id="9220" name="Picture 5" descr="j027750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713" y="4221163"/>
            <a:ext cx="936625"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1" name="Group 15"/>
          <p:cNvGrpSpPr>
            <a:grpSpLocks/>
          </p:cNvGrpSpPr>
          <p:nvPr/>
        </p:nvGrpSpPr>
        <p:grpSpPr bwMode="auto">
          <a:xfrm>
            <a:off x="1619250" y="1412875"/>
            <a:ext cx="3168650" cy="1441450"/>
            <a:chOff x="703" y="1298"/>
            <a:chExt cx="1814" cy="908"/>
          </a:xfrm>
        </p:grpSpPr>
        <p:sp>
          <p:nvSpPr>
            <p:cNvPr id="9234" name="Rectangle 8"/>
            <p:cNvSpPr>
              <a:spLocks noChangeArrowheads="1"/>
            </p:cNvSpPr>
            <p:nvPr/>
          </p:nvSpPr>
          <p:spPr bwMode="auto">
            <a:xfrm>
              <a:off x="703" y="1298"/>
              <a:ext cx="1814" cy="908"/>
            </a:xfrm>
            <a:prstGeom prst="rect">
              <a:avLst/>
            </a:prstGeom>
            <a:solidFill>
              <a:schemeClr val="bg1"/>
            </a:solidFill>
            <a:ln w="19050">
              <a:solidFill>
                <a:schemeClr val="tx1"/>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b-NO" altLang="nb-NO" sz="1800"/>
            </a:p>
          </p:txBody>
        </p:sp>
        <p:pic>
          <p:nvPicPr>
            <p:cNvPr id="9235" name="Picture 7" descr="Paragraf___3240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 y="1434"/>
              <a:ext cx="527" cy="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6" name="Text Box 9"/>
            <p:cNvSpPr txBox="1">
              <a:spLocks noChangeArrowheads="1"/>
            </p:cNvSpPr>
            <p:nvPr/>
          </p:nvSpPr>
          <p:spPr bwMode="auto">
            <a:xfrm>
              <a:off x="975" y="1480"/>
              <a:ext cx="1451"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nb-NO" altLang="nb-NO" sz="2800" b="1"/>
                <a:t>VFR</a:t>
              </a:r>
            </a:p>
            <a:p>
              <a:pPr algn="r" eaLnBrk="1" hangingPunct="1">
                <a:spcBef>
                  <a:spcPct val="50000"/>
                </a:spcBef>
                <a:buFontTx/>
                <a:buNone/>
              </a:pPr>
              <a:r>
                <a:rPr lang="nb-NO" altLang="nb-NO" sz="1600" b="1"/>
                <a:t>V</a:t>
              </a:r>
              <a:r>
                <a:rPr lang="nb-NO" altLang="nb-NO" sz="1600"/>
                <a:t>isual </a:t>
              </a:r>
              <a:r>
                <a:rPr lang="nb-NO" altLang="nb-NO" sz="1600" b="1"/>
                <a:t>F</a:t>
              </a:r>
              <a:r>
                <a:rPr lang="nb-NO" altLang="nb-NO" sz="1600"/>
                <a:t>light </a:t>
              </a:r>
              <a:r>
                <a:rPr lang="nb-NO" altLang="nb-NO" sz="1600" b="1"/>
                <a:t>R</a:t>
              </a:r>
              <a:r>
                <a:rPr lang="nb-NO" altLang="nb-NO" sz="1600"/>
                <a:t>ules</a:t>
              </a:r>
            </a:p>
          </p:txBody>
        </p:sp>
      </p:grpSp>
      <p:sp>
        <p:nvSpPr>
          <p:cNvPr id="9222" name="Rectangle 10"/>
          <p:cNvSpPr>
            <a:spLocks noChangeArrowheads="1"/>
          </p:cNvSpPr>
          <p:nvPr/>
        </p:nvSpPr>
        <p:spPr bwMode="auto">
          <a:xfrm>
            <a:off x="5148263" y="1412875"/>
            <a:ext cx="3097212" cy="1439863"/>
          </a:xfrm>
          <a:prstGeom prst="rect">
            <a:avLst/>
          </a:prstGeom>
          <a:solidFill>
            <a:schemeClr val="bg1"/>
          </a:solidFill>
          <a:ln w="19050">
            <a:solidFill>
              <a:schemeClr val="tx1"/>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b-NO" altLang="nb-NO" sz="1800"/>
          </a:p>
        </p:txBody>
      </p:sp>
      <p:pic>
        <p:nvPicPr>
          <p:cNvPr id="9223" name="Picture 11" descr="Paragraf___3240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1628775"/>
            <a:ext cx="87788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 Box 12"/>
          <p:cNvSpPr txBox="1">
            <a:spLocks noChangeArrowheads="1"/>
          </p:cNvSpPr>
          <p:nvPr/>
        </p:nvSpPr>
        <p:spPr bwMode="auto">
          <a:xfrm>
            <a:off x="5076825" y="1700213"/>
            <a:ext cx="302736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nb-NO" altLang="nb-NO" sz="2800" b="1"/>
              <a:t>IFR</a:t>
            </a:r>
          </a:p>
          <a:p>
            <a:pPr algn="r" eaLnBrk="1" hangingPunct="1">
              <a:spcBef>
                <a:spcPct val="50000"/>
              </a:spcBef>
              <a:buFontTx/>
              <a:buNone/>
            </a:pPr>
            <a:r>
              <a:rPr lang="nb-NO" altLang="nb-NO" sz="1600" b="1"/>
              <a:t>I</a:t>
            </a:r>
            <a:r>
              <a:rPr lang="nb-NO" altLang="nb-NO" sz="1600"/>
              <a:t>nstrument </a:t>
            </a:r>
            <a:r>
              <a:rPr lang="nb-NO" altLang="nb-NO" sz="1600" b="1"/>
              <a:t>F</a:t>
            </a:r>
            <a:r>
              <a:rPr lang="nb-NO" altLang="nb-NO" sz="1600"/>
              <a:t>light </a:t>
            </a:r>
            <a:r>
              <a:rPr lang="nb-NO" altLang="nb-NO" sz="1600" b="1"/>
              <a:t>R</a:t>
            </a:r>
            <a:r>
              <a:rPr lang="nb-NO" altLang="nb-NO" sz="1600"/>
              <a:t>ules</a:t>
            </a:r>
          </a:p>
        </p:txBody>
      </p:sp>
      <p:sp>
        <p:nvSpPr>
          <p:cNvPr id="9225" name="Text Box 14"/>
          <p:cNvSpPr txBox="1">
            <a:spLocks noChangeArrowheads="1"/>
          </p:cNvSpPr>
          <p:nvPr/>
        </p:nvSpPr>
        <p:spPr bwMode="auto">
          <a:xfrm>
            <a:off x="1403350" y="4508500"/>
            <a:ext cx="33131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nb-NO" altLang="nb-NO" b="1"/>
              <a:t>VMC</a:t>
            </a:r>
          </a:p>
          <a:p>
            <a:pPr algn="r" eaLnBrk="1" hangingPunct="1">
              <a:spcBef>
                <a:spcPct val="50000"/>
              </a:spcBef>
              <a:buFontTx/>
              <a:buNone/>
            </a:pPr>
            <a:r>
              <a:rPr lang="nb-NO" altLang="nb-NO" sz="1600" b="1"/>
              <a:t>V</a:t>
            </a:r>
            <a:r>
              <a:rPr lang="nb-NO" altLang="nb-NO" sz="1600"/>
              <a:t>isual </a:t>
            </a:r>
            <a:r>
              <a:rPr lang="nb-NO" altLang="nb-NO" sz="1600" b="1"/>
              <a:t>M</a:t>
            </a:r>
            <a:r>
              <a:rPr lang="nb-NO" altLang="nb-NO" sz="1600"/>
              <a:t>eteorological </a:t>
            </a:r>
            <a:r>
              <a:rPr lang="nb-NO" altLang="nb-NO" sz="1600" b="1"/>
              <a:t>C</a:t>
            </a:r>
            <a:r>
              <a:rPr lang="nb-NO" altLang="nb-NO" sz="1600"/>
              <a:t>onditions</a:t>
            </a:r>
          </a:p>
        </p:txBody>
      </p:sp>
      <p:sp>
        <p:nvSpPr>
          <p:cNvPr id="9226" name="Rectangle 16"/>
          <p:cNvSpPr>
            <a:spLocks noChangeArrowheads="1"/>
          </p:cNvSpPr>
          <p:nvPr/>
        </p:nvSpPr>
        <p:spPr bwMode="auto">
          <a:xfrm>
            <a:off x="5148263" y="4076700"/>
            <a:ext cx="3095625" cy="1512888"/>
          </a:xfrm>
          <a:prstGeom prst="rect">
            <a:avLst/>
          </a:prstGeom>
          <a:solidFill>
            <a:schemeClr val="bg1"/>
          </a:solidFill>
          <a:ln w="19050">
            <a:solidFill>
              <a:schemeClr val="tx1"/>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b-NO" altLang="nb-NO" sz="1800"/>
          </a:p>
        </p:txBody>
      </p:sp>
      <p:sp>
        <p:nvSpPr>
          <p:cNvPr id="9227" name="Text Box 18"/>
          <p:cNvSpPr txBox="1">
            <a:spLocks noChangeArrowheads="1"/>
          </p:cNvSpPr>
          <p:nvPr/>
        </p:nvSpPr>
        <p:spPr bwMode="auto">
          <a:xfrm>
            <a:off x="4787900" y="4508500"/>
            <a:ext cx="33131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nb-NO" altLang="nb-NO" b="1"/>
              <a:t>IMC</a:t>
            </a:r>
          </a:p>
          <a:p>
            <a:pPr algn="r" eaLnBrk="1" hangingPunct="1">
              <a:spcBef>
                <a:spcPct val="50000"/>
              </a:spcBef>
              <a:buFontTx/>
              <a:buNone/>
            </a:pPr>
            <a:r>
              <a:rPr lang="nb-NO" altLang="nb-NO" sz="1600" b="1"/>
              <a:t>I</a:t>
            </a:r>
            <a:r>
              <a:rPr lang="nb-NO" altLang="nb-NO" sz="1600"/>
              <a:t>nstrument </a:t>
            </a:r>
            <a:r>
              <a:rPr lang="nb-NO" altLang="nb-NO" sz="1600" b="1"/>
              <a:t>M</a:t>
            </a:r>
            <a:r>
              <a:rPr lang="nb-NO" altLang="nb-NO" sz="1600"/>
              <a:t>et. </a:t>
            </a:r>
            <a:r>
              <a:rPr lang="nb-NO" altLang="nb-NO" sz="1600" b="1"/>
              <a:t>C</a:t>
            </a:r>
            <a:r>
              <a:rPr lang="nb-NO" altLang="nb-NO" sz="1600"/>
              <a:t>onditions</a:t>
            </a:r>
          </a:p>
        </p:txBody>
      </p:sp>
      <p:pic>
        <p:nvPicPr>
          <p:cNvPr id="9228" name="Picture 4" descr="j027751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163" y="4149725"/>
            <a:ext cx="10080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9" name="Line 19"/>
          <p:cNvSpPr>
            <a:spLocks noChangeShapeType="1"/>
          </p:cNvSpPr>
          <p:nvPr/>
        </p:nvSpPr>
        <p:spPr bwMode="auto">
          <a:xfrm>
            <a:off x="2987675" y="2852738"/>
            <a:ext cx="0" cy="11525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0" name="Line 20"/>
          <p:cNvSpPr>
            <a:spLocks noChangeShapeType="1"/>
          </p:cNvSpPr>
          <p:nvPr/>
        </p:nvSpPr>
        <p:spPr bwMode="auto">
          <a:xfrm flipH="1">
            <a:off x="3492500" y="2852738"/>
            <a:ext cx="3168650" cy="11525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1" name="Line 21"/>
          <p:cNvSpPr>
            <a:spLocks noChangeShapeType="1"/>
          </p:cNvSpPr>
          <p:nvPr/>
        </p:nvSpPr>
        <p:spPr bwMode="auto">
          <a:xfrm>
            <a:off x="6661150" y="2852738"/>
            <a:ext cx="0" cy="11525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2" name="Text Box 22"/>
          <p:cNvSpPr txBox="1">
            <a:spLocks noChangeArrowheads="1"/>
          </p:cNvSpPr>
          <p:nvPr/>
        </p:nvSpPr>
        <p:spPr bwMode="auto">
          <a:xfrm>
            <a:off x="450850" y="4598988"/>
            <a:ext cx="1096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nb-NO" altLang="nb-NO" sz="2000" b="1"/>
              <a:t>Vær</a:t>
            </a:r>
          </a:p>
        </p:txBody>
      </p:sp>
      <p:sp>
        <p:nvSpPr>
          <p:cNvPr id="9233" name="Text Box 23"/>
          <p:cNvSpPr txBox="1">
            <a:spLocks noChangeArrowheads="1"/>
          </p:cNvSpPr>
          <p:nvPr/>
        </p:nvSpPr>
        <p:spPr bwMode="auto">
          <a:xfrm>
            <a:off x="306388" y="1862138"/>
            <a:ext cx="1312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nb-NO" altLang="nb-NO" sz="2000" b="1"/>
              <a:t>Regler</a:t>
            </a:r>
          </a:p>
        </p:txBody>
      </p:sp>
      <p:sp>
        <p:nvSpPr>
          <p:cNvPr id="2" name="Slide Number Placeholder 1"/>
          <p:cNvSpPr>
            <a:spLocks noGrp="1"/>
          </p:cNvSpPr>
          <p:nvPr>
            <p:ph type="sldNum" sz="quarter" idx="12"/>
          </p:nvPr>
        </p:nvSpPr>
        <p:spPr/>
        <p:txBody>
          <a:bodyPr/>
          <a:lstStyle/>
          <a:p>
            <a:fld id="{AD3E319B-D9A2-446E-A077-2C34E3BFAA8B}" type="slidenum">
              <a:rPr lang="en-US" smtClean="0"/>
              <a:t>37</a:t>
            </a:fld>
            <a:endParaRPr lang="en-US"/>
          </a:p>
        </p:txBody>
      </p:sp>
    </p:spTree>
    <p:extLst>
      <p:ext uri="{BB962C8B-B14F-4D97-AF65-F5344CB8AC3E}">
        <p14:creationId xmlns:p14="http://schemas.microsoft.com/office/powerpoint/2010/main" val="27457828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187450" y="549275"/>
            <a:ext cx="7345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b-NO" altLang="nb-NO" sz="2400" b="1"/>
              <a:t>Lufttrafikktjenesten består av tre funksjoner:</a:t>
            </a:r>
            <a:endParaRPr lang="nb-NO" altLang="nb-NO" sz="1400"/>
          </a:p>
        </p:txBody>
      </p:sp>
      <p:sp>
        <p:nvSpPr>
          <p:cNvPr id="10243" name="Text Box 4"/>
          <p:cNvSpPr txBox="1">
            <a:spLocks noChangeArrowheads="1"/>
          </p:cNvSpPr>
          <p:nvPr/>
        </p:nvSpPr>
        <p:spPr bwMode="auto">
          <a:xfrm>
            <a:off x="2627313" y="1628775"/>
            <a:ext cx="3025775" cy="382588"/>
          </a:xfrm>
          <a:prstGeom prst="rect">
            <a:avLst/>
          </a:prstGeom>
          <a:noFill/>
          <a:ln w="158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b-NO" altLang="nb-NO" sz="1800" b="1"/>
              <a:t>LUFTTRAFIKKTJENESTE</a:t>
            </a:r>
            <a:endParaRPr lang="nb-NO" altLang="nb-NO" sz="1800"/>
          </a:p>
        </p:txBody>
      </p:sp>
      <p:sp>
        <p:nvSpPr>
          <p:cNvPr id="10244" name="Text Box 9"/>
          <p:cNvSpPr txBox="1">
            <a:spLocks noChangeArrowheads="1"/>
          </p:cNvSpPr>
          <p:nvPr/>
        </p:nvSpPr>
        <p:spPr bwMode="auto">
          <a:xfrm>
            <a:off x="1042988" y="2709863"/>
            <a:ext cx="1655762" cy="596900"/>
          </a:xfrm>
          <a:prstGeom prst="rect">
            <a:avLst/>
          </a:prstGeom>
          <a:noFill/>
          <a:ln w="158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b-NO" altLang="nb-NO" sz="1600" b="1"/>
              <a:t>Flygekontroll-</a:t>
            </a:r>
            <a:br>
              <a:rPr lang="nb-NO" altLang="nb-NO" sz="1600" b="1"/>
            </a:br>
            <a:r>
              <a:rPr lang="nb-NO" altLang="nb-NO" sz="1600" b="1"/>
              <a:t>tjeneste</a:t>
            </a:r>
            <a:endParaRPr lang="nb-NO" altLang="nb-NO" sz="1600"/>
          </a:p>
        </p:txBody>
      </p:sp>
      <p:sp>
        <p:nvSpPr>
          <p:cNvPr id="10245" name="Text Box 10"/>
          <p:cNvSpPr txBox="1">
            <a:spLocks noChangeArrowheads="1"/>
          </p:cNvSpPr>
          <p:nvPr/>
        </p:nvSpPr>
        <p:spPr bwMode="auto">
          <a:xfrm>
            <a:off x="3203575" y="2709863"/>
            <a:ext cx="2160588" cy="596900"/>
          </a:xfrm>
          <a:prstGeom prst="rect">
            <a:avLst/>
          </a:prstGeom>
          <a:noFill/>
          <a:ln w="158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b-NO" altLang="nb-NO" sz="1600" b="1"/>
              <a:t>Flygeinformasjons-</a:t>
            </a:r>
            <a:br>
              <a:rPr lang="nb-NO" altLang="nb-NO" sz="1600" b="1"/>
            </a:br>
            <a:r>
              <a:rPr lang="nb-NO" altLang="nb-NO" sz="1600" b="1"/>
              <a:t>tjeneste</a:t>
            </a:r>
            <a:endParaRPr lang="nb-NO" altLang="nb-NO" sz="1600"/>
          </a:p>
        </p:txBody>
      </p:sp>
      <p:sp>
        <p:nvSpPr>
          <p:cNvPr id="10246" name="Text Box 11"/>
          <p:cNvSpPr txBox="1">
            <a:spLocks noChangeArrowheads="1"/>
          </p:cNvSpPr>
          <p:nvPr/>
        </p:nvSpPr>
        <p:spPr bwMode="auto">
          <a:xfrm>
            <a:off x="5867400" y="2709863"/>
            <a:ext cx="1871663" cy="596900"/>
          </a:xfrm>
          <a:prstGeom prst="rect">
            <a:avLst/>
          </a:prstGeom>
          <a:noFill/>
          <a:ln w="158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b-NO" altLang="nb-NO" sz="1600" b="1"/>
              <a:t>Søk- og </a:t>
            </a:r>
            <a:br>
              <a:rPr lang="nb-NO" altLang="nb-NO" sz="1600" b="1"/>
            </a:br>
            <a:r>
              <a:rPr lang="nb-NO" altLang="nb-NO" sz="1600" b="1"/>
              <a:t>redningstjeneste</a:t>
            </a:r>
            <a:endParaRPr lang="nb-NO" altLang="nb-NO" sz="1600"/>
          </a:p>
        </p:txBody>
      </p:sp>
      <p:sp>
        <p:nvSpPr>
          <p:cNvPr id="10247" name="Text Box 12"/>
          <p:cNvSpPr txBox="1">
            <a:spLocks noChangeArrowheads="1"/>
          </p:cNvSpPr>
          <p:nvPr/>
        </p:nvSpPr>
        <p:spPr bwMode="auto">
          <a:xfrm>
            <a:off x="2987675" y="5516563"/>
            <a:ext cx="2808288" cy="73977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b-NO" altLang="nb-NO" sz="1400">
                <a:solidFill>
                  <a:srgbClr val="0000FF"/>
                </a:solidFill>
              </a:rPr>
              <a:t>Bakketjenesten på Hokksund og andre flystriper er ingen formell flygeinformasjonstjeneste!</a:t>
            </a:r>
          </a:p>
        </p:txBody>
      </p:sp>
      <p:sp>
        <p:nvSpPr>
          <p:cNvPr id="10248" name="Line 13"/>
          <p:cNvSpPr>
            <a:spLocks noChangeShapeType="1"/>
          </p:cNvSpPr>
          <p:nvPr/>
        </p:nvSpPr>
        <p:spPr bwMode="auto">
          <a:xfrm>
            <a:off x="4067175" y="1989138"/>
            <a:ext cx="0" cy="720725"/>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49" name="Line 14"/>
          <p:cNvSpPr>
            <a:spLocks noChangeShapeType="1"/>
          </p:cNvSpPr>
          <p:nvPr/>
        </p:nvSpPr>
        <p:spPr bwMode="auto">
          <a:xfrm>
            <a:off x="5318125" y="2016125"/>
            <a:ext cx="862013" cy="692150"/>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0" name="Line 15"/>
          <p:cNvSpPr>
            <a:spLocks noChangeShapeType="1"/>
          </p:cNvSpPr>
          <p:nvPr/>
        </p:nvSpPr>
        <p:spPr bwMode="auto">
          <a:xfrm flipH="1">
            <a:off x="2195513" y="2017713"/>
            <a:ext cx="862012" cy="692150"/>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1" name="Text Box 16"/>
          <p:cNvSpPr txBox="1">
            <a:spLocks noChangeArrowheads="1"/>
          </p:cNvSpPr>
          <p:nvPr/>
        </p:nvSpPr>
        <p:spPr bwMode="auto">
          <a:xfrm>
            <a:off x="971550" y="3502025"/>
            <a:ext cx="172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b-NO" altLang="nb-NO" sz="1800">
                <a:solidFill>
                  <a:srgbClr val="FF9900"/>
                </a:solidFill>
              </a:rPr>
              <a:t>Gir </a:t>
            </a:r>
            <a:r>
              <a:rPr lang="nb-NO" altLang="nb-NO" sz="1800" b="1">
                <a:solidFill>
                  <a:srgbClr val="FF9900"/>
                </a:solidFill>
              </a:rPr>
              <a:t>klarering</a:t>
            </a:r>
            <a:r>
              <a:rPr lang="nb-NO" altLang="nb-NO" sz="1800">
                <a:solidFill>
                  <a:srgbClr val="FF9900"/>
                </a:solidFill>
              </a:rPr>
              <a:t> som må følges </a:t>
            </a:r>
          </a:p>
        </p:txBody>
      </p:sp>
      <p:sp>
        <p:nvSpPr>
          <p:cNvPr id="10252" name="Text Box 17"/>
          <p:cNvSpPr txBox="1">
            <a:spLocks noChangeArrowheads="1"/>
          </p:cNvSpPr>
          <p:nvPr/>
        </p:nvSpPr>
        <p:spPr bwMode="auto">
          <a:xfrm>
            <a:off x="3059113" y="3502025"/>
            <a:ext cx="2520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b-NO" altLang="nb-NO" sz="1800">
                <a:solidFill>
                  <a:srgbClr val="00CC66"/>
                </a:solidFill>
              </a:rPr>
              <a:t>Gir </a:t>
            </a:r>
            <a:r>
              <a:rPr lang="nb-NO" altLang="nb-NO" sz="1800" b="1">
                <a:solidFill>
                  <a:srgbClr val="00CC66"/>
                </a:solidFill>
              </a:rPr>
              <a:t>informasjon</a:t>
            </a:r>
            <a:r>
              <a:rPr lang="nb-NO" altLang="nb-NO" sz="1800">
                <a:solidFill>
                  <a:srgbClr val="00CC66"/>
                </a:solidFill>
              </a:rPr>
              <a:t> om vær, annen trafikk etc.</a:t>
            </a:r>
          </a:p>
        </p:txBody>
      </p:sp>
      <p:sp>
        <p:nvSpPr>
          <p:cNvPr id="10253" name="Text Box 19"/>
          <p:cNvSpPr txBox="1">
            <a:spLocks noChangeArrowheads="1"/>
          </p:cNvSpPr>
          <p:nvPr/>
        </p:nvSpPr>
        <p:spPr bwMode="auto">
          <a:xfrm>
            <a:off x="5795963" y="3500438"/>
            <a:ext cx="2520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b-NO" altLang="nb-NO" sz="1800">
                <a:solidFill>
                  <a:srgbClr val="FF0000"/>
                </a:solidFill>
              </a:rPr>
              <a:t>Når alt går galt...</a:t>
            </a:r>
          </a:p>
        </p:txBody>
      </p:sp>
    </p:spTree>
    <p:extLst>
      <p:ext uri="{BB962C8B-B14F-4D97-AF65-F5344CB8AC3E}">
        <p14:creationId xmlns:p14="http://schemas.microsoft.com/office/powerpoint/2010/main" val="24159730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0" y="333375"/>
            <a:ext cx="7345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nb-NO" altLang="nb-NO" sz="2400" b="1"/>
              <a:t>Fem luftroms</a:t>
            </a:r>
            <a:r>
              <a:rPr lang="nb-NO" altLang="nb-NO" sz="2400" b="1" u="sng"/>
              <a:t>klasser</a:t>
            </a:r>
            <a:r>
              <a:rPr lang="nb-NO" altLang="nb-NO" sz="2400" b="1"/>
              <a:t> benyttes i Norge:</a:t>
            </a:r>
            <a:endParaRPr lang="nb-NO" altLang="nb-NO" sz="1400"/>
          </a:p>
        </p:txBody>
      </p:sp>
      <p:pic>
        <p:nvPicPr>
          <p:cNvPr id="1331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3357563"/>
            <a:ext cx="1858962"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3357563"/>
            <a:ext cx="1862137" cy="227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14"/>
          <p:cNvSpPr txBox="1">
            <a:spLocks noChangeArrowheads="1"/>
          </p:cNvSpPr>
          <p:nvPr/>
        </p:nvSpPr>
        <p:spPr bwMode="auto">
          <a:xfrm>
            <a:off x="6443663" y="1557338"/>
            <a:ext cx="2017712" cy="376237"/>
          </a:xfrm>
          <a:prstGeom prst="rect">
            <a:avLst/>
          </a:prstGeom>
          <a:solidFill>
            <a:srgbClr val="00FF00"/>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nb-NO" altLang="nb-NO" sz="1800" b="1">
                <a:solidFill>
                  <a:srgbClr val="0000FF"/>
                </a:solidFill>
              </a:rPr>
              <a:t>G</a:t>
            </a:r>
          </a:p>
        </p:txBody>
      </p:sp>
      <p:sp>
        <p:nvSpPr>
          <p:cNvPr id="13318" name="Rectangle 15"/>
          <p:cNvSpPr>
            <a:spLocks noChangeArrowheads="1"/>
          </p:cNvSpPr>
          <p:nvPr/>
        </p:nvSpPr>
        <p:spPr bwMode="auto">
          <a:xfrm>
            <a:off x="6443663" y="1557338"/>
            <a:ext cx="2017712" cy="4176712"/>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b-NO" altLang="nb-NO" sz="1800"/>
          </a:p>
        </p:txBody>
      </p:sp>
      <p:sp>
        <p:nvSpPr>
          <p:cNvPr id="13319" name="Text Box 22"/>
          <p:cNvSpPr txBox="1">
            <a:spLocks noChangeArrowheads="1"/>
          </p:cNvSpPr>
          <p:nvPr/>
        </p:nvSpPr>
        <p:spPr bwMode="auto">
          <a:xfrm>
            <a:off x="4284663" y="1557338"/>
            <a:ext cx="2016125" cy="376237"/>
          </a:xfrm>
          <a:prstGeom prst="rect">
            <a:avLst/>
          </a:prstGeom>
          <a:solidFill>
            <a:srgbClr val="FFFF00"/>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nb-NO" altLang="nb-NO" sz="1800" b="1">
                <a:solidFill>
                  <a:srgbClr val="0000FF"/>
                </a:solidFill>
              </a:rPr>
              <a:t>E</a:t>
            </a:r>
          </a:p>
        </p:txBody>
      </p:sp>
      <p:sp>
        <p:nvSpPr>
          <p:cNvPr id="13320" name="Rectangle 23"/>
          <p:cNvSpPr>
            <a:spLocks noChangeArrowheads="1"/>
          </p:cNvSpPr>
          <p:nvPr/>
        </p:nvSpPr>
        <p:spPr bwMode="auto">
          <a:xfrm>
            <a:off x="4284663" y="1557338"/>
            <a:ext cx="2016125" cy="4176712"/>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b-NO" altLang="nb-NO" sz="1800"/>
          </a:p>
        </p:txBody>
      </p:sp>
      <p:sp>
        <p:nvSpPr>
          <p:cNvPr id="13321" name="Text Box 24"/>
          <p:cNvSpPr txBox="1">
            <a:spLocks noChangeArrowheads="1"/>
          </p:cNvSpPr>
          <p:nvPr/>
        </p:nvSpPr>
        <p:spPr bwMode="auto">
          <a:xfrm>
            <a:off x="2124075" y="1557338"/>
            <a:ext cx="2017713" cy="376237"/>
          </a:xfrm>
          <a:prstGeom prst="rect">
            <a:avLst/>
          </a:prstGeom>
          <a:solidFill>
            <a:srgbClr val="FF6600"/>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nb-NO" altLang="nb-NO" sz="1800" b="1">
                <a:solidFill>
                  <a:srgbClr val="0000FF"/>
                </a:solidFill>
              </a:rPr>
              <a:t>C/D</a:t>
            </a:r>
          </a:p>
        </p:txBody>
      </p:sp>
      <p:sp>
        <p:nvSpPr>
          <p:cNvPr id="13322" name="Rectangle 25"/>
          <p:cNvSpPr>
            <a:spLocks noChangeArrowheads="1"/>
          </p:cNvSpPr>
          <p:nvPr/>
        </p:nvSpPr>
        <p:spPr bwMode="auto">
          <a:xfrm>
            <a:off x="2124075" y="1557338"/>
            <a:ext cx="2017713" cy="4176712"/>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b-NO" altLang="nb-NO" sz="1800"/>
          </a:p>
        </p:txBody>
      </p:sp>
      <p:sp>
        <p:nvSpPr>
          <p:cNvPr id="13323" name="Text Box 26"/>
          <p:cNvSpPr txBox="1">
            <a:spLocks noChangeArrowheads="1"/>
          </p:cNvSpPr>
          <p:nvPr/>
        </p:nvSpPr>
        <p:spPr bwMode="auto">
          <a:xfrm>
            <a:off x="827088" y="1557338"/>
            <a:ext cx="1150937" cy="376237"/>
          </a:xfrm>
          <a:prstGeom prst="rect">
            <a:avLst/>
          </a:prstGeom>
          <a:solidFill>
            <a:srgbClr val="FF0000"/>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nb-NO" altLang="nb-NO" sz="1800" b="1">
                <a:solidFill>
                  <a:srgbClr val="0000FF"/>
                </a:solidFill>
              </a:rPr>
              <a:t>A</a:t>
            </a:r>
          </a:p>
        </p:txBody>
      </p:sp>
      <p:sp>
        <p:nvSpPr>
          <p:cNvPr id="13324" name="Rectangle 27"/>
          <p:cNvSpPr>
            <a:spLocks noChangeArrowheads="1"/>
          </p:cNvSpPr>
          <p:nvPr/>
        </p:nvSpPr>
        <p:spPr bwMode="auto">
          <a:xfrm>
            <a:off x="827088" y="1557338"/>
            <a:ext cx="1150937" cy="4176712"/>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b-NO" altLang="nb-NO" sz="1800"/>
          </a:p>
        </p:txBody>
      </p:sp>
      <p:pic>
        <p:nvPicPr>
          <p:cNvPr id="13325" name="Picture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0388" y="3357563"/>
            <a:ext cx="1858962"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6" name="Text Box 29"/>
          <p:cNvSpPr txBox="1">
            <a:spLocks noChangeArrowheads="1"/>
          </p:cNvSpPr>
          <p:nvPr/>
        </p:nvSpPr>
        <p:spPr bwMode="auto">
          <a:xfrm>
            <a:off x="2124075" y="1989138"/>
            <a:ext cx="2016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nb-NO" altLang="nb-NO" sz="1800"/>
          </a:p>
        </p:txBody>
      </p:sp>
      <p:sp>
        <p:nvSpPr>
          <p:cNvPr id="13327" name="Text Box 30"/>
          <p:cNvSpPr txBox="1">
            <a:spLocks noChangeArrowheads="1"/>
          </p:cNvSpPr>
          <p:nvPr/>
        </p:nvSpPr>
        <p:spPr bwMode="auto">
          <a:xfrm>
            <a:off x="2124075" y="1989138"/>
            <a:ext cx="20891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b-NO" altLang="nb-NO" sz="1600"/>
              <a:t>Kontrolltjeneste</a:t>
            </a:r>
            <a:br>
              <a:rPr lang="nb-NO" altLang="nb-NO" sz="1600"/>
            </a:br>
            <a:r>
              <a:rPr lang="nb-NO" altLang="nb-NO" sz="1600"/>
              <a:t>Klarering</a:t>
            </a:r>
            <a:br>
              <a:rPr lang="nb-NO" altLang="nb-NO" sz="1600"/>
            </a:br>
            <a:r>
              <a:rPr lang="nb-NO" altLang="nb-NO" sz="1600"/>
              <a:t>Sep. VFR-IFR (C)</a:t>
            </a:r>
            <a:br>
              <a:rPr lang="nb-NO" altLang="nb-NO" sz="1600"/>
            </a:br>
            <a:r>
              <a:rPr lang="nb-NO" altLang="nb-NO" sz="1600"/>
              <a:t>Krav om radio</a:t>
            </a:r>
            <a:br>
              <a:rPr lang="nb-NO" altLang="nb-NO" sz="1600"/>
            </a:br>
            <a:r>
              <a:rPr lang="nb-NO" altLang="nb-NO" sz="1600"/>
              <a:t>Krav om xponder (C) </a:t>
            </a:r>
          </a:p>
        </p:txBody>
      </p:sp>
      <p:sp>
        <p:nvSpPr>
          <p:cNvPr id="13328" name="Text Box 31"/>
          <p:cNvSpPr txBox="1">
            <a:spLocks noChangeArrowheads="1"/>
          </p:cNvSpPr>
          <p:nvPr/>
        </p:nvSpPr>
        <p:spPr bwMode="auto">
          <a:xfrm>
            <a:off x="4284663" y="1989138"/>
            <a:ext cx="2087562"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b-NO" altLang="nb-NO" sz="1600"/>
              <a:t>Trafikkinf. hvis mulig</a:t>
            </a:r>
            <a:br>
              <a:rPr lang="nb-NO" altLang="nb-NO" sz="1600"/>
            </a:br>
            <a:r>
              <a:rPr lang="nb-NO" altLang="nb-NO" sz="1600"/>
              <a:t>Ikke klarering</a:t>
            </a:r>
            <a:br>
              <a:rPr lang="nb-NO" altLang="nb-NO" sz="1600"/>
            </a:br>
            <a:r>
              <a:rPr lang="nb-NO" altLang="nb-NO" sz="1600"/>
              <a:t>(unntak: seilfly)</a:t>
            </a:r>
            <a:br>
              <a:rPr lang="nb-NO" altLang="nb-NO" sz="1600"/>
            </a:br>
            <a:r>
              <a:rPr lang="nb-NO" altLang="nb-NO" sz="1600"/>
              <a:t>Ikke radio / xponder</a:t>
            </a:r>
          </a:p>
        </p:txBody>
      </p:sp>
      <p:sp>
        <p:nvSpPr>
          <p:cNvPr id="13329" name="Text Box 32"/>
          <p:cNvSpPr txBox="1">
            <a:spLocks noChangeArrowheads="1"/>
          </p:cNvSpPr>
          <p:nvPr/>
        </p:nvSpPr>
        <p:spPr bwMode="auto">
          <a:xfrm>
            <a:off x="6443663" y="1989138"/>
            <a:ext cx="2087562"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b-NO" altLang="nb-NO" sz="1600"/>
              <a:t>Begr. inf. tjeneste</a:t>
            </a:r>
            <a:br>
              <a:rPr lang="nb-NO" altLang="nb-NO" sz="1600"/>
            </a:br>
            <a:r>
              <a:rPr lang="nb-NO" altLang="nb-NO" sz="1600"/>
              <a:t>Ikke klarering</a:t>
            </a:r>
            <a:br>
              <a:rPr lang="nb-NO" altLang="nb-NO" sz="1600"/>
            </a:br>
            <a:r>
              <a:rPr lang="nb-NO" altLang="nb-NO" sz="1600"/>
              <a:t>Ikke radio</a:t>
            </a:r>
            <a:br>
              <a:rPr lang="nb-NO" altLang="nb-NO" sz="1600"/>
            </a:br>
            <a:r>
              <a:rPr lang="nb-NO" altLang="nb-NO" sz="1600"/>
              <a:t>(unntatt i TIZ/TIA)</a:t>
            </a:r>
            <a:br>
              <a:rPr lang="nb-NO" altLang="nb-NO" sz="1600"/>
            </a:br>
            <a:r>
              <a:rPr lang="nb-NO" altLang="nb-NO" sz="1600"/>
              <a:t>Ikke xponder</a:t>
            </a:r>
          </a:p>
        </p:txBody>
      </p:sp>
      <p:sp>
        <p:nvSpPr>
          <p:cNvPr id="13330" name="Text Box 33"/>
          <p:cNvSpPr txBox="1">
            <a:spLocks noChangeArrowheads="1"/>
          </p:cNvSpPr>
          <p:nvPr/>
        </p:nvSpPr>
        <p:spPr bwMode="auto">
          <a:xfrm rot="-5400000">
            <a:off x="155575" y="3381375"/>
            <a:ext cx="2520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b-NO" altLang="nb-NO" sz="2400" b="1">
                <a:solidFill>
                  <a:srgbClr val="FF0000"/>
                </a:solidFill>
              </a:rPr>
              <a:t>VFR FORBUDT!</a:t>
            </a:r>
          </a:p>
        </p:txBody>
      </p:sp>
      <p:sp>
        <p:nvSpPr>
          <p:cNvPr id="13331" name="Text Box 34"/>
          <p:cNvSpPr txBox="1">
            <a:spLocks noChangeArrowheads="1"/>
          </p:cNvSpPr>
          <p:nvPr/>
        </p:nvSpPr>
        <p:spPr bwMode="auto">
          <a:xfrm>
            <a:off x="827088" y="1052513"/>
            <a:ext cx="5473700" cy="346075"/>
          </a:xfrm>
          <a:prstGeom prst="rect">
            <a:avLst/>
          </a:prstGeom>
          <a:solidFill>
            <a:srgbClr val="FFCC99"/>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nb-NO" altLang="nb-NO" sz="1600" b="1">
                <a:solidFill>
                  <a:srgbClr val="0000FF"/>
                </a:solidFill>
              </a:rPr>
              <a:t>KONTROLLERT</a:t>
            </a:r>
          </a:p>
        </p:txBody>
      </p:sp>
      <p:sp>
        <p:nvSpPr>
          <p:cNvPr id="13332" name="Text Box 35"/>
          <p:cNvSpPr txBox="1">
            <a:spLocks noChangeArrowheads="1"/>
          </p:cNvSpPr>
          <p:nvPr/>
        </p:nvSpPr>
        <p:spPr bwMode="auto">
          <a:xfrm>
            <a:off x="6443663" y="1052513"/>
            <a:ext cx="2016125" cy="346075"/>
          </a:xfrm>
          <a:prstGeom prst="rect">
            <a:avLst/>
          </a:prstGeom>
          <a:solidFill>
            <a:srgbClr val="CCFFCC"/>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nb-NO" altLang="nb-NO" sz="1600" b="1">
                <a:solidFill>
                  <a:srgbClr val="0000FF"/>
                </a:solidFill>
              </a:rPr>
              <a:t>UKONTROLLERT</a:t>
            </a:r>
          </a:p>
        </p:txBody>
      </p:sp>
      <p:sp>
        <p:nvSpPr>
          <p:cNvPr id="13333" name="Text Box 36"/>
          <p:cNvSpPr txBox="1">
            <a:spLocks noChangeArrowheads="1"/>
          </p:cNvSpPr>
          <p:nvPr/>
        </p:nvSpPr>
        <p:spPr bwMode="auto">
          <a:xfrm>
            <a:off x="755650" y="5805488"/>
            <a:ext cx="7632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b-NO" altLang="nb-NO" sz="1800"/>
              <a:t>NB: Info gjelder VFR-flyging, forenklet!</a:t>
            </a:r>
          </a:p>
        </p:txBody>
      </p:sp>
    </p:spTree>
    <p:extLst>
      <p:ext uri="{BB962C8B-B14F-4D97-AF65-F5344CB8AC3E}">
        <p14:creationId xmlns:p14="http://schemas.microsoft.com/office/powerpoint/2010/main" val="7879206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4" descr="Bilderesultat for nyhet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83213" y="4887913"/>
            <a:ext cx="14605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ktangel 3">
            <a:extLst>
              <a:ext uri="{FF2B5EF4-FFF2-40B4-BE49-F238E27FC236}">
                <a16:creationId xmlns="" xmlns:a16="http://schemas.microsoft.com/office/drawing/2014/main" id="{F2132040-D623-4C51-98CB-4A7830B21C67}"/>
              </a:ext>
            </a:extLst>
          </p:cNvPr>
          <p:cNvSpPr/>
          <p:nvPr/>
        </p:nvSpPr>
        <p:spPr>
          <a:xfrm>
            <a:off x="2984500" y="4737100"/>
            <a:ext cx="2409825" cy="720725"/>
          </a:xfrm>
          <a:prstGeom prst="rect">
            <a:avLst/>
          </a:prstGeom>
          <a:solidFill>
            <a:schemeClr val="accent5">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
        <p:nvSpPr>
          <p:cNvPr id="5124" name="Rectangle 25"/>
          <p:cNvSpPr>
            <a:spLocks noChangeArrowheads="1"/>
          </p:cNvSpPr>
          <p:nvPr/>
        </p:nvSpPr>
        <p:spPr bwMode="auto">
          <a:xfrm>
            <a:off x="395288" y="4724400"/>
            <a:ext cx="2303462" cy="16256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b-NO" altLang="nb-NO" sz="1800"/>
          </a:p>
        </p:txBody>
      </p:sp>
      <p:sp>
        <p:nvSpPr>
          <p:cNvPr id="5125" name="Rectangle 22"/>
          <p:cNvSpPr>
            <a:spLocks noChangeArrowheads="1"/>
          </p:cNvSpPr>
          <p:nvPr/>
        </p:nvSpPr>
        <p:spPr bwMode="auto">
          <a:xfrm>
            <a:off x="6435725" y="2635250"/>
            <a:ext cx="2303463" cy="1584325"/>
          </a:xfrm>
          <a:prstGeom prst="rect">
            <a:avLst/>
          </a:prstGeom>
          <a:solidFill>
            <a:schemeClr val="bg1"/>
          </a:solidFill>
          <a:ln w="15875">
            <a:solidFill>
              <a:schemeClr val="tx1"/>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b-NO" altLang="nb-NO" sz="1800"/>
          </a:p>
        </p:txBody>
      </p:sp>
      <p:sp>
        <p:nvSpPr>
          <p:cNvPr id="5126" name="Rectangle 21"/>
          <p:cNvSpPr>
            <a:spLocks noChangeArrowheads="1"/>
          </p:cNvSpPr>
          <p:nvPr/>
        </p:nvSpPr>
        <p:spPr bwMode="auto">
          <a:xfrm>
            <a:off x="4019550" y="2635250"/>
            <a:ext cx="2266950" cy="1584325"/>
          </a:xfrm>
          <a:prstGeom prst="rect">
            <a:avLst/>
          </a:prstGeom>
          <a:solidFill>
            <a:schemeClr val="bg1"/>
          </a:solidFill>
          <a:ln w="15875">
            <a:solidFill>
              <a:schemeClr val="tx1"/>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b-NO" altLang="nb-NO" sz="1800"/>
          </a:p>
        </p:txBody>
      </p:sp>
      <p:sp>
        <p:nvSpPr>
          <p:cNvPr id="5127" name="Rectangle 19"/>
          <p:cNvSpPr>
            <a:spLocks noChangeArrowheads="1"/>
          </p:cNvSpPr>
          <p:nvPr/>
        </p:nvSpPr>
        <p:spPr bwMode="auto">
          <a:xfrm>
            <a:off x="395288" y="2636838"/>
            <a:ext cx="2303462" cy="1584325"/>
          </a:xfrm>
          <a:prstGeom prst="rect">
            <a:avLst/>
          </a:prstGeom>
          <a:solidFill>
            <a:schemeClr val="bg1"/>
          </a:solidFill>
          <a:ln w="15875">
            <a:solidFill>
              <a:schemeClr val="tx1"/>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b-NO" altLang="nb-NO" sz="1800"/>
          </a:p>
        </p:txBody>
      </p:sp>
      <p:sp>
        <p:nvSpPr>
          <p:cNvPr id="5128" name="Rectangle 16"/>
          <p:cNvSpPr>
            <a:spLocks noChangeArrowheads="1"/>
          </p:cNvSpPr>
          <p:nvPr/>
        </p:nvSpPr>
        <p:spPr bwMode="auto">
          <a:xfrm>
            <a:off x="2195513" y="1557338"/>
            <a:ext cx="4662487" cy="792162"/>
          </a:xfrm>
          <a:prstGeom prst="rect">
            <a:avLst/>
          </a:prstGeom>
          <a:solidFill>
            <a:schemeClr val="bg1"/>
          </a:solidFill>
          <a:ln w="15875">
            <a:solidFill>
              <a:schemeClr val="tx1"/>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b-NO" altLang="nb-NO" sz="1800"/>
          </a:p>
        </p:txBody>
      </p:sp>
      <p:sp>
        <p:nvSpPr>
          <p:cNvPr id="5129" name="Text Box 2"/>
          <p:cNvSpPr txBox="1">
            <a:spLocks noChangeArrowheads="1"/>
          </p:cNvSpPr>
          <p:nvPr/>
        </p:nvSpPr>
        <p:spPr bwMode="auto">
          <a:xfrm>
            <a:off x="395288" y="260350"/>
            <a:ext cx="30956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b-NO" altLang="nb-NO" sz="2400" b="1"/>
              <a:t>Hvem </a:t>
            </a:r>
            <a:br>
              <a:rPr lang="nb-NO" altLang="nb-NO" sz="2400" b="1"/>
            </a:br>
            <a:r>
              <a:rPr lang="nb-NO" altLang="nb-NO" sz="2400" b="1"/>
              <a:t>bestemmer?</a:t>
            </a:r>
            <a:endParaRPr lang="nb-NO" altLang="nb-NO" sz="1400"/>
          </a:p>
        </p:txBody>
      </p:sp>
      <p:sp>
        <p:nvSpPr>
          <p:cNvPr id="5130" name="Text Box 4"/>
          <p:cNvSpPr txBox="1">
            <a:spLocks noChangeArrowheads="1"/>
          </p:cNvSpPr>
          <p:nvPr/>
        </p:nvSpPr>
        <p:spPr bwMode="auto">
          <a:xfrm>
            <a:off x="2987675" y="1628775"/>
            <a:ext cx="4249738"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 typeface="ZapfDingbats" pitchFamily="82" charset="2"/>
              <a:buNone/>
            </a:pPr>
            <a:r>
              <a:rPr lang="nb-NO" altLang="nb-NO" sz="1600" b="1"/>
              <a:t>Samferdselsdepartementet</a:t>
            </a:r>
            <a:endParaRPr lang="nb-NO" altLang="nb-NO" sz="1600"/>
          </a:p>
          <a:p>
            <a:pPr eaLnBrk="1" hangingPunct="1">
              <a:spcBef>
                <a:spcPct val="50000"/>
              </a:spcBef>
              <a:buFont typeface="ZapfDingbats" pitchFamily="82" charset="2"/>
              <a:buNone/>
            </a:pPr>
            <a:r>
              <a:rPr lang="nb-NO" altLang="nb-NO" sz="1400"/>
              <a:t>Overordnet ansvar for all samferdsel i Norge</a:t>
            </a:r>
          </a:p>
        </p:txBody>
      </p:sp>
      <p:pic>
        <p:nvPicPr>
          <p:cNvPr id="5131" name="Picture 6" descr="Avinor_logo_350p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6263" y="2695575"/>
            <a:ext cx="1223962"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6375" y="2730500"/>
            <a:ext cx="20605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11" descr="Portalens forsi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8538" y="1628775"/>
            <a:ext cx="6334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18" descr="tinget001_684779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1638" y="333375"/>
            <a:ext cx="1512887"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5" name="Text Box 20"/>
          <p:cNvSpPr txBox="1">
            <a:spLocks noChangeArrowheads="1"/>
          </p:cNvSpPr>
          <p:nvPr/>
        </p:nvSpPr>
        <p:spPr bwMode="auto">
          <a:xfrm>
            <a:off x="393700" y="3109913"/>
            <a:ext cx="230346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 typeface="ZapfDingbats" pitchFamily="82" charset="2"/>
              <a:buNone/>
            </a:pPr>
            <a:r>
              <a:rPr lang="nb-NO" altLang="nb-NO" sz="1600" b="1"/>
              <a:t>Luftfartstilsynet (LT) </a:t>
            </a:r>
            <a:br>
              <a:rPr lang="nb-NO" altLang="nb-NO" sz="1600" b="1"/>
            </a:br>
            <a:r>
              <a:rPr lang="nb-NO" altLang="nb-NO" sz="1600" b="1"/>
              <a:t> </a:t>
            </a:r>
            <a:r>
              <a:rPr lang="nb-NO" altLang="nb-NO" sz="1400">
                <a:sym typeface="ZapfDingbats" pitchFamily="82" charset="2"/>
              </a:rPr>
              <a:t></a:t>
            </a:r>
            <a:r>
              <a:rPr lang="nb-NO" altLang="nb-NO" sz="1400"/>
              <a:t> Lager regelverk</a:t>
            </a:r>
            <a:br>
              <a:rPr lang="nb-NO" altLang="nb-NO" sz="1400"/>
            </a:br>
            <a:r>
              <a:rPr lang="nb-NO" altLang="nb-NO" sz="1400"/>
              <a:t> </a:t>
            </a:r>
            <a:r>
              <a:rPr lang="nb-NO" altLang="nb-NO" sz="1400">
                <a:sym typeface="ZapfDingbats" pitchFamily="82" charset="2"/>
              </a:rPr>
              <a:t></a:t>
            </a:r>
            <a:r>
              <a:rPr lang="nb-NO" altLang="nb-NO" sz="1400"/>
              <a:t> Utsteder sertifikater</a:t>
            </a:r>
            <a:br>
              <a:rPr lang="nb-NO" altLang="nb-NO" sz="1400"/>
            </a:br>
            <a:r>
              <a:rPr lang="nb-NO" altLang="nb-NO" sz="1400"/>
              <a:t> </a:t>
            </a:r>
            <a:r>
              <a:rPr lang="nb-NO" altLang="nb-NO" sz="1400">
                <a:sym typeface="ZapfDingbats" pitchFamily="82" charset="2"/>
              </a:rPr>
              <a:t> Fører tilsyn</a:t>
            </a:r>
          </a:p>
        </p:txBody>
      </p:sp>
      <p:sp>
        <p:nvSpPr>
          <p:cNvPr id="5136" name="Text Box 23"/>
          <p:cNvSpPr txBox="1">
            <a:spLocks noChangeArrowheads="1"/>
          </p:cNvSpPr>
          <p:nvPr/>
        </p:nvSpPr>
        <p:spPr bwMode="auto">
          <a:xfrm>
            <a:off x="3981450" y="3357563"/>
            <a:ext cx="25749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 typeface="ZapfDingbats" pitchFamily="82" charset="2"/>
              <a:buNone/>
            </a:pPr>
            <a:r>
              <a:rPr lang="nb-NO" altLang="nb-NO" sz="1600" b="1"/>
              <a:t>Avinor </a:t>
            </a:r>
            <a:br>
              <a:rPr lang="nb-NO" altLang="nb-NO" sz="1600" b="1"/>
            </a:br>
            <a:r>
              <a:rPr lang="nb-NO" altLang="nb-NO" sz="1600" b="1"/>
              <a:t> </a:t>
            </a:r>
            <a:r>
              <a:rPr lang="nb-NO" altLang="nb-NO" sz="1400">
                <a:sym typeface="ZapfDingbats" pitchFamily="82" charset="2"/>
              </a:rPr>
              <a:t></a:t>
            </a:r>
            <a:r>
              <a:rPr lang="nb-NO" altLang="nb-NO" sz="1400"/>
              <a:t> Driver lufttrafikktjenesten</a:t>
            </a:r>
            <a:br>
              <a:rPr lang="nb-NO" altLang="nb-NO" sz="1400"/>
            </a:br>
            <a:r>
              <a:rPr lang="nb-NO" altLang="nb-NO" sz="1400"/>
              <a:t> </a:t>
            </a:r>
            <a:r>
              <a:rPr lang="nb-NO" altLang="nb-NO" sz="1400">
                <a:sym typeface="ZapfDingbats" pitchFamily="82" charset="2"/>
              </a:rPr>
              <a:t></a:t>
            </a:r>
            <a:r>
              <a:rPr lang="nb-NO" altLang="nb-NO" sz="1400"/>
              <a:t> Driver flyplasser</a:t>
            </a:r>
            <a:endParaRPr lang="nb-NO" altLang="nb-NO" sz="1400">
              <a:sym typeface="ZapfDingbats" pitchFamily="82" charset="2"/>
            </a:endParaRPr>
          </a:p>
        </p:txBody>
      </p:sp>
      <p:sp>
        <p:nvSpPr>
          <p:cNvPr id="5137" name="Text Box 24"/>
          <p:cNvSpPr txBox="1">
            <a:spLocks noChangeArrowheads="1"/>
          </p:cNvSpPr>
          <p:nvPr/>
        </p:nvSpPr>
        <p:spPr bwMode="auto">
          <a:xfrm>
            <a:off x="6443663" y="3306763"/>
            <a:ext cx="22320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 typeface="ZapfDingbats" pitchFamily="82" charset="2"/>
              <a:buNone/>
            </a:pPr>
            <a:r>
              <a:rPr lang="nb-NO" altLang="nb-NO" sz="1600" b="1"/>
              <a:t>Havarikommisjonen </a:t>
            </a:r>
            <a:br>
              <a:rPr lang="nb-NO" altLang="nb-NO" sz="1600" b="1"/>
            </a:br>
            <a:r>
              <a:rPr lang="nb-NO" altLang="nb-NO" sz="1600" b="1"/>
              <a:t> </a:t>
            </a:r>
            <a:r>
              <a:rPr lang="nb-NO" altLang="nb-NO" sz="1400">
                <a:sym typeface="ZapfDingbats" pitchFamily="82" charset="2"/>
              </a:rPr>
              <a:t></a:t>
            </a:r>
            <a:r>
              <a:rPr lang="nb-NO" altLang="nb-NO" sz="1400"/>
              <a:t> Analyserer ulykker og</a:t>
            </a:r>
            <a:br>
              <a:rPr lang="nb-NO" altLang="nb-NO" sz="1400"/>
            </a:br>
            <a:r>
              <a:rPr lang="nb-NO" altLang="nb-NO" sz="1400"/>
              <a:t>     hendelser</a:t>
            </a:r>
            <a:endParaRPr lang="nb-NO" altLang="nb-NO" sz="1400">
              <a:sym typeface="ZapfDingbats" pitchFamily="82" charset="2"/>
            </a:endParaRPr>
          </a:p>
        </p:txBody>
      </p:sp>
      <p:sp>
        <p:nvSpPr>
          <p:cNvPr id="5138" name="Text Box 26"/>
          <p:cNvSpPr txBox="1">
            <a:spLocks noChangeArrowheads="1"/>
          </p:cNvSpPr>
          <p:nvPr/>
        </p:nvSpPr>
        <p:spPr bwMode="auto">
          <a:xfrm>
            <a:off x="368300" y="5592763"/>
            <a:ext cx="23034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 typeface="ZapfDingbats" pitchFamily="82" charset="2"/>
              <a:buNone/>
            </a:pPr>
            <a:r>
              <a:rPr lang="nb-NO" altLang="nb-NO" sz="1600" b="1"/>
              <a:t> </a:t>
            </a:r>
            <a:r>
              <a:rPr lang="nb-NO" altLang="nb-NO" sz="1400">
                <a:sym typeface="ZapfDingbats" pitchFamily="82" charset="2"/>
              </a:rPr>
              <a:t></a:t>
            </a:r>
            <a:r>
              <a:rPr lang="nb-NO" altLang="nb-NO" sz="1400"/>
              <a:t> Ansvar for seilflyging,</a:t>
            </a:r>
            <a:br>
              <a:rPr lang="nb-NO" altLang="nb-NO" sz="1400"/>
            </a:br>
            <a:r>
              <a:rPr lang="nb-NO" altLang="nb-NO" sz="1200"/>
              <a:t>      </a:t>
            </a:r>
            <a:r>
              <a:rPr lang="nb-NO" altLang="nb-NO" sz="1400"/>
              <a:t>Utsteder </a:t>
            </a:r>
            <a:r>
              <a:rPr lang="nb-NO" altLang="nb-NO" sz="1400" b="1"/>
              <a:t>Flygebevis</a:t>
            </a:r>
            <a:br>
              <a:rPr lang="nb-NO" altLang="nb-NO" sz="1400" b="1"/>
            </a:br>
            <a:r>
              <a:rPr lang="nb-NO" altLang="nb-NO" sz="1400" b="1"/>
              <a:t>     </a:t>
            </a:r>
            <a:r>
              <a:rPr lang="nb-NO" altLang="nb-NO" sz="1400"/>
              <a:t>for seilflyging i dag </a:t>
            </a:r>
            <a:endParaRPr lang="nb-NO" altLang="nb-NO" sz="1400">
              <a:sym typeface="ZapfDingbats" pitchFamily="82" charset="2"/>
            </a:endParaRPr>
          </a:p>
        </p:txBody>
      </p:sp>
      <p:sp>
        <p:nvSpPr>
          <p:cNvPr id="5139" name="Rectangle 27"/>
          <p:cNvSpPr>
            <a:spLocks noChangeArrowheads="1"/>
          </p:cNvSpPr>
          <p:nvPr/>
        </p:nvSpPr>
        <p:spPr bwMode="auto">
          <a:xfrm>
            <a:off x="4067175" y="260350"/>
            <a:ext cx="4249738" cy="1008063"/>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b-NO" altLang="nb-NO" sz="1800"/>
          </a:p>
        </p:txBody>
      </p:sp>
      <p:sp>
        <p:nvSpPr>
          <p:cNvPr id="5140" name="Text Box 28"/>
          <p:cNvSpPr txBox="1">
            <a:spLocks noChangeArrowheads="1"/>
          </p:cNvSpPr>
          <p:nvPr/>
        </p:nvSpPr>
        <p:spPr bwMode="auto">
          <a:xfrm>
            <a:off x="5795963" y="404813"/>
            <a:ext cx="252095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 typeface="ZapfDingbats" pitchFamily="82" charset="2"/>
              <a:buNone/>
            </a:pPr>
            <a:r>
              <a:rPr lang="nb-NO" altLang="nb-NO" sz="1600" b="1"/>
              <a:t>Stortinget</a:t>
            </a:r>
            <a:endParaRPr lang="nb-NO" altLang="nb-NO" sz="1600"/>
          </a:p>
          <a:p>
            <a:pPr eaLnBrk="1" hangingPunct="1">
              <a:spcBef>
                <a:spcPct val="50000"/>
              </a:spcBef>
              <a:buFont typeface="ZapfDingbats" pitchFamily="82" charset="2"/>
              <a:buNone/>
            </a:pPr>
            <a:r>
              <a:rPr lang="nb-NO" altLang="nb-NO" sz="1400"/>
              <a:t>Politisk styring, statsbudsjett</a:t>
            </a:r>
          </a:p>
        </p:txBody>
      </p:sp>
      <p:sp>
        <p:nvSpPr>
          <p:cNvPr id="5141" name="Line 30"/>
          <p:cNvSpPr>
            <a:spLocks noChangeShapeType="1"/>
          </p:cNvSpPr>
          <p:nvPr/>
        </p:nvSpPr>
        <p:spPr bwMode="auto">
          <a:xfrm>
            <a:off x="5003800" y="2347913"/>
            <a:ext cx="0" cy="2952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2" name="Line 31"/>
          <p:cNvSpPr>
            <a:spLocks noChangeShapeType="1"/>
          </p:cNvSpPr>
          <p:nvPr/>
        </p:nvSpPr>
        <p:spPr bwMode="auto">
          <a:xfrm>
            <a:off x="2555875" y="2349500"/>
            <a:ext cx="9525" cy="2936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3" name="Line 32"/>
          <p:cNvSpPr>
            <a:spLocks noChangeShapeType="1"/>
          </p:cNvSpPr>
          <p:nvPr/>
        </p:nvSpPr>
        <p:spPr bwMode="auto">
          <a:xfrm flipH="1">
            <a:off x="6659563" y="2349500"/>
            <a:ext cx="1587" cy="2857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4" name="Line 34"/>
          <p:cNvSpPr>
            <a:spLocks noChangeShapeType="1"/>
          </p:cNvSpPr>
          <p:nvPr/>
        </p:nvSpPr>
        <p:spPr bwMode="auto">
          <a:xfrm>
            <a:off x="2397125" y="4208463"/>
            <a:ext cx="3175" cy="5032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5" name="Line 36"/>
          <p:cNvSpPr>
            <a:spLocks noChangeShapeType="1"/>
          </p:cNvSpPr>
          <p:nvPr/>
        </p:nvSpPr>
        <p:spPr bwMode="auto">
          <a:xfrm>
            <a:off x="5003800" y="1268413"/>
            <a:ext cx="0" cy="2873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5146" name="Bild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6100" y="4748213"/>
            <a:ext cx="10731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7" name="Rectangle 19"/>
          <p:cNvSpPr>
            <a:spLocks noChangeArrowheads="1"/>
          </p:cNvSpPr>
          <p:nvPr/>
        </p:nvSpPr>
        <p:spPr bwMode="auto">
          <a:xfrm>
            <a:off x="2984500" y="4724400"/>
            <a:ext cx="2409825" cy="16256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b-NO" altLang="nb-NO" sz="1800"/>
          </a:p>
        </p:txBody>
      </p:sp>
      <p:pic>
        <p:nvPicPr>
          <p:cNvPr id="5148" name="Picture 32" descr="Norsk myndighet for seil- og ballongflygi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48025" y="4808538"/>
            <a:ext cx="187166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9" name="Line 30"/>
          <p:cNvSpPr>
            <a:spLocks noChangeShapeType="1"/>
          </p:cNvSpPr>
          <p:nvPr/>
        </p:nvSpPr>
        <p:spPr bwMode="auto">
          <a:xfrm>
            <a:off x="3465513" y="2349500"/>
            <a:ext cx="0" cy="2374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50" name="Text Box 26"/>
          <p:cNvSpPr txBox="1">
            <a:spLocks noChangeArrowheads="1"/>
          </p:cNvSpPr>
          <p:nvPr/>
        </p:nvSpPr>
        <p:spPr bwMode="auto">
          <a:xfrm>
            <a:off x="2984500" y="5581650"/>
            <a:ext cx="24098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 typeface="ZapfDingbats" pitchFamily="82" charset="2"/>
              <a:buNone/>
            </a:pPr>
            <a:r>
              <a:rPr lang="nb-NO" altLang="nb-NO" sz="1400">
                <a:sym typeface="ZapfDingbats" pitchFamily="82" charset="2"/>
              </a:rPr>
              <a:t></a:t>
            </a:r>
            <a:r>
              <a:rPr lang="nb-NO" altLang="nb-NO" sz="1400"/>
              <a:t> Skal utstede </a:t>
            </a:r>
            <a:r>
              <a:rPr lang="nb-NO" altLang="nb-NO" sz="1400" b="1"/>
              <a:t>sertifikater</a:t>
            </a:r>
            <a:r>
              <a:rPr lang="nb-NO" altLang="nb-NO" sz="1400">
                <a:sym typeface="ZapfDingbats" pitchFamily="82" charset="2"/>
              </a:rPr>
              <a:t/>
            </a:r>
            <a:br>
              <a:rPr lang="nb-NO" altLang="nb-NO" sz="1400">
                <a:sym typeface="ZapfDingbats" pitchFamily="82" charset="2"/>
              </a:rPr>
            </a:br>
            <a:r>
              <a:rPr lang="nb-NO" altLang="nb-NO" sz="1400">
                <a:sym typeface="ZapfDingbats" pitchFamily="82" charset="2"/>
              </a:rPr>
              <a:t>    for seilflyging </a:t>
            </a:r>
            <a:br>
              <a:rPr lang="nb-NO" altLang="nb-NO" sz="1400">
                <a:sym typeface="ZapfDingbats" pitchFamily="82" charset="2"/>
              </a:rPr>
            </a:br>
            <a:r>
              <a:rPr lang="nb-NO" altLang="nb-NO" sz="1400">
                <a:sym typeface="ZapfDingbats" pitchFamily="82" charset="2"/>
              </a:rPr>
              <a:t>    (og ballong)</a:t>
            </a:r>
          </a:p>
        </p:txBody>
      </p:sp>
      <p:sp>
        <p:nvSpPr>
          <p:cNvPr id="5151" name="Rektangel 4"/>
          <p:cNvSpPr>
            <a:spLocks noChangeArrowheads="1"/>
          </p:cNvSpPr>
          <p:nvPr/>
        </p:nvSpPr>
        <p:spPr bwMode="auto">
          <a:xfrm>
            <a:off x="3063875" y="6330950"/>
            <a:ext cx="2195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b-NO" altLang="en-US" sz="1400" dirty="0">
                <a:hlinkClick r:id="rId9"/>
              </a:rPr>
              <a:t>www.luftsportstilsynet.no/</a:t>
            </a:r>
            <a:endParaRPr lang="nb-NO" altLang="en-US" sz="1400" dirty="0"/>
          </a:p>
        </p:txBody>
      </p:sp>
      <p:sp>
        <p:nvSpPr>
          <p:cNvPr id="5152" name="Rektangel 37"/>
          <p:cNvSpPr>
            <a:spLocks noChangeArrowheads="1"/>
          </p:cNvSpPr>
          <p:nvPr/>
        </p:nvSpPr>
        <p:spPr bwMode="auto">
          <a:xfrm>
            <a:off x="306388" y="4187825"/>
            <a:ext cx="20558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b-NO" altLang="en-US" sz="1400">
                <a:hlinkClick r:id="rId10"/>
              </a:rPr>
              <a:t>www.luftfartstilsynet.no/</a:t>
            </a:r>
            <a:endParaRPr lang="nb-NO" altLang="en-US" sz="1400"/>
          </a:p>
        </p:txBody>
      </p:sp>
      <p:sp>
        <p:nvSpPr>
          <p:cNvPr id="5153" name="Rektangel 38"/>
          <p:cNvSpPr>
            <a:spLocks noChangeArrowheads="1"/>
          </p:cNvSpPr>
          <p:nvPr/>
        </p:nvSpPr>
        <p:spPr bwMode="auto">
          <a:xfrm>
            <a:off x="349250" y="6321425"/>
            <a:ext cx="1101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b-NO" altLang="en-US" sz="1400">
                <a:hlinkClick r:id="rId11"/>
              </a:rPr>
              <a:t>www.nlf.no/</a:t>
            </a:r>
            <a:endParaRPr lang="nb-NO" altLang="en-US" sz="1400"/>
          </a:p>
        </p:txBody>
      </p:sp>
      <p:sp>
        <p:nvSpPr>
          <p:cNvPr id="5154" name="Rektangel 39"/>
          <p:cNvSpPr>
            <a:spLocks noChangeArrowheads="1"/>
          </p:cNvSpPr>
          <p:nvPr/>
        </p:nvSpPr>
        <p:spPr bwMode="auto">
          <a:xfrm>
            <a:off x="4003675" y="4191000"/>
            <a:ext cx="1390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b-NO" altLang="en-US" sz="1400">
                <a:hlinkClick r:id="rId12"/>
              </a:rPr>
              <a:t>www.avinor.no/</a:t>
            </a:r>
            <a:endParaRPr lang="nb-NO" altLang="en-US" sz="1400"/>
          </a:p>
        </p:txBody>
      </p:sp>
      <p:sp>
        <p:nvSpPr>
          <p:cNvPr id="5155" name="Rektangel 40"/>
          <p:cNvSpPr>
            <a:spLocks noChangeArrowheads="1"/>
          </p:cNvSpPr>
          <p:nvPr/>
        </p:nvSpPr>
        <p:spPr bwMode="auto">
          <a:xfrm>
            <a:off x="6435725" y="4191000"/>
            <a:ext cx="11509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b-NO" altLang="en-US" sz="1400">
                <a:hlinkClick r:id="rId13"/>
              </a:rPr>
              <a:t>www.sht.no/</a:t>
            </a:r>
            <a:endParaRPr lang="nb-NO" altLang="en-US" sz="1400"/>
          </a:p>
        </p:txBody>
      </p:sp>
      <p:pic>
        <p:nvPicPr>
          <p:cNvPr id="5156" name="Picture 45" descr="Luftfartstilsynets logo "/>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4500" y="2633663"/>
            <a:ext cx="15843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81817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650" y="2925763"/>
            <a:ext cx="4822825"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3"/>
          <p:cNvSpPr txBox="1">
            <a:spLocks noChangeArrowheads="1"/>
          </p:cNvSpPr>
          <p:nvPr/>
        </p:nvSpPr>
        <p:spPr bwMode="auto">
          <a:xfrm>
            <a:off x="898525" y="333375"/>
            <a:ext cx="7345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b-NO" altLang="nb-NO" sz="2400" b="1"/>
              <a:t>Luftroms</a:t>
            </a:r>
            <a:r>
              <a:rPr lang="nb-NO" altLang="nb-NO" sz="2400" b="1" u="sng"/>
              <a:t>typer</a:t>
            </a:r>
            <a:r>
              <a:rPr lang="nb-NO" altLang="nb-NO" sz="2400" b="1"/>
              <a:t> er geografisk basert</a:t>
            </a:r>
            <a:endParaRPr lang="nb-NO" altLang="nb-NO" sz="1400"/>
          </a:p>
        </p:txBody>
      </p:sp>
      <p:sp>
        <p:nvSpPr>
          <p:cNvPr id="14340" name="Text Box 4"/>
          <p:cNvSpPr txBox="1">
            <a:spLocks noChangeArrowheads="1"/>
          </p:cNvSpPr>
          <p:nvPr/>
        </p:nvSpPr>
        <p:spPr bwMode="auto">
          <a:xfrm>
            <a:off x="755650" y="5373688"/>
            <a:ext cx="48244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b-NO" altLang="nb-NO" sz="1400"/>
              <a:t>Eksempel på terminalområde (TMA) og kontrollsone (CTR)</a:t>
            </a:r>
          </a:p>
        </p:txBody>
      </p:sp>
      <p:sp>
        <p:nvSpPr>
          <p:cNvPr id="14341" name="Text Box 8"/>
          <p:cNvSpPr txBox="1">
            <a:spLocks noChangeArrowheads="1"/>
          </p:cNvSpPr>
          <p:nvPr/>
        </p:nvSpPr>
        <p:spPr bwMode="auto">
          <a:xfrm>
            <a:off x="5724525" y="5229225"/>
            <a:ext cx="2844800" cy="5270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b-NO" altLang="nb-NO" sz="1400" b="1">
                <a:solidFill>
                  <a:srgbClr val="0000FF"/>
                </a:solidFill>
              </a:rPr>
              <a:t>Soner</a:t>
            </a:r>
            <a:r>
              <a:rPr lang="nb-NO" altLang="nb-NO" sz="1400">
                <a:solidFill>
                  <a:srgbClr val="0000FF"/>
                </a:solidFill>
              </a:rPr>
              <a:t>      – starter fra bakkenivå</a:t>
            </a:r>
            <a:br>
              <a:rPr lang="nb-NO" altLang="nb-NO" sz="1400">
                <a:solidFill>
                  <a:srgbClr val="0000FF"/>
                </a:solidFill>
              </a:rPr>
            </a:br>
            <a:r>
              <a:rPr lang="nb-NO" altLang="nb-NO" sz="1400" b="1">
                <a:solidFill>
                  <a:srgbClr val="0000FF"/>
                </a:solidFill>
              </a:rPr>
              <a:t>Områder</a:t>
            </a:r>
            <a:r>
              <a:rPr lang="nb-NO" altLang="nb-NO" sz="1400">
                <a:solidFill>
                  <a:srgbClr val="0000FF"/>
                </a:solidFill>
              </a:rPr>
              <a:t> – starter i en gitt høyde</a:t>
            </a:r>
          </a:p>
        </p:txBody>
      </p:sp>
      <p:sp>
        <p:nvSpPr>
          <p:cNvPr id="14342" name="Text Box 9"/>
          <p:cNvSpPr txBox="1">
            <a:spLocks noChangeArrowheads="1"/>
          </p:cNvSpPr>
          <p:nvPr/>
        </p:nvSpPr>
        <p:spPr bwMode="auto">
          <a:xfrm>
            <a:off x="755650" y="1196975"/>
            <a:ext cx="6337300" cy="132397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b-NO" altLang="nb-NO" sz="1600" b="1">
                <a:solidFill>
                  <a:srgbClr val="CC3300"/>
                </a:solidFill>
              </a:rPr>
              <a:t>TMA</a:t>
            </a:r>
            <a:r>
              <a:rPr lang="nb-NO" altLang="nb-NO" sz="1600">
                <a:solidFill>
                  <a:srgbClr val="CC3300"/>
                </a:solidFill>
              </a:rPr>
              <a:t>	Terminalområde 		(</a:t>
            </a:r>
            <a:r>
              <a:rPr lang="nb-NO" altLang="nb-NO" sz="1600" b="1">
                <a:solidFill>
                  <a:srgbClr val="CC3300"/>
                </a:solidFill>
              </a:rPr>
              <a:t>T</a:t>
            </a:r>
            <a:r>
              <a:rPr lang="nb-NO" altLang="nb-NO" sz="1600">
                <a:solidFill>
                  <a:srgbClr val="CC3300"/>
                </a:solidFill>
              </a:rPr>
              <a:t>er</a:t>
            </a:r>
            <a:r>
              <a:rPr lang="nb-NO" altLang="nb-NO" sz="1600" b="1">
                <a:solidFill>
                  <a:srgbClr val="CC3300"/>
                </a:solidFill>
              </a:rPr>
              <a:t>m</a:t>
            </a:r>
            <a:r>
              <a:rPr lang="nb-NO" altLang="nb-NO" sz="1600">
                <a:solidFill>
                  <a:srgbClr val="CC3300"/>
                </a:solidFill>
              </a:rPr>
              <a:t>inal </a:t>
            </a:r>
            <a:r>
              <a:rPr lang="nb-NO" altLang="nb-NO" sz="1600" b="1">
                <a:solidFill>
                  <a:srgbClr val="CC3300"/>
                </a:solidFill>
              </a:rPr>
              <a:t>A</a:t>
            </a:r>
            <a:r>
              <a:rPr lang="nb-NO" altLang="nb-NO" sz="1600">
                <a:solidFill>
                  <a:srgbClr val="CC3300"/>
                </a:solidFill>
              </a:rPr>
              <a:t>rea)</a:t>
            </a:r>
            <a:br>
              <a:rPr lang="nb-NO" altLang="nb-NO" sz="1600">
                <a:solidFill>
                  <a:srgbClr val="CC3300"/>
                </a:solidFill>
              </a:rPr>
            </a:br>
            <a:r>
              <a:rPr lang="nb-NO" altLang="nb-NO" sz="1600" b="1">
                <a:solidFill>
                  <a:srgbClr val="CC3300"/>
                </a:solidFill>
              </a:rPr>
              <a:t>CTR</a:t>
            </a:r>
            <a:r>
              <a:rPr lang="nb-NO" altLang="nb-NO" sz="1600">
                <a:solidFill>
                  <a:srgbClr val="CC3300"/>
                </a:solidFill>
              </a:rPr>
              <a:t>	Kontrollsone 		(</a:t>
            </a:r>
            <a:r>
              <a:rPr lang="nb-NO" altLang="nb-NO" sz="1600" b="1">
                <a:solidFill>
                  <a:srgbClr val="CC3300"/>
                </a:solidFill>
              </a:rPr>
              <a:t>C</a:t>
            </a:r>
            <a:r>
              <a:rPr lang="nb-NO" altLang="nb-NO" sz="1600">
                <a:solidFill>
                  <a:srgbClr val="CC3300"/>
                </a:solidFill>
              </a:rPr>
              <a:t>on</a:t>
            </a:r>
            <a:r>
              <a:rPr lang="nb-NO" altLang="nb-NO" sz="1600" b="1">
                <a:solidFill>
                  <a:srgbClr val="CC3300"/>
                </a:solidFill>
              </a:rPr>
              <a:t>tr</a:t>
            </a:r>
            <a:r>
              <a:rPr lang="nb-NO" altLang="nb-NO" sz="1600">
                <a:solidFill>
                  <a:srgbClr val="CC3300"/>
                </a:solidFill>
              </a:rPr>
              <a:t>ol Zone)</a:t>
            </a:r>
            <a:br>
              <a:rPr lang="nb-NO" altLang="nb-NO" sz="1600">
                <a:solidFill>
                  <a:srgbClr val="CC3300"/>
                </a:solidFill>
              </a:rPr>
            </a:br>
            <a:r>
              <a:rPr lang="nb-NO" altLang="nb-NO" sz="1600" b="1">
                <a:solidFill>
                  <a:srgbClr val="CC3300"/>
                </a:solidFill>
              </a:rPr>
              <a:t>CTA</a:t>
            </a:r>
            <a:r>
              <a:rPr lang="nb-NO" altLang="nb-NO" sz="1600">
                <a:solidFill>
                  <a:srgbClr val="CC3300"/>
                </a:solidFill>
              </a:rPr>
              <a:t>	Kontrollområde 		(</a:t>
            </a:r>
            <a:r>
              <a:rPr lang="nb-NO" altLang="nb-NO" sz="1600" b="1">
                <a:solidFill>
                  <a:srgbClr val="CC3300"/>
                </a:solidFill>
              </a:rPr>
              <a:t>C</a:t>
            </a:r>
            <a:r>
              <a:rPr lang="nb-NO" altLang="nb-NO" sz="1600">
                <a:solidFill>
                  <a:srgbClr val="CC3300"/>
                </a:solidFill>
              </a:rPr>
              <a:t>on</a:t>
            </a:r>
            <a:r>
              <a:rPr lang="nb-NO" altLang="nb-NO" sz="1600" b="1">
                <a:solidFill>
                  <a:srgbClr val="CC3300"/>
                </a:solidFill>
              </a:rPr>
              <a:t>t</a:t>
            </a:r>
            <a:r>
              <a:rPr lang="nb-NO" altLang="nb-NO" sz="1600">
                <a:solidFill>
                  <a:srgbClr val="CC3300"/>
                </a:solidFill>
              </a:rPr>
              <a:t>rol </a:t>
            </a:r>
            <a:r>
              <a:rPr lang="nb-NO" altLang="nb-NO" sz="1600" b="1">
                <a:solidFill>
                  <a:srgbClr val="CC3300"/>
                </a:solidFill>
              </a:rPr>
              <a:t>A</a:t>
            </a:r>
            <a:r>
              <a:rPr lang="nb-NO" altLang="nb-NO" sz="1600">
                <a:solidFill>
                  <a:srgbClr val="CC3300"/>
                </a:solidFill>
              </a:rPr>
              <a:t>rea)</a:t>
            </a:r>
            <a:br>
              <a:rPr lang="nb-NO" altLang="nb-NO" sz="1600">
                <a:solidFill>
                  <a:srgbClr val="CC3300"/>
                </a:solidFill>
              </a:rPr>
            </a:br>
            <a:r>
              <a:rPr lang="nb-NO" altLang="nb-NO" sz="1600" b="1">
                <a:solidFill>
                  <a:srgbClr val="008080"/>
                </a:solidFill>
              </a:rPr>
              <a:t>TIZ</a:t>
            </a:r>
            <a:r>
              <a:rPr lang="nb-NO" altLang="nb-NO" sz="1600">
                <a:solidFill>
                  <a:srgbClr val="008080"/>
                </a:solidFill>
              </a:rPr>
              <a:t>	Trafikkinformasjonssone 	(</a:t>
            </a:r>
            <a:r>
              <a:rPr lang="nb-NO" altLang="nb-NO" sz="1600" b="1">
                <a:solidFill>
                  <a:srgbClr val="008080"/>
                </a:solidFill>
              </a:rPr>
              <a:t>T</a:t>
            </a:r>
            <a:r>
              <a:rPr lang="nb-NO" altLang="nb-NO" sz="1600">
                <a:solidFill>
                  <a:srgbClr val="008080"/>
                </a:solidFill>
              </a:rPr>
              <a:t>raffic </a:t>
            </a:r>
            <a:r>
              <a:rPr lang="nb-NO" altLang="nb-NO" sz="1600" b="1">
                <a:solidFill>
                  <a:srgbClr val="008080"/>
                </a:solidFill>
              </a:rPr>
              <a:t>I</a:t>
            </a:r>
            <a:r>
              <a:rPr lang="nb-NO" altLang="nb-NO" sz="1600">
                <a:solidFill>
                  <a:srgbClr val="008080"/>
                </a:solidFill>
              </a:rPr>
              <a:t>nformation </a:t>
            </a:r>
            <a:r>
              <a:rPr lang="nb-NO" altLang="nb-NO" sz="1600" b="1">
                <a:solidFill>
                  <a:srgbClr val="008080"/>
                </a:solidFill>
              </a:rPr>
              <a:t>Z</a:t>
            </a:r>
            <a:r>
              <a:rPr lang="nb-NO" altLang="nb-NO" sz="1600">
                <a:solidFill>
                  <a:srgbClr val="008080"/>
                </a:solidFill>
              </a:rPr>
              <a:t>one)</a:t>
            </a:r>
            <a:br>
              <a:rPr lang="nb-NO" altLang="nb-NO" sz="1600">
                <a:solidFill>
                  <a:srgbClr val="008080"/>
                </a:solidFill>
              </a:rPr>
            </a:br>
            <a:r>
              <a:rPr lang="nb-NO" altLang="nb-NO" sz="1600" b="1">
                <a:solidFill>
                  <a:srgbClr val="008080"/>
                </a:solidFill>
              </a:rPr>
              <a:t>TIA</a:t>
            </a:r>
            <a:r>
              <a:rPr lang="nb-NO" altLang="nb-NO" sz="1600">
                <a:solidFill>
                  <a:srgbClr val="008080"/>
                </a:solidFill>
              </a:rPr>
              <a:t>	Trafikkinformasjonsområde 	(</a:t>
            </a:r>
            <a:r>
              <a:rPr lang="nb-NO" altLang="nb-NO" sz="1600" b="1">
                <a:solidFill>
                  <a:srgbClr val="008080"/>
                </a:solidFill>
              </a:rPr>
              <a:t>T</a:t>
            </a:r>
            <a:r>
              <a:rPr lang="nb-NO" altLang="nb-NO" sz="1600">
                <a:solidFill>
                  <a:srgbClr val="008080"/>
                </a:solidFill>
              </a:rPr>
              <a:t>raffic </a:t>
            </a:r>
            <a:r>
              <a:rPr lang="nb-NO" altLang="nb-NO" sz="1600" b="1">
                <a:solidFill>
                  <a:srgbClr val="008080"/>
                </a:solidFill>
              </a:rPr>
              <a:t>I</a:t>
            </a:r>
            <a:r>
              <a:rPr lang="nb-NO" altLang="nb-NO" sz="1600">
                <a:solidFill>
                  <a:srgbClr val="008080"/>
                </a:solidFill>
              </a:rPr>
              <a:t>nformation </a:t>
            </a:r>
            <a:r>
              <a:rPr lang="nb-NO" altLang="nb-NO" sz="1600" b="1">
                <a:solidFill>
                  <a:srgbClr val="008080"/>
                </a:solidFill>
              </a:rPr>
              <a:t>A</a:t>
            </a:r>
            <a:r>
              <a:rPr lang="nb-NO" altLang="nb-NO" sz="1600">
                <a:solidFill>
                  <a:srgbClr val="008080"/>
                </a:solidFill>
              </a:rPr>
              <a:t>rea)</a:t>
            </a:r>
          </a:p>
        </p:txBody>
      </p:sp>
    </p:spTree>
    <p:extLst>
      <p:ext uri="{BB962C8B-B14F-4D97-AF65-F5344CB8AC3E}">
        <p14:creationId xmlns:p14="http://schemas.microsoft.com/office/powerpoint/2010/main" val="14666306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899592" y="260648"/>
            <a:ext cx="7777683"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nb-NO" altLang="nb-NO" sz="2400" b="1" dirty="0"/>
              <a:t>Luftrommet i Norge, slik AIP ser </a:t>
            </a:r>
            <a:r>
              <a:rPr lang="nb-NO" altLang="nb-NO" sz="2400" b="1" dirty="0" smtClean="0"/>
              <a:t>det</a:t>
            </a:r>
          </a:p>
          <a:p>
            <a:pPr>
              <a:spcBef>
                <a:spcPct val="50000"/>
              </a:spcBef>
              <a:buNone/>
            </a:pPr>
            <a:r>
              <a:rPr lang="nb-NO" sz="1200" u="sng" dirty="0">
                <a:hlinkClick r:id="rId2"/>
              </a:rPr>
              <a:t>http://www.luftfartstilsynet.no/incoming/AIP_Norge_ENR_1.pdf/BINARY/AIP%20Norge%20ENR%201.pdf</a:t>
            </a:r>
            <a:endParaRPr lang="en-US" sz="1200" dirty="0"/>
          </a:p>
          <a:p>
            <a:pPr eaLnBrk="1" hangingPunct="1">
              <a:spcBef>
                <a:spcPct val="50000"/>
              </a:spcBef>
              <a:buFontTx/>
              <a:buNone/>
            </a:pPr>
            <a:endParaRPr lang="nb-NO" altLang="nb-NO" sz="1400" dirty="0"/>
          </a:p>
        </p:txBody>
      </p:sp>
      <p:sp>
        <p:nvSpPr>
          <p:cNvPr id="16388" name="Text Box 6"/>
          <p:cNvSpPr txBox="1">
            <a:spLocks noChangeArrowheads="1"/>
          </p:cNvSpPr>
          <p:nvPr/>
        </p:nvSpPr>
        <p:spPr bwMode="auto">
          <a:xfrm>
            <a:off x="6011863" y="6092825"/>
            <a:ext cx="2303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b-NO" altLang="nb-NO" sz="1400"/>
              <a:t>(Fra AIP ENR 1.4)</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051335"/>
            <a:ext cx="6480719" cy="5094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59902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rot="5400000">
            <a:off x="-2272506" y="3290094"/>
            <a:ext cx="5938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b-NO" altLang="nb-NO" sz="2400" b="1"/>
              <a:t>Luftrommet rundt Oslo</a:t>
            </a:r>
          </a:p>
        </p:txBody>
      </p:sp>
      <p:pic>
        <p:nvPicPr>
          <p:cNvPr id="1843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2388" y="398463"/>
            <a:ext cx="6634162" cy="594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940152" y="5139881"/>
            <a:ext cx="2952328" cy="1200329"/>
          </a:xfrm>
          <a:prstGeom prst="rect">
            <a:avLst/>
          </a:prstGeom>
          <a:noFill/>
        </p:spPr>
        <p:txBody>
          <a:bodyPr wrap="square" rtlCol="0">
            <a:spAutoFit/>
          </a:bodyPr>
          <a:lstStyle/>
          <a:p>
            <a:r>
              <a:rPr lang="nb-NO" sz="2400" b="1" i="1" u="sng" dirty="0" smtClean="0">
                <a:solidFill>
                  <a:srgbClr val="FF0000"/>
                </a:solidFill>
                <a:latin typeface="Arial" panose="020B0604020202020204" pitchFamily="34" charset="0"/>
                <a:cs typeface="Arial" panose="020B0604020202020204" pitchFamily="34" charset="0"/>
              </a:rPr>
              <a:t>Endres hele tiden. Oppdateres årlig. Se nytt ICAO kart</a:t>
            </a:r>
            <a:endParaRPr lang="en-US" sz="2400" b="1" i="1" u="sng"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63487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908050"/>
            <a:ext cx="276542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3"/>
          <p:cNvSpPr txBox="1">
            <a:spLocks noChangeArrowheads="1"/>
          </p:cNvSpPr>
          <p:nvPr/>
        </p:nvSpPr>
        <p:spPr bwMode="auto">
          <a:xfrm>
            <a:off x="250825" y="333375"/>
            <a:ext cx="756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b-NO" altLang="nb-NO" sz="2400" b="1"/>
              <a:t>Fastlands-Norge er samlet til en FIR*</a:t>
            </a:r>
            <a:endParaRPr lang="nb-NO" altLang="nb-NO" sz="1400"/>
          </a:p>
        </p:txBody>
      </p:sp>
      <p:sp>
        <p:nvSpPr>
          <p:cNvPr id="11268" name="Text Box 4"/>
          <p:cNvSpPr txBox="1">
            <a:spLocks noChangeArrowheads="1"/>
          </p:cNvSpPr>
          <p:nvPr/>
        </p:nvSpPr>
        <p:spPr bwMode="auto">
          <a:xfrm>
            <a:off x="684213" y="6165850"/>
            <a:ext cx="37449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b-NO" altLang="nb-NO" sz="1600" b="1"/>
              <a:t>* FIR</a:t>
            </a:r>
            <a:r>
              <a:rPr lang="nb-NO" altLang="nb-NO" sz="1600"/>
              <a:t> = </a:t>
            </a:r>
            <a:r>
              <a:rPr lang="nb-NO" altLang="nb-NO" sz="1600" b="1"/>
              <a:t>F</a:t>
            </a:r>
            <a:r>
              <a:rPr lang="nb-NO" altLang="nb-NO" sz="1600"/>
              <a:t>lyge</a:t>
            </a:r>
            <a:r>
              <a:rPr lang="nb-NO" altLang="nb-NO" sz="1600" b="1"/>
              <a:t>I</a:t>
            </a:r>
            <a:r>
              <a:rPr lang="nb-NO" altLang="nb-NO" sz="1600"/>
              <a:t>nformasjons</a:t>
            </a:r>
            <a:r>
              <a:rPr lang="nb-NO" altLang="nb-NO" sz="1600" b="1"/>
              <a:t>R</a:t>
            </a:r>
            <a:r>
              <a:rPr lang="nb-NO" altLang="nb-NO" sz="1600"/>
              <a:t>egion</a:t>
            </a:r>
          </a:p>
        </p:txBody>
      </p:sp>
      <p:sp>
        <p:nvSpPr>
          <p:cNvPr id="11269" name="Text Box 5"/>
          <p:cNvSpPr txBox="1">
            <a:spLocks noChangeArrowheads="1"/>
          </p:cNvSpPr>
          <p:nvPr/>
        </p:nvSpPr>
        <p:spPr bwMode="auto">
          <a:xfrm>
            <a:off x="1403350" y="2492375"/>
            <a:ext cx="21605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b-NO" altLang="nb-NO" sz="1600" b="1">
                <a:solidFill>
                  <a:srgbClr val="0000FF"/>
                </a:solidFill>
              </a:rPr>
              <a:t>Bodø Oceanic FIR</a:t>
            </a:r>
          </a:p>
        </p:txBody>
      </p:sp>
      <p:sp>
        <p:nvSpPr>
          <p:cNvPr id="11270" name="Text Box 6"/>
          <p:cNvSpPr txBox="1">
            <a:spLocks noChangeArrowheads="1"/>
          </p:cNvSpPr>
          <p:nvPr/>
        </p:nvSpPr>
        <p:spPr bwMode="auto">
          <a:xfrm rot="-3189587">
            <a:off x="1116806" y="4291807"/>
            <a:ext cx="21605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b-NO" altLang="nb-NO" sz="2400" b="1">
                <a:solidFill>
                  <a:srgbClr val="0000FF"/>
                </a:solidFill>
              </a:rPr>
              <a:t>Norway FIR</a:t>
            </a:r>
          </a:p>
        </p:txBody>
      </p:sp>
      <p:pic>
        <p:nvPicPr>
          <p:cNvPr id="11271" name="Picture 8" descr="Gardermoenkontroll_1764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04813"/>
            <a:ext cx="2087563"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0" descr="1140759365129_4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933825"/>
            <a:ext cx="409575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Text Box 11"/>
          <p:cNvSpPr txBox="1">
            <a:spLocks noChangeArrowheads="1"/>
          </p:cNvSpPr>
          <p:nvPr/>
        </p:nvSpPr>
        <p:spPr bwMode="auto">
          <a:xfrm>
            <a:off x="4500563" y="5876925"/>
            <a:ext cx="41767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b-NO" altLang="nb-NO" sz="1600" b="1"/>
              <a:t>Kontrollsentralene</a:t>
            </a:r>
            <a:r>
              <a:rPr lang="nb-NO" altLang="nb-NO" sz="1600"/>
              <a:t> (”Control”) har ansvar for resten av luftrommet.</a:t>
            </a:r>
          </a:p>
        </p:txBody>
      </p:sp>
      <p:sp>
        <p:nvSpPr>
          <p:cNvPr id="11274" name="Text Box 12"/>
          <p:cNvSpPr txBox="1">
            <a:spLocks noChangeArrowheads="1"/>
          </p:cNvSpPr>
          <p:nvPr/>
        </p:nvSpPr>
        <p:spPr bwMode="auto">
          <a:xfrm>
            <a:off x="5508625" y="3141663"/>
            <a:ext cx="33115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b-NO" altLang="nb-NO" sz="1600" b="1"/>
              <a:t>Tårnene </a:t>
            </a:r>
            <a:r>
              <a:rPr lang="nb-NO" altLang="nb-NO" sz="1600"/>
              <a:t>(”Tower”) har ansvar for trafikken rundt større flyplasser.</a:t>
            </a:r>
          </a:p>
        </p:txBody>
      </p:sp>
    </p:spTree>
    <p:extLst>
      <p:ext uri="{BB962C8B-B14F-4D97-AF65-F5344CB8AC3E}">
        <p14:creationId xmlns:p14="http://schemas.microsoft.com/office/powerpoint/2010/main" val="34267222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sz="3100" b="1" dirty="0" smtClean="0">
                <a:latin typeface="Arial" panose="020B0604020202020204" pitchFamily="34" charset="0"/>
                <a:cs typeface="Arial" panose="020B0604020202020204" pitchFamily="34" charset="0"/>
              </a:rPr>
              <a:t>SERA.6005 </a:t>
            </a:r>
            <a:r>
              <a:rPr lang="en-US" sz="3100" b="1" dirty="0">
                <a:latin typeface="Arial" panose="020B0604020202020204" pitchFamily="34" charset="0"/>
                <a:cs typeface="Arial" panose="020B0604020202020204" pitchFamily="34" charset="0"/>
              </a:rPr>
              <a:t>Requirements for communications and SSR transponder</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400" b="1" dirty="0">
                <a:latin typeface="Arial" panose="020B0604020202020204" pitchFamily="34" charset="0"/>
                <a:cs typeface="Arial" panose="020B0604020202020204" pitchFamily="34" charset="0"/>
              </a:rPr>
              <a:t>(a) Radio mandatory zone (RMZ</a:t>
            </a:r>
            <a:r>
              <a:rPr lang="en-US" sz="2400" b="1" dirty="0" smtClean="0">
                <a:latin typeface="Arial" panose="020B0604020202020204" pitchFamily="34" charset="0"/>
                <a:cs typeface="Arial" panose="020B0604020202020204" pitchFamily="34" charset="0"/>
              </a:rPr>
              <a:t>)</a:t>
            </a:r>
          </a:p>
          <a:p>
            <a:pPr marL="0" indent="0">
              <a:buNone/>
            </a:pPr>
            <a:endParaRPr lang="nb-NO" sz="2400" b="1"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  shall </a:t>
            </a:r>
            <a:r>
              <a:rPr lang="en-US" sz="2400" dirty="0">
                <a:latin typeface="Arial" panose="020B0604020202020204" pitchFamily="34" charset="0"/>
                <a:cs typeface="Arial" panose="020B0604020202020204" pitchFamily="34" charset="0"/>
              </a:rPr>
              <a:t>maintain continuous air- ground voice communication watch and establish two-way </a:t>
            </a:r>
            <a:r>
              <a:rPr lang="en-US" sz="2400" dirty="0" smtClean="0">
                <a:latin typeface="Arial" panose="020B0604020202020204" pitchFamily="34" charset="0"/>
                <a:cs typeface="Arial" panose="020B0604020202020204" pitchFamily="34" charset="0"/>
              </a:rPr>
              <a:t>communication</a:t>
            </a:r>
          </a:p>
          <a:p>
            <a:pPr marL="0" indent="0">
              <a:buNone/>
            </a:pPr>
            <a:endParaRPr lang="en-US" sz="2400" b="1" dirty="0" smtClean="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Before entering a radio mandatory zone, an initial call containing the designation of the station being called, call sign, type of aircraft, position, level, the intentions of the flight and other information as prescribed by the competent authority, shall be made by pilots on the appropriate communication </a:t>
            </a:r>
            <a:r>
              <a:rPr lang="en-US" sz="2400" dirty="0" smtClean="0">
                <a:latin typeface="Arial" panose="020B0604020202020204" pitchFamily="34" charset="0"/>
                <a:cs typeface="Arial" panose="020B0604020202020204" pitchFamily="34" charset="0"/>
              </a:rPr>
              <a:t>channel</a:t>
            </a:r>
            <a:endParaRPr lang="nb-NO" sz="2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D3E319B-D9A2-446E-A077-2C34E3BFAA8B}" type="slidenum">
              <a:rPr lang="en-US" smtClean="0"/>
              <a:t>44</a:t>
            </a:fld>
            <a:endParaRPr lang="en-US"/>
          </a:p>
        </p:txBody>
      </p:sp>
    </p:spTree>
    <p:extLst>
      <p:ext uri="{BB962C8B-B14F-4D97-AF65-F5344CB8AC3E}">
        <p14:creationId xmlns:p14="http://schemas.microsoft.com/office/powerpoint/2010/main" val="39464882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sz="3100" b="1" dirty="0" smtClean="0">
                <a:latin typeface="Arial" panose="020B0604020202020204" pitchFamily="34" charset="0"/>
                <a:cs typeface="Arial" panose="020B0604020202020204" pitchFamily="34" charset="0"/>
              </a:rPr>
              <a:t>SERA.6005 </a:t>
            </a:r>
            <a:r>
              <a:rPr lang="en-US" sz="3100" b="1" dirty="0">
                <a:latin typeface="Arial" panose="020B0604020202020204" pitchFamily="34" charset="0"/>
                <a:cs typeface="Arial" panose="020B0604020202020204" pitchFamily="34" charset="0"/>
              </a:rPr>
              <a:t>Requirements for communications and SSR transponder</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US" sz="2400" b="1" dirty="0">
                <a:latin typeface="Arial" panose="020B0604020202020204" pitchFamily="34" charset="0"/>
                <a:cs typeface="Arial" panose="020B0604020202020204" pitchFamily="34" charset="0"/>
              </a:rPr>
              <a:t>(b) Transponder mandatory zone (TMZ</a:t>
            </a:r>
            <a:r>
              <a:rPr lang="en-US" sz="2400" b="1" dirty="0" smtClean="0">
                <a:latin typeface="Arial" panose="020B0604020202020204" pitchFamily="34" charset="0"/>
                <a:cs typeface="Arial" panose="020B0604020202020204" pitchFamily="34" charset="0"/>
              </a:rPr>
              <a:t>)</a:t>
            </a:r>
          </a:p>
          <a:p>
            <a:endParaRPr lang="nb-NO" sz="2400" b="1"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All flights operating in airspace designated by the competent authority as a transponder mandatory zone (TMZ) shall carry and operate SSR transponders capable of operating on Modes A and C or on Mode S, unless in compliance with alternative provisions prescribed for that particular airspace by the ANSP.</a:t>
            </a:r>
          </a:p>
        </p:txBody>
      </p:sp>
      <p:sp>
        <p:nvSpPr>
          <p:cNvPr id="4" name="Slide Number Placeholder 3"/>
          <p:cNvSpPr>
            <a:spLocks noGrp="1"/>
          </p:cNvSpPr>
          <p:nvPr>
            <p:ph type="sldNum" sz="quarter" idx="12"/>
          </p:nvPr>
        </p:nvSpPr>
        <p:spPr/>
        <p:txBody>
          <a:bodyPr/>
          <a:lstStyle/>
          <a:p>
            <a:fld id="{AD3E319B-D9A2-446E-A077-2C34E3BFAA8B}" type="slidenum">
              <a:rPr lang="en-US" smtClean="0"/>
              <a:t>45</a:t>
            </a:fld>
            <a:endParaRPr lang="en-US"/>
          </a:p>
        </p:txBody>
      </p:sp>
    </p:spTree>
    <p:extLst>
      <p:ext uri="{BB962C8B-B14F-4D97-AF65-F5344CB8AC3E}">
        <p14:creationId xmlns:p14="http://schemas.microsoft.com/office/powerpoint/2010/main" val="32589643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
            </a:r>
            <a:br>
              <a:rPr lang="en-US" b="1" dirty="0" smtClean="0"/>
            </a:br>
            <a:r>
              <a:rPr lang="nb-NO" sz="3100" b="1" dirty="0" smtClean="0"/>
              <a:t>Nasjonalt </a:t>
            </a:r>
            <a:r>
              <a:rPr lang="nb-NO" sz="3100" b="1" dirty="0"/>
              <a:t>tillegg §16. Til SERA.6005(a) Luftrom med krav til toveis radiokommunikasjon (RMZ)</a:t>
            </a: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pPr marL="0" indent="0">
              <a:buNone/>
            </a:pPr>
            <a:r>
              <a:rPr lang="nb-NO" sz="2400" dirty="0">
                <a:latin typeface="Arial" panose="020B0604020202020204" pitchFamily="34" charset="0"/>
                <a:cs typeface="Arial" panose="020B0604020202020204" pitchFamily="34" charset="0"/>
              </a:rPr>
              <a:t>(1) Når et kontrolltårn ikke yter flygekontrolltjeneste i den tilhørende </a:t>
            </a:r>
            <a:r>
              <a:rPr lang="nb-NO" sz="2400" dirty="0" smtClean="0">
                <a:latin typeface="Arial" panose="020B0604020202020204" pitchFamily="34" charset="0"/>
                <a:cs typeface="Arial" panose="020B0604020202020204" pitchFamily="34" charset="0"/>
              </a:rPr>
              <a:t>kontrollsone endres </a:t>
            </a:r>
            <a:r>
              <a:rPr lang="nb-NO" sz="2400" dirty="0">
                <a:latin typeface="Arial" panose="020B0604020202020204" pitchFamily="34" charset="0"/>
                <a:cs typeface="Arial" panose="020B0604020202020204" pitchFamily="34" charset="0"/>
              </a:rPr>
              <a:t>den publiserte ATS luftromsklassifiseringen til klasse G og Radio Mandatory Zone (RMZ).</a:t>
            </a:r>
            <a:endParaRPr lang="en-US" sz="2400" dirty="0">
              <a:latin typeface="Arial" panose="020B0604020202020204" pitchFamily="34" charset="0"/>
              <a:cs typeface="Arial" panose="020B0604020202020204" pitchFamily="34" charset="0"/>
            </a:endParaRPr>
          </a:p>
          <a:p>
            <a:pPr marL="0" indent="0">
              <a:buNone/>
            </a:pPr>
            <a:r>
              <a:rPr lang="nb-NO"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0" indent="0">
              <a:buNone/>
            </a:pPr>
            <a:r>
              <a:rPr lang="nb-NO" sz="2400" dirty="0">
                <a:latin typeface="Arial" panose="020B0604020202020204" pitchFamily="34" charset="0"/>
                <a:cs typeface="Arial" panose="020B0604020202020204" pitchFamily="34" charset="0"/>
              </a:rPr>
              <a:t>(2) TIZ og TIA er Radio Mandatory Zone (RMZ). Luftfartøy som skal fly </a:t>
            </a:r>
            <a:r>
              <a:rPr lang="nb-NO" sz="2400" dirty="0" smtClean="0">
                <a:latin typeface="Arial" panose="020B0604020202020204" pitchFamily="34" charset="0"/>
                <a:cs typeface="Arial" panose="020B0604020202020204" pitchFamily="34" charset="0"/>
              </a:rPr>
              <a:t>innenfor RMZ </a:t>
            </a:r>
            <a:r>
              <a:rPr lang="nb-NO" sz="2400" dirty="0">
                <a:latin typeface="Arial" panose="020B0604020202020204" pitchFamily="34" charset="0"/>
                <a:cs typeface="Arial" panose="020B0604020202020204" pitchFamily="34" charset="0"/>
              </a:rPr>
              <a:t>skal i ATS-enhetens åpningstid etablere og opprettholde to-veis radiokommunikasjon med vedkommende ATS-enhet.</a:t>
            </a:r>
            <a:endParaRPr lang="en-US" sz="2400" dirty="0">
              <a:latin typeface="Arial" panose="020B0604020202020204" pitchFamily="34" charset="0"/>
              <a:cs typeface="Arial" panose="020B0604020202020204" pitchFamily="34" charset="0"/>
            </a:endParaRPr>
          </a:p>
          <a:p>
            <a:pPr marL="0" indent="0">
              <a:buNone/>
            </a:pPr>
            <a:r>
              <a:rPr lang="nb-NO"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0" indent="0">
              <a:buNone/>
            </a:pPr>
            <a:r>
              <a:rPr lang="nb-NO" sz="2400" dirty="0">
                <a:latin typeface="Arial" panose="020B0604020202020204" pitchFamily="34" charset="0"/>
                <a:cs typeface="Arial" panose="020B0604020202020204" pitchFamily="34" charset="0"/>
              </a:rPr>
              <a:t>(3) Utenfor lufttrafikktjenesteenhetens åpningstid skal fartøysjefen sende posisjonsmeldinger blindt.</a:t>
            </a: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D3E319B-D9A2-446E-A077-2C34E3BFAA8B}" type="slidenum">
              <a:rPr lang="en-US" smtClean="0"/>
              <a:t>46</a:t>
            </a:fld>
            <a:endParaRPr lang="en-US"/>
          </a:p>
        </p:txBody>
      </p:sp>
    </p:spTree>
    <p:extLst>
      <p:ext uri="{BB962C8B-B14F-4D97-AF65-F5344CB8AC3E}">
        <p14:creationId xmlns:p14="http://schemas.microsoft.com/office/powerpoint/2010/main" val="35851078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116013" y="476250"/>
            <a:ext cx="66960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b-NO" altLang="nb-NO" sz="2400" b="1"/>
              <a:t>Oppsummering av luftromsklasser og –typer</a:t>
            </a:r>
            <a:br>
              <a:rPr lang="nb-NO" altLang="nb-NO" sz="2400" b="1"/>
            </a:br>
            <a:r>
              <a:rPr lang="nb-NO" altLang="nb-NO" sz="1800"/>
              <a:t>(Litt klarere nå?)</a:t>
            </a:r>
          </a:p>
        </p:txBody>
      </p:sp>
      <p:sp>
        <p:nvSpPr>
          <p:cNvPr id="22531" name="Text Box 3"/>
          <p:cNvSpPr txBox="1">
            <a:spLocks noChangeArrowheads="1"/>
          </p:cNvSpPr>
          <p:nvPr/>
        </p:nvSpPr>
        <p:spPr bwMode="auto">
          <a:xfrm>
            <a:off x="1476375" y="1579563"/>
            <a:ext cx="5759450" cy="412750"/>
          </a:xfrm>
          <a:prstGeom prst="rect">
            <a:avLst/>
          </a:prstGeom>
          <a:solidFill>
            <a:srgbClr val="99CCFF"/>
          </a:solidFill>
          <a:ln w="15875">
            <a:solidFill>
              <a:schemeClr val="tx2"/>
            </a:solidFill>
            <a:miter lim="800000"/>
            <a:headEnd/>
            <a:tailEnd/>
          </a:ln>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nb-NO" altLang="nb-NO" sz="2000" b="1" dirty="0"/>
              <a:t>NORWAY &amp; BODØ OCEANIC FIR (</a:t>
            </a:r>
            <a:r>
              <a:rPr lang="nb-NO" altLang="nb-NO" sz="2000" b="1" dirty="0" smtClean="0"/>
              <a:t>A/C/D/G</a:t>
            </a:r>
            <a:r>
              <a:rPr lang="nb-NO" altLang="nb-NO" sz="2000" b="1" dirty="0"/>
              <a:t>)</a:t>
            </a:r>
            <a:endParaRPr lang="nb-NO" altLang="nb-NO" sz="2000" dirty="0"/>
          </a:p>
        </p:txBody>
      </p:sp>
      <p:sp>
        <p:nvSpPr>
          <p:cNvPr id="22532" name="Text Box 4"/>
          <p:cNvSpPr txBox="1">
            <a:spLocks noChangeArrowheads="1"/>
          </p:cNvSpPr>
          <p:nvPr/>
        </p:nvSpPr>
        <p:spPr bwMode="auto">
          <a:xfrm>
            <a:off x="612775" y="3644900"/>
            <a:ext cx="1439863" cy="382588"/>
          </a:xfrm>
          <a:prstGeom prst="rect">
            <a:avLst/>
          </a:prstGeom>
          <a:solidFill>
            <a:srgbClr val="FFCC99"/>
          </a:solidFill>
          <a:ln w="15875">
            <a:solidFill>
              <a:schemeClr val="tx2"/>
            </a:solidFill>
            <a:miter lim="800000"/>
            <a:headEnd/>
            <a:tailEnd/>
          </a:ln>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nb-NO" altLang="nb-NO" sz="1800" b="1"/>
              <a:t>CTR (D)</a:t>
            </a:r>
            <a:endParaRPr lang="nb-NO" altLang="nb-NO" sz="1800"/>
          </a:p>
        </p:txBody>
      </p:sp>
      <p:sp>
        <p:nvSpPr>
          <p:cNvPr id="22533" name="Line 5"/>
          <p:cNvSpPr>
            <a:spLocks noChangeShapeType="1"/>
          </p:cNvSpPr>
          <p:nvPr/>
        </p:nvSpPr>
        <p:spPr bwMode="auto">
          <a:xfrm>
            <a:off x="1403350" y="3141663"/>
            <a:ext cx="0" cy="503237"/>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4" name="Text Box 6"/>
          <p:cNvSpPr txBox="1">
            <a:spLocks noChangeArrowheads="1"/>
          </p:cNvSpPr>
          <p:nvPr/>
        </p:nvSpPr>
        <p:spPr bwMode="auto">
          <a:xfrm>
            <a:off x="1042988" y="2492375"/>
            <a:ext cx="2305050" cy="657225"/>
          </a:xfrm>
          <a:prstGeom prst="rect">
            <a:avLst/>
          </a:prstGeom>
          <a:solidFill>
            <a:srgbClr val="FFCC99"/>
          </a:solidFill>
          <a:ln w="15875">
            <a:solidFill>
              <a:schemeClr val="tx2"/>
            </a:solidFill>
            <a:miter lim="800000"/>
            <a:headEnd/>
            <a:tailEnd/>
          </a:ln>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nb-NO" altLang="nb-NO" sz="1800" b="1" dirty="0"/>
              <a:t>Kontrollert luftrom (</a:t>
            </a:r>
            <a:r>
              <a:rPr lang="nb-NO" altLang="nb-NO" sz="1800" b="1" dirty="0" smtClean="0"/>
              <a:t>A/C/D)</a:t>
            </a:r>
            <a:endParaRPr lang="nb-NO" altLang="nb-NO" sz="1800" dirty="0"/>
          </a:p>
        </p:txBody>
      </p:sp>
      <p:sp>
        <p:nvSpPr>
          <p:cNvPr id="22535" name="Text Box 7"/>
          <p:cNvSpPr txBox="1">
            <a:spLocks noChangeArrowheads="1"/>
          </p:cNvSpPr>
          <p:nvPr/>
        </p:nvSpPr>
        <p:spPr bwMode="auto">
          <a:xfrm>
            <a:off x="4932363" y="2492375"/>
            <a:ext cx="2808287" cy="657225"/>
          </a:xfrm>
          <a:prstGeom prst="rect">
            <a:avLst/>
          </a:prstGeom>
          <a:solidFill>
            <a:srgbClr val="CCFFCC"/>
          </a:solidFill>
          <a:ln w="15875">
            <a:solidFill>
              <a:schemeClr val="tx2"/>
            </a:solidFill>
            <a:miter lim="800000"/>
            <a:headEnd/>
            <a:tailEnd/>
          </a:ln>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nb-NO" altLang="nb-NO" sz="1800" b="1"/>
              <a:t>Ikke-kontrollert luftrom (G)</a:t>
            </a:r>
            <a:endParaRPr lang="nb-NO" altLang="nb-NO" sz="1800"/>
          </a:p>
        </p:txBody>
      </p:sp>
      <p:sp>
        <p:nvSpPr>
          <p:cNvPr id="22536" name="Text Box 8"/>
          <p:cNvSpPr txBox="1">
            <a:spLocks noChangeArrowheads="1"/>
          </p:cNvSpPr>
          <p:nvPr/>
        </p:nvSpPr>
        <p:spPr bwMode="auto">
          <a:xfrm>
            <a:off x="2195513" y="3644900"/>
            <a:ext cx="1800225" cy="382588"/>
          </a:xfrm>
          <a:prstGeom prst="rect">
            <a:avLst/>
          </a:prstGeom>
          <a:solidFill>
            <a:srgbClr val="FFCC99"/>
          </a:solidFill>
          <a:ln w="15875">
            <a:solidFill>
              <a:schemeClr val="tx2"/>
            </a:solidFill>
            <a:miter lim="800000"/>
            <a:headEnd/>
            <a:tailEnd/>
          </a:ln>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nb-NO" altLang="nb-NO" sz="1800" b="1" dirty="0"/>
              <a:t>CTA (</a:t>
            </a:r>
            <a:r>
              <a:rPr lang="nb-NO" altLang="nb-NO" sz="1800" b="1" dirty="0" smtClean="0"/>
              <a:t>A/C/D)</a:t>
            </a:r>
            <a:endParaRPr lang="nb-NO" altLang="nb-NO" sz="1800" dirty="0"/>
          </a:p>
        </p:txBody>
      </p:sp>
      <p:sp>
        <p:nvSpPr>
          <p:cNvPr id="22537" name="Text Box 9"/>
          <p:cNvSpPr txBox="1">
            <a:spLocks noChangeArrowheads="1"/>
          </p:cNvSpPr>
          <p:nvPr/>
        </p:nvSpPr>
        <p:spPr bwMode="auto">
          <a:xfrm>
            <a:off x="1692275" y="4724400"/>
            <a:ext cx="1223963" cy="352425"/>
          </a:xfrm>
          <a:prstGeom prst="rect">
            <a:avLst/>
          </a:prstGeom>
          <a:solidFill>
            <a:srgbClr val="FFCC99"/>
          </a:solidFill>
          <a:ln w="15875">
            <a:solidFill>
              <a:schemeClr val="tx2"/>
            </a:solidFill>
            <a:miter lim="800000"/>
            <a:headEnd/>
            <a:tailEnd/>
          </a:ln>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nb-NO" altLang="nb-NO" sz="1600" b="1"/>
              <a:t>TMA (C/D)</a:t>
            </a:r>
            <a:endParaRPr lang="nb-NO" altLang="nb-NO" sz="1600"/>
          </a:p>
        </p:txBody>
      </p:sp>
      <p:sp>
        <p:nvSpPr>
          <p:cNvPr id="22538" name="Text Box 10"/>
          <p:cNvSpPr txBox="1">
            <a:spLocks noChangeArrowheads="1"/>
          </p:cNvSpPr>
          <p:nvPr/>
        </p:nvSpPr>
        <p:spPr bwMode="auto">
          <a:xfrm>
            <a:off x="3060700" y="4724400"/>
            <a:ext cx="1223963" cy="338554"/>
          </a:xfrm>
          <a:prstGeom prst="rect">
            <a:avLst/>
          </a:prstGeom>
          <a:solidFill>
            <a:srgbClr val="FFCC99"/>
          </a:solidFill>
          <a:ln w="15875">
            <a:solidFill>
              <a:schemeClr val="tx2"/>
            </a:solidFill>
            <a:miter lim="800000"/>
            <a:headEnd/>
            <a:tailEnd/>
          </a:ln>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nb-NO" altLang="nb-NO" sz="1600" b="1" dirty="0"/>
              <a:t>AWY (</a:t>
            </a:r>
            <a:r>
              <a:rPr lang="nb-NO" altLang="nb-NO" sz="1600" b="1" dirty="0" smtClean="0"/>
              <a:t>D)</a:t>
            </a:r>
            <a:endParaRPr lang="nb-NO" altLang="nb-NO" sz="1600" dirty="0"/>
          </a:p>
        </p:txBody>
      </p:sp>
      <p:sp>
        <p:nvSpPr>
          <p:cNvPr id="22539" name="Text Box 11"/>
          <p:cNvSpPr txBox="1">
            <a:spLocks noChangeArrowheads="1"/>
          </p:cNvSpPr>
          <p:nvPr/>
        </p:nvSpPr>
        <p:spPr bwMode="auto">
          <a:xfrm>
            <a:off x="4500563" y="3644900"/>
            <a:ext cx="1081087" cy="382588"/>
          </a:xfrm>
          <a:prstGeom prst="rect">
            <a:avLst/>
          </a:prstGeom>
          <a:solidFill>
            <a:srgbClr val="FFFF99"/>
          </a:solidFill>
          <a:ln w="15875">
            <a:solidFill>
              <a:schemeClr val="tx2"/>
            </a:solidFill>
            <a:miter lim="800000"/>
            <a:headEnd/>
            <a:tailEnd/>
          </a:ln>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nb-NO" altLang="nb-NO" sz="1800" b="1"/>
              <a:t>TIZ</a:t>
            </a:r>
            <a:endParaRPr lang="nb-NO" altLang="nb-NO" sz="1800"/>
          </a:p>
        </p:txBody>
      </p:sp>
      <p:sp>
        <p:nvSpPr>
          <p:cNvPr id="22540" name="Text Box 12"/>
          <p:cNvSpPr txBox="1">
            <a:spLocks noChangeArrowheads="1"/>
          </p:cNvSpPr>
          <p:nvPr/>
        </p:nvSpPr>
        <p:spPr bwMode="auto">
          <a:xfrm>
            <a:off x="5724525" y="3644900"/>
            <a:ext cx="1081088" cy="382588"/>
          </a:xfrm>
          <a:prstGeom prst="rect">
            <a:avLst/>
          </a:prstGeom>
          <a:solidFill>
            <a:srgbClr val="FFFF99"/>
          </a:solidFill>
          <a:ln w="15875">
            <a:solidFill>
              <a:schemeClr val="tx2"/>
            </a:solidFill>
            <a:miter lim="800000"/>
            <a:headEnd/>
            <a:tailEnd/>
          </a:ln>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nb-NO" altLang="nb-NO" sz="1800" b="1"/>
              <a:t>TIA</a:t>
            </a:r>
            <a:endParaRPr lang="nb-NO" altLang="nb-NO" sz="1800"/>
          </a:p>
        </p:txBody>
      </p:sp>
      <p:sp>
        <p:nvSpPr>
          <p:cNvPr id="22541" name="Text Box 13"/>
          <p:cNvSpPr txBox="1">
            <a:spLocks noChangeArrowheads="1"/>
          </p:cNvSpPr>
          <p:nvPr/>
        </p:nvSpPr>
        <p:spPr bwMode="auto">
          <a:xfrm>
            <a:off x="6948488" y="3644900"/>
            <a:ext cx="1655762" cy="382588"/>
          </a:xfrm>
          <a:prstGeom prst="rect">
            <a:avLst/>
          </a:prstGeom>
          <a:solidFill>
            <a:srgbClr val="CCFFCC"/>
          </a:solidFill>
          <a:ln w="15875">
            <a:solidFill>
              <a:schemeClr val="tx2"/>
            </a:solidFill>
            <a:miter lim="800000"/>
            <a:headEnd/>
            <a:tailEnd/>
          </a:ln>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nb-NO" altLang="nb-NO" sz="1800" b="1"/>
              <a:t>”Resten”</a:t>
            </a:r>
            <a:endParaRPr lang="nb-NO" altLang="nb-NO" sz="1800"/>
          </a:p>
        </p:txBody>
      </p:sp>
      <p:sp>
        <p:nvSpPr>
          <p:cNvPr id="22542" name="Text Box 14"/>
          <p:cNvSpPr txBox="1">
            <a:spLocks noChangeArrowheads="1"/>
          </p:cNvSpPr>
          <p:nvPr/>
        </p:nvSpPr>
        <p:spPr bwMode="auto">
          <a:xfrm>
            <a:off x="5435600" y="4724400"/>
            <a:ext cx="576263" cy="352425"/>
          </a:xfrm>
          <a:prstGeom prst="rect">
            <a:avLst/>
          </a:prstGeom>
          <a:solidFill>
            <a:srgbClr val="FF0000"/>
          </a:solidFill>
          <a:ln w="15875">
            <a:solidFill>
              <a:schemeClr val="tx2"/>
            </a:solidFill>
            <a:miter lim="800000"/>
            <a:headEnd/>
            <a:tailEnd/>
          </a:ln>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nb-NO" altLang="nb-NO" sz="1600" b="1">
                <a:solidFill>
                  <a:schemeClr val="bg1"/>
                </a:solidFill>
              </a:rPr>
              <a:t>R</a:t>
            </a:r>
            <a:endParaRPr lang="nb-NO" altLang="nb-NO" sz="1600">
              <a:solidFill>
                <a:schemeClr val="bg1"/>
              </a:solidFill>
            </a:endParaRPr>
          </a:p>
        </p:txBody>
      </p:sp>
      <p:sp>
        <p:nvSpPr>
          <p:cNvPr id="22543" name="Text Box 15"/>
          <p:cNvSpPr txBox="1">
            <a:spLocks noChangeArrowheads="1"/>
          </p:cNvSpPr>
          <p:nvPr/>
        </p:nvSpPr>
        <p:spPr bwMode="auto">
          <a:xfrm>
            <a:off x="6227763" y="4724400"/>
            <a:ext cx="576262" cy="352425"/>
          </a:xfrm>
          <a:prstGeom prst="rect">
            <a:avLst/>
          </a:prstGeom>
          <a:solidFill>
            <a:srgbClr val="FF6600"/>
          </a:solidFill>
          <a:ln w="15875">
            <a:solidFill>
              <a:schemeClr val="tx2"/>
            </a:solidFill>
            <a:miter lim="800000"/>
            <a:headEnd/>
            <a:tailEnd/>
          </a:ln>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nb-NO" altLang="nb-NO" sz="1600" b="1">
                <a:solidFill>
                  <a:schemeClr val="bg1"/>
                </a:solidFill>
              </a:rPr>
              <a:t>D</a:t>
            </a:r>
            <a:endParaRPr lang="nb-NO" altLang="nb-NO" sz="1600">
              <a:solidFill>
                <a:schemeClr val="bg1"/>
              </a:solidFill>
            </a:endParaRPr>
          </a:p>
        </p:txBody>
      </p:sp>
      <p:sp>
        <p:nvSpPr>
          <p:cNvPr id="22544" name="Text Box 16"/>
          <p:cNvSpPr txBox="1">
            <a:spLocks noChangeArrowheads="1"/>
          </p:cNvSpPr>
          <p:nvPr/>
        </p:nvSpPr>
        <p:spPr bwMode="auto">
          <a:xfrm>
            <a:off x="7019925" y="4724400"/>
            <a:ext cx="1584325" cy="352425"/>
          </a:xfrm>
          <a:prstGeom prst="rect">
            <a:avLst/>
          </a:prstGeom>
          <a:solidFill>
            <a:srgbClr val="CCFFCC"/>
          </a:solidFill>
          <a:ln w="15875">
            <a:solidFill>
              <a:schemeClr val="tx2"/>
            </a:solidFill>
            <a:miter lim="800000"/>
            <a:headEnd/>
            <a:tailEnd/>
          </a:ln>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nb-NO" altLang="nb-NO" sz="1600" b="1"/>
              <a:t>Fritt luftrom</a:t>
            </a:r>
            <a:endParaRPr lang="nb-NO" altLang="nb-NO" sz="1600"/>
          </a:p>
        </p:txBody>
      </p:sp>
      <p:sp>
        <p:nvSpPr>
          <p:cNvPr id="22545" name="Line 17"/>
          <p:cNvSpPr>
            <a:spLocks noChangeShapeType="1"/>
          </p:cNvSpPr>
          <p:nvPr/>
        </p:nvSpPr>
        <p:spPr bwMode="auto">
          <a:xfrm>
            <a:off x="2987675" y="3141663"/>
            <a:ext cx="0" cy="503237"/>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6" name="Line 18"/>
          <p:cNvSpPr>
            <a:spLocks noChangeShapeType="1"/>
          </p:cNvSpPr>
          <p:nvPr/>
        </p:nvSpPr>
        <p:spPr bwMode="auto">
          <a:xfrm flipH="1">
            <a:off x="2555875" y="4024313"/>
            <a:ext cx="3175" cy="700087"/>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7" name="Line 19"/>
          <p:cNvSpPr>
            <a:spLocks noChangeShapeType="1"/>
          </p:cNvSpPr>
          <p:nvPr/>
        </p:nvSpPr>
        <p:spPr bwMode="auto">
          <a:xfrm flipH="1">
            <a:off x="3563938" y="4024313"/>
            <a:ext cx="3175" cy="700087"/>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8" name="Line 20"/>
          <p:cNvSpPr>
            <a:spLocks noChangeShapeType="1"/>
          </p:cNvSpPr>
          <p:nvPr/>
        </p:nvSpPr>
        <p:spPr bwMode="auto">
          <a:xfrm>
            <a:off x="5219700" y="3141663"/>
            <a:ext cx="0" cy="503237"/>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9" name="Line 21"/>
          <p:cNvSpPr>
            <a:spLocks noChangeShapeType="1"/>
          </p:cNvSpPr>
          <p:nvPr/>
        </p:nvSpPr>
        <p:spPr bwMode="auto">
          <a:xfrm>
            <a:off x="6300788" y="3141663"/>
            <a:ext cx="0" cy="503237"/>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50" name="Line 22"/>
          <p:cNvSpPr>
            <a:spLocks noChangeShapeType="1"/>
          </p:cNvSpPr>
          <p:nvPr/>
        </p:nvSpPr>
        <p:spPr bwMode="auto">
          <a:xfrm>
            <a:off x="7451725" y="3141663"/>
            <a:ext cx="0" cy="503237"/>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51" name="Line 23"/>
          <p:cNvSpPr>
            <a:spLocks noChangeShapeType="1"/>
          </p:cNvSpPr>
          <p:nvPr/>
        </p:nvSpPr>
        <p:spPr bwMode="auto">
          <a:xfrm flipH="1">
            <a:off x="7812088" y="4024313"/>
            <a:ext cx="3175" cy="700087"/>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52" name="Line 24"/>
          <p:cNvSpPr>
            <a:spLocks noChangeShapeType="1"/>
          </p:cNvSpPr>
          <p:nvPr/>
        </p:nvSpPr>
        <p:spPr bwMode="auto">
          <a:xfrm flipH="1">
            <a:off x="6516688" y="4365625"/>
            <a:ext cx="0" cy="358775"/>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53" name="Line 25"/>
          <p:cNvSpPr>
            <a:spLocks noChangeShapeType="1"/>
          </p:cNvSpPr>
          <p:nvPr/>
        </p:nvSpPr>
        <p:spPr bwMode="auto">
          <a:xfrm flipH="1">
            <a:off x="5724525" y="4365625"/>
            <a:ext cx="0" cy="358775"/>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54" name="Line 26"/>
          <p:cNvSpPr>
            <a:spLocks noChangeShapeType="1"/>
          </p:cNvSpPr>
          <p:nvPr/>
        </p:nvSpPr>
        <p:spPr bwMode="auto">
          <a:xfrm>
            <a:off x="5724525" y="4365625"/>
            <a:ext cx="792163"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5" name="Line 27"/>
          <p:cNvSpPr>
            <a:spLocks noChangeShapeType="1"/>
          </p:cNvSpPr>
          <p:nvPr/>
        </p:nvSpPr>
        <p:spPr bwMode="auto">
          <a:xfrm>
            <a:off x="6516688" y="4365625"/>
            <a:ext cx="792162"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6" name="Line 28"/>
          <p:cNvSpPr>
            <a:spLocks noChangeShapeType="1"/>
          </p:cNvSpPr>
          <p:nvPr/>
        </p:nvSpPr>
        <p:spPr bwMode="auto">
          <a:xfrm flipV="1">
            <a:off x="7308850" y="4033838"/>
            <a:ext cx="0" cy="331787"/>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7" name="Line 29"/>
          <p:cNvSpPr>
            <a:spLocks noChangeShapeType="1"/>
          </p:cNvSpPr>
          <p:nvPr/>
        </p:nvSpPr>
        <p:spPr bwMode="auto">
          <a:xfrm>
            <a:off x="6300788" y="1989138"/>
            <a:ext cx="0" cy="503237"/>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58" name="Line 30"/>
          <p:cNvSpPr>
            <a:spLocks noChangeShapeType="1"/>
          </p:cNvSpPr>
          <p:nvPr/>
        </p:nvSpPr>
        <p:spPr bwMode="auto">
          <a:xfrm>
            <a:off x="2195513" y="1989138"/>
            <a:ext cx="0" cy="503237"/>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59" name="Text Box 31"/>
          <p:cNvSpPr txBox="1">
            <a:spLocks noChangeArrowheads="1"/>
          </p:cNvSpPr>
          <p:nvPr/>
        </p:nvSpPr>
        <p:spPr bwMode="auto">
          <a:xfrm>
            <a:off x="539750" y="5661025"/>
            <a:ext cx="2952750" cy="65087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b-NO" altLang="nb-NO" sz="1800" b="1" dirty="0">
                <a:solidFill>
                  <a:srgbClr val="0000FF"/>
                </a:solidFill>
              </a:rPr>
              <a:t>Klasser</a:t>
            </a:r>
            <a:r>
              <a:rPr lang="nb-NO" altLang="nb-NO" sz="1800" dirty="0">
                <a:solidFill>
                  <a:srgbClr val="0000FF"/>
                </a:solidFill>
              </a:rPr>
              <a:t>:  </a:t>
            </a:r>
            <a:r>
              <a:rPr lang="nb-NO" altLang="nb-NO" sz="1800" dirty="0" smtClean="0">
                <a:solidFill>
                  <a:srgbClr val="0000FF"/>
                </a:solidFill>
              </a:rPr>
              <a:t>A,C,D </a:t>
            </a:r>
            <a:r>
              <a:rPr lang="nb-NO" altLang="nb-NO" sz="1800" dirty="0">
                <a:solidFill>
                  <a:srgbClr val="0000FF"/>
                </a:solidFill>
              </a:rPr>
              <a:t>og G</a:t>
            </a:r>
            <a:br>
              <a:rPr lang="nb-NO" altLang="nb-NO" sz="1800" dirty="0">
                <a:solidFill>
                  <a:srgbClr val="0000FF"/>
                </a:solidFill>
              </a:rPr>
            </a:br>
            <a:r>
              <a:rPr lang="nb-NO" altLang="nb-NO" sz="1800" b="1" dirty="0">
                <a:solidFill>
                  <a:srgbClr val="0000FF"/>
                </a:solidFill>
              </a:rPr>
              <a:t>Typer</a:t>
            </a:r>
            <a:r>
              <a:rPr lang="nb-NO" altLang="nb-NO" sz="1800" dirty="0">
                <a:solidFill>
                  <a:srgbClr val="0000FF"/>
                </a:solidFill>
              </a:rPr>
              <a:t>:	CTR,TMA,TIZ,...</a:t>
            </a:r>
          </a:p>
        </p:txBody>
      </p:sp>
      <p:sp>
        <p:nvSpPr>
          <p:cNvPr id="22560" name="Text Box 32"/>
          <p:cNvSpPr txBox="1">
            <a:spLocks noChangeArrowheads="1"/>
          </p:cNvSpPr>
          <p:nvPr/>
        </p:nvSpPr>
        <p:spPr bwMode="auto">
          <a:xfrm>
            <a:off x="3635375" y="5661025"/>
            <a:ext cx="5113338" cy="65087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b-NO" altLang="nb-NO" sz="1800" b="1">
                <a:solidFill>
                  <a:srgbClr val="0000FF"/>
                </a:solidFill>
              </a:rPr>
              <a:t>Soner</a:t>
            </a:r>
            <a:r>
              <a:rPr lang="nb-NO" altLang="nb-NO" sz="1800">
                <a:solidFill>
                  <a:srgbClr val="0000FF"/>
                </a:solidFill>
              </a:rPr>
              <a:t> (CTR/TIZ) starter fra bakkenivå</a:t>
            </a:r>
            <a:br>
              <a:rPr lang="nb-NO" altLang="nb-NO" sz="1800">
                <a:solidFill>
                  <a:srgbClr val="0000FF"/>
                </a:solidFill>
              </a:rPr>
            </a:br>
            <a:r>
              <a:rPr lang="nb-NO" altLang="nb-NO" sz="1800" b="1">
                <a:solidFill>
                  <a:srgbClr val="0000FF"/>
                </a:solidFill>
              </a:rPr>
              <a:t>Områder</a:t>
            </a:r>
            <a:r>
              <a:rPr lang="nb-NO" altLang="nb-NO" sz="1800">
                <a:solidFill>
                  <a:srgbClr val="0000FF"/>
                </a:solidFill>
              </a:rPr>
              <a:t> (CTA/TMA/TIA) starter i en gitt høyde</a:t>
            </a:r>
          </a:p>
        </p:txBody>
      </p:sp>
    </p:spTree>
    <p:extLst>
      <p:ext uri="{BB962C8B-B14F-4D97-AF65-F5344CB8AC3E}">
        <p14:creationId xmlns:p14="http://schemas.microsoft.com/office/powerpoint/2010/main" val="2675109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1403350" y="333375"/>
            <a:ext cx="5113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b-NO" altLang="nb-NO" sz="2400" b="1"/>
              <a:t>Men luftfarten er global...</a:t>
            </a:r>
            <a:endParaRPr lang="nb-NO" altLang="nb-NO" sz="1400"/>
          </a:p>
        </p:txBody>
      </p:sp>
      <p:pic>
        <p:nvPicPr>
          <p:cNvPr id="6147" name="Picture 28" descr="clipart_jordklod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188913"/>
            <a:ext cx="7921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8" name="Group 56"/>
          <p:cNvGrpSpPr>
            <a:grpSpLocks/>
          </p:cNvGrpSpPr>
          <p:nvPr/>
        </p:nvGrpSpPr>
        <p:grpSpPr bwMode="auto">
          <a:xfrm>
            <a:off x="1258888" y="1198563"/>
            <a:ext cx="1798637" cy="935037"/>
            <a:chOff x="793" y="664"/>
            <a:chExt cx="1133" cy="589"/>
          </a:xfrm>
        </p:grpSpPr>
        <p:sp>
          <p:nvSpPr>
            <p:cNvPr id="6178" name="Rectangle 3"/>
            <p:cNvSpPr>
              <a:spLocks noChangeArrowheads="1"/>
            </p:cNvSpPr>
            <p:nvPr/>
          </p:nvSpPr>
          <p:spPr bwMode="auto">
            <a:xfrm>
              <a:off x="793" y="664"/>
              <a:ext cx="1088" cy="589"/>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b-NO" altLang="nb-NO" sz="1800"/>
            </a:p>
          </p:txBody>
        </p:sp>
        <p:pic>
          <p:nvPicPr>
            <p:cNvPr id="6179" name="Picture 30" descr="fn-flag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 y="709"/>
              <a:ext cx="726" cy="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80" name="Text Box 42"/>
            <p:cNvSpPr txBox="1">
              <a:spLocks noChangeArrowheads="1"/>
            </p:cNvSpPr>
            <p:nvPr/>
          </p:nvSpPr>
          <p:spPr bwMode="auto">
            <a:xfrm>
              <a:off x="1518" y="845"/>
              <a:ext cx="4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b-NO" altLang="nb-NO" sz="1800"/>
                <a:t> </a:t>
              </a:r>
              <a:r>
                <a:rPr lang="nb-NO" altLang="nb-NO" sz="2000" b="1"/>
                <a:t>FN</a:t>
              </a:r>
            </a:p>
          </p:txBody>
        </p:sp>
      </p:grpSp>
      <p:grpSp>
        <p:nvGrpSpPr>
          <p:cNvPr id="6149" name="Group 57"/>
          <p:cNvGrpSpPr>
            <a:grpSpLocks/>
          </p:cNvGrpSpPr>
          <p:nvPr/>
        </p:nvGrpSpPr>
        <p:grpSpPr bwMode="auto">
          <a:xfrm>
            <a:off x="4427538" y="1196975"/>
            <a:ext cx="1800225" cy="935038"/>
            <a:chOff x="3016" y="664"/>
            <a:chExt cx="1134" cy="589"/>
          </a:xfrm>
        </p:grpSpPr>
        <p:pic>
          <p:nvPicPr>
            <p:cNvPr id="6175" name="Picture 32" descr="eu_flag_11471822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1" y="709"/>
              <a:ext cx="726"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6" name="Text Box 43"/>
            <p:cNvSpPr txBox="1">
              <a:spLocks noChangeArrowheads="1"/>
            </p:cNvSpPr>
            <p:nvPr/>
          </p:nvSpPr>
          <p:spPr bwMode="auto">
            <a:xfrm>
              <a:off x="3742" y="845"/>
              <a:ext cx="4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b-NO" altLang="nb-NO" sz="1800"/>
                <a:t> </a:t>
              </a:r>
              <a:r>
                <a:rPr lang="nb-NO" altLang="nb-NO" sz="2000" b="1"/>
                <a:t>EU</a:t>
              </a:r>
            </a:p>
          </p:txBody>
        </p:sp>
        <p:sp>
          <p:nvSpPr>
            <p:cNvPr id="6177" name="Rectangle 46"/>
            <p:cNvSpPr>
              <a:spLocks noChangeArrowheads="1"/>
            </p:cNvSpPr>
            <p:nvPr/>
          </p:nvSpPr>
          <p:spPr bwMode="auto">
            <a:xfrm>
              <a:off x="3016" y="664"/>
              <a:ext cx="1088" cy="589"/>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b-NO" altLang="nb-NO" sz="1800"/>
            </a:p>
          </p:txBody>
        </p:sp>
      </p:grpSp>
      <p:grpSp>
        <p:nvGrpSpPr>
          <p:cNvPr id="6150" name="Group 54"/>
          <p:cNvGrpSpPr>
            <a:grpSpLocks/>
          </p:cNvGrpSpPr>
          <p:nvPr/>
        </p:nvGrpSpPr>
        <p:grpSpPr bwMode="auto">
          <a:xfrm>
            <a:off x="539750" y="2638425"/>
            <a:ext cx="3095625" cy="1047750"/>
            <a:chOff x="340" y="1571"/>
            <a:chExt cx="1950" cy="660"/>
          </a:xfrm>
        </p:grpSpPr>
        <p:pic>
          <p:nvPicPr>
            <p:cNvPr id="6172" name="Picture 34" descr="ica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 y="1571"/>
              <a:ext cx="770" cy="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3" name="Text Box 41"/>
            <p:cNvSpPr txBox="1">
              <a:spLocks noChangeArrowheads="1"/>
            </p:cNvSpPr>
            <p:nvPr/>
          </p:nvSpPr>
          <p:spPr bwMode="auto">
            <a:xfrm>
              <a:off x="1066" y="1616"/>
              <a:ext cx="1224"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b-NO" altLang="nb-NO" sz="1800" b="1"/>
                <a:t>ICAO</a:t>
              </a:r>
              <a:br>
                <a:rPr lang="nb-NO" altLang="nb-NO" sz="1800" b="1"/>
              </a:br>
              <a:r>
                <a:rPr lang="nb-NO" altLang="nb-NO" sz="1400" b="1"/>
                <a:t>I</a:t>
              </a:r>
              <a:r>
                <a:rPr lang="nb-NO" altLang="nb-NO" sz="1400"/>
                <a:t>nternational </a:t>
              </a:r>
              <a:r>
                <a:rPr lang="nb-NO" altLang="nb-NO" sz="1400" b="1"/>
                <a:t>C</a:t>
              </a:r>
              <a:r>
                <a:rPr lang="nb-NO" altLang="nb-NO" sz="1400"/>
                <a:t>ivil </a:t>
              </a:r>
              <a:r>
                <a:rPr lang="nb-NO" altLang="nb-NO" sz="1400" b="1"/>
                <a:t>A</a:t>
              </a:r>
              <a:r>
                <a:rPr lang="nb-NO" altLang="nb-NO" sz="1400"/>
                <a:t>viation </a:t>
              </a:r>
              <a:r>
                <a:rPr lang="nb-NO" altLang="nb-NO" sz="1400" b="1"/>
                <a:t>O</a:t>
              </a:r>
              <a:r>
                <a:rPr lang="nb-NO" altLang="nb-NO" sz="1400"/>
                <a:t>rganization </a:t>
              </a:r>
            </a:p>
          </p:txBody>
        </p:sp>
        <p:sp>
          <p:nvSpPr>
            <p:cNvPr id="6174" name="Rectangle 47"/>
            <p:cNvSpPr>
              <a:spLocks noChangeArrowheads="1"/>
            </p:cNvSpPr>
            <p:nvPr/>
          </p:nvSpPr>
          <p:spPr bwMode="auto">
            <a:xfrm>
              <a:off x="340" y="1571"/>
              <a:ext cx="1904" cy="635"/>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b-NO" altLang="nb-NO" sz="1800"/>
            </a:p>
          </p:txBody>
        </p:sp>
      </p:grpSp>
      <p:grpSp>
        <p:nvGrpSpPr>
          <p:cNvPr id="6151" name="Group 86"/>
          <p:cNvGrpSpPr>
            <a:grpSpLocks/>
          </p:cNvGrpSpPr>
          <p:nvPr/>
        </p:nvGrpSpPr>
        <p:grpSpPr bwMode="auto">
          <a:xfrm>
            <a:off x="4222750" y="2636838"/>
            <a:ext cx="2376488" cy="1008062"/>
            <a:chOff x="2517" y="1661"/>
            <a:chExt cx="1497" cy="635"/>
          </a:xfrm>
        </p:grpSpPr>
        <p:pic>
          <p:nvPicPr>
            <p:cNvPr id="6169" name="Picture 38" descr="EASA-logo_kvadrat_1288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7" y="1701"/>
              <a:ext cx="590" cy="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0" name="Text Box 45"/>
            <p:cNvSpPr txBox="1">
              <a:spLocks noChangeArrowheads="1"/>
            </p:cNvSpPr>
            <p:nvPr/>
          </p:nvSpPr>
          <p:spPr bwMode="auto">
            <a:xfrm>
              <a:off x="2971" y="1706"/>
              <a:ext cx="1043"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b-NO" altLang="nb-NO" sz="1800" b="1"/>
                <a:t>EASA</a:t>
              </a:r>
              <a:br>
                <a:rPr lang="nb-NO" altLang="nb-NO" sz="1800" b="1"/>
              </a:br>
              <a:r>
                <a:rPr lang="nb-NO" altLang="nb-NO" sz="1400"/>
                <a:t>European Aviation Safety Agency </a:t>
              </a:r>
            </a:p>
          </p:txBody>
        </p:sp>
        <p:sp>
          <p:nvSpPr>
            <p:cNvPr id="6171" name="Rectangle 49"/>
            <p:cNvSpPr>
              <a:spLocks noChangeArrowheads="1"/>
            </p:cNvSpPr>
            <p:nvPr/>
          </p:nvSpPr>
          <p:spPr bwMode="auto">
            <a:xfrm>
              <a:off x="2608" y="1661"/>
              <a:ext cx="1406" cy="635"/>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b-NO" altLang="nb-NO" sz="1800"/>
            </a:p>
          </p:txBody>
        </p:sp>
      </p:grpSp>
      <p:sp>
        <p:nvSpPr>
          <p:cNvPr id="6152" name="Line 58"/>
          <p:cNvSpPr>
            <a:spLocks noChangeShapeType="1"/>
          </p:cNvSpPr>
          <p:nvPr/>
        </p:nvSpPr>
        <p:spPr bwMode="auto">
          <a:xfrm>
            <a:off x="2051050" y="2133600"/>
            <a:ext cx="0" cy="5032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3" name="Line 59"/>
          <p:cNvSpPr>
            <a:spLocks noChangeShapeType="1"/>
          </p:cNvSpPr>
          <p:nvPr/>
        </p:nvSpPr>
        <p:spPr bwMode="auto">
          <a:xfrm>
            <a:off x="3560763" y="3095625"/>
            <a:ext cx="8064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4" name="Line 60"/>
          <p:cNvSpPr>
            <a:spLocks noChangeShapeType="1"/>
          </p:cNvSpPr>
          <p:nvPr/>
        </p:nvSpPr>
        <p:spPr bwMode="auto">
          <a:xfrm>
            <a:off x="5291138" y="2133600"/>
            <a:ext cx="0" cy="5032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5" name="Rectangle 61"/>
          <p:cNvSpPr>
            <a:spLocks noChangeArrowheads="1"/>
          </p:cNvSpPr>
          <p:nvPr/>
        </p:nvSpPr>
        <p:spPr bwMode="auto">
          <a:xfrm>
            <a:off x="4211638" y="4652963"/>
            <a:ext cx="3960812" cy="1439862"/>
          </a:xfrm>
          <a:prstGeom prst="rect">
            <a:avLst/>
          </a:prstGeom>
          <a:solidFill>
            <a:schemeClr val="bg1"/>
          </a:solidFill>
          <a:ln w="15875">
            <a:solidFill>
              <a:schemeClr val="tx1"/>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b-NO" altLang="nb-NO" sz="1800"/>
          </a:p>
        </p:txBody>
      </p:sp>
      <p:grpSp>
        <p:nvGrpSpPr>
          <p:cNvPr id="6156" name="Group 69"/>
          <p:cNvGrpSpPr>
            <a:grpSpLocks/>
          </p:cNvGrpSpPr>
          <p:nvPr/>
        </p:nvGrpSpPr>
        <p:grpSpPr bwMode="auto">
          <a:xfrm>
            <a:off x="6948488" y="2636838"/>
            <a:ext cx="1728787" cy="792162"/>
            <a:chOff x="2426" y="2568"/>
            <a:chExt cx="1089" cy="499"/>
          </a:xfrm>
        </p:grpSpPr>
        <p:sp>
          <p:nvSpPr>
            <p:cNvPr id="6166" name="Rectangle 66"/>
            <p:cNvSpPr>
              <a:spLocks noChangeArrowheads="1"/>
            </p:cNvSpPr>
            <p:nvPr/>
          </p:nvSpPr>
          <p:spPr bwMode="auto">
            <a:xfrm>
              <a:off x="2426" y="2568"/>
              <a:ext cx="953" cy="499"/>
            </a:xfrm>
            <a:prstGeom prst="rect">
              <a:avLst/>
            </a:prstGeom>
            <a:solidFill>
              <a:schemeClr val="bg1"/>
            </a:solidFill>
            <a:ln w="15875">
              <a:solidFill>
                <a:schemeClr val="tx1"/>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b-NO" altLang="nb-NO" sz="1800"/>
            </a:p>
          </p:txBody>
        </p:sp>
        <p:sp>
          <p:nvSpPr>
            <p:cNvPr id="6167" name="Text Box 67"/>
            <p:cNvSpPr txBox="1">
              <a:spLocks noChangeArrowheads="1"/>
            </p:cNvSpPr>
            <p:nvPr/>
          </p:nvSpPr>
          <p:spPr bwMode="auto">
            <a:xfrm>
              <a:off x="2925" y="2613"/>
              <a:ext cx="590"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 typeface="ZapfDingbats" pitchFamily="82" charset="2"/>
                <a:buNone/>
              </a:pPr>
              <a:r>
                <a:rPr lang="nb-NO" altLang="nb-NO" sz="1600" b="1"/>
                <a:t>Samf. </a:t>
              </a:r>
              <a:br>
                <a:rPr lang="nb-NO" altLang="nb-NO" sz="1600" b="1"/>
              </a:br>
              <a:r>
                <a:rPr lang="nb-NO" altLang="nb-NO" sz="1600" b="1"/>
                <a:t>dep.</a:t>
              </a:r>
              <a:endParaRPr lang="nb-NO" altLang="nb-NO" sz="1600"/>
            </a:p>
          </p:txBody>
        </p:sp>
        <p:pic>
          <p:nvPicPr>
            <p:cNvPr id="6168" name="Picture 68" descr="Portalens forsid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72" y="2613"/>
              <a:ext cx="399"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57" name="Picture 70" descr="tinget001_684779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23100" y="1270000"/>
            <a:ext cx="1439863"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73" descr="tinget001_684779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21513" y="1270000"/>
            <a:ext cx="1439862"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Rectangle 74"/>
          <p:cNvSpPr>
            <a:spLocks noChangeArrowheads="1"/>
          </p:cNvSpPr>
          <p:nvPr/>
        </p:nvSpPr>
        <p:spPr bwMode="auto">
          <a:xfrm>
            <a:off x="6877050" y="1196975"/>
            <a:ext cx="1728788" cy="935038"/>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b-NO" altLang="nb-NO" sz="1800"/>
          </a:p>
        </p:txBody>
      </p:sp>
      <p:sp>
        <p:nvSpPr>
          <p:cNvPr id="6160" name="Line 76"/>
          <p:cNvSpPr>
            <a:spLocks noChangeShapeType="1"/>
          </p:cNvSpPr>
          <p:nvPr/>
        </p:nvSpPr>
        <p:spPr bwMode="auto">
          <a:xfrm>
            <a:off x="7740650" y="2133600"/>
            <a:ext cx="0" cy="5032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1" name="Text Box 77"/>
          <p:cNvSpPr txBox="1">
            <a:spLocks noChangeArrowheads="1"/>
          </p:cNvSpPr>
          <p:nvPr/>
        </p:nvSpPr>
        <p:spPr bwMode="auto">
          <a:xfrm>
            <a:off x="4211638" y="5621338"/>
            <a:ext cx="39608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 typeface="ZapfDingbats" pitchFamily="82" charset="2"/>
              <a:buNone/>
            </a:pPr>
            <a:r>
              <a:rPr lang="nb-NO" altLang="nb-NO" sz="1800"/>
              <a:t>Ansvar for norsk regelverk for luftfart</a:t>
            </a:r>
          </a:p>
        </p:txBody>
      </p:sp>
      <p:sp>
        <p:nvSpPr>
          <p:cNvPr id="6162" name="Line 83"/>
          <p:cNvSpPr>
            <a:spLocks noChangeShapeType="1"/>
          </p:cNvSpPr>
          <p:nvPr/>
        </p:nvSpPr>
        <p:spPr bwMode="auto">
          <a:xfrm>
            <a:off x="5580063" y="3644900"/>
            <a:ext cx="0" cy="10080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3" name="Line 84"/>
          <p:cNvSpPr>
            <a:spLocks noChangeShapeType="1"/>
          </p:cNvSpPr>
          <p:nvPr/>
        </p:nvSpPr>
        <p:spPr bwMode="auto">
          <a:xfrm flipH="1">
            <a:off x="7380288" y="3429000"/>
            <a:ext cx="360362" cy="12239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4" name="Text Box 85"/>
          <p:cNvSpPr txBox="1">
            <a:spLocks noChangeArrowheads="1"/>
          </p:cNvSpPr>
          <p:nvPr/>
        </p:nvSpPr>
        <p:spPr bwMode="auto">
          <a:xfrm>
            <a:off x="2051050" y="2133600"/>
            <a:ext cx="2305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b-NO" altLang="nb-NO" sz="1200"/>
              <a:t>Chicago-</a:t>
            </a:r>
            <a:br>
              <a:rPr lang="nb-NO" altLang="nb-NO" sz="1200"/>
            </a:br>
            <a:r>
              <a:rPr lang="nb-NO" altLang="nb-NO" sz="1200"/>
              <a:t>konvensjonen 1944</a:t>
            </a:r>
          </a:p>
        </p:txBody>
      </p:sp>
      <p:pic>
        <p:nvPicPr>
          <p:cNvPr id="6165" name="Picture 45" descr="Luftfartstilsynets logo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67213" y="4706938"/>
            <a:ext cx="2803525"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65926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Lov</a:t>
            </a:r>
            <a:r>
              <a:rPr lang="en-US" b="1" dirty="0"/>
              <a:t> om </a:t>
            </a:r>
            <a:r>
              <a:rPr lang="en-US" b="1" dirty="0" err="1"/>
              <a:t>luftfart</a:t>
            </a:r>
            <a:r>
              <a:rPr lang="en-US" b="1" dirty="0"/>
              <a:t> (</a:t>
            </a:r>
            <a:r>
              <a:rPr lang="en-US" b="1" dirty="0" err="1"/>
              <a:t>luftfartsloven</a:t>
            </a:r>
            <a:r>
              <a:rPr lang="en-US" b="1" dirty="0"/>
              <a:t>)</a:t>
            </a:r>
            <a:endParaRPr lang="en-US" dirty="0"/>
          </a:p>
        </p:txBody>
      </p:sp>
      <p:sp>
        <p:nvSpPr>
          <p:cNvPr id="3" name="Content Placeholder 2"/>
          <p:cNvSpPr>
            <a:spLocks noGrp="1"/>
          </p:cNvSpPr>
          <p:nvPr>
            <p:ph idx="1"/>
          </p:nvPr>
        </p:nvSpPr>
        <p:spPr/>
        <p:txBody>
          <a:bodyPr/>
          <a:lstStyle/>
          <a:p>
            <a:r>
              <a:rPr lang="nb-NO" sz="2800" dirty="0"/>
              <a:t>Loven slår fast at luftfart i Norge bare kan finne sted i samsvar med denne lov og forskrifter gitt med hjemmel i loven. </a:t>
            </a:r>
            <a:endParaRPr lang="nb-NO" sz="2800" dirty="0" smtClean="0"/>
          </a:p>
          <a:p>
            <a:r>
              <a:rPr lang="nb-NO" sz="2800" dirty="0" smtClean="0"/>
              <a:t>Loven </a:t>
            </a:r>
            <a:r>
              <a:rPr lang="nb-NO" sz="2800" dirty="0"/>
              <a:t>gir bestemmelser både om sivil og militær luftfart og annen statsluftfart (dvs. ikke-militær offentlig luftfart).</a:t>
            </a:r>
            <a:endParaRPr lang="en-US" sz="2800" dirty="0"/>
          </a:p>
          <a:p>
            <a:endParaRPr lang="en-US" dirty="0"/>
          </a:p>
        </p:txBody>
      </p:sp>
      <p:sp>
        <p:nvSpPr>
          <p:cNvPr id="4" name="Slide Number Placeholder 3"/>
          <p:cNvSpPr>
            <a:spLocks noGrp="1"/>
          </p:cNvSpPr>
          <p:nvPr>
            <p:ph type="sldNum" sz="quarter" idx="12"/>
          </p:nvPr>
        </p:nvSpPr>
        <p:spPr/>
        <p:txBody>
          <a:bodyPr/>
          <a:lstStyle/>
          <a:p>
            <a:fld id="{AD3E319B-D9A2-446E-A077-2C34E3BFAA8B}" type="slidenum">
              <a:rPr lang="en-US" smtClean="0"/>
              <a:t>6</a:t>
            </a:fld>
            <a:endParaRPr lang="en-US"/>
          </a:p>
        </p:txBody>
      </p:sp>
    </p:spTree>
    <p:extLst>
      <p:ext uri="{BB962C8B-B14F-4D97-AF65-F5344CB8AC3E}">
        <p14:creationId xmlns:p14="http://schemas.microsoft.com/office/powerpoint/2010/main" val="396001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en-US" sz="3200" b="1" dirty="0" err="1"/>
              <a:t>Lov</a:t>
            </a:r>
            <a:r>
              <a:rPr lang="en-US" sz="3200" b="1" dirty="0"/>
              <a:t> om </a:t>
            </a:r>
            <a:r>
              <a:rPr lang="en-US" sz="3200" b="1" dirty="0" err="1"/>
              <a:t>luftfart</a:t>
            </a:r>
            <a:r>
              <a:rPr lang="en-US" sz="3200" b="1" dirty="0"/>
              <a:t> (</a:t>
            </a:r>
            <a:r>
              <a:rPr lang="en-US" sz="3200" b="1" dirty="0" err="1"/>
              <a:t>luftfartsloven</a:t>
            </a:r>
            <a:r>
              <a:rPr lang="en-US" sz="3200" b="1" dirty="0"/>
              <a:t>)</a:t>
            </a:r>
            <a:endParaRPr lang="en-US" sz="3200" dirty="0"/>
          </a:p>
        </p:txBody>
      </p:sp>
      <p:sp>
        <p:nvSpPr>
          <p:cNvPr id="3" name="Content Placeholder 2"/>
          <p:cNvSpPr>
            <a:spLocks noGrp="1"/>
          </p:cNvSpPr>
          <p:nvPr>
            <p:ph idx="1"/>
          </p:nvPr>
        </p:nvSpPr>
        <p:spPr>
          <a:xfrm>
            <a:off x="457200" y="980728"/>
            <a:ext cx="8229600" cy="5145435"/>
          </a:xfrm>
        </p:spPr>
        <p:txBody>
          <a:bodyPr>
            <a:normAutofit fontScale="62500" lnSpcReduction="20000"/>
          </a:bodyPr>
          <a:lstStyle/>
          <a:p>
            <a:r>
              <a:rPr lang="nb-NO" b="1" dirty="0" smtClean="0"/>
              <a:t>Luftfartsloven</a:t>
            </a:r>
            <a:endParaRPr lang="en-US" dirty="0" smtClean="0"/>
          </a:p>
          <a:p>
            <a:r>
              <a:rPr lang="nb-NO" i="1" u="sng" dirty="0" smtClean="0">
                <a:hlinkClick r:id="rId2"/>
              </a:rPr>
              <a:t>Innledende bestemmelser </a:t>
            </a:r>
            <a:endParaRPr lang="en-US" dirty="0" smtClean="0"/>
          </a:p>
          <a:p>
            <a:r>
              <a:rPr lang="nb-NO" i="1" dirty="0" smtClean="0"/>
              <a:t>Kapittel I. Lovens virkeområde 					</a:t>
            </a:r>
          </a:p>
          <a:p>
            <a:endParaRPr lang="en-US" dirty="0"/>
          </a:p>
          <a:p>
            <a:r>
              <a:rPr lang="nb-NO" i="1" u="sng" dirty="0">
                <a:hlinkClick r:id="rId3"/>
              </a:rPr>
              <a:t>Første del. Sivil luftfart </a:t>
            </a:r>
            <a:endParaRPr lang="en-US" dirty="0"/>
          </a:p>
          <a:p>
            <a:r>
              <a:rPr lang="nb-NO" dirty="0"/>
              <a:t>Kapittel II. Alminnelige bestemmelser 				</a:t>
            </a:r>
          </a:p>
          <a:p>
            <a:r>
              <a:rPr lang="nb-NO" dirty="0" smtClean="0"/>
              <a:t>Kap</a:t>
            </a:r>
            <a:r>
              <a:rPr lang="nb-NO" dirty="0"/>
              <a:t>. III, Registrering, nasjonalitet og merking </a:t>
            </a:r>
            <a:endParaRPr lang="en-US" dirty="0"/>
          </a:p>
          <a:p>
            <a:r>
              <a:rPr lang="nb-NO" dirty="0"/>
              <a:t>Kap. IV, Luftdyktighet og miljødyktighet</a:t>
            </a:r>
            <a:endParaRPr lang="en-US" dirty="0"/>
          </a:p>
          <a:p>
            <a:r>
              <a:rPr lang="nb-NO" dirty="0"/>
              <a:t>Kap. VI, Fartøysjefen og tjenesten ombord </a:t>
            </a:r>
            <a:endParaRPr lang="en-US" dirty="0"/>
          </a:p>
          <a:p>
            <a:r>
              <a:rPr lang="nb-NO" dirty="0"/>
              <a:t>Kap. XI, Skadeerstatning og forsikring</a:t>
            </a:r>
            <a:endParaRPr lang="en-US" dirty="0"/>
          </a:p>
          <a:p>
            <a:r>
              <a:rPr lang="nb-NO" dirty="0"/>
              <a:t>Kapittel XII. Varsling, rapportering og Undersøkelse av luftfartsulykker og luftfarts-hendelser m.m.</a:t>
            </a:r>
            <a:endParaRPr lang="en-US" dirty="0"/>
          </a:p>
          <a:p>
            <a:r>
              <a:rPr lang="nb-NO" dirty="0"/>
              <a:t>A. Varsling av luftfartsulykker og luftfarts-hendelser mv.</a:t>
            </a:r>
            <a:endParaRPr lang="en-US" dirty="0"/>
          </a:p>
          <a:p>
            <a:r>
              <a:rPr lang="nb-NO" dirty="0"/>
              <a:t>D. Undersøkelse av ulykker og hendelser mv. </a:t>
            </a:r>
            <a:endParaRPr lang="en-US" dirty="0"/>
          </a:p>
          <a:p>
            <a:r>
              <a:rPr lang="nb-NO" dirty="0"/>
              <a:t> Kap. XIV, Straffebestemmelser </a:t>
            </a:r>
            <a:endParaRPr lang="en-US" dirty="0"/>
          </a:p>
          <a:p>
            <a:r>
              <a:rPr lang="nb-NO" dirty="0"/>
              <a:t>Kap. XV, Gjennomføringsbestemmelser</a:t>
            </a:r>
            <a:endParaRPr lang="en-US" dirty="0"/>
          </a:p>
          <a:p>
            <a:endParaRPr lang="en-US" dirty="0"/>
          </a:p>
        </p:txBody>
      </p:sp>
      <p:sp>
        <p:nvSpPr>
          <p:cNvPr id="4" name="Slide Number Placeholder 3"/>
          <p:cNvSpPr>
            <a:spLocks noGrp="1"/>
          </p:cNvSpPr>
          <p:nvPr>
            <p:ph type="sldNum" sz="quarter" idx="12"/>
          </p:nvPr>
        </p:nvSpPr>
        <p:spPr/>
        <p:txBody>
          <a:bodyPr/>
          <a:lstStyle/>
          <a:p>
            <a:fld id="{AD3E319B-D9A2-446E-A077-2C34E3BFAA8B}" type="slidenum">
              <a:rPr lang="en-US" smtClean="0"/>
              <a:t>7</a:t>
            </a:fld>
            <a:endParaRPr lang="en-US"/>
          </a:p>
        </p:txBody>
      </p:sp>
    </p:spTree>
    <p:extLst>
      <p:ext uri="{BB962C8B-B14F-4D97-AF65-F5344CB8AC3E}">
        <p14:creationId xmlns:p14="http://schemas.microsoft.com/office/powerpoint/2010/main" val="2559476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nb-NO" sz="3600" b="1" dirty="0" smtClean="0"/>
              <a:t/>
            </a:r>
            <a:br>
              <a:rPr lang="nb-NO" sz="3600" b="1" dirty="0" smtClean="0"/>
            </a:br>
            <a:r>
              <a:rPr lang="nb-NO" sz="3600" b="1" dirty="0" smtClean="0"/>
              <a:t>Kapittel </a:t>
            </a:r>
            <a:r>
              <a:rPr lang="nb-NO" sz="3600" b="1" dirty="0"/>
              <a:t>VI. Fartøysjefen og tjenesten ombord</a:t>
            </a:r>
            <a:r>
              <a:rPr lang="en-US" dirty="0"/>
              <a:t/>
            </a:r>
            <a:br>
              <a:rPr lang="en-US" dirty="0"/>
            </a:br>
            <a:endParaRPr lang="en-US" dirty="0"/>
          </a:p>
        </p:txBody>
      </p:sp>
      <p:sp>
        <p:nvSpPr>
          <p:cNvPr id="3" name="Content Placeholder 2"/>
          <p:cNvSpPr>
            <a:spLocks noGrp="1"/>
          </p:cNvSpPr>
          <p:nvPr>
            <p:ph idx="1"/>
          </p:nvPr>
        </p:nvSpPr>
        <p:spPr>
          <a:xfrm>
            <a:off x="457200" y="980728"/>
            <a:ext cx="8229600" cy="5145435"/>
          </a:xfrm>
        </p:spPr>
        <p:txBody>
          <a:bodyPr>
            <a:normAutofit lnSpcReduction="10000"/>
          </a:bodyPr>
          <a:lstStyle/>
          <a:p>
            <a:endParaRPr lang="nb-NO" b="1" dirty="0" smtClean="0"/>
          </a:p>
          <a:p>
            <a:r>
              <a:rPr lang="nb-NO" b="1" dirty="0" smtClean="0"/>
              <a:t>§ </a:t>
            </a:r>
            <a:r>
              <a:rPr lang="nb-NO" b="1" dirty="0"/>
              <a:t>6-7. </a:t>
            </a:r>
            <a:r>
              <a:rPr lang="nb-NO" b="1" i="1" dirty="0"/>
              <a:t>Om fartøydokumenter</a:t>
            </a:r>
            <a:endParaRPr lang="en-US" dirty="0"/>
          </a:p>
          <a:p>
            <a:pPr marL="400050" lvl="1" indent="0">
              <a:buNone/>
            </a:pPr>
            <a:r>
              <a:rPr lang="en-US" dirty="0" err="1" smtClean="0"/>
              <a:t>Fartøysjefen</a:t>
            </a:r>
            <a:r>
              <a:rPr lang="en-US" dirty="0" smtClean="0"/>
              <a:t> </a:t>
            </a:r>
            <a:r>
              <a:rPr lang="en-US" dirty="0" err="1"/>
              <a:t>skal</a:t>
            </a:r>
            <a:r>
              <a:rPr lang="en-US" dirty="0"/>
              <a:t> </a:t>
            </a:r>
            <a:r>
              <a:rPr lang="en-US" dirty="0" err="1"/>
              <a:t>påse</a:t>
            </a:r>
            <a:r>
              <a:rPr lang="en-US" dirty="0"/>
              <a:t> at </a:t>
            </a:r>
            <a:r>
              <a:rPr lang="en-US" dirty="0" err="1"/>
              <a:t>foreskrevne</a:t>
            </a:r>
            <a:r>
              <a:rPr lang="en-US" dirty="0"/>
              <a:t> </a:t>
            </a:r>
            <a:r>
              <a:rPr lang="en-US" dirty="0" err="1" smtClean="0"/>
              <a:t>fartøydokumenter</a:t>
            </a:r>
            <a:r>
              <a:rPr lang="en-US" dirty="0" smtClean="0"/>
              <a:t> </a:t>
            </a:r>
            <a:r>
              <a:rPr lang="en-US" dirty="0" err="1" smtClean="0"/>
              <a:t>er</a:t>
            </a:r>
            <a:r>
              <a:rPr lang="en-US" dirty="0" smtClean="0"/>
              <a:t> </a:t>
            </a:r>
            <a:r>
              <a:rPr lang="en-US" dirty="0" err="1" smtClean="0"/>
              <a:t>ombord</a:t>
            </a:r>
            <a:r>
              <a:rPr lang="en-US" dirty="0" smtClean="0"/>
              <a:t> og </a:t>
            </a:r>
            <a:r>
              <a:rPr lang="en-US" dirty="0" err="1" smtClean="0"/>
              <a:t>blir</a:t>
            </a:r>
            <a:r>
              <a:rPr lang="en-US" dirty="0" smtClean="0"/>
              <a:t> </a:t>
            </a:r>
            <a:r>
              <a:rPr lang="en-US" dirty="0" err="1" smtClean="0"/>
              <a:t>forskriftsmessig</a:t>
            </a:r>
            <a:r>
              <a:rPr lang="en-US" dirty="0" smtClean="0"/>
              <a:t> </a:t>
            </a:r>
            <a:r>
              <a:rPr lang="en-US" dirty="0" err="1" smtClean="0"/>
              <a:t>ført</a:t>
            </a:r>
            <a:endParaRPr lang="en-US" dirty="0" smtClean="0"/>
          </a:p>
          <a:p>
            <a:endParaRPr lang="en-US" dirty="0" smtClean="0"/>
          </a:p>
          <a:p>
            <a:r>
              <a:rPr lang="en-US" b="1" dirty="0"/>
              <a:t>§ 6-11. </a:t>
            </a:r>
            <a:r>
              <a:rPr lang="en-US" b="1" i="1" dirty="0" err="1"/>
              <a:t>Alkoholpåvirkning</a:t>
            </a:r>
            <a:r>
              <a:rPr lang="en-US" b="1" i="1" dirty="0"/>
              <a:t> </a:t>
            </a:r>
            <a:r>
              <a:rPr lang="en-US" b="1" i="1" dirty="0" smtClean="0"/>
              <a:t>mv</a:t>
            </a:r>
          </a:p>
          <a:p>
            <a:pPr marL="400050" lvl="1" indent="0">
              <a:buNone/>
            </a:pPr>
            <a:r>
              <a:rPr lang="en-US" dirty="0" smtClean="0"/>
              <a:t>- </a:t>
            </a:r>
            <a:r>
              <a:rPr lang="en-US" dirty="0" err="1" smtClean="0"/>
              <a:t>alkoholkonsentrasjon</a:t>
            </a:r>
            <a:r>
              <a:rPr lang="en-US" dirty="0" smtClean="0"/>
              <a:t> </a:t>
            </a:r>
            <a:r>
              <a:rPr lang="en-US" dirty="0" err="1"/>
              <a:t>i</a:t>
            </a:r>
            <a:r>
              <a:rPr lang="en-US" dirty="0"/>
              <a:t> </a:t>
            </a:r>
            <a:r>
              <a:rPr lang="en-US" dirty="0" err="1"/>
              <a:t>blodet</a:t>
            </a:r>
            <a:r>
              <a:rPr lang="en-US" dirty="0"/>
              <a:t> </a:t>
            </a:r>
            <a:r>
              <a:rPr lang="en-US" dirty="0" err="1"/>
              <a:t>som</a:t>
            </a:r>
            <a:r>
              <a:rPr lang="en-US" dirty="0"/>
              <a:t> </a:t>
            </a:r>
            <a:r>
              <a:rPr lang="en-US" dirty="0" err="1"/>
              <a:t>er</a:t>
            </a:r>
            <a:r>
              <a:rPr lang="en-US" dirty="0"/>
              <a:t> </a:t>
            </a:r>
            <a:r>
              <a:rPr lang="en-US" dirty="0" err="1"/>
              <a:t>større</a:t>
            </a:r>
            <a:r>
              <a:rPr lang="en-US" dirty="0"/>
              <a:t> </a:t>
            </a:r>
            <a:r>
              <a:rPr lang="en-US" dirty="0" err="1"/>
              <a:t>enn</a:t>
            </a:r>
            <a:r>
              <a:rPr lang="en-US" dirty="0"/>
              <a:t> 0,2 </a:t>
            </a:r>
            <a:r>
              <a:rPr lang="en-US" dirty="0" err="1" smtClean="0"/>
              <a:t>promille</a:t>
            </a:r>
            <a:endParaRPr lang="en-US" dirty="0" smtClean="0"/>
          </a:p>
          <a:p>
            <a:pPr marL="400050" lvl="1" indent="0">
              <a:buNone/>
            </a:pPr>
            <a:r>
              <a:rPr lang="nb-NO" dirty="0" smtClean="0"/>
              <a:t>- påvirket </a:t>
            </a:r>
            <a:r>
              <a:rPr lang="nb-NO" dirty="0"/>
              <a:t>av annet berusende eller bedøvende middel enn alkohol.</a:t>
            </a:r>
            <a:endParaRPr lang="en-US" dirty="0"/>
          </a:p>
          <a:p>
            <a:endParaRPr lang="en-US" dirty="0"/>
          </a:p>
        </p:txBody>
      </p:sp>
      <p:sp>
        <p:nvSpPr>
          <p:cNvPr id="4" name="Slide Number Placeholder 3"/>
          <p:cNvSpPr>
            <a:spLocks noGrp="1"/>
          </p:cNvSpPr>
          <p:nvPr>
            <p:ph type="sldNum" sz="quarter" idx="12"/>
          </p:nvPr>
        </p:nvSpPr>
        <p:spPr/>
        <p:txBody>
          <a:bodyPr/>
          <a:lstStyle/>
          <a:p>
            <a:fld id="{AD3E319B-D9A2-446E-A077-2C34E3BFAA8B}" type="slidenum">
              <a:rPr lang="en-US" smtClean="0"/>
              <a:t>8</a:t>
            </a:fld>
            <a:endParaRPr lang="en-US"/>
          </a:p>
        </p:txBody>
      </p:sp>
    </p:spTree>
    <p:extLst>
      <p:ext uri="{BB962C8B-B14F-4D97-AF65-F5344CB8AC3E}">
        <p14:creationId xmlns:p14="http://schemas.microsoft.com/office/powerpoint/2010/main" val="3125218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sz="3600" b="1" dirty="0"/>
              <a:t>Kapittel XII. Varsling, rapportering </a:t>
            </a:r>
            <a:r>
              <a:rPr lang="nb-NO" sz="3600" b="1" dirty="0" smtClean="0"/>
              <a:t>og undersøkelse </a:t>
            </a:r>
            <a:r>
              <a:rPr lang="nb-NO" sz="3600" b="1" dirty="0"/>
              <a:t>av luftfartsulykker og </a:t>
            </a:r>
            <a:r>
              <a:rPr lang="nb-NO" sz="3600" b="1" dirty="0" smtClean="0"/>
              <a:t>luftfartshendelser </a:t>
            </a:r>
            <a:r>
              <a:rPr lang="nb-NO" sz="3600" b="1" dirty="0"/>
              <a:t>m.m</a:t>
            </a:r>
            <a:r>
              <a:rPr lang="nb-NO" b="1" dirty="0"/>
              <a:t>.</a:t>
            </a:r>
            <a:endParaRPr lang="en-US" dirty="0"/>
          </a:p>
        </p:txBody>
      </p:sp>
      <p:sp>
        <p:nvSpPr>
          <p:cNvPr id="3" name="Content Placeholder 2"/>
          <p:cNvSpPr>
            <a:spLocks noGrp="1"/>
          </p:cNvSpPr>
          <p:nvPr>
            <p:ph idx="1"/>
          </p:nvPr>
        </p:nvSpPr>
        <p:spPr/>
        <p:txBody>
          <a:bodyPr/>
          <a:lstStyle/>
          <a:p>
            <a:endParaRPr lang="nb-NO" b="1" dirty="0" smtClean="0"/>
          </a:p>
          <a:p>
            <a:r>
              <a:rPr lang="nb-NO" b="1" dirty="0" smtClean="0"/>
              <a:t>§ </a:t>
            </a:r>
            <a:r>
              <a:rPr lang="nb-NO" b="1" dirty="0"/>
              <a:t>12-1.</a:t>
            </a:r>
            <a:r>
              <a:rPr lang="nb-NO" b="1" i="1" dirty="0"/>
              <a:t>Generell varslingsplikt</a:t>
            </a:r>
            <a:endParaRPr lang="en-US" dirty="0"/>
          </a:p>
          <a:p>
            <a:endParaRPr lang="nb-NO" b="1" dirty="0" smtClean="0"/>
          </a:p>
          <a:p>
            <a:r>
              <a:rPr lang="nb-NO" b="1" dirty="0" smtClean="0"/>
              <a:t>§ </a:t>
            </a:r>
            <a:r>
              <a:rPr lang="nb-NO" b="1" dirty="0"/>
              <a:t>12-7.</a:t>
            </a:r>
            <a:r>
              <a:rPr lang="nb-NO" b="1" i="1" dirty="0"/>
              <a:t>Taushetsplikt</a:t>
            </a:r>
            <a:endParaRPr lang="en-US" dirty="0"/>
          </a:p>
          <a:p>
            <a:endParaRPr lang="en-US" dirty="0"/>
          </a:p>
        </p:txBody>
      </p:sp>
      <p:sp>
        <p:nvSpPr>
          <p:cNvPr id="4" name="Slide Number Placeholder 3"/>
          <p:cNvSpPr>
            <a:spLocks noGrp="1"/>
          </p:cNvSpPr>
          <p:nvPr>
            <p:ph type="sldNum" sz="quarter" idx="12"/>
          </p:nvPr>
        </p:nvSpPr>
        <p:spPr/>
        <p:txBody>
          <a:bodyPr/>
          <a:lstStyle/>
          <a:p>
            <a:fld id="{AD3E319B-D9A2-446E-A077-2C34E3BFAA8B}" type="slidenum">
              <a:rPr lang="en-US" smtClean="0"/>
              <a:t>9</a:t>
            </a:fld>
            <a:endParaRPr lang="en-US"/>
          </a:p>
        </p:txBody>
      </p:sp>
    </p:spTree>
    <p:extLst>
      <p:ext uri="{BB962C8B-B14F-4D97-AF65-F5344CB8AC3E}">
        <p14:creationId xmlns:p14="http://schemas.microsoft.com/office/powerpoint/2010/main" val="27490973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ndardformgivning">
  <a:themeElements>
    <a:clrScheme name="Standardformgivning 13">
      <a:dk1>
        <a:srgbClr val="FFFF00"/>
      </a:dk1>
      <a:lt1>
        <a:srgbClr val="FFFFFF"/>
      </a:lt1>
      <a:dk2>
        <a:srgbClr val="FFFF00"/>
      </a:dk2>
      <a:lt2>
        <a:srgbClr val="808080"/>
      </a:lt2>
      <a:accent1>
        <a:srgbClr val="BBE0E3"/>
      </a:accent1>
      <a:accent2>
        <a:srgbClr val="333399"/>
      </a:accent2>
      <a:accent3>
        <a:srgbClr val="FFFFFF"/>
      </a:accent3>
      <a:accent4>
        <a:srgbClr val="DADA00"/>
      </a:accent4>
      <a:accent5>
        <a:srgbClr val="DAEDEF"/>
      </a:accent5>
      <a:accent6>
        <a:srgbClr val="2D2D8A"/>
      </a:accent6>
      <a:hlink>
        <a:srgbClr val="009999"/>
      </a:hlink>
      <a:folHlink>
        <a:srgbClr val="99CC00"/>
      </a:folHlink>
    </a:clrScheme>
    <a:fontScheme name="Standard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formgivning 13">
        <a:dk1>
          <a:srgbClr val="FFFF00"/>
        </a:dk1>
        <a:lt1>
          <a:srgbClr val="FFFFFF"/>
        </a:lt1>
        <a:dk2>
          <a:srgbClr val="FFFF00"/>
        </a:dk2>
        <a:lt2>
          <a:srgbClr val="808080"/>
        </a:lt2>
        <a:accent1>
          <a:srgbClr val="BBE0E3"/>
        </a:accent1>
        <a:accent2>
          <a:srgbClr val="333399"/>
        </a:accent2>
        <a:accent3>
          <a:srgbClr val="FFFFFF"/>
        </a:accent3>
        <a:accent4>
          <a:srgbClr val="DADA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8136</TotalTime>
  <Words>2023</Words>
  <Application>Microsoft Office PowerPoint</Application>
  <PresentationFormat>On-screen Show (4:3)</PresentationFormat>
  <Paragraphs>403</Paragraphs>
  <Slides>47</Slides>
  <Notes>2</Notes>
  <HiddenSlides>0</HiddenSlides>
  <MMClips>0</MMClips>
  <ScaleCrop>false</ScaleCrop>
  <HeadingPairs>
    <vt:vector size="4" baseType="variant">
      <vt:variant>
        <vt:lpstr>Theme</vt:lpstr>
      </vt:variant>
      <vt:variant>
        <vt:i4>3</vt:i4>
      </vt:variant>
      <vt:variant>
        <vt:lpstr>Slide Titles</vt:lpstr>
      </vt:variant>
      <vt:variant>
        <vt:i4>47</vt:i4>
      </vt:variant>
    </vt:vector>
  </HeadingPairs>
  <TitlesOfParts>
    <vt:vector size="50" baseType="lpstr">
      <vt:lpstr>Office Theme</vt:lpstr>
      <vt:lpstr>Standardformgivning</vt:lpstr>
      <vt:lpstr>1_Office Theme</vt:lpstr>
      <vt:lpstr>PowerPoint Presentation</vt:lpstr>
      <vt:lpstr> Kurs i Lover og regler  for seilflygere del 1 </vt:lpstr>
      <vt:lpstr>PowerPoint Presentation</vt:lpstr>
      <vt:lpstr>PowerPoint Presentation</vt:lpstr>
      <vt:lpstr>PowerPoint Presentation</vt:lpstr>
      <vt:lpstr>Lov om luftfart (luftfartsloven)</vt:lpstr>
      <vt:lpstr>Lov om luftfart (luftfartsloven)</vt:lpstr>
      <vt:lpstr> Kapittel VI. Fartøysjefen og tjenesten ombord </vt:lpstr>
      <vt:lpstr>Kapittel XII. Varsling, rapportering og undersøkelse av luftfartsulykker og luftfartshendelser m.m.</vt:lpstr>
      <vt:lpstr> Kapittel XIV. Straffebestemmelser </vt:lpstr>
      <vt:lpstr>Kapittel XV. Gjennomføringsbestemmelser</vt:lpstr>
      <vt:lpstr>Norsk Luftsportstilsyn (NLT)</vt:lpstr>
      <vt:lpstr>BSL D</vt:lpstr>
      <vt:lpstr>BSL F 1-1 Lufttrafikkregler</vt:lpstr>
      <vt:lpstr>Definisjoner</vt:lpstr>
      <vt:lpstr> SECTION 2 Applicability and compliance Guidance material (GM1) </vt:lpstr>
      <vt:lpstr>Nasjonalt tillegg §6. Til SERA.3130 Akroflyging</vt:lpstr>
      <vt:lpstr>CHAPTER 2 Avoidance of collisions</vt:lpstr>
      <vt:lpstr>PowerPoint Presentation</vt:lpstr>
      <vt:lpstr>CHAPTER 2 Avoidance of collisions</vt:lpstr>
      <vt:lpstr> Vikeplikt i luften 1 Right-of-way   -   Vikepliktsregler </vt:lpstr>
      <vt:lpstr>Vikeplikt i luften 2</vt:lpstr>
      <vt:lpstr>Vikeplikt i luften 3</vt:lpstr>
      <vt:lpstr>PowerPoint Presentation</vt:lpstr>
      <vt:lpstr>Vikeplikt i luften 4</vt:lpstr>
      <vt:lpstr>Vikepliktsregler  </vt:lpstr>
      <vt:lpstr>  SECTION 5 Visual meteorological conditions, visual flight rules, special VFR and instrument flight rules </vt:lpstr>
      <vt:lpstr>SERA.5001 VMC visibility and distance from cloud minima</vt:lpstr>
      <vt:lpstr>PowerPoint Presentation</vt:lpstr>
      <vt:lpstr>Nasjonalt tillegg §14. Til SERA.5005(f)  Visuelle flygeregler</vt:lpstr>
      <vt:lpstr>PowerPoint Presentation</vt:lpstr>
      <vt:lpstr>BSL C 5-2a - Forskrift om flytelefonistsertifikat (flytelefonistforskriften)  </vt:lpstr>
      <vt:lpstr> BSL C 1-2 - Forskrift om medisinske undersøkelser av seilflygere, mikroflygere, førere av friballong og kabinbesetningsmedlemmer. </vt:lpstr>
      <vt:lpstr>BSL C 1-2 - Forskrift om medisinske undersøkelser av seilflygere, ........</vt:lpstr>
      <vt:lpstr> BSL C 1-3 - Forskrift om medisinske krav for seilflygere, mikroflygere, førere av friballong og kabinbesetningsmedlemmer </vt:lpstr>
      <vt:lpstr>SECTION 6 Airspace classification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SERA.6005 Requirements for communications and SSR transponder </vt:lpstr>
      <vt:lpstr> SERA.6005 Requirements for communications and SSR transponder </vt:lpstr>
      <vt:lpstr>  Nasjonalt tillegg §16. Til SERA.6005(a) Luftrom med krav til toveis radiokommunikasjon (RMZ)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slarssen</dc:creator>
  <cp:lastModifiedBy>slarssen</cp:lastModifiedBy>
  <cp:revision>78</cp:revision>
  <cp:lastPrinted>2018-01-29T15:24:21Z</cp:lastPrinted>
  <dcterms:created xsi:type="dcterms:W3CDTF">2018-01-07T11:59:11Z</dcterms:created>
  <dcterms:modified xsi:type="dcterms:W3CDTF">2018-02-14T11:56:09Z</dcterms:modified>
</cp:coreProperties>
</file>