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338" r:id="rId3"/>
    <p:sldId id="293" r:id="rId4"/>
    <p:sldId id="339" r:id="rId5"/>
    <p:sldId id="343" r:id="rId6"/>
    <p:sldId id="345" r:id="rId7"/>
    <p:sldId id="346" r:id="rId8"/>
    <p:sldId id="292" r:id="rId9"/>
    <p:sldId id="332" r:id="rId10"/>
    <p:sldId id="347" r:id="rId11"/>
    <p:sldId id="333" r:id="rId12"/>
    <p:sldId id="323" r:id="rId13"/>
    <p:sldId id="325" r:id="rId14"/>
    <p:sldId id="348" r:id="rId15"/>
    <p:sldId id="349" r:id="rId16"/>
    <p:sldId id="350" r:id="rId17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3927B81-EA52-4DFF-833A-E0511B8F9CC3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C7D39B1-4232-461B-B4D3-533FC5C3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8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4A1D-685D-4383-AB9B-580C32F4F83B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B5E3-2A4A-4E27-88AD-E3FB6A0B258E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6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C023-0B16-439D-A22F-647B88D43A2A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FEFA-7F2F-413C-A360-F1ACBE6459E8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4D2B-87DD-4501-AC9B-040BDC49D7B6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8F9C-C6DA-433C-BBBF-6F9FFA5AD91D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2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C810-3C50-4401-B344-EBC5438BC17E}" type="datetime1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0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6F3D-7066-44CA-8492-C375B496C987}" type="datetime1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0F5D-650C-4643-9DA8-3661886D14CE}" type="datetime1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4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BB82-FA77-40EC-9A25-02DCB73C553A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81D8-B920-45E9-9B51-9A3559ADFB36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FD0C-8DA7-4DD3-AEF0-87796C8170A2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319B-D9A2-446E-A077-2C34E3BF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6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f.no/sites/default/files/seilfly/dokument/bakkestasjoner_med_telefoner_og_frekvenser_for_luftsportsomrader_i_oslo_og_farris_tma_gyldig_2016_0.pdf" TargetMode="External"/><Relationship Id="rId7" Type="http://schemas.openxmlformats.org/officeDocument/2006/relationships/hyperlink" Target="http://www.nlf.no/sites/default/files/seilfly/dokument/avtale_omrade_tynset.pdf" TargetMode="External"/><Relationship Id="rId2" Type="http://schemas.openxmlformats.org/officeDocument/2006/relationships/hyperlink" Target="http://www.nlf.no/seilfly/dokumen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f.no/sites/default/files/seilfly/dokument/veileder_for_bruk_av_seilflyomrader_i_oslo_og_bodo_aor_rev_14032014.pdf" TargetMode="External"/><Relationship Id="rId5" Type="http://schemas.openxmlformats.org/officeDocument/2006/relationships/hyperlink" Target="http://www.nlf.no/sites/default/files/seilfly/dokument/veileder_for_bruk_av_luftsportsomrader_i_oslo_tma_og_farris_tma_ver._27.03.2011.pdf" TargetMode="External"/><Relationship Id="rId4" Type="http://schemas.openxmlformats.org/officeDocument/2006/relationships/hyperlink" Target="http://www.nlf.no/sites/default/files/seilfly/dokument/avtale_om_kunngjoring_og_bruk_av_luftsportsomrader_oslo_farris_tma_2016-02-04_0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ppc.no/ippc/index.jsp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larssen\Dropbox\Camera Uploads\Usortert 2015 og eldre\2013-06-29 13.23.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367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75656" y="261658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Kurs i Lover og regler</a:t>
            </a:r>
          </a:p>
          <a:p>
            <a:pPr algn="ctr"/>
            <a:r>
              <a:rPr lang="nb-NO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for seilflygere </a:t>
            </a:r>
            <a:r>
              <a:rPr lang="nb-NO" sz="440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nb-NO" sz="4400" smtClean="0">
                <a:latin typeface="Arial" panose="020B0604020202020204" pitchFamily="34" charset="0"/>
                <a:cs typeface="Arial" panose="020B0604020202020204" pitchFamily="34" charset="0"/>
              </a:rPr>
              <a:t>1-2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358008" y="43651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Luftfartsloven, BSL’er og </a:t>
            </a:r>
            <a:endParaRPr lang="nb-NO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Avinor </a:t>
            </a: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IPPC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6093296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Utgave 1 januar 2018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3.2.7</a:t>
            </a:r>
            <a:r>
              <a:rPr lang="nb-NO" sz="3100" b="1" dirty="0">
                <a:latin typeface="Arial" panose="020B0604020202020204" pitchFamily="34" charset="0"/>
                <a:cs typeface="Arial" panose="020B0604020202020204" pitchFamily="34" charset="0"/>
              </a:rPr>
              <a:t>. Meldekontor for lufttrafikktjenesten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7784" y="1844824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3.2.7.1. Bokstaven C plassert loddrett i svart på gul </a:t>
            </a:r>
            <a:r>
              <a:rPr lang="nb-NO" dirty="0" smtClean="0"/>
              <a:t>bunn viser </a:t>
            </a:r>
            <a:r>
              <a:rPr lang="nb-NO" dirty="0"/>
              <a:t>beliggenheten av meldekontoret for lufttrafikktjenesten.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062269" cy="115904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1" y="316086"/>
            <a:ext cx="7709738" cy="622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34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400" b="1"/>
              <a:t>Fra AIP Norge, Notodden (ENNO)</a:t>
            </a:r>
            <a:endParaRPr lang="nb-NO" altLang="nb-NO" sz="1400"/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3786188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867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5940425" y="6381750"/>
            <a:ext cx="2303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400"/>
              <a:t>Flyplasskart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1187450" y="6381750"/>
            <a:ext cx="2303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1400"/>
              <a:t>VFR innflygingskart</a:t>
            </a:r>
          </a:p>
        </p:txBody>
      </p:sp>
    </p:spTree>
    <p:extLst>
      <p:ext uri="{BB962C8B-B14F-4D97-AF65-F5344CB8AC3E}">
        <p14:creationId xmlns:p14="http://schemas.microsoft.com/office/powerpoint/2010/main" val="2474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98525" y="260350"/>
            <a:ext cx="734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400" b="1"/>
              <a:t>Fra Jeppesen Airfield Manual, Hokksund (ENHS)</a:t>
            </a:r>
            <a:endParaRPr lang="nb-NO" altLang="nb-NO" sz="1400"/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8195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37528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1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Luftsportsbokser</a:t>
            </a: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www.nlf.no/seilfly/dokumenter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hlinkClick r:id="rId3" tooltip="bakkestasjoner_med_telefoner_og_frekvenser_for_luftsportsomrader_i_oslo_og_farris_tma_gyldig_2016.pdf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bakkestasjoner_med_telefoner_og_frekvenser_for_luftsportsomrader_i_oslo_og_farris_tma_gyldig_2016.pdf"/>
              </a:rPr>
              <a:t>Bakkstasjoner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bakkestasjoner_med_telefoner_og_frekvenser_for_luftsportsomrader_i_oslo_og_farris_tma_gyldig_2016.pdf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 tooltip="bakkestasjoner_med_telefoner_og_frekvenser_for_luftsportsomrader_i_oslo_og_farris_tma_gyldig_2016.pdf"/>
              </a:rPr>
              <a:t>med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3" tooltip="bakkestasjoner_med_telefoner_og_frekvenser_for_luftsportsomrader_i_oslo_og_farris_tma_gyldig_2016.pdf"/>
              </a:rPr>
              <a:t>luftportsområder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 tooltip="bakkestasjoner_med_telefoner_og_frekvenser_for_luftsportsomrader_i_oslo_og_farris_tma_gyldig_2016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3" tooltip="bakkestasjoner_med_telefoner_og_frekvenser_for_luftsportsomrader_i_oslo_og_farris_tma_gyldig_2016.pdf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 tooltip="bakkestasjoner_med_telefoner_og_frekvenser_for_luftsportsomrader_i_oslo_og_farris_tma_gyldig_2016.pdf"/>
              </a:rPr>
              <a:t> Oslo og Farris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bakkestasjoner_med_telefoner_og_frekvenser_for_luftsportsomrader_i_oslo_og_farris_tma_gyldig_2016.pdf"/>
              </a:rPr>
              <a:t>TMA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Avtale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 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kunngjøring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 og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bruk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av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lufsportsområder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 Oslo og Farris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avtale_om_kunngjoring_og_bruk_av_luftsportsomrader_oslo_farris_tma_2016-02-04.pdf"/>
              </a:rPr>
              <a:t>TMA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Veileder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bruk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av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luftsportsområder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 Oslo og Farris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veileder_for_bruk_av_luftsportsomrader_i_oslo_tma_og_farris_tma_ver._27.03.2011.pdf"/>
              </a:rPr>
              <a:t>TMA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Veileder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bruk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av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fareområder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 for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høydeflyging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 med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tooltip="veileder_for_bruk_av_seilflyomrader_i_oslo_og_bodo_aor_rev_14032014.pdf"/>
              </a:rPr>
              <a:t>seilfly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Avtale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 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kunngjøring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 og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bruk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av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luftsportsområdet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avtale_omrade_tynset.pdf"/>
              </a:rPr>
              <a:t>Tynset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69" y="187313"/>
            <a:ext cx="6276553" cy="64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7313"/>
            <a:ext cx="26642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Vedlegg 2</a:t>
            </a:r>
          </a:p>
          <a:p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Luftsportsområder i Oslo TMA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516798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Kontroller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nyeste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versjon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Gyldig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versjon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finnes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Styrende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dokumenter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6256" y="18731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Utenfor FL95 ?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5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090613"/>
            <a:ext cx="68008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6615"/>
            <a:ext cx="30243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Vedlegg 3</a:t>
            </a:r>
          </a:p>
          <a:p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Luftsportsområder i Farris TMA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591" y="5908679"/>
            <a:ext cx="6928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Kontroller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dette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nyeste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versjon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Gyldig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versjon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finnes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Styrende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dokumenter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6084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Utenfor FL 95 ?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7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3. SIGNALS FOR AERODROME </a:t>
            </a:r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b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Lys og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pyrotekniske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signaler.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768752" cy="27296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1258888" y="765175"/>
            <a:ext cx="684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400" b="1"/>
              <a:t>Visuelle signaler – Når vi ikke får radiokontakt</a:t>
            </a:r>
          </a:p>
        </p:txBody>
      </p:sp>
      <p:grpSp>
        <p:nvGrpSpPr>
          <p:cNvPr id="29699" name="Group 20"/>
          <p:cNvGrpSpPr>
            <a:grpSpLocks/>
          </p:cNvGrpSpPr>
          <p:nvPr/>
        </p:nvGrpSpPr>
        <p:grpSpPr bwMode="auto">
          <a:xfrm>
            <a:off x="900113" y="1700213"/>
            <a:ext cx="7343775" cy="4432300"/>
            <a:chOff x="567" y="1071"/>
            <a:chExt cx="4626" cy="2792"/>
          </a:xfrm>
        </p:grpSpPr>
        <p:pic>
          <p:nvPicPr>
            <p:cNvPr id="29700" name="Picture 5" descr="sd-20030207-0252-31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1"/>
              <a:ext cx="4626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Line 7"/>
            <p:cNvSpPr>
              <a:spLocks noChangeShapeType="1"/>
            </p:cNvSpPr>
            <p:nvPr/>
          </p:nvSpPr>
          <p:spPr bwMode="auto">
            <a:xfrm>
              <a:off x="2179" y="1384"/>
              <a:ext cx="813" cy="215"/>
            </a:xfrm>
            <a:prstGeom prst="line">
              <a:avLst/>
            </a:prstGeom>
            <a:noFill/>
            <a:ln w="63500">
              <a:solidFill>
                <a:srgbClr val="00CC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Line 8"/>
            <p:cNvSpPr>
              <a:spLocks noChangeShapeType="1"/>
            </p:cNvSpPr>
            <p:nvPr/>
          </p:nvSpPr>
          <p:spPr bwMode="auto">
            <a:xfrm>
              <a:off x="1576" y="2668"/>
              <a:ext cx="747" cy="59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9"/>
            <p:cNvSpPr>
              <a:spLocks noChangeShapeType="1"/>
            </p:cNvSpPr>
            <p:nvPr/>
          </p:nvSpPr>
          <p:spPr bwMode="auto">
            <a:xfrm>
              <a:off x="2925" y="1298"/>
              <a:ext cx="614" cy="3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10"/>
            <p:cNvSpPr>
              <a:spLocks noChangeShapeType="1"/>
            </p:cNvSpPr>
            <p:nvPr/>
          </p:nvSpPr>
          <p:spPr bwMode="auto">
            <a:xfrm flipV="1">
              <a:off x="3795" y="3501"/>
              <a:ext cx="559" cy="82"/>
            </a:xfrm>
            <a:prstGeom prst="line">
              <a:avLst/>
            </a:prstGeom>
            <a:noFill/>
            <a:ln w="635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Oval 11"/>
            <p:cNvSpPr>
              <a:spLocks noChangeArrowheads="1"/>
            </p:cNvSpPr>
            <p:nvPr/>
          </p:nvSpPr>
          <p:spPr bwMode="auto">
            <a:xfrm>
              <a:off x="4424" y="1560"/>
              <a:ext cx="100" cy="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b-NO" altLang="nb-NO" sz="1800"/>
            </a:p>
          </p:txBody>
        </p:sp>
        <p:sp>
          <p:nvSpPr>
            <p:cNvPr id="29706" name="Line 12"/>
            <p:cNvSpPr>
              <a:spLocks noChangeShapeType="1"/>
            </p:cNvSpPr>
            <p:nvPr/>
          </p:nvSpPr>
          <p:spPr bwMode="auto">
            <a:xfrm flipV="1">
              <a:off x="3041" y="2502"/>
              <a:ext cx="138" cy="670"/>
            </a:xfrm>
            <a:prstGeom prst="line">
              <a:avLst/>
            </a:prstGeom>
            <a:noFill/>
            <a:ln w="63500">
              <a:solidFill>
                <a:srgbClr val="00CC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3"/>
            <p:cNvSpPr>
              <a:spLocks noChangeShapeType="1"/>
            </p:cNvSpPr>
            <p:nvPr/>
          </p:nvSpPr>
          <p:spPr bwMode="auto">
            <a:xfrm>
              <a:off x="1868" y="2505"/>
              <a:ext cx="154" cy="18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4"/>
            <p:cNvSpPr>
              <a:spLocks noChangeShapeType="1"/>
            </p:cNvSpPr>
            <p:nvPr/>
          </p:nvSpPr>
          <p:spPr bwMode="auto">
            <a:xfrm>
              <a:off x="2068" y="2746"/>
              <a:ext cx="260" cy="3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5"/>
            <p:cNvSpPr>
              <a:spLocks noChangeShapeType="1"/>
            </p:cNvSpPr>
            <p:nvPr/>
          </p:nvSpPr>
          <p:spPr bwMode="auto">
            <a:xfrm>
              <a:off x="1565" y="2659"/>
              <a:ext cx="747" cy="59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6"/>
            <p:cNvSpPr>
              <a:spLocks noChangeShapeType="1"/>
            </p:cNvSpPr>
            <p:nvPr/>
          </p:nvSpPr>
          <p:spPr bwMode="auto">
            <a:xfrm>
              <a:off x="1679" y="1599"/>
              <a:ext cx="1089" cy="12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7"/>
            <p:cNvSpPr>
              <a:spLocks noChangeShapeType="1"/>
            </p:cNvSpPr>
            <p:nvPr/>
          </p:nvSpPr>
          <p:spPr bwMode="auto">
            <a:xfrm>
              <a:off x="3850" y="1433"/>
              <a:ext cx="217" cy="328"/>
            </a:xfrm>
            <a:prstGeom prst="line">
              <a:avLst/>
            </a:prstGeom>
            <a:noFill/>
            <a:ln w="635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8"/>
            <p:cNvSpPr>
              <a:spLocks noChangeShapeType="1"/>
            </p:cNvSpPr>
            <p:nvPr/>
          </p:nvSpPr>
          <p:spPr bwMode="auto">
            <a:xfrm>
              <a:off x="1717" y="1869"/>
              <a:ext cx="1121" cy="9"/>
            </a:xfrm>
            <a:prstGeom prst="line">
              <a:avLst/>
            </a:prstGeom>
            <a:noFill/>
            <a:ln w="63500">
              <a:solidFill>
                <a:srgbClr val="FFFF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9"/>
            <p:cNvSpPr>
              <a:spLocks noChangeShapeType="1"/>
            </p:cNvSpPr>
            <p:nvPr/>
          </p:nvSpPr>
          <p:spPr bwMode="auto">
            <a:xfrm flipV="1">
              <a:off x="3688" y="2738"/>
              <a:ext cx="952" cy="557"/>
            </a:xfrm>
            <a:prstGeom prst="line">
              <a:avLst/>
            </a:prstGeom>
            <a:noFill/>
            <a:ln w="63500">
              <a:solidFill>
                <a:srgbClr val="FFFF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1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3.1.2. Luftfartøyets kvittering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51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nb-NO" sz="5100" b="1" dirty="0">
                <a:latin typeface="Arial" panose="020B0604020202020204" pitchFamily="34" charset="0"/>
                <a:cs typeface="Arial" panose="020B0604020202020204" pitchFamily="34" charset="0"/>
              </a:rPr>
              <a:t>I luften:</a:t>
            </a: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5100" dirty="0">
                <a:latin typeface="Arial" panose="020B0604020202020204" pitchFamily="34" charset="0"/>
                <a:cs typeface="Arial" panose="020B0604020202020204" pitchFamily="34" charset="0"/>
              </a:rPr>
              <a:t>1) i dagslys</a:t>
            </a: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5100" dirty="0">
                <a:latin typeface="Arial" panose="020B0604020202020204" pitchFamily="34" charset="0"/>
                <a:cs typeface="Arial" panose="020B0604020202020204" pitchFamily="34" charset="0"/>
              </a:rPr>
              <a:t>– ved å </a:t>
            </a:r>
            <a:r>
              <a:rPr lang="nb-NO" sz="5100" u="sng" dirty="0">
                <a:latin typeface="Arial" panose="020B0604020202020204" pitchFamily="34" charset="0"/>
                <a:cs typeface="Arial" panose="020B0604020202020204" pitchFamily="34" charset="0"/>
              </a:rPr>
              <a:t>vippe</a:t>
            </a:r>
            <a:r>
              <a:rPr lang="nb-NO" sz="5100" dirty="0">
                <a:latin typeface="Arial" panose="020B0604020202020204" pitchFamily="34" charset="0"/>
                <a:cs typeface="Arial" panose="020B0604020202020204" pitchFamily="34" charset="0"/>
              </a:rPr>
              <a:t> luftfartøyets vinger, bortsett fra i innledende eller avsluttende del av innflygingen</a:t>
            </a:r>
            <a:r>
              <a:rPr lang="nb-NO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51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nb-NO" sz="5100" b="1" dirty="0">
                <a:latin typeface="Arial" panose="020B0604020202020204" pitchFamily="34" charset="0"/>
                <a:cs typeface="Arial" panose="020B0604020202020204" pitchFamily="34" charset="0"/>
              </a:rPr>
              <a:t>På bakken:</a:t>
            </a: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5100" dirty="0">
                <a:latin typeface="Arial" panose="020B0604020202020204" pitchFamily="34" charset="0"/>
                <a:cs typeface="Arial" panose="020B0604020202020204" pitchFamily="34" charset="0"/>
              </a:rPr>
              <a:t>1) i dagslys</a:t>
            </a: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5100" dirty="0">
                <a:latin typeface="Arial" panose="020B0604020202020204" pitchFamily="34" charset="0"/>
                <a:cs typeface="Arial" panose="020B0604020202020204" pitchFamily="34" charset="0"/>
              </a:rPr>
              <a:t>– ved å </a:t>
            </a:r>
            <a:r>
              <a:rPr lang="nb-NO" sz="5100" u="sng" dirty="0">
                <a:latin typeface="Arial" panose="020B0604020202020204" pitchFamily="34" charset="0"/>
                <a:cs typeface="Arial" panose="020B0604020202020204" pitchFamily="34" charset="0"/>
              </a:rPr>
              <a:t>bevege</a:t>
            </a:r>
            <a:r>
              <a:rPr lang="nb-NO" sz="5100" dirty="0">
                <a:latin typeface="Arial" panose="020B0604020202020204" pitchFamily="34" charset="0"/>
                <a:cs typeface="Arial" panose="020B0604020202020204" pitchFamily="34" charset="0"/>
              </a:rPr>
              <a:t> luftfartøyets balanseror eller sideror</a:t>
            </a:r>
            <a:r>
              <a:rPr lang="nb-NO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3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b-NO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mørke er lik for i luften og på bakken: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3800" dirty="0">
                <a:latin typeface="Arial" panose="020B0604020202020204" pitchFamily="34" charset="0"/>
                <a:cs typeface="Arial" panose="020B0604020202020204" pitchFamily="34" charset="0"/>
              </a:rPr>
              <a:t>– ved å </a:t>
            </a:r>
            <a:r>
              <a:rPr lang="nb-NO" sz="3800" u="sng" dirty="0">
                <a:latin typeface="Arial" panose="020B0604020202020204" pitchFamily="34" charset="0"/>
                <a:cs typeface="Arial" panose="020B0604020202020204" pitchFamily="34" charset="0"/>
              </a:rPr>
              <a:t>blinke to ganger </a:t>
            </a:r>
            <a:r>
              <a:rPr lang="nb-NO" sz="3800" dirty="0">
                <a:latin typeface="Arial" panose="020B0604020202020204" pitchFamily="34" charset="0"/>
                <a:cs typeface="Arial" panose="020B0604020202020204" pitchFamily="34" charset="0"/>
              </a:rPr>
              <a:t>med luftfartøyets landingslys, eller med navigeringslysene dersom luftfartøyet ikke har landingslys.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b-N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100" b="1" dirty="0">
                <a:latin typeface="Arial" panose="020B0604020202020204" pitchFamily="34" charset="0"/>
                <a:cs typeface="Arial" panose="020B0604020202020204" pitchFamily="34" charset="0"/>
              </a:rPr>
              <a:t>3.2. Visuelle signaler fra bakken</a:t>
            </a:r>
            <a:r>
              <a:rPr lang="nb-N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nb-NO" sz="2700" dirty="0">
                <a:latin typeface="Arial" panose="020B0604020202020204" pitchFamily="34" charset="0"/>
                <a:cs typeface="Arial" panose="020B0604020202020204" pitchFamily="34" charset="0"/>
              </a:rPr>
              <a:t>3.2.4. Stengte rullebaner eller taksebaner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10801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5776" y="2228671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3.2.4.1. </a:t>
            </a:r>
            <a:r>
              <a:rPr lang="en-US" dirty="0" err="1"/>
              <a:t>Ensfargede</a:t>
            </a:r>
            <a:r>
              <a:rPr lang="en-US" dirty="0"/>
              <a:t> </a:t>
            </a:r>
            <a:r>
              <a:rPr lang="en-US" dirty="0" err="1"/>
              <a:t>kors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kontrastfarge</a:t>
            </a:r>
            <a:r>
              <a:rPr lang="en-US" dirty="0"/>
              <a:t>, </a:t>
            </a:r>
            <a:r>
              <a:rPr lang="en-US" dirty="0" err="1"/>
              <a:t>gul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hvit</a:t>
            </a:r>
            <a:r>
              <a:rPr lang="en-US" dirty="0"/>
              <a:t> </a:t>
            </a:r>
            <a:r>
              <a:rPr lang="en-US" dirty="0" err="1" smtClean="0"/>
              <a:t>utlagt</a:t>
            </a:r>
            <a:r>
              <a:rPr lang="en-US" dirty="0" smtClean="0"/>
              <a:t> </a:t>
            </a:r>
            <a:r>
              <a:rPr lang="en-US" dirty="0" err="1"/>
              <a:t>horisontalt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rullebaner</a:t>
            </a:r>
            <a:r>
              <a:rPr lang="en-US" dirty="0"/>
              <a:t> og </a:t>
            </a:r>
            <a:r>
              <a:rPr lang="en-US" dirty="0" err="1"/>
              <a:t>taksebaner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deler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disse</a:t>
            </a:r>
            <a:r>
              <a:rPr lang="en-US" dirty="0"/>
              <a:t>, </a:t>
            </a:r>
            <a:r>
              <a:rPr lang="en-US" dirty="0" err="1"/>
              <a:t>angir</a:t>
            </a:r>
            <a:r>
              <a:rPr lang="en-US" dirty="0"/>
              <a:t> </a:t>
            </a:r>
            <a:r>
              <a:rPr lang="en-US" dirty="0" err="1"/>
              <a:t>grensene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et </a:t>
            </a:r>
            <a:r>
              <a:rPr lang="en-US" dirty="0" err="1"/>
              <a:t>område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ubrukbart</a:t>
            </a:r>
            <a:r>
              <a:rPr lang="en-US" dirty="0"/>
              <a:t> for </a:t>
            </a:r>
            <a:r>
              <a:rPr lang="en-US" dirty="0" err="1" smtClean="0"/>
              <a:t>manøvrering</a:t>
            </a:r>
            <a:r>
              <a:rPr lang="en-US" dirty="0" smtClean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luftfartøyer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7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3.2.5. Start- eller landingsretning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2040"/>
            <a:ext cx="1221284" cy="121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142204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3.2.5.1. Et vannrett hvitt eller oransje T-symbol for landing </a:t>
            </a:r>
            <a:r>
              <a:rPr lang="nb-NO" dirty="0" smtClean="0"/>
              <a:t>viser </a:t>
            </a:r>
            <a:r>
              <a:rPr lang="nb-NO" dirty="0"/>
              <a:t>retningen luftfartøyer skal bruke for landing og start, som skal være parallelt med stammen på T-en og i retning mot tverrstykket.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Ved </a:t>
            </a:r>
            <a:r>
              <a:rPr lang="nb-NO" dirty="0"/>
              <a:t>bruk om natten skal T-symbolet enten være belyst eller avmerket med hvite lys.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b-NO" dirty="0"/>
              <a:t> </a:t>
            </a:r>
            <a:r>
              <a:rPr lang="nb-NO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3.2.6</a:t>
            </a:r>
            <a:r>
              <a:rPr lang="nb-NO" sz="3100" b="1" dirty="0">
                <a:latin typeface="Arial" panose="020B0604020202020204" pitchFamily="34" charset="0"/>
                <a:cs typeface="Arial" panose="020B0604020202020204" pitchFamily="34" charset="0"/>
              </a:rPr>
              <a:t>. Høyretrafikk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01333"/>
            <a:ext cx="1152128" cy="121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1201333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3.2.6.1. En pil av iøynefallende farge brukket til </a:t>
            </a:r>
            <a:r>
              <a:rPr lang="nb-NO" dirty="0" smtClean="0"/>
              <a:t>høyre </a:t>
            </a:r>
            <a:r>
              <a:rPr lang="nb-NO" dirty="0"/>
              <a:t>og plassert i et signalområde eller horisontalt ved enden av rullebane i bruk, angir at </a:t>
            </a:r>
            <a:r>
              <a:rPr lang="nb-NO" u="sng" dirty="0"/>
              <a:t>svinger før landing og etter avgang skal foregå til høyre</a:t>
            </a:r>
            <a:r>
              <a:rPr lang="nb-NO" dirty="0"/>
              <a:t>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0" y="3664256"/>
            <a:ext cx="11620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3728" y="357301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3.2.8. Seilflyging pågår</a:t>
            </a:r>
            <a:endParaRPr lang="en-US" dirty="0"/>
          </a:p>
          <a:p>
            <a:r>
              <a:rPr lang="nb-NO" dirty="0"/>
              <a:t> </a:t>
            </a:r>
            <a:endParaRPr lang="en-US" dirty="0"/>
          </a:p>
          <a:p>
            <a:r>
              <a:rPr lang="nb-NO" dirty="0"/>
              <a:t>3.2.8.1. Et dobbelt hvitt kors plassert </a:t>
            </a:r>
            <a:r>
              <a:rPr lang="nb-NO" dirty="0" smtClean="0"/>
              <a:t>vannrett </a:t>
            </a:r>
            <a:r>
              <a:rPr lang="nb-NO" dirty="0"/>
              <a:t>i signalområdet viser at flyplassen benyttes av seilfly og at seilflyging pågår.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0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627313" y="1268413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400" b="1" dirty="0"/>
              <a:t>Signaler på rullebanen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565400"/>
            <a:ext cx="79930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9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Informasjon</a:t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Avinor IPPC </a:t>
            </a:r>
            <a:br>
              <a:rPr lang="nb-N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b="1" dirty="0" smtClean="0"/>
              <a:t>Vårt </a:t>
            </a:r>
            <a:r>
              <a:rPr lang="nb-NO" altLang="nb-NO" b="1" dirty="0"/>
              <a:t>eget NOTAM-kontor</a:t>
            </a:r>
            <a:r>
              <a:rPr lang="nb-NO" altLang="nb-NO" sz="2800" dirty="0"/>
              <a:t/>
            </a:r>
            <a:br>
              <a:rPr lang="nb-NO" altLang="nb-NO" sz="2800" dirty="0"/>
            </a:br>
            <a:r>
              <a:rPr lang="nb-NO" altLang="nb-NO" b="1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nb-NO" altLang="nb-NO" b="1" dirty="0">
                <a:solidFill>
                  <a:srgbClr val="0000FF"/>
                </a:solidFill>
                <a:hlinkClick r:id="rId2"/>
              </a:rPr>
              <a:t>://</a:t>
            </a:r>
            <a:r>
              <a:rPr lang="nb-NO" altLang="nb-NO" b="1" dirty="0" smtClean="0">
                <a:solidFill>
                  <a:srgbClr val="0000FF"/>
                </a:solidFill>
                <a:hlinkClick r:id="rId2"/>
              </a:rPr>
              <a:t>www.ippc.no/ippc/index.jsp</a:t>
            </a:r>
            <a:r>
              <a:rPr lang="nb-NO" altLang="nb-NO" b="1" dirty="0" smtClean="0">
                <a:solidFill>
                  <a:srgbClr val="0000FF"/>
                </a:solidFill>
              </a:rPr>
              <a:t/>
            </a:r>
            <a:br>
              <a:rPr lang="nb-NO" altLang="nb-NO" b="1" dirty="0" smtClean="0">
                <a:solidFill>
                  <a:srgbClr val="0000FF"/>
                </a:solidFill>
              </a:rPr>
            </a:br>
            <a:r>
              <a:rPr lang="nb-NO" altLang="nb-NO" b="1" dirty="0">
                <a:solidFill>
                  <a:srgbClr val="0000FF"/>
                </a:solidFill>
              </a:rPr>
              <a:t/>
            </a:r>
            <a:br>
              <a:rPr lang="nb-NO" altLang="nb-NO" b="1" dirty="0">
                <a:solidFill>
                  <a:srgbClr val="0000FF"/>
                </a:solidFill>
              </a:rPr>
            </a:br>
            <a:r>
              <a:rPr lang="nb-NO" altLang="nb-NO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finnes linker til det meste.</a:t>
            </a:r>
            <a:br>
              <a:rPr lang="nb-NO" altLang="nb-NO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altLang="nb-NO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nb-NO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Meldekontorene (NOTAM-kontorene) på de fleste fly-plasser består i dag bare av en PC til-koplet IPPC.</a:t>
            </a:r>
            <a:r>
              <a:rPr lang="nb-NO" altLang="nb-NO" dirty="0">
                <a:solidFill>
                  <a:srgbClr val="0000FF"/>
                </a:solidFill>
              </a:rPr>
              <a:t/>
            </a:r>
            <a:br>
              <a:rPr lang="nb-NO" altLang="nb-NO" dirty="0">
                <a:solidFill>
                  <a:srgbClr val="0000FF"/>
                </a:solidFill>
              </a:rPr>
            </a:br>
            <a:r>
              <a:rPr lang="nb-NO" altLang="nb-NO" b="1" dirty="0" smtClean="0">
                <a:solidFill>
                  <a:srgbClr val="0000FF"/>
                </a:solidFill>
              </a:rPr>
              <a:t/>
            </a:r>
            <a:br>
              <a:rPr lang="nb-NO" altLang="nb-NO" b="1" dirty="0" smtClean="0">
                <a:solidFill>
                  <a:srgbClr val="0000FF"/>
                </a:solidFill>
              </a:rPr>
            </a:br>
            <a:r>
              <a:rPr lang="nb-NO" altLang="nb-NO" b="1" dirty="0" smtClean="0">
                <a:solidFill>
                  <a:srgbClr val="0000FF"/>
                </a:solidFill>
              </a:rPr>
              <a:t/>
            </a:r>
            <a:br>
              <a:rPr lang="nb-NO" altLang="nb-NO" b="1" dirty="0" smtClean="0">
                <a:solidFill>
                  <a:srgbClr val="0000FF"/>
                </a:solidFill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764704"/>
            <a:ext cx="576063" cy="62854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19B-D9A2-446E-A077-2C34E3BFAA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8137</TotalTime>
  <Words>388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3. SIGNALS FOR AERODROME TRAFFIC 3.1. Lys og pyrotekniske signaler. </vt:lpstr>
      <vt:lpstr>PowerPoint Presentation</vt:lpstr>
      <vt:lpstr>3.1.2. Luftfartøyets kvittering</vt:lpstr>
      <vt:lpstr>  3.2. Visuelle signaler fra bakken  3.2.4. Stengte rullebaner eller taksebaner</vt:lpstr>
      <vt:lpstr>3.2.5. Start- eller landingsretning</vt:lpstr>
      <vt:lpstr> 3.2.6. Høyretrafikk </vt:lpstr>
      <vt:lpstr>PowerPoint Presentation</vt:lpstr>
      <vt:lpstr>            Informasjon  Avinor IPPC  Vårt eget NOTAM-kontor https://www.ippc.no/ippc/index.jsp  Her finnes linker til det meste.  Meldekontorene (NOTAM-kontorene) på de fleste fly-plasser består i dag bare av en PC til-koplet IPPC.    </vt:lpstr>
      <vt:lpstr> 3.2.7. Meldekontor for lufttrafikktjenesten </vt:lpstr>
      <vt:lpstr>PowerPoint Presentation</vt:lpstr>
      <vt:lpstr>PowerPoint Presentation</vt:lpstr>
      <vt:lpstr>PowerPoint Presentation</vt:lpstr>
      <vt:lpstr> Luftsportsbokser www.nlf.no/seilfly/dokumenter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slarssen</dc:creator>
  <cp:lastModifiedBy>slarssen</cp:lastModifiedBy>
  <cp:revision>79</cp:revision>
  <cp:lastPrinted>2018-01-29T15:24:21Z</cp:lastPrinted>
  <dcterms:created xsi:type="dcterms:W3CDTF">2018-01-07T11:59:11Z</dcterms:created>
  <dcterms:modified xsi:type="dcterms:W3CDTF">2018-02-14T11:56:06Z</dcterms:modified>
</cp:coreProperties>
</file>