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4" r:id="rId2"/>
  </p:sldMasterIdLst>
  <p:notesMasterIdLst>
    <p:notesMasterId r:id="rId43"/>
  </p:notesMasterIdLst>
  <p:sldIdLst>
    <p:sldId id="258" r:id="rId3"/>
    <p:sldId id="259" r:id="rId4"/>
    <p:sldId id="278" r:id="rId5"/>
    <p:sldId id="279" r:id="rId6"/>
    <p:sldId id="284" r:id="rId7"/>
    <p:sldId id="283" r:id="rId8"/>
    <p:sldId id="280" r:id="rId9"/>
    <p:sldId id="281" r:id="rId10"/>
    <p:sldId id="346" r:id="rId11"/>
    <p:sldId id="347" r:id="rId12"/>
    <p:sldId id="260" r:id="rId13"/>
    <p:sldId id="285" r:id="rId14"/>
    <p:sldId id="286" r:id="rId15"/>
    <p:sldId id="299" r:id="rId16"/>
    <p:sldId id="288" r:id="rId17"/>
    <p:sldId id="349" r:id="rId18"/>
    <p:sldId id="350" r:id="rId19"/>
    <p:sldId id="351" r:id="rId20"/>
    <p:sldId id="352" r:id="rId21"/>
    <p:sldId id="345" r:id="rId22"/>
    <p:sldId id="289" r:id="rId23"/>
    <p:sldId id="340" r:id="rId24"/>
    <p:sldId id="331" r:id="rId25"/>
    <p:sldId id="330" r:id="rId26"/>
    <p:sldId id="293" r:id="rId27"/>
    <p:sldId id="295" r:id="rId28"/>
    <p:sldId id="296" r:id="rId29"/>
    <p:sldId id="297" r:id="rId30"/>
    <p:sldId id="298" r:id="rId31"/>
    <p:sldId id="341" r:id="rId32"/>
    <p:sldId id="342" r:id="rId33"/>
    <p:sldId id="332" r:id="rId34"/>
    <p:sldId id="276" r:id="rId35"/>
    <p:sldId id="335" r:id="rId36"/>
    <p:sldId id="334" r:id="rId37"/>
    <p:sldId id="343" r:id="rId38"/>
    <p:sldId id="336" r:id="rId39"/>
    <p:sldId id="338" r:id="rId40"/>
    <p:sldId id="261" r:id="rId41"/>
    <p:sldId id="344" r:id="rId42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DDB4D47-812E-4B4C-B470-667D9C922652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1BC90EE-362B-4DE2-900B-27AF19D77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1"/>
          <p:cNvSpPr txBox="1">
            <a:spLocks noChangeArrowheads="1"/>
          </p:cNvSpPr>
          <p:nvPr/>
        </p:nvSpPr>
        <p:spPr bwMode="auto">
          <a:xfrm>
            <a:off x="2190750" y="701361"/>
            <a:ext cx="2628900" cy="34587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 altLang="en-US"/>
          </a:p>
        </p:txBody>
      </p:sp>
      <p:sp>
        <p:nvSpPr>
          <p:cNvPr id="15155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1040" y="4381103"/>
            <a:ext cx="5588847" cy="413610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982-94AC-483C-86CC-DD02931F810C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2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396-47E1-4204-8DAB-0264191FBAD2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2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2CA1-771C-4221-83D3-08B55D682E73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4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3DB1462-DFBA-41CC-92F7-4802BE881C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B3E7617-A7F8-4147-A7E7-9D11163E3D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B43D88E-1F4B-463F-8361-2179527C52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EABD6-C094-4BD2-B850-EB93E5488A9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7036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982-94AC-483C-86CC-DD02931F81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3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28AE-5780-449D-86CD-10DCF27086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08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70AC-EAAB-40F9-A2AD-F7749664EE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67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EC5-6F40-4D79-9CA2-9E03B1EDE7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74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6F5B-9C84-4672-AE72-B41A1219DB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95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B88-2AC2-4FB2-9E36-FAF8240BE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10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858-79FC-479D-A97A-FFA9117DC9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7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28AE-5780-449D-86CD-10DCF270864D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68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A053-384E-4B01-A35E-4A0E399CD4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75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D8D4-32B1-4E3A-AA8F-5877D6BE83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90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396-47E1-4204-8DAB-0264191FBA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88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2CA1-771C-4221-83D3-08B55D682E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14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3DB1462-DFBA-41CC-92F7-4802BE881C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B3E7617-A7F8-4147-A7E7-9D11163E3D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B43D88E-1F4B-463F-8361-2179527C52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EABD6-C094-4BD2-B850-EB93E5488A92}" type="slidenum">
              <a:rPr lang="nb-NO" alt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alt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1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70AC-EAAB-40F9-A2AD-F7749664EE7F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8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EC5-6F40-4D79-9CA2-9E03B1EDE7F8}" type="datetime1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7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6F5B-9C84-4672-AE72-B41A1219DB37}" type="datetime1">
              <a:rPr lang="en-US" smtClean="0"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B88-2AC2-4FB2-9E36-FAF8240BE4E9}" type="datetime1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8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858-79FC-479D-A97A-FFA9117DC999}" type="datetime1">
              <a:rPr lang="en-US" smtClean="0"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A053-384E-4B01-A35E-4A0E399CD4A5}" type="datetime1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7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D8D4-32B1-4E3A-AA8F-5877D6BE836B}" type="datetime1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3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C3331-5E0A-4391-AEA0-EBAB2F2E84D3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72D45-091C-42E6-8C9A-42D79EAFD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6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C3331-5E0A-4391-AEA0-EBAB2F2E84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72D45-091C-42E6-8C9A-42D79EAFD6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1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IBBjVq2yd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vdata.no/all/hl-19930611-101.html#map04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f.no/node/378/wideart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C:\Users\slarssen\SUK\Instruktørhåndboken (NHB-D-IHB)\SHB Utgave 2\SHB utgave 2\Lover og regler\Dokumentsamling Seilfly 2\2013-06-22 11.15.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36903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475656" y="476672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Kurs i Lover og regler</a:t>
            </a:r>
          </a:p>
          <a:p>
            <a:pPr algn="ctr"/>
            <a:r>
              <a:rPr lang="nb-NO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for seilflygere del 2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4293096"/>
            <a:ext cx="51125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Seilflyhåndboka </a:t>
            </a:r>
          </a:p>
          <a:p>
            <a:pPr algn="ctr"/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b-NO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algn="ctr"/>
            <a:r>
              <a:rPr lang="nb-NO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Vedlikeholdshåndboka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nb-NO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Artikkel </a:t>
            </a:r>
            <a:r>
              <a:rPr lang="nb-NO" sz="3600" b="1" dirty="0">
                <a:latin typeface="Arial" panose="020B0604020202020204" pitchFamily="34" charset="0"/>
                <a:cs typeface="Arial" panose="020B0604020202020204" pitchFamily="34" charset="0"/>
              </a:rPr>
              <a:t>552 -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BESTEMMELSER FOR SEILFLYBEVIS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b="1" dirty="0"/>
              <a:t/>
            </a:r>
            <a:br>
              <a:rPr lang="nb-NO" altLang="nb-NO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nb-NO" sz="1600" b="1" dirty="0">
                <a:latin typeface="Arial" panose="020B0604020202020204" pitchFamily="34" charset="0"/>
                <a:cs typeface="Arial" panose="020B0604020202020204" pitchFamily="34" charset="0"/>
              </a:rPr>
              <a:t>RETTIGHETER OG BEGRENSNINGER   </a:t>
            </a:r>
            <a:endParaRPr lang="nb-NO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Seilflybeviset 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gir innehaveren rett til å tjenestegjøre som fartøysjef på seilfly av den klasse eller type, og med de startanordninger som er anført i hans/hennes seilflybevis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nb-N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Seilflybeviset 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gjelder kun for VFR-flyging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bruk av flyradio kreves i tillegg til seilflybeviset et flytelefonisertifikat utstedt av Luftfartstilsynet, jfr. BSL C 5-2A og BSL D 4-1. </a:t>
            </a:r>
          </a:p>
          <a:p>
            <a:pPr marL="0" indent="0">
              <a:buNone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Seilflybeviset 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gir ikke innehaveren rett til å fly som fartøysjef med mindre innehaveren før hver enkelt tur enten har </a:t>
            </a:r>
            <a:r>
              <a:rPr lang="nb-NO" sz="1600" b="1" dirty="0">
                <a:latin typeface="Arial" panose="020B0604020202020204" pitchFamily="34" charset="0"/>
                <a:cs typeface="Arial" panose="020B0604020202020204" pitchFamily="34" charset="0"/>
              </a:rPr>
              <a:t>3 flytimer fordelt på minst 5 starter på seilfly 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i løpet av de siste 12 måneder, </a:t>
            </a:r>
            <a:r>
              <a:rPr lang="nb-NO" sz="1600" b="1" dirty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nb-NO" sz="1600" b="1" dirty="0">
                <a:latin typeface="Arial" panose="020B0604020202020204" pitchFamily="34" charset="0"/>
                <a:cs typeface="Arial" panose="020B0604020202020204" pitchFamily="34" charset="0"/>
              </a:rPr>
              <a:t>gjennomgått PFT/S 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i løpet av de </a:t>
            </a:r>
            <a:r>
              <a:rPr lang="nb-NO" sz="1600" b="1" dirty="0">
                <a:latin typeface="Arial" panose="020B0604020202020204" pitchFamily="34" charset="0"/>
                <a:cs typeface="Arial" panose="020B0604020202020204" pitchFamily="34" charset="0"/>
              </a:rPr>
              <a:t>siste 12 måneder. </a:t>
            </a:r>
          </a:p>
          <a:p>
            <a:pPr marL="0" indent="0">
              <a:buNone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å medbringe passasjerer skal innehaveren av seilflybeviset ha utført </a:t>
            </a:r>
            <a:r>
              <a:rPr lang="nb-NO" sz="1600" b="1" dirty="0">
                <a:latin typeface="Arial" panose="020B0604020202020204" pitchFamily="34" charset="0"/>
                <a:cs typeface="Arial" panose="020B0604020202020204" pitchFamily="34" charset="0"/>
              </a:rPr>
              <a:t>minst 3 avganger og landinger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på angjeldende startanordning i løpet av de </a:t>
            </a:r>
            <a:r>
              <a:rPr lang="nb-NO" sz="1600" b="1" dirty="0">
                <a:latin typeface="Arial" panose="020B0604020202020204" pitchFamily="34" charset="0"/>
                <a:cs typeface="Arial" panose="020B0604020202020204" pitchFamily="34" charset="0"/>
              </a:rPr>
              <a:t>siste 6 måneder. </a:t>
            </a:r>
          </a:p>
          <a:p>
            <a:pPr marL="0" indent="0">
              <a:buNone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Ved flyging på startanordning som ikke har vært benyttet siste </a:t>
            </a:r>
            <a:r>
              <a:rPr lang="nb-NO" sz="1600" b="1" dirty="0">
                <a:latin typeface="Arial" panose="020B0604020202020204" pitchFamily="34" charset="0"/>
                <a:cs typeface="Arial" panose="020B0604020202020204" pitchFamily="34" charset="0"/>
              </a:rPr>
              <a:t>36 måneder 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kan innehaveren av seilflybevis ikke fly som fartøysjef med mindre han/hun har gjennomgått PFT/S på angjeldende startanordning i løpet av de siste 6 måneder.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6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042988" y="260350"/>
            <a:ext cx="7056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2400" b="1" dirty="0" smtClean="0"/>
              <a:t>Elevbevis </a:t>
            </a:r>
            <a:r>
              <a:rPr lang="nb-NO" altLang="nb-NO" sz="2400" b="1" dirty="0"/>
              <a:t>– Krav og rettigheter </a:t>
            </a:r>
          </a:p>
        </p:txBody>
      </p:sp>
      <p:graphicFrame>
        <p:nvGraphicFramePr>
          <p:cNvPr id="35466" name="Group 650">
            <a:extLst>
              <a:ext uri="{FF2B5EF4-FFF2-40B4-BE49-F238E27FC236}">
                <a16:creationId xmlns:a16="http://schemas.microsoft.com/office/drawing/2014/main" xmlns="" id="{11750A54-5808-48FD-800B-24DAF79976D0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240737281"/>
              </p:ext>
            </p:extLst>
          </p:nvPr>
        </p:nvGraphicFramePr>
        <p:xfrm>
          <a:off x="107950" y="908050"/>
          <a:ext cx="8137525" cy="5362674"/>
        </p:xfrm>
        <a:graphic>
          <a:graphicData uri="http://schemas.openxmlformats.org/drawingml/2006/table">
            <a:tbl>
              <a:tblPr/>
              <a:tblGrid>
                <a:gridCol w="1800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93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Elevbevis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Elevbevis + solosjekk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Flygebevis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78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Aldersgrense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 år</a:t>
                      </a:r>
                      <a:endParaRPr kumimoji="0" lang="nb-N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år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 år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78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Legesjekk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  (oppbevares i klubb)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  (sendes S/NLF)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1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Teoriprøver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Ingen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Lover &amp; bestemmelser</a:t>
                      </a:r>
                      <a:b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nb-NO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</a:t>
                      </a: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Aerodynamikk &amp; flylære</a:t>
                      </a:r>
                      <a:b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nb-NO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</a:t>
                      </a: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Meteorologi</a:t>
                      </a:r>
                      <a:b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nb-NO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</a:t>
                      </a: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Instrumenter &amp; utstyr</a:t>
                      </a:r>
                      <a:b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nb-NO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 Krav etter 10 starter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Lover &amp; bestemmelser</a:t>
                      </a:r>
                      <a:b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Aerodynamikk. &amp; flylære</a:t>
                      </a:r>
                      <a:b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Meteorologi</a:t>
                      </a:r>
                      <a:b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Instrumenter &amp; utstyr</a:t>
                      </a:r>
                      <a:b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Videreg. flylære &amp; navigasjon </a:t>
                      </a:r>
                      <a:b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(Radiotelefoni)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6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Praktiske krav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Ingen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starter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timer (minst 15 solo)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Fartøysjef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</a:t>
                      </a: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hvis tillatelse fra instruktør.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</a:t>
                      </a: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hvis 3 timer og 5 starter</a:t>
                      </a:r>
                      <a:b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eller PFT/S siste 12 mnd.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080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Passasjerflyging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Nei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</a:t>
                      </a: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hvis 3 starter siste 6 mnd på startmetoden.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78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Kvittere daglig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</a:t>
                      </a: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hvis utsjekk på typen.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875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Andre begrensninger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Ikke strekkflyging; </a:t>
                      </a:r>
                      <a:b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maks 10 km fra plassen uten avtale med instruktør.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Ikke transportslep.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78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Gyldighet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mnd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Som legesjekk, maks 24 mnd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Som legesjekk, maks 24 mnd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4875" name="Rectangle 638"/>
          <p:cNvSpPr>
            <a:spLocks noChangeArrowheads="1"/>
          </p:cNvSpPr>
          <p:nvPr/>
        </p:nvSpPr>
        <p:spPr bwMode="auto">
          <a:xfrm>
            <a:off x="971600" y="6308725"/>
            <a:ext cx="835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 b="1" dirty="0">
                <a:solidFill>
                  <a:srgbClr val="FF0000"/>
                </a:solidFill>
              </a:rPr>
              <a:t>NB:</a:t>
            </a:r>
            <a:r>
              <a:rPr lang="nb-NO" altLang="nb-NO" sz="1800" dirty="0">
                <a:solidFill>
                  <a:srgbClr val="0000FF"/>
                </a:solidFill>
              </a:rPr>
              <a:t> </a:t>
            </a:r>
            <a:r>
              <a:rPr lang="nb-NO" altLang="nb-NO" sz="1400" dirty="0">
                <a:solidFill>
                  <a:srgbClr val="0000FF"/>
                </a:solidFill>
              </a:rPr>
              <a:t>Tabellen er litt forenklet, se Seilflyhåndboken </a:t>
            </a:r>
            <a:r>
              <a:rPr lang="nb-NO" altLang="nb-NO" sz="1400" dirty="0" smtClean="0">
                <a:solidFill>
                  <a:srgbClr val="0000FF"/>
                </a:solidFill>
              </a:rPr>
              <a:t>Artikkel 551 og 552 for </a:t>
            </a:r>
            <a:r>
              <a:rPr lang="nb-NO" altLang="nb-NO" sz="1400" dirty="0">
                <a:solidFill>
                  <a:srgbClr val="0000FF"/>
                </a:solidFill>
              </a:rPr>
              <a:t>fullstendige regler!</a:t>
            </a:r>
          </a:p>
        </p:txBody>
      </p:sp>
    </p:spTree>
    <p:extLst>
      <p:ext uri="{BB962C8B-B14F-4D97-AF65-F5344CB8AC3E}">
        <p14:creationId xmlns:p14="http://schemas.microsoft.com/office/powerpoint/2010/main" val="12430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b-NO" sz="3600" i="1" dirty="0" smtClean="0"/>
              <a:t>Timekrav utstedelse av seilflybevis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lvl="0"/>
            <a:r>
              <a:rPr lang="nb-NO" sz="2400" dirty="0"/>
              <a:t>En total flytid på seilfly på minimum </a:t>
            </a:r>
            <a:r>
              <a:rPr lang="nb-NO" sz="2400" b="1" dirty="0"/>
              <a:t>30 timer</a:t>
            </a:r>
            <a:r>
              <a:rPr lang="nb-NO" sz="2400" dirty="0" smtClean="0"/>
              <a:t>.</a:t>
            </a:r>
          </a:p>
          <a:p>
            <a:pPr lvl="0"/>
            <a:endParaRPr lang="en-US" sz="2400" dirty="0"/>
          </a:p>
          <a:p>
            <a:pPr lvl="0"/>
            <a:r>
              <a:rPr lang="nb-NO" sz="2400" dirty="0"/>
              <a:t>Minimum </a:t>
            </a:r>
            <a:r>
              <a:rPr lang="nb-NO" sz="2400" b="1" dirty="0"/>
              <a:t>5 timer </a:t>
            </a:r>
            <a:r>
              <a:rPr lang="nb-NO" sz="2400" dirty="0"/>
              <a:t>instruksjonsflyging under dobbelt kommando (DK) på minimum 15 starter etter solosjekk</a:t>
            </a:r>
            <a:r>
              <a:rPr lang="nb-NO" sz="2400" dirty="0" smtClean="0"/>
              <a:t>.</a:t>
            </a:r>
          </a:p>
          <a:p>
            <a:pPr lvl="0"/>
            <a:endParaRPr lang="en-US" sz="2400" dirty="0"/>
          </a:p>
          <a:p>
            <a:pPr lvl="0"/>
            <a:r>
              <a:rPr lang="nb-NO" sz="2400" dirty="0"/>
              <a:t>Minimum </a:t>
            </a:r>
            <a:r>
              <a:rPr lang="nb-NO" sz="2400" b="1" dirty="0"/>
              <a:t>15 timer </a:t>
            </a:r>
            <a:r>
              <a:rPr lang="nb-NO" sz="2400" dirty="0"/>
              <a:t>soloflyging på seilfly fordelt på minimum 20 starter etter solosjekk</a:t>
            </a:r>
            <a:r>
              <a:rPr lang="nb-NO" sz="2400" dirty="0" smtClean="0"/>
              <a:t>.</a:t>
            </a:r>
          </a:p>
          <a:p>
            <a:pPr lvl="0"/>
            <a:endParaRPr lang="en-US" sz="2400" dirty="0"/>
          </a:p>
          <a:p>
            <a:pPr lvl="0"/>
            <a:r>
              <a:rPr lang="nb-NO" sz="2400" dirty="0"/>
              <a:t>Minimum 5 starter som fartøysjef med den/de startanordning(er) som ønskes anført i seilflybeviset.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BESTEMMELSER FOR PFT/S </a:t>
            </a:r>
            <a:b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(Periodisk </a:t>
            </a:r>
            <a:r>
              <a:rPr lang="nb-NO" sz="27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flygetrening</a:t>
            </a:r>
            <a:r>
              <a:rPr lang="nb-NO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Seilfly)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endParaRPr lang="nb-N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Gjennomføres som etterutdanning</a:t>
            </a:r>
          </a:p>
          <a:p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Kontroll av standard</a:t>
            </a:r>
          </a:p>
          <a:p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Teoretisk og praktisk del</a:t>
            </a:r>
          </a:p>
          <a:p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Dokumenteres i flygetidsbok</a:t>
            </a:r>
          </a:p>
          <a:p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Ved fornyelse fremlegges godkjent PFT/S siste 24 mnd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b-NO" sz="3600" b="1" dirty="0"/>
              <a:t>600 Operative prosedyrer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/>
              <a:t>I alle operasjoner er fellesnevneren utkikk.</a:t>
            </a:r>
          </a:p>
          <a:p>
            <a:pPr marL="0" indent="0">
              <a:buNone/>
            </a:pPr>
            <a:r>
              <a:rPr lang="nb-NO" sz="2400" dirty="0" smtClean="0"/>
              <a:t>Derfor er det i opplæringsprogrammet: </a:t>
            </a:r>
          </a:p>
          <a:p>
            <a:pPr marL="0" indent="0">
              <a:buNone/>
            </a:pPr>
            <a:r>
              <a:rPr lang="nb-NO" sz="2400" b="1" dirty="0" smtClean="0"/>
              <a:t>Eleven </a:t>
            </a:r>
            <a:r>
              <a:rPr lang="nb-NO" sz="2400" b="1" dirty="0"/>
              <a:t>skal fly med tildekkete instrumenter fra start 2 til start 10 for å lære å fly på utvendig referanse.</a:t>
            </a:r>
            <a:r>
              <a:rPr lang="nb-NO" sz="2400" dirty="0"/>
              <a:t>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573467"/>
              </p:ext>
            </p:extLst>
          </p:nvPr>
        </p:nvGraphicFramePr>
        <p:xfrm>
          <a:off x="1187624" y="3439005"/>
          <a:ext cx="6349613" cy="2743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19817"/>
                <a:gridCol w="5229796"/>
              </a:tblGrid>
              <a:tr h="479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Seilflyging flygeregler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Seilflyging med passasjer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Slep av seilfly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Vinsjstart av seilfly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98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692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693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694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Bestemmelser for høydeflyging med seilfly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Regler for gaggleflygning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Regler for hangflygning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sjekklister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landingsrunde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7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0"/>
            <a:r>
              <a:rPr lang="nb-NO" sz="3600" b="1" cap="all" dirty="0" smtClean="0"/>
              <a:t/>
            </a:r>
            <a:br>
              <a:rPr lang="nb-NO" sz="3600" b="1" cap="all" dirty="0" smtClean="0"/>
            </a:br>
            <a:r>
              <a:rPr lang="nb-NO" sz="3600" b="1" cap="all" dirty="0" smtClean="0"/>
              <a:t>Seilflyging FLYGEREGLER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600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nb-NO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Vikeplikt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er definert i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Regel: §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SERA.3210 Right-of-way</a:t>
            </a:r>
          </a:p>
          <a:p>
            <a:pPr marL="0" indent="0">
              <a:buNone/>
            </a:pP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Artikkel «640 Seilflyging flygeregler» for norsk versjon</a:t>
            </a:r>
          </a:p>
          <a:p>
            <a:pPr marL="0" indent="0">
              <a:buNone/>
            </a:pP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S/NLF har laget følgende </a:t>
            </a:r>
            <a:r>
              <a:rPr lang="nb-NO" sz="2400" u="sng" dirty="0">
                <a:latin typeface="Arial" panose="020B0604020202020204" pitchFamily="34" charset="0"/>
                <a:cs typeface="Arial" panose="020B0604020202020204" pitchFamily="34" charset="0"/>
              </a:rPr>
              <a:t>tilleggsbestemmelser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for seilflygning i Norge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nb-NO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Seilfly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som nærmer seg et seilfly som </a:t>
            </a:r>
            <a:r>
              <a:rPr lang="nb-NO" sz="2400" u="sng" dirty="0">
                <a:latin typeface="Arial" panose="020B0604020202020204" pitchFamily="34" charset="0"/>
                <a:cs typeface="Arial" panose="020B0604020202020204" pitchFamily="34" charset="0"/>
              </a:rPr>
              <a:t>sirkler i termikk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skal fly 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etter: «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Artikkel 691 - Regler for gaggleflygning».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B. Seilfly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som nærmer seg et seilfly som </a:t>
            </a:r>
            <a:r>
              <a:rPr lang="nb-NO" sz="2400" u="sng" dirty="0">
                <a:latin typeface="Arial" panose="020B0604020202020204" pitchFamily="34" charset="0"/>
                <a:cs typeface="Arial" panose="020B0604020202020204" pitchFamily="34" charset="0"/>
              </a:rPr>
              <a:t>flyr hang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skal fly etter: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«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Artikkel 692 - Regler for hangflygning».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b-NO" sz="3200" b="1" dirty="0" smtClean="0"/>
              <a:t/>
            </a:r>
            <a:br>
              <a:rPr lang="nb-NO" sz="3200" b="1" dirty="0" smtClean="0"/>
            </a:br>
            <a:r>
              <a:rPr lang="nb-NO" sz="3200" b="1" dirty="0"/>
              <a:t/>
            </a:r>
            <a:br>
              <a:rPr lang="nb-NO" sz="3200" b="1" dirty="0"/>
            </a:br>
            <a:r>
              <a:rPr lang="nb-NO" sz="3200" b="1" dirty="0" smtClean="0"/>
              <a:t>Regler </a:t>
            </a:r>
            <a:r>
              <a:rPr lang="nb-NO" sz="3200" b="1" dirty="0"/>
              <a:t>for gaggleflygning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nb-NO" sz="3600" b="1" dirty="0"/>
              <a:t> 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nb-NO" sz="3600" b="1" dirty="0"/>
              <a:t> 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1.1 Definisjon: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Gaggleflygning – To eller flere seilfly som sirkler i samme termikkboble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2.0 Regler for gaggleflygning: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1. Første seilfly i bobla bestemmer svingretningen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2. Seilfly som kommer til bobla må ikke hindre seilflyene som allerede flyr i den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3. Nyankomne seilfly må arbeide seg inn i sirkelen fra utsiden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4. Seilfly som tar igjen andre i bobla må ikke hindre de som stiger dårligere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5. Enhver som endrer sirkelen må ikke hindre andre seilfly i den opprinnelige sirkelen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6. Forlat bobla rolig rett ut slik at de andre forstår din 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hensikt</a:t>
            </a:r>
          </a:p>
          <a:p>
            <a:endParaRPr lang="nb-N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3.0 </a:t>
            </a:r>
            <a:r>
              <a:rPr lang="nb-NO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Sikkerhetsråd: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Fly aldri lenge i blindsonen til andre seilfly. Dette skjer typisk når man nærmer seg bak og/eller befinner seg lavere enn det andre seilflyet.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Fly aldri rett under andre fly da de alltid må ha en vei ut.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Observer luftrommet slik at du alltid vet hvem som er hvor.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Prøv å fly slik at de andre pilotene ser deg.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b-NO" sz="3600" b="1" cap="all" dirty="0"/>
              <a:t>HANGREGLER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Seilfly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som nærmer seg et seilfly som </a:t>
            </a:r>
            <a:r>
              <a:rPr lang="nb-NO" sz="2400" u="sng" dirty="0">
                <a:latin typeface="Arial" panose="020B0604020202020204" pitchFamily="34" charset="0"/>
                <a:cs typeface="Arial" panose="020B0604020202020204" pitchFamily="34" charset="0"/>
              </a:rPr>
              <a:t>flyr hang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skal fly etter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>
              <a:buNone/>
            </a:pP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	«Artikkel 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692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- Regler for hangflygning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lvl="0" indent="0">
              <a:buNone/>
            </a:pP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b-NO" sz="2800" b="1" cap="all" dirty="0" smtClean="0"/>
              <a:t>HANGREGLER EksEMPEL 1</a:t>
            </a:r>
            <a:endParaRPr lang="en-US" sz="2800" b="1" cap="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7" y="908720"/>
            <a:ext cx="764024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2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b-NO" sz="2800" b="1" cap="all" dirty="0" smtClean="0"/>
              <a:t>HANGREGLER EKSEMPEL 2</a:t>
            </a:r>
            <a:endParaRPr lang="en-US" sz="2800" b="1" cap="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78" y="980728"/>
            <a:ext cx="764024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angregler_ek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060848"/>
            <a:ext cx="7751249" cy="43228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0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nb-NO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Kurs </a:t>
            </a:r>
            <a:r>
              <a:rPr lang="nb-NO" sz="2700" dirty="0">
                <a:latin typeface="Arial" panose="020B0604020202020204" pitchFamily="34" charset="0"/>
                <a:cs typeface="Arial" panose="020B0604020202020204" pitchFamily="34" charset="0"/>
              </a:rPr>
              <a:t>i Lover og regler</a:t>
            </a:r>
            <a:br>
              <a:rPr lang="nb-NO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700" dirty="0">
                <a:latin typeface="Arial" panose="020B0604020202020204" pitchFamily="34" charset="0"/>
                <a:cs typeface="Arial" panose="020B0604020202020204" pitchFamily="34" charset="0"/>
              </a:rPr>
              <a:t> for seilflygere del 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/>
              <a:t>Dette kurset omhandler: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b="1" dirty="0" smtClean="0"/>
              <a:t>Seilflyhåndboka (SHB) og Vedlikeholdshåndboka (VHB) for seilflygere.</a:t>
            </a:r>
          </a:p>
          <a:p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Teorimateriell:</a:t>
            </a:r>
          </a:p>
          <a:p>
            <a:pPr marL="0" indent="0">
              <a:buNone/>
            </a:pPr>
            <a:r>
              <a:rPr lang="nb-NO" sz="2400" dirty="0"/>
              <a:t>Dokumentsamling </a:t>
            </a:r>
            <a:r>
              <a:rPr lang="nb-NO" sz="2400" dirty="0" smtClean="0"/>
              <a:t>2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/>
              <a:t>Dokumentsamling 2 inneholder utvalgte artikler fra Seilflyhåndboka (SHB) og Vedlikeholdshåndboka (VHB</a:t>
            </a:r>
            <a:r>
              <a:rPr lang="nb-NO" sz="2400" dirty="0" smtClean="0"/>
              <a:t>).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7704" y="116632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Kobling </a:t>
            </a:r>
            <a:r>
              <a:rPr lang="nb-NO" sz="2800" b="1" dirty="0">
                <a:latin typeface="Arial" panose="020B0604020202020204" pitchFamily="34" charset="0"/>
                <a:cs typeface="Arial" panose="020B0604020202020204" pitchFamily="34" charset="0"/>
              </a:rPr>
              <a:t>av seilfly til slepefly </a:t>
            </a:r>
            <a:endParaRPr lang="nb-NO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video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628800"/>
            <a:ext cx="72728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Videoen viser kobling av seilfly til slepefly.</a:t>
            </a:r>
          </a:p>
          <a:p>
            <a:pPr algn="ctr"/>
            <a:r>
              <a:rPr lang="nb-NO" sz="2800" dirty="0" smtClean="0"/>
              <a:t>Signalperson, eleven som drar ut lina, er 13 år.</a:t>
            </a:r>
          </a:p>
          <a:p>
            <a:pPr algn="ctr"/>
            <a:r>
              <a:rPr lang="nb-NO" sz="2800" dirty="0" smtClean="0"/>
              <a:t>Eleven i flyet er 14 år.</a:t>
            </a:r>
          </a:p>
          <a:p>
            <a:pPr algn="ctr"/>
            <a:endParaRPr lang="nb-NO" sz="2800" dirty="0"/>
          </a:p>
          <a:p>
            <a:pPr algn="ctr"/>
            <a:r>
              <a:rPr lang="nb-NO" sz="2800" dirty="0" smtClean="0"/>
              <a:t>Blir det riktig utført?</a:t>
            </a:r>
          </a:p>
          <a:p>
            <a:pPr algn="ctr"/>
            <a:endParaRPr lang="nb-NO" sz="2400" dirty="0" smtClean="0">
              <a:solidFill>
                <a:srgbClr val="0070C0"/>
              </a:solidFill>
            </a:endParaRPr>
          </a:p>
          <a:p>
            <a:pPr algn="ctr"/>
            <a:endParaRPr lang="nb-NO" sz="2400" dirty="0" smtClean="0">
              <a:solidFill>
                <a:srgbClr val="0070C0"/>
              </a:solidFill>
            </a:endParaRPr>
          </a:p>
          <a:p>
            <a:pPr algn="ctr"/>
            <a:r>
              <a:rPr lang="nb-NO" sz="2400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nb-NO" sz="2400" dirty="0" smtClean="0">
                <a:solidFill>
                  <a:srgbClr val="0070C0"/>
                </a:solidFill>
                <a:hlinkClick r:id="rId2"/>
              </a:rPr>
              <a:t>youtu.be/JIBBjVq2ydg</a:t>
            </a:r>
            <a:endParaRPr lang="nb-NO" sz="2400" dirty="0" smtClean="0">
              <a:solidFill>
                <a:srgbClr val="0070C0"/>
              </a:solidFill>
            </a:endParaRP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SLEP AV SEILFLY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Signalpersonell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skal ha fylt 13 år </a:t>
            </a:r>
          </a:p>
          <a:p>
            <a:pPr marL="0" indent="0">
              <a:buNone/>
            </a:pP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Signalpersonell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skal ha god kjennskap til alle signaler i forbindelse med slep av 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seilfly</a:t>
            </a:r>
          </a:p>
          <a:p>
            <a:pPr marL="0" indent="0">
              <a:buNone/>
            </a:pP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Signalpersonell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skal ha gjennomgått regler og sikkerhetsrutiner for opphold på/ved manøvreringsområdet på den aktuelle 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flyplassen</a:t>
            </a:r>
          </a:p>
          <a:p>
            <a:pPr marL="0" indent="0">
              <a:buNone/>
            </a:pP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Slepelinens lengde skal være 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minimum 20 m, og maksimum 75 m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nb-N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Ved 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skoling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skal linelengden være 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minimum 40 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22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84" y="548680"/>
            <a:ext cx="27432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98088"/>
            <a:ext cx="27146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39" y="2780928"/>
            <a:ext cx="4559922" cy="351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25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" y="836712"/>
            <a:ext cx="905725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>
                <a:latin typeface="Arial" panose="020B0604020202020204" pitchFamily="34" charset="0"/>
                <a:cs typeface="Arial" panose="020B0604020202020204" pitchFamily="34" charset="0"/>
              </a:rPr>
              <a:t>BESTEMMELSER FOR </a:t>
            </a:r>
            <a:r>
              <a:rPr lang="nb-N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HØYDEFLYGNING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070739"/>
            <a:ext cx="85689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Teorikrav ved flygning over 3500m QNH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nb-N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Hvorfor: </a:t>
            </a:r>
            <a:r>
              <a:rPr lang="nb-NO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Sikkerhet</a:t>
            </a:r>
          </a:p>
          <a:p>
            <a:r>
              <a:rPr lang="nb-N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Utfordringer er: Rotorer, oksygen, ising, føhngap og lenticer i bevegelse.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Deltatt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et SVEDANOR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kurs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fjellflygning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tilsvarende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Aktuelle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læreverk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Kompendium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fjellflyging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Teorikurs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fjellflygning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Robert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Danewid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nb-N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Bølgeflygning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Presentasjon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laget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opplæring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klubbene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Tilsvarer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SVEDANOR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kurset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sammen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teoripensumet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nb-N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Dancing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with the wind Bok om hang og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bølgeflygning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Jean-Marie Clément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24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2130"/>
            <a:ext cx="7704856" cy="649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18864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Sjekklister/utsjekk </a:t>
            </a:r>
            <a:r>
              <a:rPr lang="nb-NO" sz="2400" b="1" u="sng" dirty="0" smtClean="0"/>
              <a:t>læres i god tid før avgang</a:t>
            </a:r>
            <a:r>
              <a:rPr lang="nb-NO" sz="2400" b="1" dirty="0" smtClean="0"/>
              <a:t>?</a:t>
            </a:r>
          </a:p>
          <a:p>
            <a:r>
              <a:rPr lang="nb-NO" sz="2400" b="1" dirty="0" smtClean="0"/>
              <a:t>Hvor er alle håndtakene?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551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b-NO" sz="3600" b="1" cap="all" dirty="0" smtClean="0"/>
              <a:t>Standard sjekkliste for avgang</a:t>
            </a:r>
            <a:endParaRPr lang="en-US" sz="3600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cap="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014986"/>
              </p:ext>
            </p:extLst>
          </p:nvPr>
        </p:nvGraphicFramePr>
        <p:xfrm>
          <a:off x="467544" y="1196752"/>
          <a:ext cx="8208912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/>
                <a:gridCol w="5112568"/>
              </a:tblGrid>
              <a:tr h="27002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chemeClr val="tx1"/>
                          </a:solidFill>
                          <a:effectLst/>
                        </a:rPr>
                        <a:t>Standard sjekkliste for avgang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FALLSKJERM/UTSTYR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Korrekt påspent, annet utstyr er med og OK Vekter (i cockpit og i halen)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BELTER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Alle fastspent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rgbClr val="FF0000"/>
                          </a:solidFill>
                          <a:effectLst/>
                        </a:rPr>
                        <a:t>• BREMSER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 dirty="0">
                          <a:solidFill>
                            <a:srgbClr val="FF0000"/>
                          </a:solidFill>
                          <a:effectLst/>
                        </a:rPr>
                        <a:t>Funksjonstest, inne og låst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FLAPS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Funksjonstest, satt i avgangsstilling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TRIM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Funksjonstest, satt i avgangsstilling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INSTRUMENTER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Sjekk riktig innstilling og visning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RADIO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Riktig frekvens, påskrudd og virker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SIDEROR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Fulle utslag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STIKKE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Fulle utslag (firkantbevegelse)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rgbClr val="FF0000"/>
                          </a:solidFill>
                          <a:effectLst/>
                        </a:rPr>
                        <a:t>• HALEHJUL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 dirty="0">
                          <a:solidFill>
                            <a:srgbClr val="FF0000"/>
                          </a:solidFill>
                          <a:effectLst/>
                        </a:rPr>
                        <a:t>Av, positiv bekreftelse fra bakkemannskap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NØDPROSEDYRER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Bevisstgjøring – tenk gjennom!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rgbClr val="FF0000"/>
                          </a:solidFill>
                          <a:effectLst/>
                        </a:rPr>
                        <a:t>• CANOPY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 dirty="0">
                          <a:solidFill>
                            <a:srgbClr val="FF0000"/>
                          </a:solidFill>
                          <a:effectLst/>
                        </a:rPr>
                        <a:t>Lukket og låst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LINE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Koples i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SIGNAL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 dirty="0">
                          <a:solidFill>
                            <a:schemeClr val="tx1"/>
                          </a:solidFill>
                          <a:effectLst/>
                        </a:rPr>
                        <a:t>Generell sjekk på at alt er klart først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0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nb-NO" sz="3600" b="0" dirty="0" smtClean="0">
                <a:solidFill>
                  <a:schemeClr val="tx1"/>
                </a:solidFill>
                <a:effectLst/>
                <a:latin typeface="Arial"/>
                <a:ea typeface="Times New Roman"/>
                <a:cs typeface="Times New Roman"/>
              </a:rPr>
              <a:t>Standard prosedyre for utkobling</a:t>
            </a:r>
            <a:endParaRPr lang="en-US" sz="3600" b="0" dirty="0">
              <a:solidFill>
                <a:schemeClr val="tx1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90215"/>
              </p:ext>
            </p:extLst>
          </p:nvPr>
        </p:nvGraphicFramePr>
        <p:xfrm>
          <a:off x="1259632" y="2204859"/>
          <a:ext cx="6192688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2688"/>
              </a:tblGrid>
              <a:tr h="266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20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Standard prosedyre for utkopling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Hånden på utkoplingshåndtaket. NB: Riktig håndtak! 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 dirty="0">
                          <a:solidFill>
                            <a:schemeClr val="tx1"/>
                          </a:solidFill>
                          <a:effectLst/>
                        </a:rPr>
                        <a:t>• Utkikk for annen trafikk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Stram slepeline ved å fly litt ut til venstre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 dirty="0">
                          <a:solidFill>
                            <a:schemeClr val="tx1"/>
                          </a:solidFill>
                          <a:effectLst/>
                        </a:rPr>
                        <a:t>• Fly parallelt med slepeflyet, stram line, vingene vannrett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Trekk 2 ganger markert i utkoplingshåndtaket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Se positivt at linen forsvinner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God utkikk den vegen det skal svinges (normalt til venstre)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Sving vekk fra slepeflyet • Hjul inn og i lås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 dirty="0">
                          <a:solidFill>
                            <a:schemeClr val="tx1"/>
                          </a:solidFill>
                          <a:effectLst/>
                        </a:rPr>
                        <a:t>• Trim flyet på riktig hastighet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2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sjekkliste før landing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249915"/>
              </p:ext>
            </p:extLst>
          </p:nvPr>
        </p:nvGraphicFramePr>
        <p:xfrm>
          <a:off x="719572" y="1268760"/>
          <a:ext cx="7704856" cy="2952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6120680"/>
              </a:tblGrid>
              <a:tr h="36904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20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Standard sjekkliste før landing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BANE 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 dirty="0">
                          <a:solidFill>
                            <a:schemeClr val="tx1"/>
                          </a:solidFill>
                          <a:effectLst/>
                        </a:rPr>
                        <a:t>Crossvind, sjekk vindretning og styrke, landingsretning, trafikk i landingsrunden og på banen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BELTER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 dirty="0">
                          <a:solidFill>
                            <a:schemeClr val="tx1"/>
                          </a:solidFill>
                          <a:effectLst/>
                        </a:rPr>
                        <a:t>Stram til beltene før landing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BREMS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 dirty="0">
                          <a:solidFill>
                            <a:schemeClr val="tx1"/>
                          </a:solidFill>
                          <a:effectLst/>
                        </a:rPr>
                        <a:t>Funksjonstest for riktig håndtak og at de virker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HØYDE  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rgbClr val="FF0000"/>
                          </a:solidFill>
                          <a:effectLst/>
                        </a:rPr>
                        <a:t>• HJUL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 dirty="0">
                          <a:solidFill>
                            <a:srgbClr val="FF0000"/>
                          </a:solidFill>
                          <a:effectLst/>
                        </a:rPr>
                        <a:t>Ut og i lås. NB: Sjekk at håndtak er i låst posisjon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HASTIGHET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 dirty="0">
                          <a:solidFill>
                            <a:schemeClr val="tx1"/>
                          </a:solidFill>
                          <a:effectLst/>
                        </a:rPr>
                        <a:t>Trim flyet på riktig hastighet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2" name="Picture 4" descr="C:\Users\slarssen\SUK\Instruktørhåndboken (NHB-D-IHB)\SHB Utgave 2\SHB utgave 2\Lover og regler\Kurs Lover og regler\CIMG2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04839"/>
            <a:ext cx="3586537" cy="202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508518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		</a:t>
            </a:r>
            <a:r>
              <a:rPr lang="nb-NO" sz="2000" b="1" dirty="0" smtClean="0"/>
              <a:t>Klar bane?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065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prosedyre etter landing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631869"/>
              </p:ext>
            </p:extLst>
          </p:nvPr>
        </p:nvGraphicFramePr>
        <p:xfrm>
          <a:off x="1187624" y="1268762"/>
          <a:ext cx="6552728" cy="2116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2728"/>
              </a:tblGrid>
              <a:tr h="352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20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Standard prosedyre etter landing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Flyet ut av banen (minimum 30 meter fra senter-linje) 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Elektrisk utstyr av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 dirty="0">
                          <a:solidFill>
                            <a:schemeClr val="tx1"/>
                          </a:solidFill>
                          <a:effectLst/>
                        </a:rPr>
                        <a:t>• Hood lukket og låst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>
                          <a:solidFill>
                            <a:schemeClr val="tx1"/>
                          </a:solidFill>
                          <a:effectLst/>
                        </a:rPr>
                        <a:t>• Bremser ute, ving ned i vinden og sikker fortøyning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 dirty="0">
                          <a:solidFill>
                            <a:schemeClr val="tx1"/>
                          </a:solidFill>
                          <a:effectLst/>
                        </a:rPr>
                        <a:t>• Halehjul av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43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prosedyre nødutsprang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571424"/>
              </p:ext>
            </p:extLst>
          </p:nvPr>
        </p:nvGraphicFramePr>
        <p:xfrm>
          <a:off x="899592" y="1124744"/>
          <a:ext cx="5976664" cy="2609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666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24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Standard prosedyre nødutsprang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b="1" dirty="0">
                          <a:solidFill>
                            <a:schemeClr val="tx1"/>
                          </a:solidFill>
                          <a:effectLst/>
                        </a:rPr>
                        <a:t>• Kast hooden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b="1">
                          <a:solidFill>
                            <a:schemeClr val="tx1"/>
                          </a:solidFill>
                          <a:effectLst/>
                        </a:rPr>
                        <a:t>• Løsne sikkerhetsselene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b="1">
                          <a:solidFill>
                            <a:schemeClr val="tx1"/>
                          </a:solidFill>
                          <a:effectLst/>
                        </a:rPr>
                        <a:t>• Hoppe ut av flyet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b="1">
                          <a:solidFill>
                            <a:schemeClr val="tx1"/>
                          </a:solidFill>
                          <a:effectLst/>
                        </a:rPr>
                        <a:t>• Løse ut skjermen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b="1" dirty="0">
                          <a:solidFill>
                            <a:schemeClr val="tx1"/>
                          </a:solidFill>
                          <a:effectLst/>
                        </a:rPr>
                        <a:t>• Styre skjermen mot landbart område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b="1" dirty="0">
                          <a:solidFill>
                            <a:schemeClr val="tx1"/>
                          </a:solidFill>
                          <a:effectLst/>
                        </a:rPr>
                        <a:t>• Landing – samle beina, beskytt hode/ansikt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84784"/>
            <a:ext cx="170254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7864" y="501317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Tilpass skjermen før avgang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242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Definisjoner Artikkel 040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 smtClean="0"/>
              <a:t>Artikkel 040 – Definisjoner på norsk:</a:t>
            </a:r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r>
              <a:rPr lang="nb-NO" sz="2200" dirty="0" smtClean="0"/>
              <a:t>Lista er beregnet som et hjelpemiddel for de som ikke kan engelsk godt.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b-NO" sz="3600" b="1" dirty="0"/>
              <a:t>VARSLING AV ULYKKER OG HENDELSER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 smtClean="0"/>
              <a:t>Hvorfor varsle?</a:t>
            </a:r>
          </a:p>
          <a:p>
            <a:pPr marL="0" indent="0">
              <a:buNone/>
            </a:pPr>
            <a:r>
              <a:rPr lang="nb-NO" sz="2400" b="1" dirty="0" smtClean="0"/>
              <a:t>1. Hindre den neste ulykken.</a:t>
            </a:r>
          </a:p>
          <a:p>
            <a:pPr marL="0" indent="0">
              <a:buNone/>
            </a:pPr>
            <a:r>
              <a:rPr lang="nb-NO" sz="2400" b="1" dirty="0" smtClean="0"/>
              <a:t>2. Ikke straffe.</a:t>
            </a:r>
          </a:p>
          <a:p>
            <a:pPr marL="0" indent="0">
              <a:buNone/>
            </a:pPr>
            <a:endParaRPr lang="nb-NO" sz="2400" b="1" dirty="0" smtClean="0"/>
          </a:p>
          <a:p>
            <a:r>
              <a:rPr lang="nb-NO" sz="2400" dirty="0"/>
              <a:t>Formålet med rapporteringen er </a:t>
            </a:r>
            <a:r>
              <a:rPr lang="nb-NO" sz="2400" u="sng" dirty="0"/>
              <a:t>forbedring av flysikkerheten</a:t>
            </a:r>
            <a:r>
              <a:rPr lang="nb-NO" sz="2400" dirty="0"/>
              <a:t> gjennom innsamling og deling av informasjon. </a:t>
            </a:r>
            <a:endParaRPr lang="nb-NO" sz="2400" dirty="0" smtClean="0"/>
          </a:p>
          <a:p>
            <a:r>
              <a:rPr lang="nb-NO" sz="2400" dirty="0" smtClean="0"/>
              <a:t>Din </a:t>
            </a:r>
            <a:r>
              <a:rPr lang="nb-NO" sz="2400" dirty="0"/>
              <a:t>rapport vil ikke bli brukt til å ta stilling til sivilrettslig eller strafferettslig skyld og ansvar, og </a:t>
            </a:r>
            <a:r>
              <a:rPr lang="nb-NO" sz="2400" u="sng" dirty="0">
                <a:hlinkClick r:id="rId2"/>
              </a:rPr>
              <a:t>luftfartslovens kapittel XII</a:t>
            </a:r>
            <a:r>
              <a:rPr lang="nb-NO" sz="2400" dirty="0"/>
              <a:t> forbyr bruk av rapportert informasjon til annet enn flysikkerhetsarbeid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b-N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VARSLING </a:t>
            </a:r>
            <a:r>
              <a:rPr lang="nb-NO" sz="2800" b="1" dirty="0">
                <a:latin typeface="Arial" panose="020B0604020202020204" pitchFamily="34" charset="0"/>
                <a:cs typeface="Arial" panose="020B0604020202020204" pitchFamily="34" charset="0"/>
              </a:rPr>
              <a:t>AV ULYKKER OG HENDELSER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2" descr="C:\Users\slarssen\SUK\Hendelses Rapporter\Hendelser 2016\LN-GLN\IMG_0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0534"/>
            <a:ext cx="7629973" cy="57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5728712"/>
            <a:ext cx="536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Hendelse 22-2016 LN-GLN Nødlanding i sjøen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48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Mindre uhell og hendelser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nb-NO" sz="2400" dirty="0" smtClean="0"/>
              <a:t>“</a:t>
            </a:r>
            <a:r>
              <a:rPr lang="nb-NO" sz="2400" dirty="0"/>
              <a:t>Mindre uhell” er uhell uten personskade og med liten materiell skade</a:t>
            </a:r>
            <a:r>
              <a:rPr lang="nb-NO" sz="2400" dirty="0" smtClean="0"/>
              <a:t>.</a:t>
            </a:r>
          </a:p>
          <a:p>
            <a:endParaRPr lang="en-US" sz="2400" dirty="0"/>
          </a:p>
          <a:p>
            <a:r>
              <a:rPr lang="nb-NO" sz="2400" dirty="0"/>
              <a:t>“Mindre hendelser” er situasjoner som med verst mulige utfall kunne ha ført til et mindre uhell</a:t>
            </a:r>
            <a:r>
              <a:rPr lang="nb-NO" sz="2400" dirty="0" smtClean="0"/>
              <a:t>.</a:t>
            </a:r>
          </a:p>
          <a:p>
            <a:endParaRPr lang="en-US" sz="2400" dirty="0"/>
          </a:p>
          <a:p>
            <a:r>
              <a:rPr lang="nb-NO" sz="2400" dirty="0"/>
              <a:t>Etter overenskomst med Luftfartstilsynet, er det avklart at mindre uhell og hendelser bare skal rapportere til S/NLF. </a:t>
            </a:r>
            <a:r>
              <a:rPr lang="nb-NO" sz="2400" u="sng" dirty="0">
                <a:hlinkClick r:id="rId2"/>
              </a:rPr>
              <a:t>http://www.nlf.no/node/378/wideart</a:t>
            </a:r>
            <a:endParaRPr lang="en-US" sz="2400" dirty="0"/>
          </a:p>
          <a:p>
            <a:endParaRPr lang="nb-NO" sz="2400" dirty="0" smtClean="0"/>
          </a:p>
          <a:p>
            <a:r>
              <a:rPr lang="nb-NO" sz="2400" dirty="0" smtClean="0"/>
              <a:t>Rapportene </a:t>
            </a:r>
            <a:r>
              <a:rPr lang="nb-NO" sz="2400" dirty="0"/>
              <a:t>blir systematisk gransket for å kartlegge bidragsfaktorene, og resultatet av dette blir vurdert før forslag til flytryggingstiltak blir sendt ut.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8613" y="298450"/>
            <a:ext cx="6835775" cy="8318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mtClean="0"/>
              <a:t>Loggføring</a:t>
            </a: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331788" y="1341438"/>
            <a:ext cx="546417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228600" indent="-228600" eaLnBrk="0" hangingPunct="0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620713" indent="-220663" eaLnBrk="0" hangingPunct="0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buClr>
                <a:srgbClr val="3399FF"/>
              </a:buClr>
              <a:buFont typeface="Symbol" pitchFamily="16" charset="2"/>
              <a:buChar char=""/>
            </a:pPr>
            <a:r>
              <a:rPr lang="en-GB" altLang="en-US" sz="2400" b="1">
                <a:solidFill>
                  <a:srgbClr val="000000"/>
                </a:solidFill>
              </a:rPr>
              <a:t>Loggføring</a:t>
            </a:r>
          </a:p>
          <a:p>
            <a:pPr lvl="1" eaLnBrk="1" hangingPunct="1">
              <a:lnSpc>
                <a:spcPct val="100000"/>
              </a:lnSpc>
              <a:spcBef>
                <a:spcPts val="1000"/>
              </a:spcBef>
              <a:buClr>
                <a:srgbClr val="3399FF"/>
              </a:buClr>
              <a:buFont typeface="Arial" charset="0"/>
              <a:buChar char="•"/>
            </a:pPr>
            <a:r>
              <a:rPr lang="en-GB" altLang="en-US" sz="2000">
                <a:solidFill>
                  <a:srgbClr val="000000"/>
                </a:solidFill>
              </a:rPr>
              <a:t>Hver flyging skal logges i flyets fartøysjournal.</a:t>
            </a:r>
          </a:p>
          <a:p>
            <a:pPr lvl="1" eaLnBrk="1" hangingPunct="1">
              <a:lnSpc>
                <a:spcPct val="100000"/>
              </a:lnSpc>
              <a:spcBef>
                <a:spcPts val="1000"/>
              </a:spcBef>
              <a:buClr>
                <a:srgbClr val="3399FF"/>
              </a:buClr>
              <a:buFont typeface="Arial" charset="0"/>
              <a:buChar char="•"/>
            </a:pPr>
            <a:r>
              <a:rPr lang="en-GB" altLang="en-US" sz="2000">
                <a:solidFill>
                  <a:srgbClr val="000000"/>
                </a:solidFill>
              </a:rPr>
              <a:t>Dagslogg kan brukes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Clr>
                <a:srgbClr val="3399FF"/>
              </a:buClr>
              <a:buFont typeface="Symbol" pitchFamily="16" charset="2"/>
              <a:buChar char=""/>
            </a:pPr>
            <a:r>
              <a:rPr lang="en-GB" altLang="en-US" sz="2400" b="1">
                <a:solidFill>
                  <a:srgbClr val="000000"/>
                </a:solidFill>
              </a:rPr>
              <a:t>Bestemmelser for føring av flygetidsbok</a:t>
            </a:r>
          </a:p>
          <a:p>
            <a:pPr lvl="1" eaLnBrk="1" hangingPunct="1">
              <a:lnSpc>
                <a:spcPct val="100000"/>
              </a:lnSpc>
              <a:spcBef>
                <a:spcPts val="1000"/>
              </a:spcBef>
              <a:buClr>
                <a:srgbClr val="3399FF"/>
              </a:buClr>
              <a:buFont typeface="Arial" charset="0"/>
              <a:buChar char="•"/>
            </a:pPr>
            <a:r>
              <a:rPr lang="en-GB" altLang="en-US" sz="2000">
                <a:solidFill>
                  <a:srgbClr val="000000"/>
                </a:solidFill>
              </a:rPr>
              <a:t>Alle seilflygere skal føre flygetidsbok</a:t>
            </a:r>
          </a:p>
          <a:p>
            <a:pPr lvl="1" eaLnBrk="1" hangingPunct="1">
              <a:lnSpc>
                <a:spcPct val="100000"/>
              </a:lnSpc>
              <a:spcBef>
                <a:spcPts val="1000"/>
              </a:spcBef>
              <a:buClr>
                <a:srgbClr val="3399FF"/>
              </a:buClr>
              <a:buFont typeface="Arial" charset="0"/>
              <a:buChar char="•"/>
            </a:pPr>
            <a:r>
              <a:rPr lang="en-GB" altLang="en-US" sz="2000">
                <a:solidFill>
                  <a:srgbClr val="000000"/>
                </a:solidFill>
              </a:rPr>
              <a:t>Alltid ajour- blekk eller kulepenn</a:t>
            </a:r>
          </a:p>
          <a:p>
            <a:pPr lvl="1" eaLnBrk="1" hangingPunct="1">
              <a:lnSpc>
                <a:spcPct val="100000"/>
              </a:lnSpc>
              <a:spcBef>
                <a:spcPts val="1000"/>
              </a:spcBef>
              <a:buClr>
                <a:srgbClr val="3399FF"/>
              </a:buClr>
              <a:buFont typeface="Arial" charset="0"/>
              <a:buChar char="•"/>
            </a:pPr>
            <a:r>
              <a:rPr lang="en-GB" altLang="en-US" sz="2000">
                <a:solidFill>
                  <a:srgbClr val="000000"/>
                </a:solidFill>
              </a:rPr>
              <a:t>Sertifikatinnehavere attesterer selv</a:t>
            </a: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8640763" y="1800225"/>
            <a:ext cx="1587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069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nb-NO" sz="3600" b="1" cap="all" dirty="0" smtClean="0"/>
              <a:t/>
            </a:r>
            <a:br>
              <a:rPr lang="nb-NO" sz="3600" b="1" cap="all" dirty="0" smtClean="0"/>
            </a:br>
            <a:r>
              <a:rPr lang="nb-NO" sz="3600" b="1" cap="all" dirty="0" smtClean="0"/>
              <a:t>Luftsport Artikkel 1110</a:t>
            </a:r>
            <a:br>
              <a:rPr lang="nb-NO" sz="3600" b="1" cap="all" dirty="0" smtClean="0"/>
            </a:br>
            <a:r>
              <a:rPr lang="nb-NO" sz="2700" b="1" dirty="0"/>
              <a:t>Rekreasjon, konkurranser, ferdighetsmerker og rekorder</a:t>
            </a:r>
            <a:r>
              <a:rPr lang="en-US" sz="3200" dirty="0"/>
              <a:t/>
            </a:r>
            <a:br>
              <a:rPr lang="en-US" sz="3200" dirty="0"/>
            </a:br>
            <a:endParaRPr lang="en-US" sz="3600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2400" b="1" i="1" dirty="0"/>
              <a:t>4.1 Trening etter </a:t>
            </a:r>
            <a:r>
              <a:rPr lang="nb-NO" sz="2400" b="1" i="1" dirty="0" smtClean="0"/>
              <a:t>sertifikat</a:t>
            </a:r>
          </a:p>
          <a:p>
            <a:r>
              <a:rPr lang="nb-NO" sz="2400" dirty="0"/>
              <a:t>Når man har fått sertifikat har man en god og sikker grunnopplæring, men som seilflygere blir vi aldri utlært. </a:t>
            </a:r>
            <a:endParaRPr lang="nb-NO" sz="2400" dirty="0" smtClean="0"/>
          </a:p>
          <a:p>
            <a:r>
              <a:rPr lang="nb-NO" sz="2400" dirty="0" smtClean="0"/>
              <a:t>Det </a:t>
            </a:r>
            <a:r>
              <a:rPr lang="nb-NO" sz="2400" dirty="0"/>
              <a:t>er flere muligheter etter at man har fått sertifikat, og man bør raskt avansere og ta videreutdanningen for å få videre progresjon og for å oppleve morsommere seilflygning etter hvert som man utvikler seg</a:t>
            </a:r>
            <a:r>
              <a:rPr lang="nb-NO" sz="2400" dirty="0" smtClean="0"/>
              <a:t>.</a:t>
            </a:r>
          </a:p>
          <a:p>
            <a:endParaRPr lang="nb-NO" sz="2400" b="1" i="1" dirty="0"/>
          </a:p>
          <a:p>
            <a:pPr marL="0" indent="0">
              <a:buNone/>
            </a:pPr>
            <a:r>
              <a:rPr lang="nb-NO" sz="2400" b="1" i="1" dirty="0"/>
              <a:t>4.2 Egentrening </a:t>
            </a:r>
            <a:r>
              <a:rPr lang="nb-NO" sz="2400" b="1" i="1" dirty="0" smtClean="0"/>
              <a:t>– Termikkflygning</a:t>
            </a:r>
            <a:endParaRPr lang="nb-NO" sz="2400" b="1" i="1" dirty="0"/>
          </a:p>
          <a:p>
            <a:pPr marL="0" indent="0">
              <a:buNone/>
            </a:pPr>
            <a:r>
              <a:rPr lang="nb-NO" sz="2400" b="1" i="1" dirty="0"/>
              <a:t>4.3 Klubb </a:t>
            </a:r>
            <a:r>
              <a:rPr lang="nb-NO" sz="2400" b="1" i="1" dirty="0" smtClean="0"/>
              <a:t>kurs</a:t>
            </a:r>
            <a:endParaRPr lang="nb-NO" sz="2400" b="1" i="1" dirty="0"/>
          </a:p>
          <a:p>
            <a:pPr marL="0" indent="0">
              <a:buNone/>
            </a:pPr>
            <a:r>
              <a:rPr lang="nb-NO" sz="2400" b="1" i="1" dirty="0"/>
              <a:t>4.4 Utelanding/utelandingskatalog</a:t>
            </a:r>
            <a:endParaRPr lang="en-US" sz="2400" dirty="0"/>
          </a:p>
          <a:p>
            <a:pPr marL="0" indent="0">
              <a:buNone/>
            </a:pPr>
            <a:r>
              <a:rPr lang="nb-NO" sz="2400" b="1" i="1" dirty="0"/>
              <a:t>4.5 SVEDANOR </a:t>
            </a:r>
            <a:r>
              <a:rPr lang="nb-NO" sz="2400" b="1" i="1" dirty="0" smtClean="0"/>
              <a:t>kurs. </a:t>
            </a:r>
            <a:r>
              <a:rPr lang="nb-NO" sz="2200" b="1" dirty="0" smtClean="0"/>
              <a:t>Strekk, Høydeflying, Akrobatikk.</a:t>
            </a:r>
          </a:p>
          <a:p>
            <a:pPr marL="0" indent="0">
              <a:buNone/>
            </a:pPr>
            <a:r>
              <a:rPr lang="nb-NO" sz="2400" b="1" dirty="0"/>
              <a:t>5.0 KONKURANSER</a:t>
            </a:r>
            <a:endParaRPr lang="en-US" sz="2400" dirty="0"/>
          </a:p>
          <a:p>
            <a:pPr marL="0" indent="0">
              <a:buNone/>
            </a:pPr>
            <a:r>
              <a:rPr lang="nb-NO" sz="2400" b="1" dirty="0"/>
              <a:t>6.0 FERDIGHETSMERKER OG </a:t>
            </a:r>
            <a:r>
              <a:rPr lang="nb-NO" sz="2400" b="1" dirty="0" smtClean="0"/>
              <a:t>REKORDER</a:t>
            </a:r>
          </a:p>
          <a:p>
            <a:pPr marL="0" indent="0">
              <a:buNone/>
            </a:pPr>
            <a:r>
              <a:rPr lang="nb-NO" sz="2400" b="1" dirty="0"/>
              <a:t>7.0 Kalibrering av </a:t>
            </a:r>
            <a:r>
              <a:rPr lang="nb-NO" sz="2400" b="1" dirty="0" smtClean="0"/>
              <a:t>logger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Vedlikeholdshåndboka (VHB)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VHB er gitt ut av S/NLF ved Teknisk komite.</a:t>
            </a:r>
          </a:p>
          <a:p>
            <a:pPr marL="0" indent="0">
              <a:buNone/>
            </a:pP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Vedlikeholdes etter </a:t>
            </a:r>
            <a:r>
              <a:rPr lang="nb-NO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fabrikantens vedlikeholdsunderlag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nb-N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Men for mange tre-rør-duk fly med mangelfult vedlikeholdsunderlag fra fabrikken er det VHB som gjelder.</a:t>
            </a:r>
          </a:p>
          <a:p>
            <a:pPr marL="0" indent="0">
              <a:buNone/>
            </a:pPr>
            <a:endParaRPr lang="nb-N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VHB finnes blant annet:</a:t>
            </a:r>
          </a:p>
          <a:p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Kursplan for seilflyteknikkere</a:t>
            </a:r>
          </a:p>
          <a:p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Regler for slepeliner og bruddstykker</a:t>
            </a: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Reparasjon av skader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Regler for fallskjermer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Ettersyn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etter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hard landing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groundloop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35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53893"/>
            <a:ext cx="3390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1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36</a:t>
            </a:fld>
            <a:endParaRPr lang="en-US"/>
          </a:p>
        </p:txBody>
      </p:sp>
      <p:pic>
        <p:nvPicPr>
          <p:cNvPr id="1026" name="F0559651-840E-41D4-838E-47B01DC766E3" descr="4CD47D7D-B294-482E-BB6E-1BAA0BCD9076@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8" y="332656"/>
            <a:ext cx="8513364" cy="62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332655"/>
            <a:ext cx="360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Vedlikehold  i klubben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b="1" dirty="0"/>
              <a:t>VEDLIKEHOLDSINTERVALLER / GANGTIDSFORHOLD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 smtClean="0"/>
              <a:t>Monteringskontroll</a:t>
            </a:r>
            <a:r>
              <a:rPr lang="nb-NO" sz="2400" dirty="0" smtClean="0"/>
              <a:t>	Signeres i fartøyjournalen</a:t>
            </a:r>
          </a:p>
          <a:p>
            <a:pPr marL="0" indent="0">
              <a:buNone/>
            </a:pPr>
            <a:r>
              <a:rPr lang="nb-NO" sz="2400" b="1" dirty="0" smtClean="0"/>
              <a:t>Daglig ettersyn (DI)</a:t>
            </a:r>
            <a:r>
              <a:rPr lang="nb-NO" sz="2400" dirty="0"/>
              <a:t>	Signeres i </a:t>
            </a:r>
            <a:r>
              <a:rPr lang="nb-NO" sz="2400" dirty="0" smtClean="0"/>
              <a:t>fartøyjournalen før flygning</a:t>
            </a:r>
          </a:p>
          <a:p>
            <a:pPr marL="0" indent="0">
              <a:buNone/>
            </a:pPr>
            <a:r>
              <a:rPr lang="nb-NO" sz="2400" b="1" dirty="0" smtClean="0"/>
              <a:t>Periodisk ettersyn</a:t>
            </a:r>
            <a:r>
              <a:rPr lang="nb-NO" sz="2400" dirty="0" smtClean="0"/>
              <a:t>	Utføres klubbmedlem godkjent av Teknisk 			Leder.</a:t>
            </a:r>
          </a:p>
          <a:p>
            <a:pPr marL="0" indent="0">
              <a:buNone/>
            </a:pPr>
            <a:r>
              <a:rPr lang="nb-NO" sz="2400" dirty="0"/>
              <a:t>	</a:t>
            </a:r>
            <a:r>
              <a:rPr lang="nb-NO" sz="2400" dirty="0" smtClean="0"/>
              <a:t>		Gjøres i de fleste klubber. </a:t>
            </a:r>
          </a:p>
          <a:p>
            <a:pPr marL="0" indent="0">
              <a:buNone/>
            </a:pPr>
            <a:r>
              <a:rPr lang="nb-NO" sz="2400" dirty="0"/>
              <a:t>	</a:t>
            </a:r>
            <a:r>
              <a:rPr lang="nb-NO" sz="2400" dirty="0" smtClean="0"/>
              <a:t>		Er krav for tre-	rør-duk fly.</a:t>
            </a:r>
          </a:p>
          <a:p>
            <a:pPr marL="0" indent="0">
              <a:buNone/>
            </a:pPr>
            <a:r>
              <a:rPr lang="nb-NO" sz="2400" b="1" dirty="0" smtClean="0"/>
              <a:t>Årlig ettersyn</a:t>
            </a:r>
            <a:r>
              <a:rPr lang="nb-NO" sz="2400" dirty="0" smtClean="0"/>
              <a:t>		Ledes av seilflyteknikker med hjelp av 			klubbens medlemmer</a:t>
            </a:r>
          </a:p>
          <a:p>
            <a:pPr marL="0" indent="0">
              <a:buNone/>
            </a:pPr>
            <a:r>
              <a:rPr lang="nb-NO" sz="2400" b="1" dirty="0" smtClean="0"/>
              <a:t>Hovedettersyn</a:t>
            </a:r>
            <a:r>
              <a:rPr lang="nb-NO" sz="2400" dirty="0" smtClean="0"/>
              <a:t>	3000 – 6000 – 12000 timers </a:t>
            </a:r>
            <a:r>
              <a:rPr lang="nb-NO" sz="2400" dirty="0"/>
              <a:t>	</a:t>
            </a: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b="1" dirty="0" smtClean="0"/>
              <a:t>5 </a:t>
            </a:r>
            <a:r>
              <a:rPr lang="nb-NO" sz="2400" b="1" dirty="0"/>
              <a:t>og 10 års kontroll</a:t>
            </a:r>
            <a:r>
              <a:rPr lang="nb-NO" sz="2400" dirty="0"/>
              <a:t>	Gjelder bare tre-rør-duk fly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PERIODISK ETTERSYN (Alle materiellkategorier)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Periodisk ettersyn skal utføres med følgende intervaller: </a:t>
            </a: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Hver </a:t>
            </a:r>
            <a:r>
              <a:rPr lang="nb-NO" sz="2400" dirty="0"/>
              <a:t>100 flytime, hver 200 starter eller hver 4. mnd avhengig av hva som først måtte inntreffe. </a:t>
            </a: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For </a:t>
            </a:r>
            <a:r>
              <a:rPr lang="nb-NO" sz="2400" dirty="0"/>
              <a:t>fly som har vært i opplag mer enn 4 mnd skal periodisk ettersyn utføres før flyet igjen settes i drift.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12976"/>
            <a:ext cx="233997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465313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u="sng" dirty="0" smtClean="0"/>
              <a:t>Fartøysjef er ansvarlig for at flyet er klart før avgang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5246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611188" y="1052513"/>
            <a:ext cx="7848600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2400" b="1" dirty="0"/>
              <a:t>For at et norsk fly skal være luftdyktig må </a:t>
            </a:r>
            <a:r>
              <a:rPr lang="nb-NO" altLang="nb-NO" sz="2400" b="1" dirty="0" smtClean="0"/>
              <a:t>det ha fartøyjournal ombord med godkjente papirer:</a:t>
            </a:r>
            <a:r>
              <a:rPr lang="nb-NO" altLang="nb-NO" sz="2400" b="1" dirty="0"/>
              <a:t/>
            </a:r>
            <a:br>
              <a:rPr lang="nb-NO" altLang="nb-NO" sz="2400" b="1" dirty="0"/>
            </a:br>
            <a:endParaRPr lang="nb-NO" altLang="nb-NO" sz="2400" b="1" dirty="0"/>
          </a:p>
          <a:p>
            <a:pPr>
              <a:spcBef>
                <a:spcPct val="50000"/>
              </a:spcBef>
              <a:buNone/>
            </a:pPr>
            <a:r>
              <a:rPr lang="nb-NO" altLang="nb-NO" sz="2000" b="1" dirty="0" smtClean="0"/>
              <a:t>Registreringsbevis</a:t>
            </a:r>
            <a:r>
              <a:rPr lang="nb-NO" altLang="nb-NO" sz="2000" dirty="0" smtClean="0"/>
              <a:t>. 	</a:t>
            </a:r>
            <a:r>
              <a:rPr lang="nb-NO" altLang="nb-NO" sz="2000" dirty="0"/>
              <a:t> Evigvarende for eieren </a:t>
            </a:r>
            <a:r>
              <a:rPr lang="nb-NO" altLang="nb-NO" sz="2000" dirty="0" smtClean="0"/>
              <a:t>		</a:t>
            </a:r>
          </a:p>
          <a:p>
            <a:pPr>
              <a:spcBef>
                <a:spcPct val="50000"/>
              </a:spcBef>
              <a:buNone/>
            </a:pPr>
            <a:r>
              <a:rPr lang="nb-NO" altLang="nb-NO" sz="2000" b="1" dirty="0" smtClean="0"/>
              <a:t>Certificate of Airworthiness / Luftdyktighetsbevis.</a:t>
            </a:r>
          </a:p>
          <a:p>
            <a:pPr>
              <a:spcBef>
                <a:spcPct val="50000"/>
              </a:spcBef>
              <a:buNone/>
            </a:pPr>
            <a:r>
              <a:rPr lang="nb-NO" altLang="nb-NO" sz="2000" b="1" dirty="0" smtClean="0"/>
              <a:t>Radiokonsesjon/Aircraft </a:t>
            </a:r>
            <a:r>
              <a:rPr lang="nb-NO" altLang="nb-NO" sz="2000" b="1" dirty="0"/>
              <a:t>Radio Station </a:t>
            </a:r>
            <a:r>
              <a:rPr lang="nb-NO" altLang="nb-NO" sz="2000" b="1" dirty="0" smtClean="0"/>
              <a:t>Licence.</a:t>
            </a:r>
          </a:p>
          <a:p>
            <a:pPr>
              <a:spcBef>
                <a:spcPct val="50000"/>
              </a:spcBef>
              <a:buNone/>
            </a:pPr>
            <a:endParaRPr lang="nb-NO" altLang="nb-NO" sz="2000" dirty="0" smtClean="0"/>
          </a:p>
          <a:p>
            <a:pPr eaLnBrk="1" hangingPunct="1">
              <a:spcBef>
                <a:spcPct val="50000"/>
              </a:spcBef>
              <a:buNone/>
            </a:pPr>
            <a:r>
              <a:rPr lang="nb-NO" altLang="nb-NO" sz="2000" b="1" dirty="0" smtClean="0"/>
              <a:t>Airworthiness </a:t>
            </a:r>
            <a:r>
              <a:rPr lang="nb-NO" altLang="nb-NO" sz="2000" b="1" dirty="0"/>
              <a:t>Review Certificate</a:t>
            </a:r>
            <a:r>
              <a:rPr lang="nb-NO" altLang="nb-NO" sz="2000" dirty="0"/>
              <a:t>. </a:t>
            </a:r>
            <a:r>
              <a:rPr lang="nb-NO" altLang="nb-NO" sz="2000" dirty="0" smtClean="0"/>
              <a:t>Gyldighet </a:t>
            </a:r>
            <a:r>
              <a:rPr lang="nb-NO" altLang="nb-NO" sz="2000" dirty="0"/>
              <a:t>12 </a:t>
            </a:r>
            <a:r>
              <a:rPr lang="nb-NO" altLang="nb-NO" sz="2000" dirty="0" smtClean="0"/>
              <a:t>mnd./Årskontroll</a:t>
            </a:r>
            <a:endParaRPr lang="nb-NO" altLang="nb-NO" sz="2000" b="1" dirty="0"/>
          </a:p>
          <a:p>
            <a:pPr eaLnBrk="1" hangingPunct="1">
              <a:spcBef>
                <a:spcPct val="50000"/>
              </a:spcBef>
              <a:buNone/>
            </a:pPr>
            <a:r>
              <a:rPr lang="nb-NO" altLang="nb-NO" sz="2000" b="1" dirty="0" smtClean="0"/>
              <a:t>Veierapport/Mass and balance form.		</a:t>
            </a:r>
            <a:r>
              <a:rPr lang="nb-NO" altLang="nb-NO" sz="2000" dirty="0" smtClean="0"/>
              <a:t>Se fabrikanten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nb-NO" altLang="nb-NO" sz="2000" b="1" dirty="0" smtClean="0"/>
              <a:t>	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nb-NO" altLang="nb-NO" sz="2000" b="1" dirty="0" smtClean="0"/>
              <a:t>Forsikring Utløpsdato? </a:t>
            </a:r>
            <a:r>
              <a:rPr lang="nb-NO" altLang="nb-NO" sz="2000" dirty="0" smtClean="0"/>
              <a:t>Hvem betaler ved skade?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nb-NO" altLang="nb-NO" sz="2000" dirty="0" smtClean="0"/>
              <a:t>	Betalt selvassuransen? </a:t>
            </a:r>
          </a:p>
          <a:p>
            <a:pPr eaLnBrk="1" hangingPunct="1">
              <a:spcBef>
                <a:spcPct val="50000"/>
              </a:spcBef>
              <a:buFont typeface="ZapfDingbats" pitchFamily="82" charset="2"/>
              <a:buChar char="Q"/>
            </a:pPr>
            <a:endParaRPr lang="nb-NO" altLang="nb-NO" sz="1400" dirty="0"/>
          </a:p>
        </p:txBody>
      </p:sp>
    </p:spTree>
    <p:extLst>
      <p:ext uri="{BB962C8B-B14F-4D97-AF65-F5344CB8AC3E}">
        <p14:creationId xmlns:p14="http://schemas.microsoft.com/office/powerpoint/2010/main" val="35697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MYNDIGHETSBESTEMMELSER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400" dirty="0" smtClean="0"/>
              <a:t>Bestemmelser for seilflyging i Norge er gitt med hjemmel i Luftfartsloven og: 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BSL D 4-1 – Forskrift om krav til seilflygere </a:t>
            </a:r>
          </a:p>
          <a:p>
            <a:pPr marL="0" indent="0">
              <a:buNone/>
            </a:pPr>
            <a:r>
              <a:rPr lang="nb-NO" sz="2400" dirty="0" smtClean="0"/>
              <a:t>BSL D 4-4 – Forskrift om slepeflyging </a:t>
            </a:r>
          </a:p>
          <a:p>
            <a:pPr marL="0" indent="0">
              <a:buNone/>
            </a:pPr>
            <a:r>
              <a:rPr lang="nb-NO" sz="2400" dirty="0" smtClean="0"/>
              <a:t>BSL D 4-6 – Forskrift om motorseilfly 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I dag har er det bare NLF som har rett til å utdanne seilflygere i Norge. NLF er en godkjent organisasjon med godkjente regler.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Alle seilflygere i Norge er med i en seilflyklubb og skal følge reglene gittt i SHB og VHB.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04864"/>
            <a:ext cx="143643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3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Klubbregler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b-NO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b-NO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Har klubben din klubbregler 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b-NO" sz="3600" b="1" cap="all" dirty="0"/>
              <a:t>Operativt </a:t>
            </a:r>
            <a:r>
              <a:rPr lang="nb-NO" sz="3600" b="1" cap="all" dirty="0" smtClean="0"/>
              <a:t>seilflypersonell</a:t>
            </a:r>
            <a:endParaRPr lang="en-US" sz="3600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Funksjoner:</a:t>
            </a:r>
          </a:p>
          <a:p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Operativ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leder (OL)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Skolesjef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Ansvarlig seilflyleder (ASL)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Instruktør seilfly (IK-S)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Teknisk leder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Seilflytekniker / byggeleder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Miljøansvarlig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Bakkesjef (BS)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Slepeflyger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Vinsjfører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Startplassleder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Bilfører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Signalpersonell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b-NO" sz="3600" b="1" cap="all" dirty="0"/>
              <a:t>Operativt </a:t>
            </a:r>
            <a:r>
              <a:rPr lang="nb-NO" sz="3600" b="1" cap="all" dirty="0" smtClean="0"/>
              <a:t>seilflypersonell  320</a:t>
            </a:r>
            <a:endParaRPr lang="en-US" sz="3600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sz="2400" b="1" i="1" u="sng" dirty="0"/>
              <a:t>Bakkesjef</a:t>
            </a:r>
            <a:endParaRPr lang="en-US" sz="2400" b="1" i="1" u="sng" dirty="0"/>
          </a:p>
          <a:p>
            <a:r>
              <a:rPr lang="nb-NO" sz="2400" dirty="0"/>
              <a:t>Bakkesjef (BS) bør oppnevnes ved all seilflyaktivitet. Dersom aktiviteten fra samme flysted medfø­rer bruk av tre (3) seilfly eller mere samtidig, og det er lokalflyging, </a:t>
            </a:r>
            <a:r>
              <a:rPr lang="nb-NO" sz="2400" u="sng" dirty="0"/>
              <a:t>skal</a:t>
            </a:r>
            <a:r>
              <a:rPr lang="nb-NO" sz="2400" dirty="0"/>
              <a:t> det oppnevnes en BS. </a:t>
            </a:r>
            <a:endParaRPr lang="nb-NO" sz="2400" dirty="0" smtClean="0"/>
          </a:p>
          <a:p>
            <a:r>
              <a:rPr lang="nb-NO" sz="2400" dirty="0" smtClean="0"/>
              <a:t>BS </a:t>
            </a:r>
            <a:r>
              <a:rPr lang="nb-NO" sz="2400" dirty="0"/>
              <a:t>fungerer i et på forhånd gitt tidsrom, dog ikke utover </a:t>
            </a:r>
            <a:r>
              <a:rPr lang="nb-NO" sz="2400" u="sng" dirty="0"/>
              <a:t>seks (6) timer</a:t>
            </a:r>
            <a:r>
              <a:rPr lang="nb-NO" sz="2400" dirty="0"/>
              <a:t>. </a:t>
            </a:r>
            <a:endParaRPr lang="nb-NO" sz="2400" dirty="0" smtClean="0"/>
          </a:p>
          <a:p>
            <a:r>
              <a:rPr lang="nb-NO" sz="2400" dirty="0" smtClean="0"/>
              <a:t>Det </a:t>
            </a:r>
            <a:r>
              <a:rPr lang="nb-NO" sz="2400" dirty="0"/>
              <a:t>kan oppnevnes en stedfortreder for et kortere tidsrom. </a:t>
            </a:r>
            <a:endParaRPr lang="nb-NO" sz="2400" dirty="0" smtClean="0"/>
          </a:p>
          <a:p>
            <a:r>
              <a:rPr lang="nb-NO" sz="2400" dirty="0" smtClean="0"/>
              <a:t>Det </a:t>
            </a:r>
            <a:r>
              <a:rPr lang="nb-NO" sz="2400" dirty="0"/>
              <a:t>skal aldri fungere mere enn en (1) BS samtidig. Er det flere brukere, (klubber), utnevnes en </a:t>
            </a:r>
            <a:r>
              <a:rPr lang="nb-NO" sz="2400" u="sng" dirty="0"/>
              <a:t>fel­les</a:t>
            </a:r>
            <a:r>
              <a:rPr lang="nb-NO" sz="2400" dirty="0"/>
              <a:t> BS. </a:t>
            </a:r>
            <a:endParaRPr lang="nb-NO" sz="2400" dirty="0" smtClean="0"/>
          </a:p>
          <a:p>
            <a:r>
              <a:rPr lang="nb-NO" sz="2400" dirty="0" smtClean="0"/>
              <a:t>Bakkesjef </a:t>
            </a:r>
            <a:r>
              <a:rPr lang="nb-NO" sz="2400" u="sng" dirty="0"/>
              <a:t>skal</a:t>
            </a:r>
            <a:r>
              <a:rPr lang="nb-NO" sz="2400" dirty="0"/>
              <a:t> være tydelig merket f.eks med lue, vest eller lignende og ha ansvar og tilgang på bakkeradio</a:t>
            </a:r>
            <a:r>
              <a:rPr lang="nb-NO" sz="2400" dirty="0" smtClean="0"/>
              <a:t>.</a:t>
            </a:r>
            <a:endParaRPr lang="en-US" sz="2400" dirty="0"/>
          </a:p>
          <a:p>
            <a:pPr lvl="0"/>
            <a:r>
              <a:rPr lang="nb-NO" sz="2400" dirty="0"/>
              <a:t>BS skal ha seilflyerfaring og kunnskaper tilsvarende </a:t>
            </a:r>
            <a:r>
              <a:rPr lang="nb-NO" sz="2400" dirty="0" smtClean="0"/>
              <a:t>seilflybevis </a:t>
            </a:r>
            <a:r>
              <a:rPr lang="nb-NO" sz="2400" dirty="0"/>
              <a:t>som et minimum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b-NO" sz="3600" b="1" cap="all" dirty="0"/>
              <a:t>Operativt </a:t>
            </a:r>
            <a:r>
              <a:rPr lang="nb-NO" sz="3600" b="1" cap="all" dirty="0" smtClean="0"/>
              <a:t>seilflypersonell</a:t>
            </a:r>
            <a:endParaRPr lang="en-US" sz="3600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i="1" u="sng" dirty="0"/>
              <a:t>Signalpersonell</a:t>
            </a:r>
            <a:endParaRPr lang="en-US" sz="2400" b="1" i="1" u="sng" dirty="0"/>
          </a:p>
          <a:p>
            <a:r>
              <a:rPr lang="nb-NO" sz="2400" dirty="0"/>
              <a:t>Ved organisert seilflyaktivitet, og ved all skolevirksomhet skal signalpersonell opprettes i henhold til artikkel "650 Slep av seilfly" eller artikkel "670 Vinsjstart av seilfly og forholde seg til signaler og nødprosedyrer som beskrevet i aktuell artikkel</a:t>
            </a:r>
            <a:r>
              <a:rPr lang="nb-NO" sz="2400" dirty="0" smtClean="0"/>
              <a:t>.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nb-NO" sz="2400" dirty="0"/>
              <a:t>Signalpersonell skal ha fylt </a:t>
            </a:r>
            <a:r>
              <a:rPr lang="nb-NO" sz="2400" b="1" dirty="0"/>
              <a:t>13 år</a:t>
            </a:r>
            <a:endParaRPr lang="en-US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nb-NO" sz="2400" dirty="0"/>
              <a:t>Signalpersonell skal ha </a:t>
            </a:r>
            <a:r>
              <a:rPr lang="nb-NO" sz="2400" b="1" dirty="0"/>
              <a:t>god kjennskap til alle signaler</a:t>
            </a:r>
            <a:r>
              <a:rPr lang="nb-NO" sz="2400" dirty="0"/>
              <a:t> i forbindelse med den startmetoden som benyttes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nb-NO" sz="2400" dirty="0"/>
              <a:t>Signalpersonell skal ha </a:t>
            </a:r>
            <a:r>
              <a:rPr lang="nb-NO" sz="2400" b="1" dirty="0"/>
              <a:t>gjennomgått regler og sikkerhetsrutiner</a:t>
            </a:r>
            <a:r>
              <a:rPr lang="nb-NO" sz="2400" dirty="0"/>
              <a:t> for å oppholde seg på/ved manøvreringsområdet på den aktuelle flyplass.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b-NO" sz="3600" b="1" cap="all" dirty="0"/>
              <a:t>TEORIPENSUM FOR ELEVBEVIS OG SEILFLYBEVIS</a:t>
            </a:r>
            <a:endParaRPr lang="en-US" sz="3600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Pensum</a:t>
            </a:r>
            <a:r>
              <a:rPr lang="nb-NO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"Artikkel 531 Teoripensum for 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seilflybevis " </a:t>
            </a:r>
          </a:p>
          <a:p>
            <a:pPr marL="0" indent="0">
              <a:buNone/>
            </a:pPr>
            <a:endParaRPr lang="nb-N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Kunnskap</a:t>
            </a:r>
            <a:r>
              <a:rPr lang="nb-NO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Stoffet skal læres. S</a:t>
            </a: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kal 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kunne besvare detaljerte </a:t>
            </a: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spørsmål.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Kjennskap</a:t>
            </a:r>
            <a:r>
              <a:rPr lang="nb-NO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Stoffet skal gjennomgås. Eleven skal kunne finne fram til, samt forstå innholdet i vedkommende bestemmelser. Eleven skal kunne besvare generelle spørsmål. </a:t>
            </a:r>
            <a:endParaRPr lang="nb-N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Teoriprøven</a:t>
            </a:r>
            <a:endParaRPr lang="nb-NO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spørsmål i hvert </a:t>
            </a: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fag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etter "multiple 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choise" systemet.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Prøve 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i et fag er bestått når oppnådd poengsum er minst 60 av 100 oppnåelige.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Artikkel </a:t>
            </a:r>
            <a:r>
              <a:rPr lang="nb-NO" sz="3600" b="1" dirty="0">
                <a:latin typeface="Arial" panose="020B0604020202020204" pitchFamily="34" charset="0"/>
                <a:cs typeface="Arial" panose="020B0604020202020204" pitchFamily="34" charset="0"/>
              </a:rPr>
              <a:t>551 - BESTEMMELSER FOR ELEVBEVIS SEILFLY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b="1" dirty="0"/>
              <a:t/>
            </a:r>
            <a:br>
              <a:rPr lang="nb-NO" altLang="nb-NO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Elever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som ikke er myndige må fremlegge skriftlig samtykke fra foreldre eller 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verge</a:t>
            </a:r>
          </a:p>
          <a:p>
            <a:endParaRPr lang="nb-N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Elever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som påbegynner utdannelse til seilflyger skal ha fylt 13 år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  <a:p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 år solo</a:t>
            </a:r>
          </a:p>
          <a:p>
            <a:pPr marL="0" indent="0">
              <a:buNone/>
            </a:pP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Progresjonskort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og flygetidsbok skal forsynes med instruktørs påtegning for hver øvelsesflyging med angivelse av dennes art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Elevbeviset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gir ikke innehaveren rett til å utføre strekkflyging eller transportflyging. </a:t>
            </a:r>
          </a:p>
          <a:p>
            <a:pPr marL="0" indent="0">
              <a:buNone/>
            </a:pP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Elevbeviset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gir ikke innehaveren rett til å fly med passasjerer.</a:t>
            </a:r>
            <a:endParaRPr lang="nb-N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2D45-091C-42E6-8C9A-42D79EAFD6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56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3489</TotalTime>
  <Words>2012</Words>
  <Application>Microsoft Office PowerPoint</Application>
  <PresentationFormat>On-screen Show (4:3)</PresentationFormat>
  <Paragraphs>429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1_Office Theme</vt:lpstr>
      <vt:lpstr>PowerPoint Presentation</vt:lpstr>
      <vt:lpstr> Kurs i Lover og regler  for seilflygere del 2 </vt:lpstr>
      <vt:lpstr>Definisjoner Artikkel 040</vt:lpstr>
      <vt:lpstr>MYNDIGHETSBESTEMMELSER</vt:lpstr>
      <vt:lpstr>Operativt seilflypersonell</vt:lpstr>
      <vt:lpstr>Operativt seilflypersonell  320</vt:lpstr>
      <vt:lpstr>Operativt seilflypersonell</vt:lpstr>
      <vt:lpstr>TEORIPENSUM FOR ELEVBEVIS OG SEILFLYBEVIS</vt:lpstr>
      <vt:lpstr>  Artikkel 551 - BESTEMMELSER FOR ELEVBEVIS SEILFLY  </vt:lpstr>
      <vt:lpstr>  Artikkel 552 - BESTEMMELSER FOR SEILFLYBEVIS  </vt:lpstr>
      <vt:lpstr>PowerPoint Presentation</vt:lpstr>
      <vt:lpstr>Timekrav utstedelse av seilflybevis</vt:lpstr>
      <vt:lpstr>BESTEMMELSER FOR PFT/S  (Periodisk flygetrening - Seilfly)</vt:lpstr>
      <vt:lpstr>600 Operative prosedyrer</vt:lpstr>
      <vt:lpstr> Seilflyging FLYGEREGLER </vt:lpstr>
      <vt:lpstr>  Regler for gaggleflygning    </vt:lpstr>
      <vt:lpstr>HANGREGLER</vt:lpstr>
      <vt:lpstr>HANGREGLER EksEMPEL 1</vt:lpstr>
      <vt:lpstr>HANGREGLER EKSEMPEL 2</vt:lpstr>
      <vt:lpstr>PowerPoint Presentation</vt:lpstr>
      <vt:lpstr>SLEP AV SEILFLY</vt:lpstr>
      <vt:lpstr>PowerPoint Presentation</vt:lpstr>
      <vt:lpstr>PowerPoint Presentation</vt:lpstr>
      <vt:lpstr>PowerPoint Presentation</vt:lpstr>
      <vt:lpstr>Standard sjekkliste for avgang</vt:lpstr>
      <vt:lpstr>Standard prosedyre for utkobling</vt:lpstr>
      <vt:lpstr>Standard sjekkliste før landing</vt:lpstr>
      <vt:lpstr>Standard prosedyre etter landing</vt:lpstr>
      <vt:lpstr>Standard prosedyre nødutsprang</vt:lpstr>
      <vt:lpstr>VARSLING AV ULYKKER OG HENDELSER</vt:lpstr>
      <vt:lpstr>VARSLING AV ULYKKER OG HENDELSER</vt:lpstr>
      <vt:lpstr>Mindre uhell og hendelser</vt:lpstr>
      <vt:lpstr>Loggføring</vt:lpstr>
      <vt:lpstr> Luftsport Artikkel 1110 Rekreasjon, konkurranser, ferdighetsmerker og rekorder </vt:lpstr>
      <vt:lpstr>Vedlikeholdshåndboka (VHB)</vt:lpstr>
      <vt:lpstr>PowerPoint Presentation</vt:lpstr>
      <vt:lpstr>VEDLIKEHOLDSINTERVALLER / GANGTIDSFORHOLD</vt:lpstr>
      <vt:lpstr>PERIODISK ETTERSYN (Alle materiellkategorier)</vt:lpstr>
      <vt:lpstr>PowerPoint Presentation</vt:lpstr>
      <vt:lpstr>Klubbregler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 i Lover og regler for seilflygere</dc:title>
  <dc:creator>slarssen</dc:creator>
  <cp:lastModifiedBy>slarssen</cp:lastModifiedBy>
  <cp:revision>98</cp:revision>
  <cp:lastPrinted>2018-01-29T17:06:38Z</cp:lastPrinted>
  <dcterms:created xsi:type="dcterms:W3CDTF">2018-01-04T12:57:15Z</dcterms:created>
  <dcterms:modified xsi:type="dcterms:W3CDTF">2018-02-14T11:27:33Z</dcterms:modified>
</cp:coreProperties>
</file>