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7"/>
  </p:notesMasterIdLst>
  <p:sldIdLst>
    <p:sldId id="264" r:id="rId2"/>
    <p:sldId id="329" r:id="rId3"/>
    <p:sldId id="265" r:id="rId4"/>
    <p:sldId id="266" r:id="rId5"/>
    <p:sldId id="267" r:id="rId6"/>
    <p:sldId id="268" r:id="rId7"/>
    <p:sldId id="330" r:id="rId8"/>
    <p:sldId id="269" r:id="rId9"/>
    <p:sldId id="274" r:id="rId10"/>
    <p:sldId id="275" r:id="rId11"/>
    <p:sldId id="331" r:id="rId12"/>
    <p:sldId id="318" r:id="rId13"/>
    <p:sldId id="278" r:id="rId14"/>
    <p:sldId id="279" r:id="rId15"/>
    <p:sldId id="332" r:id="rId16"/>
    <p:sldId id="319" r:id="rId17"/>
    <p:sldId id="320" r:id="rId18"/>
    <p:sldId id="288" r:id="rId19"/>
    <p:sldId id="276" r:id="rId20"/>
    <p:sldId id="333" r:id="rId21"/>
    <p:sldId id="289" r:id="rId22"/>
    <p:sldId id="293" r:id="rId23"/>
    <p:sldId id="294" r:id="rId24"/>
    <p:sldId id="291" r:id="rId25"/>
    <p:sldId id="308" r:id="rId26"/>
    <p:sldId id="292" r:id="rId27"/>
    <p:sldId id="507" r:id="rId28"/>
    <p:sldId id="508" r:id="rId29"/>
    <p:sldId id="511" r:id="rId30"/>
    <p:sldId id="296" r:id="rId31"/>
    <p:sldId id="285" r:id="rId32"/>
    <p:sldId id="286" r:id="rId33"/>
    <p:sldId id="339" r:id="rId34"/>
    <p:sldId id="301" r:id="rId35"/>
    <p:sldId id="305" r:id="rId36"/>
    <p:sldId id="521" r:id="rId37"/>
    <p:sldId id="522" r:id="rId38"/>
    <p:sldId id="327" r:id="rId39"/>
    <p:sldId id="306" r:id="rId40"/>
    <p:sldId id="509" r:id="rId41"/>
    <p:sldId id="515" r:id="rId42"/>
    <p:sldId id="520" r:id="rId43"/>
    <p:sldId id="368" r:id="rId44"/>
    <p:sldId id="369" r:id="rId45"/>
    <p:sldId id="375" r:id="rId46"/>
    <p:sldId id="519" r:id="rId47"/>
    <p:sldId id="371" r:id="rId48"/>
    <p:sldId id="345" r:id="rId49"/>
    <p:sldId id="510" r:id="rId50"/>
    <p:sldId id="311" r:id="rId51"/>
    <p:sldId id="312" r:id="rId52"/>
    <p:sldId id="523" r:id="rId53"/>
    <p:sldId id="349" r:id="rId54"/>
    <p:sldId id="342" r:id="rId55"/>
    <p:sldId id="313" r:id="rId56"/>
    <p:sldId id="516" r:id="rId57"/>
    <p:sldId id="517" r:id="rId58"/>
    <p:sldId id="351" r:id="rId59"/>
    <p:sldId id="315" r:id="rId60"/>
    <p:sldId id="314" r:id="rId61"/>
    <p:sldId id="309" r:id="rId62"/>
    <p:sldId id="346" r:id="rId63"/>
    <p:sldId id="354" r:id="rId64"/>
    <p:sldId id="344" r:id="rId65"/>
    <p:sldId id="361" r:id="rId66"/>
    <p:sldId id="321" r:id="rId67"/>
    <p:sldId id="347" r:id="rId68"/>
    <p:sldId id="324" r:id="rId69"/>
    <p:sldId id="325" r:id="rId70"/>
    <p:sldId id="360" r:id="rId71"/>
    <p:sldId id="287" r:id="rId72"/>
    <p:sldId id="513" r:id="rId73"/>
    <p:sldId id="512" r:id="rId74"/>
    <p:sldId id="514" r:id="rId75"/>
    <p:sldId id="381" r:id="rId76"/>
    <p:sldId id="383" r:id="rId77"/>
    <p:sldId id="526" r:id="rId78"/>
    <p:sldId id="527" r:id="rId79"/>
    <p:sldId id="537" r:id="rId80"/>
    <p:sldId id="528" r:id="rId81"/>
    <p:sldId id="529" r:id="rId82"/>
    <p:sldId id="530" r:id="rId83"/>
    <p:sldId id="531" r:id="rId84"/>
    <p:sldId id="532" r:id="rId85"/>
    <p:sldId id="533" r:id="rId86"/>
    <p:sldId id="534" r:id="rId87"/>
    <p:sldId id="536" r:id="rId88"/>
    <p:sldId id="535" r:id="rId89"/>
    <p:sldId id="524" r:id="rId90"/>
    <p:sldId id="379" r:id="rId91"/>
    <p:sldId id="382" r:id="rId92"/>
    <p:sldId id="384" r:id="rId93"/>
    <p:sldId id="525" r:id="rId94"/>
    <p:sldId id="385" r:id="rId95"/>
    <p:sldId id="386" r:id="rId96"/>
    <p:sldId id="398" r:id="rId97"/>
    <p:sldId id="399" r:id="rId98"/>
    <p:sldId id="400" r:id="rId99"/>
    <p:sldId id="387" r:id="rId100"/>
    <p:sldId id="401" r:id="rId101"/>
    <p:sldId id="402" r:id="rId102"/>
    <p:sldId id="430" r:id="rId103"/>
    <p:sldId id="438" r:id="rId104"/>
    <p:sldId id="403" r:id="rId105"/>
    <p:sldId id="404" r:id="rId106"/>
    <p:sldId id="440" r:id="rId107"/>
    <p:sldId id="441" r:id="rId108"/>
    <p:sldId id="442" r:id="rId109"/>
    <p:sldId id="388" r:id="rId110"/>
    <p:sldId id="443" r:id="rId111"/>
    <p:sldId id="444" r:id="rId112"/>
    <p:sldId id="445" r:id="rId113"/>
    <p:sldId id="447" r:id="rId114"/>
    <p:sldId id="446" r:id="rId115"/>
    <p:sldId id="448" r:id="rId116"/>
    <p:sldId id="449" r:id="rId117"/>
    <p:sldId id="450" r:id="rId118"/>
    <p:sldId id="451" r:id="rId119"/>
    <p:sldId id="453" r:id="rId120"/>
    <p:sldId id="454" r:id="rId121"/>
    <p:sldId id="455" r:id="rId122"/>
    <p:sldId id="459" r:id="rId123"/>
    <p:sldId id="456" r:id="rId124"/>
    <p:sldId id="457" r:id="rId125"/>
    <p:sldId id="460" r:id="rId126"/>
    <p:sldId id="461" r:id="rId127"/>
    <p:sldId id="462" r:id="rId128"/>
    <p:sldId id="463" r:id="rId129"/>
    <p:sldId id="466" r:id="rId130"/>
    <p:sldId id="464" r:id="rId131"/>
    <p:sldId id="465" r:id="rId132"/>
    <p:sldId id="458" r:id="rId133"/>
    <p:sldId id="506" r:id="rId134"/>
    <p:sldId id="476" r:id="rId135"/>
    <p:sldId id="477" r:id="rId136"/>
    <p:sldId id="478" r:id="rId137"/>
    <p:sldId id="487" r:id="rId138"/>
    <p:sldId id="488" r:id="rId139"/>
    <p:sldId id="390" r:id="rId140"/>
    <p:sldId id="472" r:id="rId141"/>
    <p:sldId id="467" r:id="rId142"/>
    <p:sldId id="474" r:id="rId143"/>
    <p:sldId id="475" r:id="rId144"/>
    <p:sldId id="468" r:id="rId145"/>
    <p:sldId id="469" r:id="rId146"/>
    <p:sldId id="470" r:id="rId147"/>
    <p:sldId id="471" r:id="rId148"/>
    <p:sldId id="392" r:id="rId149"/>
    <p:sldId id="501" r:id="rId150"/>
    <p:sldId id="479" r:id="rId151"/>
    <p:sldId id="480" r:id="rId152"/>
    <p:sldId id="481" r:id="rId153"/>
    <p:sldId id="482" r:id="rId154"/>
    <p:sldId id="483" r:id="rId155"/>
    <p:sldId id="484" r:id="rId156"/>
    <p:sldId id="485" r:id="rId157"/>
    <p:sldId id="486" r:id="rId158"/>
    <p:sldId id="393" r:id="rId159"/>
    <p:sldId id="490" r:id="rId160"/>
    <p:sldId id="491" r:id="rId161"/>
    <p:sldId id="493" r:id="rId162"/>
    <p:sldId id="492" r:id="rId163"/>
    <p:sldId id="494" r:id="rId164"/>
    <p:sldId id="495" r:id="rId165"/>
    <p:sldId id="496" r:id="rId166"/>
    <p:sldId id="497" r:id="rId167"/>
    <p:sldId id="498" r:id="rId168"/>
    <p:sldId id="499" r:id="rId169"/>
    <p:sldId id="394" r:id="rId170"/>
    <p:sldId id="500" r:id="rId171"/>
    <p:sldId id="395" r:id="rId172"/>
    <p:sldId id="502" r:id="rId173"/>
    <p:sldId id="503" r:id="rId174"/>
    <p:sldId id="504" r:id="rId175"/>
    <p:sldId id="397" r:id="rId17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6E048-EDDE-4B6C-B62A-1C97879524CD}" v="6" dt="2024-02-18T17:00:16.251"/>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1" autoAdjust="0"/>
    <p:restoredTop sz="94382" autoAdjust="0"/>
  </p:normalViewPr>
  <p:slideViewPr>
    <p:cSldViewPr snapToGrid="0">
      <p:cViewPr varScale="1">
        <p:scale>
          <a:sx n="63" d="100"/>
          <a:sy n="63" d="100"/>
        </p:scale>
        <p:origin x="6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microsoft.com/office/2015/10/relationships/revisionInfo" Target="revisionInfo.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iagrams/_rels/data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A6B367D-FD58-41FB-8BDD-E7D004EE20D6}"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nb-NO"/>
        </a:p>
      </dgm:t>
    </dgm:pt>
    <dgm:pt modelId="{B18983C6-CEA9-48C2-9D6C-49798BE8EE3D}">
      <dgm:prSet phldrT="[Tekst]"/>
      <dgm:spPr/>
      <dgm:t>
        <a:bodyPr/>
        <a:lstStyle/>
        <a:p>
          <a:r>
            <a:rPr lang="nb-NO" dirty="0"/>
            <a:t>ICAO</a:t>
          </a:r>
        </a:p>
      </dgm:t>
    </dgm:pt>
    <dgm:pt modelId="{EBEB93DC-123D-4794-8B05-18883A41CCC6}" type="parTrans" cxnId="{51286E25-70CE-4660-ABA8-FCA69CDB9020}">
      <dgm:prSet/>
      <dgm:spPr/>
      <dgm:t>
        <a:bodyPr/>
        <a:lstStyle/>
        <a:p>
          <a:endParaRPr lang="nb-NO"/>
        </a:p>
      </dgm:t>
    </dgm:pt>
    <dgm:pt modelId="{A759A6EA-EE87-464B-AF13-BB716D15F452}" type="sibTrans" cxnId="{51286E25-70CE-4660-ABA8-FCA69CDB9020}">
      <dgm:prSet/>
      <dgm:spPr/>
      <dgm:t>
        <a:bodyPr/>
        <a:lstStyle/>
        <a:p>
          <a:endParaRPr lang="nb-NO"/>
        </a:p>
      </dgm:t>
    </dgm:pt>
    <dgm:pt modelId="{E15EAC6E-8F81-47F1-997E-AE314C0E517E}">
      <dgm:prSet phldrT="[Tekst]"/>
      <dgm:spPr/>
      <dgm:t>
        <a:bodyPr/>
        <a:lstStyle/>
        <a:p>
          <a:r>
            <a:rPr lang="nb-NO" dirty="0"/>
            <a:t>ECAC</a:t>
          </a:r>
        </a:p>
        <a:p>
          <a:r>
            <a:rPr lang="nb-NO" dirty="0"/>
            <a:t>EU/EASA </a:t>
          </a:r>
        </a:p>
      </dgm:t>
    </dgm:pt>
    <dgm:pt modelId="{11506834-C234-48E2-B93C-820C81BDA387}" type="parTrans" cxnId="{20B5652D-706A-458A-94E8-D0034311EEE1}">
      <dgm:prSet/>
      <dgm:spPr/>
      <dgm:t>
        <a:bodyPr/>
        <a:lstStyle/>
        <a:p>
          <a:endParaRPr lang="nb-NO"/>
        </a:p>
      </dgm:t>
    </dgm:pt>
    <dgm:pt modelId="{AD30C3E5-E626-4562-A340-A6CB2F1109FD}" type="sibTrans" cxnId="{20B5652D-706A-458A-94E8-D0034311EEE1}">
      <dgm:prSet/>
      <dgm:spPr/>
      <dgm:t>
        <a:bodyPr/>
        <a:lstStyle/>
        <a:p>
          <a:endParaRPr lang="nb-NO"/>
        </a:p>
      </dgm:t>
    </dgm:pt>
    <dgm:pt modelId="{99099B56-25FA-4C51-8165-034A9FF8A33C}">
      <dgm:prSet phldrT="[Tekst]"/>
      <dgm:spPr/>
      <dgm:t>
        <a:bodyPr/>
        <a:lstStyle/>
        <a:p>
          <a:r>
            <a:rPr lang="nb-NO" dirty="0"/>
            <a:t>FAA</a:t>
          </a:r>
        </a:p>
        <a:p>
          <a:r>
            <a:rPr lang="nb-NO" dirty="0"/>
            <a:t>(USA)</a:t>
          </a:r>
        </a:p>
      </dgm:t>
    </dgm:pt>
    <dgm:pt modelId="{610B77FB-B3CB-4A17-AF5C-EBC743B785B9}" type="parTrans" cxnId="{5B9D44F3-C62E-43F1-A53F-24F79988D2FB}">
      <dgm:prSet/>
      <dgm:spPr/>
      <dgm:t>
        <a:bodyPr/>
        <a:lstStyle/>
        <a:p>
          <a:endParaRPr lang="nb-NO"/>
        </a:p>
      </dgm:t>
    </dgm:pt>
    <dgm:pt modelId="{FCD3A490-BC8E-45F0-AC81-F059FA91C53E}" type="sibTrans" cxnId="{5B9D44F3-C62E-43F1-A53F-24F79988D2FB}">
      <dgm:prSet/>
      <dgm:spPr/>
      <dgm:t>
        <a:bodyPr/>
        <a:lstStyle/>
        <a:p>
          <a:endParaRPr lang="nb-NO"/>
        </a:p>
      </dgm:t>
    </dgm:pt>
    <dgm:pt modelId="{BD2A283F-1C93-43B0-9126-EDFAEDA3AE46}">
      <dgm:prSet phldrT="[Tekst]" custT="1"/>
      <dgm:spPr/>
      <dgm:t>
        <a:bodyPr/>
        <a:lstStyle/>
        <a:p>
          <a:r>
            <a:rPr lang="nb-NO" sz="1900" dirty="0"/>
            <a:t>Nasjonal</a:t>
          </a:r>
        </a:p>
        <a:p>
          <a:r>
            <a:rPr lang="nb-NO" sz="1200" dirty="0"/>
            <a:t>eksempelvis Australia</a:t>
          </a:r>
        </a:p>
      </dgm:t>
    </dgm:pt>
    <dgm:pt modelId="{474756F9-C7C3-48F7-81B9-B01E55D16D36}" type="parTrans" cxnId="{53009297-2DFB-421B-8F29-DD95481480A5}">
      <dgm:prSet/>
      <dgm:spPr/>
      <dgm:t>
        <a:bodyPr/>
        <a:lstStyle/>
        <a:p>
          <a:endParaRPr lang="nb-NO"/>
        </a:p>
      </dgm:t>
    </dgm:pt>
    <dgm:pt modelId="{6C3CBBBA-F5A7-40BB-8A51-DF61114A4E8A}" type="sibTrans" cxnId="{53009297-2DFB-421B-8F29-DD95481480A5}">
      <dgm:prSet/>
      <dgm:spPr/>
      <dgm:t>
        <a:bodyPr/>
        <a:lstStyle/>
        <a:p>
          <a:endParaRPr lang="nb-NO"/>
        </a:p>
      </dgm:t>
    </dgm:pt>
    <dgm:pt modelId="{282C7E3A-2A86-4778-B223-BB3229D34B56}">
      <dgm:prSet custT="1"/>
      <dgm:spPr/>
      <dgm:t>
        <a:bodyPr/>
        <a:lstStyle/>
        <a:p>
          <a:r>
            <a:rPr lang="nb-NO" sz="2000" dirty="0"/>
            <a:t>Nasjonale tillegg</a:t>
          </a:r>
        </a:p>
        <a:p>
          <a:r>
            <a:rPr lang="nb-NO" sz="1200" dirty="0"/>
            <a:t>eksempelvis Norge</a:t>
          </a:r>
        </a:p>
      </dgm:t>
    </dgm:pt>
    <dgm:pt modelId="{427D8897-6CDA-4FF0-8CCC-97CCF856EE02}" type="parTrans" cxnId="{11AC5E61-EE7F-4271-8BF8-2C5BD08A4F5F}">
      <dgm:prSet/>
      <dgm:spPr/>
      <dgm:t>
        <a:bodyPr/>
        <a:lstStyle/>
        <a:p>
          <a:endParaRPr lang="nb-NO"/>
        </a:p>
      </dgm:t>
    </dgm:pt>
    <dgm:pt modelId="{7CF94CE7-E738-4EFB-B1BC-D095573E3FE8}" type="sibTrans" cxnId="{11AC5E61-EE7F-4271-8BF8-2C5BD08A4F5F}">
      <dgm:prSet/>
      <dgm:spPr/>
      <dgm:t>
        <a:bodyPr/>
        <a:lstStyle/>
        <a:p>
          <a:endParaRPr lang="nb-NO"/>
        </a:p>
      </dgm:t>
    </dgm:pt>
    <dgm:pt modelId="{4A699F51-F2BF-457D-9CCC-A991D860ADFC}" type="pres">
      <dgm:prSet presAssocID="{BA6B367D-FD58-41FB-8BDD-E7D004EE20D6}" presName="Name0" presStyleCnt="0">
        <dgm:presLayoutVars>
          <dgm:orgChart val="1"/>
          <dgm:chPref val="1"/>
          <dgm:dir/>
          <dgm:animOne val="branch"/>
          <dgm:animLvl val="lvl"/>
          <dgm:resizeHandles/>
        </dgm:presLayoutVars>
      </dgm:prSet>
      <dgm:spPr/>
    </dgm:pt>
    <dgm:pt modelId="{0F3E371B-F88F-4342-A660-94E083C32073}" type="pres">
      <dgm:prSet presAssocID="{B18983C6-CEA9-48C2-9D6C-49798BE8EE3D}" presName="hierRoot1" presStyleCnt="0">
        <dgm:presLayoutVars>
          <dgm:hierBranch val="init"/>
        </dgm:presLayoutVars>
      </dgm:prSet>
      <dgm:spPr/>
    </dgm:pt>
    <dgm:pt modelId="{A084C41C-ED10-4E47-8217-5B8E19E9B6DF}" type="pres">
      <dgm:prSet presAssocID="{B18983C6-CEA9-48C2-9D6C-49798BE8EE3D}" presName="rootComposite1" presStyleCnt="0"/>
      <dgm:spPr/>
    </dgm:pt>
    <dgm:pt modelId="{D19002C6-5195-4868-84A1-C538934ADE15}" type="pres">
      <dgm:prSet presAssocID="{B18983C6-CEA9-48C2-9D6C-49798BE8EE3D}" presName="rootText1" presStyleLbl="alignAcc1" presStyleIdx="0" presStyleCnt="0">
        <dgm:presLayoutVars>
          <dgm:chPref val="3"/>
        </dgm:presLayoutVars>
      </dgm:prSet>
      <dgm:spPr/>
    </dgm:pt>
    <dgm:pt modelId="{DB65741B-AE27-4082-963E-EE0D2E8A3DC2}" type="pres">
      <dgm:prSet presAssocID="{B18983C6-CEA9-48C2-9D6C-49798BE8EE3D}" presName="topArc1" presStyleLbl="parChTrans1D1" presStyleIdx="0" presStyleCnt="10"/>
      <dgm:spPr/>
    </dgm:pt>
    <dgm:pt modelId="{1BD46F96-13C5-40DB-BCB8-9A10BE4F8185}" type="pres">
      <dgm:prSet presAssocID="{B18983C6-CEA9-48C2-9D6C-49798BE8EE3D}" presName="bottomArc1" presStyleLbl="parChTrans1D1" presStyleIdx="1" presStyleCnt="10"/>
      <dgm:spPr/>
    </dgm:pt>
    <dgm:pt modelId="{9BE399C4-244E-4F27-9794-409E3C3DDAD4}" type="pres">
      <dgm:prSet presAssocID="{B18983C6-CEA9-48C2-9D6C-49798BE8EE3D}" presName="topConnNode1" presStyleLbl="node1" presStyleIdx="0" presStyleCnt="0"/>
      <dgm:spPr/>
    </dgm:pt>
    <dgm:pt modelId="{4BEA3F32-F35F-408F-B97C-8333E1ACC3AC}" type="pres">
      <dgm:prSet presAssocID="{B18983C6-CEA9-48C2-9D6C-49798BE8EE3D}" presName="hierChild2" presStyleCnt="0"/>
      <dgm:spPr/>
    </dgm:pt>
    <dgm:pt modelId="{0EF0EFEE-84EC-4C5A-99B9-35C733027A66}" type="pres">
      <dgm:prSet presAssocID="{11506834-C234-48E2-B93C-820C81BDA387}" presName="Name28" presStyleLbl="parChTrans1D2" presStyleIdx="0" presStyleCnt="3"/>
      <dgm:spPr/>
    </dgm:pt>
    <dgm:pt modelId="{921CB480-5352-47D1-9D41-0E2EA23E4CA8}" type="pres">
      <dgm:prSet presAssocID="{E15EAC6E-8F81-47F1-997E-AE314C0E517E}" presName="hierRoot2" presStyleCnt="0">
        <dgm:presLayoutVars>
          <dgm:hierBranch val="init"/>
        </dgm:presLayoutVars>
      </dgm:prSet>
      <dgm:spPr/>
    </dgm:pt>
    <dgm:pt modelId="{7E77C763-1674-4832-B383-1730B8E6180A}" type="pres">
      <dgm:prSet presAssocID="{E15EAC6E-8F81-47F1-997E-AE314C0E517E}" presName="rootComposite2" presStyleCnt="0"/>
      <dgm:spPr/>
    </dgm:pt>
    <dgm:pt modelId="{084AD80D-F92B-4261-A2B0-C25797070C06}" type="pres">
      <dgm:prSet presAssocID="{E15EAC6E-8F81-47F1-997E-AE314C0E517E}" presName="rootText2" presStyleLbl="alignAcc1" presStyleIdx="0" presStyleCnt="0">
        <dgm:presLayoutVars>
          <dgm:chPref val="3"/>
        </dgm:presLayoutVars>
      </dgm:prSet>
      <dgm:spPr/>
    </dgm:pt>
    <dgm:pt modelId="{BE951BAB-756D-4D30-9D03-BC08D42E5AA7}" type="pres">
      <dgm:prSet presAssocID="{E15EAC6E-8F81-47F1-997E-AE314C0E517E}" presName="topArc2" presStyleLbl="parChTrans1D1" presStyleIdx="2" presStyleCnt="10"/>
      <dgm:spPr/>
    </dgm:pt>
    <dgm:pt modelId="{8E0898DD-D026-40C2-B930-999751170123}" type="pres">
      <dgm:prSet presAssocID="{E15EAC6E-8F81-47F1-997E-AE314C0E517E}" presName="bottomArc2" presStyleLbl="parChTrans1D1" presStyleIdx="3" presStyleCnt="10"/>
      <dgm:spPr/>
    </dgm:pt>
    <dgm:pt modelId="{3274C6A3-01B8-4F42-89F5-D6848AEA5596}" type="pres">
      <dgm:prSet presAssocID="{E15EAC6E-8F81-47F1-997E-AE314C0E517E}" presName="topConnNode2" presStyleLbl="node2" presStyleIdx="0" presStyleCnt="0"/>
      <dgm:spPr/>
    </dgm:pt>
    <dgm:pt modelId="{D2309390-D939-4858-B6EC-B4EC30596700}" type="pres">
      <dgm:prSet presAssocID="{E15EAC6E-8F81-47F1-997E-AE314C0E517E}" presName="hierChild4" presStyleCnt="0"/>
      <dgm:spPr/>
    </dgm:pt>
    <dgm:pt modelId="{AF2D5E54-45D6-433E-BDB8-182F4867AC3F}" type="pres">
      <dgm:prSet presAssocID="{427D8897-6CDA-4FF0-8CCC-97CCF856EE02}" presName="Name28" presStyleLbl="parChTrans1D3" presStyleIdx="0" presStyleCnt="1"/>
      <dgm:spPr/>
    </dgm:pt>
    <dgm:pt modelId="{15ADF9A6-914E-446E-9A34-F65363FF1560}" type="pres">
      <dgm:prSet presAssocID="{282C7E3A-2A86-4778-B223-BB3229D34B56}" presName="hierRoot2" presStyleCnt="0">
        <dgm:presLayoutVars>
          <dgm:hierBranch val="init"/>
        </dgm:presLayoutVars>
      </dgm:prSet>
      <dgm:spPr/>
    </dgm:pt>
    <dgm:pt modelId="{B74D50CC-BA51-495E-AA36-6B37194B3FD5}" type="pres">
      <dgm:prSet presAssocID="{282C7E3A-2A86-4778-B223-BB3229D34B56}" presName="rootComposite2" presStyleCnt="0"/>
      <dgm:spPr/>
    </dgm:pt>
    <dgm:pt modelId="{4226C231-8E1B-44FD-B6CB-AB8B12329002}" type="pres">
      <dgm:prSet presAssocID="{282C7E3A-2A86-4778-B223-BB3229D34B56}" presName="rootText2" presStyleLbl="alignAcc1" presStyleIdx="0" presStyleCnt="0">
        <dgm:presLayoutVars>
          <dgm:chPref val="3"/>
        </dgm:presLayoutVars>
      </dgm:prSet>
      <dgm:spPr/>
    </dgm:pt>
    <dgm:pt modelId="{F0A3669A-B846-46C0-840F-13BE99D5AE2B}" type="pres">
      <dgm:prSet presAssocID="{282C7E3A-2A86-4778-B223-BB3229D34B56}" presName="topArc2" presStyleLbl="parChTrans1D1" presStyleIdx="4" presStyleCnt="10"/>
      <dgm:spPr/>
    </dgm:pt>
    <dgm:pt modelId="{96D26810-E0BE-4B02-AF64-506E967E42A6}" type="pres">
      <dgm:prSet presAssocID="{282C7E3A-2A86-4778-B223-BB3229D34B56}" presName="bottomArc2" presStyleLbl="parChTrans1D1" presStyleIdx="5" presStyleCnt="10"/>
      <dgm:spPr/>
    </dgm:pt>
    <dgm:pt modelId="{1DDF8B30-0A11-4398-A3BD-234DB8EE89D2}" type="pres">
      <dgm:prSet presAssocID="{282C7E3A-2A86-4778-B223-BB3229D34B56}" presName="topConnNode2" presStyleLbl="node3" presStyleIdx="0" presStyleCnt="0"/>
      <dgm:spPr/>
    </dgm:pt>
    <dgm:pt modelId="{3F3D8271-EC31-43FD-A338-FF54A2529B2D}" type="pres">
      <dgm:prSet presAssocID="{282C7E3A-2A86-4778-B223-BB3229D34B56}" presName="hierChild4" presStyleCnt="0"/>
      <dgm:spPr/>
    </dgm:pt>
    <dgm:pt modelId="{264CAD21-2ACB-4A2E-A6DA-3E7C0FF4D1FD}" type="pres">
      <dgm:prSet presAssocID="{282C7E3A-2A86-4778-B223-BB3229D34B56}" presName="hierChild5" presStyleCnt="0"/>
      <dgm:spPr/>
    </dgm:pt>
    <dgm:pt modelId="{2D29125D-9CE0-4CAE-A734-E4BB4A1986D4}" type="pres">
      <dgm:prSet presAssocID="{E15EAC6E-8F81-47F1-997E-AE314C0E517E}" presName="hierChild5" presStyleCnt="0"/>
      <dgm:spPr/>
    </dgm:pt>
    <dgm:pt modelId="{395FB33D-3257-4061-A904-07073DCC13FD}" type="pres">
      <dgm:prSet presAssocID="{610B77FB-B3CB-4A17-AF5C-EBC743B785B9}" presName="Name28" presStyleLbl="parChTrans1D2" presStyleIdx="1" presStyleCnt="3"/>
      <dgm:spPr/>
    </dgm:pt>
    <dgm:pt modelId="{8B8CDAC1-6A2E-465D-AD40-E47E19BCE8F1}" type="pres">
      <dgm:prSet presAssocID="{99099B56-25FA-4C51-8165-034A9FF8A33C}" presName="hierRoot2" presStyleCnt="0">
        <dgm:presLayoutVars>
          <dgm:hierBranch val="init"/>
        </dgm:presLayoutVars>
      </dgm:prSet>
      <dgm:spPr/>
    </dgm:pt>
    <dgm:pt modelId="{0B755452-585D-44EF-9158-96743D2F1584}" type="pres">
      <dgm:prSet presAssocID="{99099B56-25FA-4C51-8165-034A9FF8A33C}" presName="rootComposite2" presStyleCnt="0"/>
      <dgm:spPr/>
    </dgm:pt>
    <dgm:pt modelId="{4584284C-FF8B-4E5A-947F-5AF22DC5F004}" type="pres">
      <dgm:prSet presAssocID="{99099B56-25FA-4C51-8165-034A9FF8A33C}" presName="rootText2" presStyleLbl="alignAcc1" presStyleIdx="0" presStyleCnt="0">
        <dgm:presLayoutVars>
          <dgm:chPref val="3"/>
        </dgm:presLayoutVars>
      </dgm:prSet>
      <dgm:spPr/>
    </dgm:pt>
    <dgm:pt modelId="{61DAFA8C-350C-48A9-B351-6B2F65D6B244}" type="pres">
      <dgm:prSet presAssocID="{99099B56-25FA-4C51-8165-034A9FF8A33C}" presName="topArc2" presStyleLbl="parChTrans1D1" presStyleIdx="6" presStyleCnt="10"/>
      <dgm:spPr/>
    </dgm:pt>
    <dgm:pt modelId="{F24BEAC2-BF2A-4E46-A0D1-B36B6D0E6E1F}" type="pres">
      <dgm:prSet presAssocID="{99099B56-25FA-4C51-8165-034A9FF8A33C}" presName="bottomArc2" presStyleLbl="parChTrans1D1" presStyleIdx="7" presStyleCnt="10"/>
      <dgm:spPr/>
    </dgm:pt>
    <dgm:pt modelId="{64F2BB1C-3C94-44E0-A972-4879935D1A83}" type="pres">
      <dgm:prSet presAssocID="{99099B56-25FA-4C51-8165-034A9FF8A33C}" presName="topConnNode2" presStyleLbl="node2" presStyleIdx="0" presStyleCnt="0"/>
      <dgm:spPr/>
    </dgm:pt>
    <dgm:pt modelId="{91DCA6AD-155C-4220-9D18-64DB1FB1A326}" type="pres">
      <dgm:prSet presAssocID="{99099B56-25FA-4C51-8165-034A9FF8A33C}" presName="hierChild4" presStyleCnt="0"/>
      <dgm:spPr/>
    </dgm:pt>
    <dgm:pt modelId="{0E1C03B0-6B7F-4E70-B230-CC47DB00BB7D}" type="pres">
      <dgm:prSet presAssocID="{99099B56-25FA-4C51-8165-034A9FF8A33C}" presName="hierChild5" presStyleCnt="0"/>
      <dgm:spPr/>
    </dgm:pt>
    <dgm:pt modelId="{9922F353-1B69-4E98-97E7-A254958F0A3B}" type="pres">
      <dgm:prSet presAssocID="{474756F9-C7C3-48F7-81B9-B01E55D16D36}" presName="Name28" presStyleLbl="parChTrans1D2" presStyleIdx="2" presStyleCnt="3"/>
      <dgm:spPr/>
    </dgm:pt>
    <dgm:pt modelId="{BE044C10-9310-421D-A369-9016FFF3D977}" type="pres">
      <dgm:prSet presAssocID="{BD2A283F-1C93-43B0-9126-EDFAEDA3AE46}" presName="hierRoot2" presStyleCnt="0">
        <dgm:presLayoutVars>
          <dgm:hierBranch val="init"/>
        </dgm:presLayoutVars>
      </dgm:prSet>
      <dgm:spPr/>
    </dgm:pt>
    <dgm:pt modelId="{B60DE482-CDC2-4999-A651-E7036DD96502}" type="pres">
      <dgm:prSet presAssocID="{BD2A283F-1C93-43B0-9126-EDFAEDA3AE46}" presName="rootComposite2" presStyleCnt="0"/>
      <dgm:spPr/>
    </dgm:pt>
    <dgm:pt modelId="{69415CF8-C671-47D9-A8FC-43219FD09922}" type="pres">
      <dgm:prSet presAssocID="{BD2A283F-1C93-43B0-9126-EDFAEDA3AE46}" presName="rootText2" presStyleLbl="alignAcc1" presStyleIdx="0" presStyleCnt="0">
        <dgm:presLayoutVars>
          <dgm:chPref val="3"/>
        </dgm:presLayoutVars>
      </dgm:prSet>
      <dgm:spPr/>
    </dgm:pt>
    <dgm:pt modelId="{D9D1D404-B06D-493D-8396-7882CFB0F47B}" type="pres">
      <dgm:prSet presAssocID="{BD2A283F-1C93-43B0-9126-EDFAEDA3AE46}" presName="topArc2" presStyleLbl="parChTrans1D1" presStyleIdx="8" presStyleCnt="10"/>
      <dgm:spPr/>
    </dgm:pt>
    <dgm:pt modelId="{FD11C5F8-9E21-4B37-88E3-3774C0854653}" type="pres">
      <dgm:prSet presAssocID="{BD2A283F-1C93-43B0-9126-EDFAEDA3AE46}" presName="bottomArc2" presStyleLbl="parChTrans1D1" presStyleIdx="9" presStyleCnt="10"/>
      <dgm:spPr/>
    </dgm:pt>
    <dgm:pt modelId="{BD6A03F2-A5A2-4A19-8EBE-F22F0D61AFE1}" type="pres">
      <dgm:prSet presAssocID="{BD2A283F-1C93-43B0-9126-EDFAEDA3AE46}" presName="topConnNode2" presStyleLbl="node2" presStyleIdx="0" presStyleCnt="0"/>
      <dgm:spPr/>
    </dgm:pt>
    <dgm:pt modelId="{13944EAB-1DC5-40AC-B842-62C31850D6D8}" type="pres">
      <dgm:prSet presAssocID="{BD2A283F-1C93-43B0-9126-EDFAEDA3AE46}" presName="hierChild4" presStyleCnt="0"/>
      <dgm:spPr/>
    </dgm:pt>
    <dgm:pt modelId="{439EED7E-6628-4E46-A5CE-3F66AF894DBD}" type="pres">
      <dgm:prSet presAssocID="{BD2A283F-1C93-43B0-9126-EDFAEDA3AE46}" presName="hierChild5" presStyleCnt="0"/>
      <dgm:spPr/>
    </dgm:pt>
    <dgm:pt modelId="{AB23893D-B5F1-49D9-92E2-6DD59EEFE84F}" type="pres">
      <dgm:prSet presAssocID="{B18983C6-CEA9-48C2-9D6C-49798BE8EE3D}" presName="hierChild3" presStyleCnt="0"/>
      <dgm:spPr/>
    </dgm:pt>
  </dgm:ptLst>
  <dgm:cxnLst>
    <dgm:cxn modelId="{F4615F0C-34CE-4E48-8AFB-71B2199DAEF0}" type="presOf" srcId="{E15EAC6E-8F81-47F1-997E-AE314C0E517E}" destId="{084AD80D-F92B-4261-A2B0-C25797070C06}" srcOrd="0" destOrd="0" presId="urn:microsoft.com/office/officeart/2008/layout/HalfCircleOrganizationChart"/>
    <dgm:cxn modelId="{82117213-4B68-4676-8323-D0BE48DADFFE}" type="presOf" srcId="{11506834-C234-48E2-B93C-820C81BDA387}" destId="{0EF0EFEE-84EC-4C5A-99B9-35C733027A66}" srcOrd="0" destOrd="0" presId="urn:microsoft.com/office/officeart/2008/layout/HalfCircleOrganizationChart"/>
    <dgm:cxn modelId="{51286E25-70CE-4660-ABA8-FCA69CDB9020}" srcId="{BA6B367D-FD58-41FB-8BDD-E7D004EE20D6}" destId="{B18983C6-CEA9-48C2-9D6C-49798BE8EE3D}" srcOrd="0" destOrd="0" parTransId="{EBEB93DC-123D-4794-8B05-18883A41CCC6}" sibTransId="{A759A6EA-EE87-464B-AF13-BB716D15F452}"/>
    <dgm:cxn modelId="{20B5652D-706A-458A-94E8-D0034311EEE1}" srcId="{B18983C6-CEA9-48C2-9D6C-49798BE8EE3D}" destId="{E15EAC6E-8F81-47F1-997E-AE314C0E517E}" srcOrd="0" destOrd="0" parTransId="{11506834-C234-48E2-B93C-820C81BDA387}" sibTransId="{AD30C3E5-E626-4562-A340-A6CB2F1109FD}"/>
    <dgm:cxn modelId="{F47F832F-1C06-4997-B0A9-950F44A311E3}" type="presOf" srcId="{99099B56-25FA-4C51-8165-034A9FF8A33C}" destId="{64F2BB1C-3C94-44E0-A972-4879935D1A83}" srcOrd="1" destOrd="0" presId="urn:microsoft.com/office/officeart/2008/layout/HalfCircleOrganizationChart"/>
    <dgm:cxn modelId="{F69B7B36-E5DA-4A25-AB64-FB5605A070F0}" type="presOf" srcId="{BA6B367D-FD58-41FB-8BDD-E7D004EE20D6}" destId="{4A699F51-F2BF-457D-9CCC-A991D860ADFC}" srcOrd="0" destOrd="0" presId="urn:microsoft.com/office/officeart/2008/layout/HalfCircleOrganizationChart"/>
    <dgm:cxn modelId="{11AC5E61-EE7F-4271-8BF8-2C5BD08A4F5F}" srcId="{E15EAC6E-8F81-47F1-997E-AE314C0E517E}" destId="{282C7E3A-2A86-4778-B223-BB3229D34B56}" srcOrd="0" destOrd="0" parTransId="{427D8897-6CDA-4FF0-8CCC-97CCF856EE02}" sibTransId="{7CF94CE7-E738-4EFB-B1BC-D095573E3FE8}"/>
    <dgm:cxn modelId="{49D98782-3751-41FC-B88F-3F1FCA521B65}" type="presOf" srcId="{474756F9-C7C3-48F7-81B9-B01E55D16D36}" destId="{9922F353-1B69-4E98-97E7-A254958F0A3B}" srcOrd="0" destOrd="0" presId="urn:microsoft.com/office/officeart/2008/layout/HalfCircleOrganizationChart"/>
    <dgm:cxn modelId="{53009297-2DFB-421B-8F29-DD95481480A5}" srcId="{B18983C6-CEA9-48C2-9D6C-49798BE8EE3D}" destId="{BD2A283F-1C93-43B0-9126-EDFAEDA3AE46}" srcOrd="2" destOrd="0" parTransId="{474756F9-C7C3-48F7-81B9-B01E55D16D36}" sibTransId="{6C3CBBBA-F5A7-40BB-8A51-DF61114A4E8A}"/>
    <dgm:cxn modelId="{820D149A-9DB8-4B3D-B1FD-A0A71798299F}" type="presOf" srcId="{B18983C6-CEA9-48C2-9D6C-49798BE8EE3D}" destId="{9BE399C4-244E-4F27-9794-409E3C3DDAD4}" srcOrd="1" destOrd="0" presId="urn:microsoft.com/office/officeart/2008/layout/HalfCircleOrganizationChart"/>
    <dgm:cxn modelId="{3586FA9B-8B97-4F8F-AD26-24C6F2BFBA79}" type="presOf" srcId="{99099B56-25FA-4C51-8165-034A9FF8A33C}" destId="{4584284C-FF8B-4E5A-947F-5AF22DC5F004}" srcOrd="0" destOrd="0" presId="urn:microsoft.com/office/officeart/2008/layout/HalfCircleOrganizationChart"/>
    <dgm:cxn modelId="{0CCA3A9D-004E-42A6-90E0-934C8FA2946A}" type="presOf" srcId="{427D8897-6CDA-4FF0-8CCC-97CCF856EE02}" destId="{AF2D5E54-45D6-433E-BDB8-182F4867AC3F}" srcOrd="0" destOrd="0" presId="urn:microsoft.com/office/officeart/2008/layout/HalfCircleOrganizationChart"/>
    <dgm:cxn modelId="{DC00D39D-B641-458E-BB2B-7FBE68F2E5C1}" type="presOf" srcId="{282C7E3A-2A86-4778-B223-BB3229D34B56}" destId="{4226C231-8E1B-44FD-B6CB-AB8B12329002}" srcOrd="0" destOrd="0" presId="urn:microsoft.com/office/officeart/2008/layout/HalfCircleOrganizationChart"/>
    <dgm:cxn modelId="{B90B06A6-0757-4AD0-A265-C91C52AFCA4E}" type="presOf" srcId="{BD2A283F-1C93-43B0-9126-EDFAEDA3AE46}" destId="{BD6A03F2-A5A2-4A19-8EBE-F22F0D61AFE1}" srcOrd="1" destOrd="0" presId="urn:microsoft.com/office/officeart/2008/layout/HalfCircleOrganizationChart"/>
    <dgm:cxn modelId="{23EA25B0-6035-44E2-9542-6C9DF2F076B4}" type="presOf" srcId="{E15EAC6E-8F81-47F1-997E-AE314C0E517E}" destId="{3274C6A3-01B8-4F42-89F5-D6848AEA5596}" srcOrd="1" destOrd="0" presId="urn:microsoft.com/office/officeart/2008/layout/HalfCircleOrganizationChart"/>
    <dgm:cxn modelId="{B70A13CB-682B-4F9F-B74C-AC6B621CB05D}" type="presOf" srcId="{B18983C6-CEA9-48C2-9D6C-49798BE8EE3D}" destId="{D19002C6-5195-4868-84A1-C538934ADE15}" srcOrd="0" destOrd="0" presId="urn:microsoft.com/office/officeart/2008/layout/HalfCircleOrganizationChart"/>
    <dgm:cxn modelId="{1028DDEA-C8A8-41AB-813B-BC3AFEF6CB66}" type="presOf" srcId="{610B77FB-B3CB-4A17-AF5C-EBC743B785B9}" destId="{395FB33D-3257-4061-A904-07073DCC13FD}" srcOrd="0" destOrd="0" presId="urn:microsoft.com/office/officeart/2008/layout/HalfCircleOrganizationChart"/>
    <dgm:cxn modelId="{4912A6F2-0C37-43C3-B80F-3BD87310F3E3}" type="presOf" srcId="{282C7E3A-2A86-4778-B223-BB3229D34B56}" destId="{1DDF8B30-0A11-4398-A3BD-234DB8EE89D2}" srcOrd="1" destOrd="0" presId="urn:microsoft.com/office/officeart/2008/layout/HalfCircleOrganizationChart"/>
    <dgm:cxn modelId="{5B9D44F3-C62E-43F1-A53F-24F79988D2FB}" srcId="{B18983C6-CEA9-48C2-9D6C-49798BE8EE3D}" destId="{99099B56-25FA-4C51-8165-034A9FF8A33C}" srcOrd="1" destOrd="0" parTransId="{610B77FB-B3CB-4A17-AF5C-EBC743B785B9}" sibTransId="{FCD3A490-BC8E-45F0-AC81-F059FA91C53E}"/>
    <dgm:cxn modelId="{137131FF-5629-4023-B32E-DF4A898812F7}" type="presOf" srcId="{BD2A283F-1C93-43B0-9126-EDFAEDA3AE46}" destId="{69415CF8-C671-47D9-A8FC-43219FD09922}" srcOrd="0" destOrd="0" presId="urn:microsoft.com/office/officeart/2008/layout/HalfCircleOrganizationChart"/>
    <dgm:cxn modelId="{72CF944B-777E-4B06-9EB2-ECAD5CC47DC3}" type="presParOf" srcId="{4A699F51-F2BF-457D-9CCC-A991D860ADFC}" destId="{0F3E371B-F88F-4342-A660-94E083C32073}" srcOrd="0" destOrd="0" presId="urn:microsoft.com/office/officeart/2008/layout/HalfCircleOrganizationChart"/>
    <dgm:cxn modelId="{5D6B2C6F-FAED-4796-9550-CFBD5330CE19}" type="presParOf" srcId="{0F3E371B-F88F-4342-A660-94E083C32073}" destId="{A084C41C-ED10-4E47-8217-5B8E19E9B6DF}" srcOrd="0" destOrd="0" presId="urn:microsoft.com/office/officeart/2008/layout/HalfCircleOrganizationChart"/>
    <dgm:cxn modelId="{81A9AE57-D81A-4D30-8F13-92BC0FE63C61}" type="presParOf" srcId="{A084C41C-ED10-4E47-8217-5B8E19E9B6DF}" destId="{D19002C6-5195-4868-84A1-C538934ADE15}" srcOrd="0" destOrd="0" presId="urn:microsoft.com/office/officeart/2008/layout/HalfCircleOrganizationChart"/>
    <dgm:cxn modelId="{5A41AFD0-FAF0-46BB-96D1-0945A5437917}" type="presParOf" srcId="{A084C41C-ED10-4E47-8217-5B8E19E9B6DF}" destId="{DB65741B-AE27-4082-963E-EE0D2E8A3DC2}" srcOrd="1" destOrd="0" presId="urn:microsoft.com/office/officeart/2008/layout/HalfCircleOrganizationChart"/>
    <dgm:cxn modelId="{AE3306CC-3A83-48E2-8AA7-D4C6F5E04955}" type="presParOf" srcId="{A084C41C-ED10-4E47-8217-5B8E19E9B6DF}" destId="{1BD46F96-13C5-40DB-BCB8-9A10BE4F8185}" srcOrd="2" destOrd="0" presId="urn:microsoft.com/office/officeart/2008/layout/HalfCircleOrganizationChart"/>
    <dgm:cxn modelId="{128816FC-76F5-476F-A364-F4CEB5A71D5F}" type="presParOf" srcId="{A084C41C-ED10-4E47-8217-5B8E19E9B6DF}" destId="{9BE399C4-244E-4F27-9794-409E3C3DDAD4}" srcOrd="3" destOrd="0" presId="urn:microsoft.com/office/officeart/2008/layout/HalfCircleOrganizationChart"/>
    <dgm:cxn modelId="{0CC80FA4-CC4C-43B9-AA91-AD71B635D650}" type="presParOf" srcId="{0F3E371B-F88F-4342-A660-94E083C32073}" destId="{4BEA3F32-F35F-408F-B97C-8333E1ACC3AC}" srcOrd="1" destOrd="0" presId="urn:microsoft.com/office/officeart/2008/layout/HalfCircleOrganizationChart"/>
    <dgm:cxn modelId="{BE4F9936-DF78-4242-A660-740178F1BA53}" type="presParOf" srcId="{4BEA3F32-F35F-408F-B97C-8333E1ACC3AC}" destId="{0EF0EFEE-84EC-4C5A-99B9-35C733027A66}" srcOrd="0" destOrd="0" presId="urn:microsoft.com/office/officeart/2008/layout/HalfCircleOrganizationChart"/>
    <dgm:cxn modelId="{1CAA7E47-4800-4EA9-B16F-51350AAB287C}" type="presParOf" srcId="{4BEA3F32-F35F-408F-B97C-8333E1ACC3AC}" destId="{921CB480-5352-47D1-9D41-0E2EA23E4CA8}" srcOrd="1" destOrd="0" presId="urn:microsoft.com/office/officeart/2008/layout/HalfCircleOrganizationChart"/>
    <dgm:cxn modelId="{08B562B0-E4D1-4BFB-9532-4BCE07F5CC1F}" type="presParOf" srcId="{921CB480-5352-47D1-9D41-0E2EA23E4CA8}" destId="{7E77C763-1674-4832-B383-1730B8E6180A}" srcOrd="0" destOrd="0" presId="urn:microsoft.com/office/officeart/2008/layout/HalfCircleOrganizationChart"/>
    <dgm:cxn modelId="{E356B014-FE50-4100-8828-0ED67CEF417E}" type="presParOf" srcId="{7E77C763-1674-4832-B383-1730B8E6180A}" destId="{084AD80D-F92B-4261-A2B0-C25797070C06}" srcOrd="0" destOrd="0" presId="urn:microsoft.com/office/officeart/2008/layout/HalfCircleOrganizationChart"/>
    <dgm:cxn modelId="{6545519D-5AC2-4B68-992F-A5DBD5FDFF73}" type="presParOf" srcId="{7E77C763-1674-4832-B383-1730B8E6180A}" destId="{BE951BAB-756D-4D30-9D03-BC08D42E5AA7}" srcOrd="1" destOrd="0" presId="urn:microsoft.com/office/officeart/2008/layout/HalfCircleOrganizationChart"/>
    <dgm:cxn modelId="{0DBCF798-B224-4868-AAB2-411961082DD7}" type="presParOf" srcId="{7E77C763-1674-4832-B383-1730B8E6180A}" destId="{8E0898DD-D026-40C2-B930-999751170123}" srcOrd="2" destOrd="0" presId="urn:microsoft.com/office/officeart/2008/layout/HalfCircleOrganizationChart"/>
    <dgm:cxn modelId="{94128BF1-50F7-42FA-BE07-C609F6ED8CBC}" type="presParOf" srcId="{7E77C763-1674-4832-B383-1730B8E6180A}" destId="{3274C6A3-01B8-4F42-89F5-D6848AEA5596}" srcOrd="3" destOrd="0" presId="urn:microsoft.com/office/officeart/2008/layout/HalfCircleOrganizationChart"/>
    <dgm:cxn modelId="{D3065236-2E54-47F3-859B-CC62CB8EE8B7}" type="presParOf" srcId="{921CB480-5352-47D1-9D41-0E2EA23E4CA8}" destId="{D2309390-D939-4858-B6EC-B4EC30596700}" srcOrd="1" destOrd="0" presId="urn:microsoft.com/office/officeart/2008/layout/HalfCircleOrganizationChart"/>
    <dgm:cxn modelId="{90F3DBB9-E901-4E46-9CC4-74B1E21625F9}" type="presParOf" srcId="{D2309390-D939-4858-B6EC-B4EC30596700}" destId="{AF2D5E54-45D6-433E-BDB8-182F4867AC3F}" srcOrd="0" destOrd="0" presId="urn:microsoft.com/office/officeart/2008/layout/HalfCircleOrganizationChart"/>
    <dgm:cxn modelId="{8225BD81-2761-4596-9749-E7AADC20D660}" type="presParOf" srcId="{D2309390-D939-4858-B6EC-B4EC30596700}" destId="{15ADF9A6-914E-446E-9A34-F65363FF1560}" srcOrd="1" destOrd="0" presId="urn:microsoft.com/office/officeart/2008/layout/HalfCircleOrganizationChart"/>
    <dgm:cxn modelId="{D0D21167-FD3F-4F5E-AFE6-9F0CBA4C3D6F}" type="presParOf" srcId="{15ADF9A6-914E-446E-9A34-F65363FF1560}" destId="{B74D50CC-BA51-495E-AA36-6B37194B3FD5}" srcOrd="0" destOrd="0" presId="urn:microsoft.com/office/officeart/2008/layout/HalfCircleOrganizationChart"/>
    <dgm:cxn modelId="{26C98236-3E5F-4F46-969F-486194D25EBA}" type="presParOf" srcId="{B74D50CC-BA51-495E-AA36-6B37194B3FD5}" destId="{4226C231-8E1B-44FD-B6CB-AB8B12329002}" srcOrd="0" destOrd="0" presId="urn:microsoft.com/office/officeart/2008/layout/HalfCircleOrganizationChart"/>
    <dgm:cxn modelId="{1EFDA213-385C-4F0F-B9FE-C752397020CE}" type="presParOf" srcId="{B74D50CC-BA51-495E-AA36-6B37194B3FD5}" destId="{F0A3669A-B846-46C0-840F-13BE99D5AE2B}" srcOrd="1" destOrd="0" presId="urn:microsoft.com/office/officeart/2008/layout/HalfCircleOrganizationChart"/>
    <dgm:cxn modelId="{1A00535C-A3AD-4393-9CE3-1308A64B81DD}" type="presParOf" srcId="{B74D50CC-BA51-495E-AA36-6B37194B3FD5}" destId="{96D26810-E0BE-4B02-AF64-506E967E42A6}" srcOrd="2" destOrd="0" presId="urn:microsoft.com/office/officeart/2008/layout/HalfCircleOrganizationChart"/>
    <dgm:cxn modelId="{9AD3BA6E-3519-4059-BBD1-336E5FAAB764}" type="presParOf" srcId="{B74D50CC-BA51-495E-AA36-6B37194B3FD5}" destId="{1DDF8B30-0A11-4398-A3BD-234DB8EE89D2}" srcOrd="3" destOrd="0" presId="urn:microsoft.com/office/officeart/2008/layout/HalfCircleOrganizationChart"/>
    <dgm:cxn modelId="{44D1931C-791D-405D-9B45-8B3773B8D83C}" type="presParOf" srcId="{15ADF9A6-914E-446E-9A34-F65363FF1560}" destId="{3F3D8271-EC31-43FD-A338-FF54A2529B2D}" srcOrd="1" destOrd="0" presId="urn:microsoft.com/office/officeart/2008/layout/HalfCircleOrganizationChart"/>
    <dgm:cxn modelId="{12092793-F72B-4622-B82D-9741A0C8B0A5}" type="presParOf" srcId="{15ADF9A6-914E-446E-9A34-F65363FF1560}" destId="{264CAD21-2ACB-4A2E-A6DA-3E7C0FF4D1FD}" srcOrd="2" destOrd="0" presId="urn:microsoft.com/office/officeart/2008/layout/HalfCircleOrganizationChart"/>
    <dgm:cxn modelId="{E679E475-9EB0-46F0-888F-2DBA208A9FE6}" type="presParOf" srcId="{921CB480-5352-47D1-9D41-0E2EA23E4CA8}" destId="{2D29125D-9CE0-4CAE-A734-E4BB4A1986D4}" srcOrd="2" destOrd="0" presId="urn:microsoft.com/office/officeart/2008/layout/HalfCircleOrganizationChart"/>
    <dgm:cxn modelId="{19818353-8423-4D45-A5A8-9AA58F957BDB}" type="presParOf" srcId="{4BEA3F32-F35F-408F-B97C-8333E1ACC3AC}" destId="{395FB33D-3257-4061-A904-07073DCC13FD}" srcOrd="2" destOrd="0" presId="urn:microsoft.com/office/officeart/2008/layout/HalfCircleOrganizationChart"/>
    <dgm:cxn modelId="{96EAAC5B-67AE-4923-93A3-1FEBB77588D6}" type="presParOf" srcId="{4BEA3F32-F35F-408F-B97C-8333E1ACC3AC}" destId="{8B8CDAC1-6A2E-465D-AD40-E47E19BCE8F1}" srcOrd="3" destOrd="0" presId="urn:microsoft.com/office/officeart/2008/layout/HalfCircleOrganizationChart"/>
    <dgm:cxn modelId="{D8AD00CF-6019-4082-9CEF-1475726F8704}" type="presParOf" srcId="{8B8CDAC1-6A2E-465D-AD40-E47E19BCE8F1}" destId="{0B755452-585D-44EF-9158-96743D2F1584}" srcOrd="0" destOrd="0" presId="urn:microsoft.com/office/officeart/2008/layout/HalfCircleOrganizationChart"/>
    <dgm:cxn modelId="{EBA73D3D-1928-48D9-A70C-57A68965CB9B}" type="presParOf" srcId="{0B755452-585D-44EF-9158-96743D2F1584}" destId="{4584284C-FF8B-4E5A-947F-5AF22DC5F004}" srcOrd="0" destOrd="0" presId="urn:microsoft.com/office/officeart/2008/layout/HalfCircleOrganizationChart"/>
    <dgm:cxn modelId="{CF8AF400-2DD9-4D11-A4E9-E6EC266FD976}" type="presParOf" srcId="{0B755452-585D-44EF-9158-96743D2F1584}" destId="{61DAFA8C-350C-48A9-B351-6B2F65D6B244}" srcOrd="1" destOrd="0" presId="urn:microsoft.com/office/officeart/2008/layout/HalfCircleOrganizationChart"/>
    <dgm:cxn modelId="{94D2E51B-6B7C-40F2-8D82-039A8EF29B6D}" type="presParOf" srcId="{0B755452-585D-44EF-9158-96743D2F1584}" destId="{F24BEAC2-BF2A-4E46-A0D1-B36B6D0E6E1F}" srcOrd="2" destOrd="0" presId="urn:microsoft.com/office/officeart/2008/layout/HalfCircleOrganizationChart"/>
    <dgm:cxn modelId="{2AC9897A-288F-46F3-B5D5-B34E81F94C21}" type="presParOf" srcId="{0B755452-585D-44EF-9158-96743D2F1584}" destId="{64F2BB1C-3C94-44E0-A972-4879935D1A83}" srcOrd="3" destOrd="0" presId="urn:microsoft.com/office/officeart/2008/layout/HalfCircleOrganizationChart"/>
    <dgm:cxn modelId="{923DCD55-5F56-492B-BDF1-4681973F5394}" type="presParOf" srcId="{8B8CDAC1-6A2E-465D-AD40-E47E19BCE8F1}" destId="{91DCA6AD-155C-4220-9D18-64DB1FB1A326}" srcOrd="1" destOrd="0" presId="urn:microsoft.com/office/officeart/2008/layout/HalfCircleOrganizationChart"/>
    <dgm:cxn modelId="{97FE5623-6BB7-4182-BFBE-2BD1FD35C751}" type="presParOf" srcId="{8B8CDAC1-6A2E-465D-AD40-E47E19BCE8F1}" destId="{0E1C03B0-6B7F-4E70-B230-CC47DB00BB7D}" srcOrd="2" destOrd="0" presId="urn:microsoft.com/office/officeart/2008/layout/HalfCircleOrganizationChart"/>
    <dgm:cxn modelId="{0F6C83CA-0453-4DB8-BC4C-94B7CFCB45F9}" type="presParOf" srcId="{4BEA3F32-F35F-408F-B97C-8333E1ACC3AC}" destId="{9922F353-1B69-4E98-97E7-A254958F0A3B}" srcOrd="4" destOrd="0" presId="urn:microsoft.com/office/officeart/2008/layout/HalfCircleOrganizationChart"/>
    <dgm:cxn modelId="{8AA5A640-25AA-4CFA-A2E3-BC0367BAD79A}" type="presParOf" srcId="{4BEA3F32-F35F-408F-B97C-8333E1ACC3AC}" destId="{BE044C10-9310-421D-A369-9016FFF3D977}" srcOrd="5" destOrd="0" presId="urn:microsoft.com/office/officeart/2008/layout/HalfCircleOrganizationChart"/>
    <dgm:cxn modelId="{25C9884C-BCE3-46AB-B6FA-10BBC8C55B62}" type="presParOf" srcId="{BE044C10-9310-421D-A369-9016FFF3D977}" destId="{B60DE482-CDC2-4999-A651-E7036DD96502}" srcOrd="0" destOrd="0" presId="urn:microsoft.com/office/officeart/2008/layout/HalfCircleOrganizationChart"/>
    <dgm:cxn modelId="{C184EA4C-EF1A-460B-AFD7-9C468FF83434}" type="presParOf" srcId="{B60DE482-CDC2-4999-A651-E7036DD96502}" destId="{69415CF8-C671-47D9-A8FC-43219FD09922}" srcOrd="0" destOrd="0" presId="urn:microsoft.com/office/officeart/2008/layout/HalfCircleOrganizationChart"/>
    <dgm:cxn modelId="{F403AF10-B539-4812-BC02-5F1707A09E65}" type="presParOf" srcId="{B60DE482-CDC2-4999-A651-E7036DD96502}" destId="{D9D1D404-B06D-493D-8396-7882CFB0F47B}" srcOrd="1" destOrd="0" presId="urn:microsoft.com/office/officeart/2008/layout/HalfCircleOrganizationChart"/>
    <dgm:cxn modelId="{73705682-7849-423E-9B5C-880D2A4D97D2}" type="presParOf" srcId="{B60DE482-CDC2-4999-A651-E7036DD96502}" destId="{FD11C5F8-9E21-4B37-88E3-3774C0854653}" srcOrd="2" destOrd="0" presId="urn:microsoft.com/office/officeart/2008/layout/HalfCircleOrganizationChart"/>
    <dgm:cxn modelId="{7DFD0F6C-1768-4685-B420-30F02765167C}" type="presParOf" srcId="{B60DE482-CDC2-4999-A651-E7036DD96502}" destId="{BD6A03F2-A5A2-4A19-8EBE-F22F0D61AFE1}" srcOrd="3" destOrd="0" presId="urn:microsoft.com/office/officeart/2008/layout/HalfCircleOrganizationChart"/>
    <dgm:cxn modelId="{ECE04099-7AD9-4EE8-A28E-C1162841346F}" type="presParOf" srcId="{BE044C10-9310-421D-A369-9016FFF3D977}" destId="{13944EAB-1DC5-40AC-B842-62C31850D6D8}" srcOrd="1" destOrd="0" presId="urn:microsoft.com/office/officeart/2008/layout/HalfCircleOrganizationChart"/>
    <dgm:cxn modelId="{986C8F52-E26A-4E17-92F8-48FCD3E7E518}" type="presParOf" srcId="{BE044C10-9310-421D-A369-9016FFF3D977}" destId="{439EED7E-6628-4E46-A5CE-3F66AF894DBD}" srcOrd="2" destOrd="0" presId="urn:microsoft.com/office/officeart/2008/layout/HalfCircleOrganizationChart"/>
    <dgm:cxn modelId="{A189FD20-F387-4813-9AA6-D648D6B9FA66}" type="presParOf" srcId="{0F3E371B-F88F-4342-A660-94E083C32073}" destId="{AB23893D-B5F1-49D9-92E2-6DD59EEFE84F}"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5FA75A-8A15-42DB-AA9B-90B13C075BDB}"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n-US"/>
        </a:p>
      </dgm:t>
    </dgm:pt>
    <dgm:pt modelId="{50750DA7-1F1F-4039-AE88-6B380BB6B97F}">
      <dgm:prSet custT="1"/>
      <dgm:spPr/>
      <dgm:t>
        <a:bodyPr/>
        <a:lstStyle/>
        <a:p>
          <a:pPr>
            <a:lnSpc>
              <a:spcPct val="100000"/>
            </a:lnSpc>
          </a:pPr>
          <a:r>
            <a:rPr lang="nb-NO" sz="1800" b="1" dirty="0"/>
            <a:t>Forskriften gjennomfører en EU-forordning</a:t>
          </a:r>
          <a:endParaRPr lang="en-US" sz="1800" b="1" dirty="0"/>
        </a:p>
      </dgm:t>
    </dgm:pt>
    <dgm:pt modelId="{EB3779E4-76D2-48A9-B441-B3B009C4707C}" type="parTrans" cxnId="{56EA2C2F-AA0E-4BC8-92B9-23236CB9F70A}">
      <dgm:prSet/>
      <dgm:spPr/>
      <dgm:t>
        <a:bodyPr/>
        <a:lstStyle/>
        <a:p>
          <a:endParaRPr lang="en-US"/>
        </a:p>
      </dgm:t>
    </dgm:pt>
    <dgm:pt modelId="{5F84A8F1-1389-473B-8354-F6724CA49EC4}" type="sibTrans" cxnId="{56EA2C2F-AA0E-4BC8-92B9-23236CB9F70A}">
      <dgm:prSet/>
      <dgm:spPr/>
      <dgm:t>
        <a:bodyPr/>
        <a:lstStyle/>
        <a:p>
          <a:pPr>
            <a:lnSpc>
              <a:spcPct val="100000"/>
            </a:lnSpc>
          </a:pPr>
          <a:endParaRPr lang="en-US"/>
        </a:p>
      </dgm:t>
    </dgm:pt>
    <dgm:pt modelId="{07760B19-9633-4B3F-9599-67AB13C6A50F}">
      <dgm:prSet custT="1"/>
      <dgm:spPr/>
      <dgm:t>
        <a:bodyPr/>
        <a:lstStyle/>
        <a:p>
          <a:pPr>
            <a:lnSpc>
              <a:spcPct val="100000"/>
            </a:lnSpc>
          </a:pPr>
          <a:r>
            <a:rPr lang="nb-NO" sz="1600" b="1" dirty="0"/>
            <a:t>Gjelder i Norge, samt i områder hvor Norge yter flysikringstjenester samt styrer lufttrafikken og luftrommet. Svalbard inkludert</a:t>
          </a:r>
          <a:endParaRPr lang="en-US" sz="1800" b="1" dirty="0"/>
        </a:p>
      </dgm:t>
    </dgm:pt>
    <dgm:pt modelId="{81E2B04E-D356-4EE1-9A8E-7BB87FEA884A}" type="parTrans" cxnId="{91773ABF-874A-4CF7-BC3C-0535753F83CD}">
      <dgm:prSet/>
      <dgm:spPr/>
      <dgm:t>
        <a:bodyPr/>
        <a:lstStyle/>
        <a:p>
          <a:endParaRPr lang="en-US"/>
        </a:p>
      </dgm:t>
    </dgm:pt>
    <dgm:pt modelId="{82495E3D-F70F-4B18-AE20-E8B0B6EFD5FF}" type="sibTrans" cxnId="{91773ABF-874A-4CF7-BC3C-0535753F83CD}">
      <dgm:prSet/>
      <dgm:spPr/>
      <dgm:t>
        <a:bodyPr/>
        <a:lstStyle/>
        <a:p>
          <a:pPr>
            <a:lnSpc>
              <a:spcPct val="100000"/>
            </a:lnSpc>
          </a:pPr>
          <a:endParaRPr lang="en-US"/>
        </a:p>
      </dgm:t>
    </dgm:pt>
    <dgm:pt modelId="{DAEEE2A4-7A31-4723-B12D-2FC092ADB5DC}">
      <dgm:prSet custT="1"/>
      <dgm:spPr/>
      <dgm:t>
        <a:bodyPr/>
        <a:lstStyle/>
        <a:p>
          <a:pPr>
            <a:lnSpc>
              <a:spcPct val="100000"/>
            </a:lnSpc>
          </a:pPr>
          <a:r>
            <a:rPr lang="nb-NO" sz="1800" b="1" dirty="0"/>
            <a:t>Luftfartstilsynet er ansvarlig myndighet</a:t>
          </a:r>
          <a:endParaRPr lang="en-US" sz="1800" b="1" dirty="0"/>
        </a:p>
      </dgm:t>
    </dgm:pt>
    <dgm:pt modelId="{8C75805E-C51B-48DF-8504-CE38D45BF361}" type="parTrans" cxnId="{10C0A606-F362-4604-B88C-BB975FC50E83}">
      <dgm:prSet/>
      <dgm:spPr/>
      <dgm:t>
        <a:bodyPr/>
        <a:lstStyle/>
        <a:p>
          <a:endParaRPr lang="en-US"/>
        </a:p>
      </dgm:t>
    </dgm:pt>
    <dgm:pt modelId="{9F7EB5FA-D1B7-416A-8FE9-5AF2EEE2795B}" type="sibTrans" cxnId="{10C0A606-F362-4604-B88C-BB975FC50E83}">
      <dgm:prSet/>
      <dgm:spPr/>
      <dgm:t>
        <a:bodyPr/>
        <a:lstStyle/>
        <a:p>
          <a:pPr>
            <a:lnSpc>
              <a:spcPct val="100000"/>
            </a:lnSpc>
          </a:pPr>
          <a:endParaRPr lang="en-US"/>
        </a:p>
      </dgm:t>
    </dgm:pt>
    <dgm:pt modelId="{94C2C6C0-DD9B-4A5D-9EA9-3FF6BFD048F3}">
      <dgm:prSet custT="1"/>
      <dgm:spPr/>
      <dgm:t>
        <a:bodyPr/>
        <a:lstStyle/>
        <a:p>
          <a:pPr>
            <a:lnSpc>
              <a:spcPct val="100000"/>
            </a:lnSpc>
          </a:pPr>
          <a:r>
            <a:rPr lang="nb-NO" sz="1800" b="1" dirty="0"/>
            <a:t>Det finnes norske særbestemmelser og tillegg</a:t>
          </a:r>
          <a:endParaRPr lang="en-US" sz="1800" b="1" dirty="0"/>
        </a:p>
      </dgm:t>
    </dgm:pt>
    <dgm:pt modelId="{7A11D7F2-B23A-4A21-8879-E90181384B19}" type="parTrans" cxnId="{BE72C195-68C8-45E1-BC5A-68C333E732F1}">
      <dgm:prSet/>
      <dgm:spPr/>
      <dgm:t>
        <a:bodyPr/>
        <a:lstStyle/>
        <a:p>
          <a:endParaRPr lang="en-US"/>
        </a:p>
      </dgm:t>
    </dgm:pt>
    <dgm:pt modelId="{4748660C-C741-42B3-AE13-D92AB1DAA720}" type="sibTrans" cxnId="{BE72C195-68C8-45E1-BC5A-68C333E732F1}">
      <dgm:prSet/>
      <dgm:spPr/>
      <dgm:t>
        <a:bodyPr/>
        <a:lstStyle/>
        <a:p>
          <a:endParaRPr lang="en-US"/>
        </a:p>
      </dgm:t>
    </dgm:pt>
    <dgm:pt modelId="{415A9658-8662-45E4-8570-F250C55EA0AD}" type="pres">
      <dgm:prSet presAssocID="{455FA75A-8A15-42DB-AA9B-90B13C075BDB}" presName="matrix" presStyleCnt="0">
        <dgm:presLayoutVars>
          <dgm:chMax val="1"/>
          <dgm:dir/>
          <dgm:resizeHandles val="exact"/>
        </dgm:presLayoutVars>
      </dgm:prSet>
      <dgm:spPr/>
    </dgm:pt>
    <dgm:pt modelId="{1D6FFD25-8796-4A13-A8D7-9D9A7BBAEFDB}" type="pres">
      <dgm:prSet presAssocID="{455FA75A-8A15-42DB-AA9B-90B13C075BDB}" presName="axisShape" presStyleLbl="bgShp" presStyleIdx="0" presStyleCnt="1"/>
      <dgm:spPr/>
    </dgm:pt>
    <dgm:pt modelId="{AA57A078-6513-40F7-A832-FC0909B2192C}" type="pres">
      <dgm:prSet presAssocID="{455FA75A-8A15-42DB-AA9B-90B13C075BDB}" presName="rect1" presStyleLbl="node1" presStyleIdx="0" presStyleCnt="4">
        <dgm:presLayoutVars>
          <dgm:chMax val="0"/>
          <dgm:chPref val="0"/>
          <dgm:bulletEnabled val="1"/>
        </dgm:presLayoutVars>
      </dgm:prSet>
      <dgm:spPr/>
    </dgm:pt>
    <dgm:pt modelId="{42F75622-D37C-4760-8EBD-0C5C81DB7338}" type="pres">
      <dgm:prSet presAssocID="{455FA75A-8A15-42DB-AA9B-90B13C075BDB}" presName="rect2" presStyleLbl="node1" presStyleIdx="1" presStyleCnt="4">
        <dgm:presLayoutVars>
          <dgm:chMax val="0"/>
          <dgm:chPref val="0"/>
          <dgm:bulletEnabled val="1"/>
        </dgm:presLayoutVars>
      </dgm:prSet>
      <dgm:spPr/>
    </dgm:pt>
    <dgm:pt modelId="{8A9DEDA9-10A8-47BB-83C1-1F8FA17C6753}" type="pres">
      <dgm:prSet presAssocID="{455FA75A-8A15-42DB-AA9B-90B13C075BDB}" presName="rect3" presStyleLbl="node1" presStyleIdx="2" presStyleCnt="4">
        <dgm:presLayoutVars>
          <dgm:chMax val="0"/>
          <dgm:chPref val="0"/>
          <dgm:bulletEnabled val="1"/>
        </dgm:presLayoutVars>
      </dgm:prSet>
      <dgm:spPr/>
    </dgm:pt>
    <dgm:pt modelId="{6F6EEC5C-62D9-40BC-A13A-18706B3D6015}" type="pres">
      <dgm:prSet presAssocID="{455FA75A-8A15-42DB-AA9B-90B13C075BDB}" presName="rect4" presStyleLbl="node1" presStyleIdx="3" presStyleCnt="4">
        <dgm:presLayoutVars>
          <dgm:chMax val="0"/>
          <dgm:chPref val="0"/>
          <dgm:bulletEnabled val="1"/>
        </dgm:presLayoutVars>
      </dgm:prSet>
      <dgm:spPr/>
    </dgm:pt>
  </dgm:ptLst>
  <dgm:cxnLst>
    <dgm:cxn modelId="{10C0A606-F362-4604-B88C-BB975FC50E83}" srcId="{455FA75A-8A15-42DB-AA9B-90B13C075BDB}" destId="{DAEEE2A4-7A31-4723-B12D-2FC092ADB5DC}" srcOrd="2" destOrd="0" parTransId="{8C75805E-C51B-48DF-8504-CE38D45BF361}" sibTransId="{9F7EB5FA-D1B7-416A-8FE9-5AF2EEE2795B}"/>
    <dgm:cxn modelId="{6B523616-9665-416E-A5AB-2D65B6030263}" type="presOf" srcId="{50750DA7-1F1F-4039-AE88-6B380BB6B97F}" destId="{AA57A078-6513-40F7-A832-FC0909B2192C}" srcOrd="0" destOrd="0" presId="urn:microsoft.com/office/officeart/2005/8/layout/matrix2"/>
    <dgm:cxn modelId="{56EA2C2F-AA0E-4BC8-92B9-23236CB9F70A}" srcId="{455FA75A-8A15-42DB-AA9B-90B13C075BDB}" destId="{50750DA7-1F1F-4039-AE88-6B380BB6B97F}" srcOrd="0" destOrd="0" parTransId="{EB3779E4-76D2-48A9-B441-B3B009C4707C}" sibTransId="{5F84A8F1-1389-473B-8354-F6724CA49EC4}"/>
    <dgm:cxn modelId="{9023AC66-73A6-40CD-867E-1B5DDBF5993C}" type="presOf" srcId="{455FA75A-8A15-42DB-AA9B-90B13C075BDB}" destId="{415A9658-8662-45E4-8570-F250C55EA0AD}" srcOrd="0" destOrd="0" presId="urn:microsoft.com/office/officeart/2005/8/layout/matrix2"/>
    <dgm:cxn modelId="{E1EFAD47-847F-4004-9BF1-50B40C5A0D02}" type="presOf" srcId="{07760B19-9633-4B3F-9599-67AB13C6A50F}" destId="{42F75622-D37C-4760-8EBD-0C5C81DB7338}" srcOrd="0" destOrd="0" presId="urn:microsoft.com/office/officeart/2005/8/layout/matrix2"/>
    <dgm:cxn modelId="{8BDDED8C-25ED-479E-B9D4-757BF1D67F33}" type="presOf" srcId="{DAEEE2A4-7A31-4723-B12D-2FC092ADB5DC}" destId="{8A9DEDA9-10A8-47BB-83C1-1F8FA17C6753}" srcOrd="0" destOrd="0" presId="urn:microsoft.com/office/officeart/2005/8/layout/matrix2"/>
    <dgm:cxn modelId="{BE72C195-68C8-45E1-BC5A-68C333E732F1}" srcId="{455FA75A-8A15-42DB-AA9B-90B13C075BDB}" destId="{94C2C6C0-DD9B-4A5D-9EA9-3FF6BFD048F3}" srcOrd="3" destOrd="0" parTransId="{7A11D7F2-B23A-4A21-8879-E90181384B19}" sibTransId="{4748660C-C741-42B3-AE13-D92AB1DAA720}"/>
    <dgm:cxn modelId="{D2EC2F99-CB1C-49AF-951C-114A0936BAA6}" type="presOf" srcId="{94C2C6C0-DD9B-4A5D-9EA9-3FF6BFD048F3}" destId="{6F6EEC5C-62D9-40BC-A13A-18706B3D6015}" srcOrd="0" destOrd="0" presId="urn:microsoft.com/office/officeart/2005/8/layout/matrix2"/>
    <dgm:cxn modelId="{91773ABF-874A-4CF7-BC3C-0535753F83CD}" srcId="{455FA75A-8A15-42DB-AA9B-90B13C075BDB}" destId="{07760B19-9633-4B3F-9599-67AB13C6A50F}" srcOrd="1" destOrd="0" parTransId="{81E2B04E-D356-4EE1-9A8E-7BB87FEA884A}" sibTransId="{82495E3D-F70F-4B18-AE20-E8B0B6EFD5FF}"/>
    <dgm:cxn modelId="{DD080C26-B833-4343-B2EF-5FE6C1FB3FE4}" type="presParOf" srcId="{415A9658-8662-45E4-8570-F250C55EA0AD}" destId="{1D6FFD25-8796-4A13-A8D7-9D9A7BBAEFDB}" srcOrd="0" destOrd="0" presId="urn:microsoft.com/office/officeart/2005/8/layout/matrix2"/>
    <dgm:cxn modelId="{9688C03B-0D18-4ED4-9736-95432B1C752A}" type="presParOf" srcId="{415A9658-8662-45E4-8570-F250C55EA0AD}" destId="{AA57A078-6513-40F7-A832-FC0909B2192C}" srcOrd="1" destOrd="0" presId="urn:microsoft.com/office/officeart/2005/8/layout/matrix2"/>
    <dgm:cxn modelId="{4F49A902-6EC0-4A15-B871-D9CC34BEA3A6}" type="presParOf" srcId="{415A9658-8662-45E4-8570-F250C55EA0AD}" destId="{42F75622-D37C-4760-8EBD-0C5C81DB7338}" srcOrd="2" destOrd="0" presId="urn:microsoft.com/office/officeart/2005/8/layout/matrix2"/>
    <dgm:cxn modelId="{91C2BF01-D848-4B34-9B93-74B319A0E9AC}" type="presParOf" srcId="{415A9658-8662-45E4-8570-F250C55EA0AD}" destId="{8A9DEDA9-10A8-47BB-83C1-1F8FA17C6753}" srcOrd="3" destOrd="0" presId="urn:microsoft.com/office/officeart/2005/8/layout/matrix2"/>
    <dgm:cxn modelId="{B078333E-4F60-491B-8C5F-DB7C5B9F4A8E}" type="presParOf" srcId="{415A9658-8662-45E4-8570-F250C55EA0AD}" destId="{6F6EEC5C-62D9-40BC-A13A-18706B3D6015}"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5FA75A-8A15-42DB-AA9B-90B13C075BDB}"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50750DA7-1F1F-4039-AE88-6B380BB6B97F}">
      <dgm:prSet/>
      <dgm:spPr/>
      <dgm:t>
        <a:bodyPr/>
        <a:lstStyle/>
        <a:p>
          <a:r>
            <a:rPr lang="nb-NO" b="1" dirty="0"/>
            <a:t>Det betyr også til, innenfor eller ut av EU</a:t>
          </a:r>
          <a:endParaRPr lang="en-US" b="1" dirty="0"/>
        </a:p>
      </dgm:t>
    </dgm:pt>
    <dgm:pt modelId="{EB3779E4-76D2-48A9-B441-B3B009C4707C}" type="parTrans" cxnId="{56EA2C2F-AA0E-4BC8-92B9-23236CB9F70A}">
      <dgm:prSet/>
      <dgm:spPr/>
      <dgm:t>
        <a:bodyPr/>
        <a:lstStyle/>
        <a:p>
          <a:endParaRPr lang="en-US"/>
        </a:p>
      </dgm:t>
    </dgm:pt>
    <dgm:pt modelId="{5F84A8F1-1389-473B-8354-F6724CA49EC4}" type="sibTrans" cxnId="{56EA2C2F-AA0E-4BC8-92B9-23236CB9F70A}">
      <dgm:prSet/>
      <dgm:spPr/>
      <dgm:t>
        <a:bodyPr/>
        <a:lstStyle/>
        <a:p>
          <a:endParaRPr lang="en-US"/>
        </a:p>
      </dgm:t>
    </dgm:pt>
    <dgm:pt modelId="{07760B19-9633-4B3F-9599-67AB13C6A50F}">
      <dgm:prSet/>
      <dgm:spPr/>
      <dgm:t>
        <a:bodyPr/>
        <a:lstStyle/>
        <a:p>
          <a:r>
            <a:rPr lang="nb-NO" b="1" dirty="0"/>
            <a:t>For luftfartøy som har nasjonalitets- og registreringsmerker til en medlemsstat i EU (eller avtale ref. EØS)</a:t>
          </a:r>
          <a:endParaRPr lang="en-US" b="1" dirty="0"/>
        </a:p>
      </dgm:t>
    </dgm:pt>
    <dgm:pt modelId="{81E2B04E-D356-4EE1-9A8E-7BB87FEA884A}" type="parTrans" cxnId="{91773ABF-874A-4CF7-BC3C-0535753F83CD}">
      <dgm:prSet/>
      <dgm:spPr/>
      <dgm:t>
        <a:bodyPr/>
        <a:lstStyle/>
        <a:p>
          <a:endParaRPr lang="en-US"/>
        </a:p>
      </dgm:t>
    </dgm:pt>
    <dgm:pt modelId="{82495E3D-F70F-4B18-AE20-E8B0B6EFD5FF}" type="sibTrans" cxnId="{91773ABF-874A-4CF7-BC3C-0535753F83CD}">
      <dgm:prSet/>
      <dgm:spPr/>
      <dgm:t>
        <a:bodyPr/>
        <a:lstStyle/>
        <a:p>
          <a:endParaRPr lang="en-US"/>
        </a:p>
      </dgm:t>
    </dgm:pt>
    <dgm:pt modelId="{50D939A1-93AA-414C-BDEA-8E952EEE77C4}">
      <dgm:prSet/>
      <dgm:spPr/>
      <dgm:t>
        <a:bodyPr/>
        <a:lstStyle/>
        <a:p>
          <a:r>
            <a:rPr lang="en-US" b="1"/>
            <a:t>Har også betydning for myndigheter, de som yter flysikringstjenester og de som yter bakketjenester</a:t>
          </a:r>
        </a:p>
      </dgm:t>
    </dgm:pt>
    <dgm:pt modelId="{FBF7EB73-4114-4CFA-99DC-F9804C7C8389}" type="parTrans" cxnId="{21ED5F81-60A6-4AD9-B447-77807C18E240}">
      <dgm:prSet/>
      <dgm:spPr/>
      <dgm:t>
        <a:bodyPr/>
        <a:lstStyle/>
        <a:p>
          <a:endParaRPr lang="nb-NO"/>
        </a:p>
      </dgm:t>
    </dgm:pt>
    <dgm:pt modelId="{F8993685-BA09-46BD-94EE-7016D55E4C75}" type="sibTrans" cxnId="{21ED5F81-60A6-4AD9-B447-77807C18E240}">
      <dgm:prSet/>
      <dgm:spPr/>
      <dgm:t>
        <a:bodyPr/>
        <a:lstStyle/>
        <a:p>
          <a:endParaRPr lang="nb-NO"/>
        </a:p>
      </dgm:t>
    </dgm:pt>
    <dgm:pt modelId="{A09DBF17-F32D-4DF5-9E58-7E98F1853E57}" type="pres">
      <dgm:prSet presAssocID="{455FA75A-8A15-42DB-AA9B-90B13C075BDB}" presName="outerComposite" presStyleCnt="0">
        <dgm:presLayoutVars>
          <dgm:chMax val="5"/>
          <dgm:dir/>
          <dgm:resizeHandles val="exact"/>
        </dgm:presLayoutVars>
      </dgm:prSet>
      <dgm:spPr/>
    </dgm:pt>
    <dgm:pt modelId="{2BA896BE-D8A8-4381-9DAD-C812E38F6388}" type="pres">
      <dgm:prSet presAssocID="{455FA75A-8A15-42DB-AA9B-90B13C075BDB}" presName="dummyMaxCanvas" presStyleCnt="0">
        <dgm:presLayoutVars/>
      </dgm:prSet>
      <dgm:spPr/>
    </dgm:pt>
    <dgm:pt modelId="{A39DCE1C-0F18-49E8-992E-B820B41488E5}" type="pres">
      <dgm:prSet presAssocID="{455FA75A-8A15-42DB-AA9B-90B13C075BDB}" presName="ThreeNodes_1" presStyleLbl="node1" presStyleIdx="0" presStyleCnt="3">
        <dgm:presLayoutVars>
          <dgm:bulletEnabled val="1"/>
        </dgm:presLayoutVars>
      </dgm:prSet>
      <dgm:spPr/>
    </dgm:pt>
    <dgm:pt modelId="{9F3A3692-38D4-4DE4-994C-F1DBCA58FACE}" type="pres">
      <dgm:prSet presAssocID="{455FA75A-8A15-42DB-AA9B-90B13C075BDB}" presName="ThreeNodes_2" presStyleLbl="node1" presStyleIdx="1" presStyleCnt="3">
        <dgm:presLayoutVars>
          <dgm:bulletEnabled val="1"/>
        </dgm:presLayoutVars>
      </dgm:prSet>
      <dgm:spPr/>
    </dgm:pt>
    <dgm:pt modelId="{A6541830-BB25-4C02-B3E3-EF7D1A730289}" type="pres">
      <dgm:prSet presAssocID="{455FA75A-8A15-42DB-AA9B-90B13C075BDB}" presName="ThreeNodes_3" presStyleLbl="node1" presStyleIdx="2" presStyleCnt="3">
        <dgm:presLayoutVars>
          <dgm:bulletEnabled val="1"/>
        </dgm:presLayoutVars>
      </dgm:prSet>
      <dgm:spPr/>
    </dgm:pt>
    <dgm:pt modelId="{089605DC-8BB6-4AAF-8374-341F446E7B2C}" type="pres">
      <dgm:prSet presAssocID="{455FA75A-8A15-42DB-AA9B-90B13C075BDB}" presName="ThreeConn_1-2" presStyleLbl="fgAccFollowNode1" presStyleIdx="0" presStyleCnt="2">
        <dgm:presLayoutVars>
          <dgm:bulletEnabled val="1"/>
        </dgm:presLayoutVars>
      </dgm:prSet>
      <dgm:spPr/>
    </dgm:pt>
    <dgm:pt modelId="{933583EE-4F9B-4020-8684-29F9F5019A07}" type="pres">
      <dgm:prSet presAssocID="{455FA75A-8A15-42DB-AA9B-90B13C075BDB}" presName="ThreeConn_2-3" presStyleLbl="fgAccFollowNode1" presStyleIdx="1" presStyleCnt="2">
        <dgm:presLayoutVars>
          <dgm:bulletEnabled val="1"/>
        </dgm:presLayoutVars>
      </dgm:prSet>
      <dgm:spPr/>
    </dgm:pt>
    <dgm:pt modelId="{6585A633-6CC7-4B85-AB39-2F49CFEE9F6F}" type="pres">
      <dgm:prSet presAssocID="{455FA75A-8A15-42DB-AA9B-90B13C075BDB}" presName="ThreeNodes_1_text" presStyleLbl="node1" presStyleIdx="2" presStyleCnt="3">
        <dgm:presLayoutVars>
          <dgm:bulletEnabled val="1"/>
        </dgm:presLayoutVars>
      </dgm:prSet>
      <dgm:spPr/>
    </dgm:pt>
    <dgm:pt modelId="{20697DBD-A96A-4F93-B22D-C8FC66F8D8D0}" type="pres">
      <dgm:prSet presAssocID="{455FA75A-8A15-42DB-AA9B-90B13C075BDB}" presName="ThreeNodes_2_text" presStyleLbl="node1" presStyleIdx="2" presStyleCnt="3">
        <dgm:presLayoutVars>
          <dgm:bulletEnabled val="1"/>
        </dgm:presLayoutVars>
      </dgm:prSet>
      <dgm:spPr/>
    </dgm:pt>
    <dgm:pt modelId="{8C65951A-2AF6-41E4-A938-5A7F1C19E6FA}" type="pres">
      <dgm:prSet presAssocID="{455FA75A-8A15-42DB-AA9B-90B13C075BDB}" presName="ThreeNodes_3_text" presStyleLbl="node1" presStyleIdx="2" presStyleCnt="3">
        <dgm:presLayoutVars>
          <dgm:bulletEnabled val="1"/>
        </dgm:presLayoutVars>
      </dgm:prSet>
      <dgm:spPr/>
    </dgm:pt>
  </dgm:ptLst>
  <dgm:cxnLst>
    <dgm:cxn modelId="{A73D3423-6219-4893-8244-AAB8E5F42BE9}" type="presOf" srcId="{50750DA7-1F1F-4039-AE88-6B380BB6B97F}" destId="{A39DCE1C-0F18-49E8-992E-B820B41488E5}" srcOrd="0" destOrd="0" presId="urn:microsoft.com/office/officeart/2005/8/layout/vProcess5"/>
    <dgm:cxn modelId="{56EA2C2F-AA0E-4BC8-92B9-23236CB9F70A}" srcId="{455FA75A-8A15-42DB-AA9B-90B13C075BDB}" destId="{50750DA7-1F1F-4039-AE88-6B380BB6B97F}" srcOrd="0" destOrd="0" parTransId="{EB3779E4-76D2-48A9-B441-B3B009C4707C}" sibTransId="{5F84A8F1-1389-473B-8354-F6724CA49EC4}"/>
    <dgm:cxn modelId="{50F0B138-C500-4A7B-91E0-6BE9AE7EDE1C}" type="presOf" srcId="{07760B19-9633-4B3F-9599-67AB13C6A50F}" destId="{20697DBD-A96A-4F93-B22D-C8FC66F8D8D0}" srcOrd="1" destOrd="0" presId="urn:microsoft.com/office/officeart/2005/8/layout/vProcess5"/>
    <dgm:cxn modelId="{50E28764-2B2F-4CE4-BC85-77F8CD306DE3}" type="presOf" srcId="{50D939A1-93AA-414C-BDEA-8E952EEE77C4}" destId="{A6541830-BB25-4C02-B3E3-EF7D1A730289}" srcOrd="0" destOrd="0" presId="urn:microsoft.com/office/officeart/2005/8/layout/vProcess5"/>
    <dgm:cxn modelId="{CBFDD764-AE2C-45E1-B136-B86A448848FC}" type="presOf" srcId="{82495E3D-F70F-4B18-AE20-E8B0B6EFD5FF}" destId="{933583EE-4F9B-4020-8684-29F9F5019A07}" srcOrd="0" destOrd="0" presId="urn:microsoft.com/office/officeart/2005/8/layout/vProcess5"/>
    <dgm:cxn modelId="{CFB38B77-DE7C-43B2-A278-F0C8726E5121}" type="presOf" srcId="{5F84A8F1-1389-473B-8354-F6724CA49EC4}" destId="{089605DC-8BB6-4AAF-8374-341F446E7B2C}" srcOrd="0" destOrd="0" presId="urn:microsoft.com/office/officeart/2005/8/layout/vProcess5"/>
    <dgm:cxn modelId="{21ED5F81-60A6-4AD9-B447-77807C18E240}" srcId="{455FA75A-8A15-42DB-AA9B-90B13C075BDB}" destId="{50D939A1-93AA-414C-BDEA-8E952EEE77C4}" srcOrd="2" destOrd="0" parTransId="{FBF7EB73-4114-4CFA-99DC-F9804C7C8389}" sibTransId="{F8993685-BA09-46BD-94EE-7016D55E4C75}"/>
    <dgm:cxn modelId="{91773ABF-874A-4CF7-BC3C-0535753F83CD}" srcId="{455FA75A-8A15-42DB-AA9B-90B13C075BDB}" destId="{07760B19-9633-4B3F-9599-67AB13C6A50F}" srcOrd="1" destOrd="0" parTransId="{81E2B04E-D356-4EE1-9A8E-7BB87FEA884A}" sibTransId="{82495E3D-F70F-4B18-AE20-E8B0B6EFD5FF}"/>
    <dgm:cxn modelId="{0285F0D3-7017-4233-96D2-03DEF52F73FA}" type="presOf" srcId="{455FA75A-8A15-42DB-AA9B-90B13C075BDB}" destId="{A09DBF17-F32D-4DF5-9E58-7E98F1853E57}" srcOrd="0" destOrd="0" presId="urn:microsoft.com/office/officeart/2005/8/layout/vProcess5"/>
    <dgm:cxn modelId="{90625BEB-DA9B-436E-82BC-D7897FD64473}" type="presOf" srcId="{50750DA7-1F1F-4039-AE88-6B380BB6B97F}" destId="{6585A633-6CC7-4B85-AB39-2F49CFEE9F6F}" srcOrd="1" destOrd="0" presId="urn:microsoft.com/office/officeart/2005/8/layout/vProcess5"/>
    <dgm:cxn modelId="{40321DEE-08C7-4260-B2B1-634F9298779E}" type="presOf" srcId="{50D939A1-93AA-414C-BDEA-8E952EEE77C4}" destId="{8C65951A-2AF6-41E4-A938-5A7F1C19E6FA}" srcOrd="1" destOrd="0" presId="urn:microsoft.com/office/officeart/2005/8/layout/vProcess5"/>
    <dgm:cxn modelId="{7300D2FB-5E94-45A5-8140-CD2FA832DDD7}" type="presOf" srcId="{07760B19-9633-4B3F-9599-67AB13C6A50F}" destId="{9F3A3692-38D4-4DE4-994C-F1DBCA58FACE}" srcOrd="0" destOrd="0" presId="urn:microsoft.com/office/officeart/2005/8/layout/vProcess5"/>
    <dgm:cxn modelId="{EE9C1834-F431-4822-8BA4-D8CBBFB18AC0}" type="presParOf" srcId="{A09DBF17-F32D-4DF5-9E58-7E98F1853E57}" destId="{2BA896BE-D8A8-4381-9DAD-C812E38F6388}" srcOrd="0" destOrd="0" presId="urn:microsoft.com/office/officeart/2005/8/layout/vProcess5"/>
    <dgm:cxn modelId="{0E6602F6-4AEA-4F61-84DB-2CA62D14E711}" type="presParOf" srcId="{A09DBF17-F32D-4DF5-9E58-7E98F1853E57}" destId="{A39DCE1C-0F18-49E8-992E-B820B41488E5}" srcOrd="1" destOrd="0" presId="urn:microsoft.com/office/officeart/2005/8/layout/vProcess5"/>
    <dgm:cxn modelId="{66B6EDD7-0EFE-4015-B459-C36C80ACFE37}" type="presParOf" srcId="{A09DBF17-F32D-4DF5-9E58-7E98F1853E57}" destId="{9F3A3692-38D4-4DE4-994C-F1DBCA58FACE}" srcOrd="2" destOrd="0" presId="urn:microsoft.com/office/officeart/2005/8/layout/vProcess5"/>
    <dgm:cxn modelId="{D93906B3-3FEB-4939-A7C5-F602D5DBD627}" type="presParOf" srcId="{A09DBF17-F32D-4DF5-9E58-7E98F1853E57}" destId="{A6541830-BB25-4C02-B3E3-EF7D1A730289}" srcOrd="3" destOrd="0" presId="urn:microsoft.com/office/officeart/2005/8/layout/vProcess5"/>
    <dgm:cxn modelId="{DD4A3127-4BDF-4582-9843-45D20F7D05D4}" type="presParOf" srcId="{A09DBF17-F32D-4DF5-9E58-7E98F1853E57}" destId="{089605DC-8BB6-4AAF-8374-341F446E7B2C}" srcOrd="4" destOrd="0" presId="urn:microsoft.com/office/officeart/2005/8/layout/vProcess5"/>
    <dgm:cxn modelId="{769133CB-F05E-4B08-A151-DB467049AFC1}" type="presParOf" srcId="{A09DBF17-F32D-4DF5-9E58-7E98F1853E57}" destId="{933583EE-4F9B-4020-8684-29F9F5019A07}" srcOrd="5" destOrd="0" presId="urn:microsoft.com/office/officeart/2005/8/layout/vProcess5"/>
    <dgm:cxn modelId="{DB34EB29-3C87-4E7E-AEB4-107807BFE830}" type="presParOf" srcId="{A09DBF17-F32D-4DF5-9E58-7E98F1853E57}" destId="{6585A633-6CC7-4B85-AB39-2F49CFEE9F6F}" srcOrd="6" destOrd="0" presId="urn:microsoft.com/office/officeart/2005/8/layout/vProcess5"/>
    <dgm:cxn modelId="{A0FA631A-56E7-4B3B-8BA6-2864BFDA358E}" type="presParOf" srcId="{A09DBF17-F32D-4DF5-9E58-7E98F1853E57}" destId="{20697DBD-A96A-4F93-B22D-C8FC66F8D8D0}" srcOrd="7" destOrd="0" presId="urn:microsoft.com/office/officeart/2005/8/layout/vProcess5"/>
    <dgm:cxn modelId="{46424FD2-D7E4-428F-8327-28714F8290F9}" type="presParOf" srcId="{A09DBF17-F32D-4DF5-9E58-7E98F1853E57}" destId="{8C65951A-2AF6-41E4-A938-5A7F1C19E6F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743EE7-17ED-4D03-B83F-0551A2CDD76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842F6AC-1CBF-4A8B-92F7-51DA93E03037}">
      <dgm:prSet/>
      <dgm:spPr/>
      <dgm:t>
        <a:bodyPr/>
        <a:lstStyle/>
        <a:p>
          <a:r>
            <a:rPr lang="nb-NO"/>
            <a:t>En reiseplan skal leveres for:</a:t>
          </a:r>
          <a:endParaRPr lang="en-US"/>
        </a:p>
      </dgm:t>
    </dgm:pt>
    <dgm:pt modelId="{D2E5B7BE-2BC9-4A30-B5F7-BE1564A4CA14}" type="parTrans" cxnId="{AC9A102C-1ADA-46E9-B770-B0B8A1A5F56D}">
      <dgm:prSet/>
      <dgm:spPr/>
      <dgm:t>
        <a:bodyPr/>
        <a:lstStyle/>
        <a:p>
          <a:endParaRPr lang="en-US"/>
        </a:p>
      </dgm:t>
    </dgm:pt>
    <dgm:pt modelId="{EF446F25-1C36-431F-A166-3814B5DA393D}" type="sibTrans" cxnId="{AC9A102C-1ADA-46E9-B770-B0B8A1A5F56D}">
      <dgm:prSet/>
      <dgm:spPr/>
      <dgm:t>
        <a:bodyPr/>
        <a:lstStyle/>
        <a:p>
          <a:endParaRPr lang="en-US"/>
        </a:p>
      </dgm:t>
    </dgm:pt>
    <dgm:pt modelId="{683DF13F-0F05-4196-ADAD-F1263A73C194}">
      <dgm:prSet/>
      <dgm:spPr/>
      <dgm:t>
        <a:bodyPr/>
        <a:lstStyle/>
        <a:p>
          <a:r>
            <a:rPr lang="nb-NO"/>
            <a:t>Enhver flyvning eller del av denne som utføres som en kontrollert flyvning </a:t>
          </a:r>
          <a:endParaRPr lang="en-US"/>
        </a:p>
      </dgm:t>
    </dgm:pt>
    <dgm:pt modelId="{CAB01D24-0DF4-46EF-AA33-D3DB4158BF9C}" type="parTrans" cxnId="{F83978E7-EC26-45CE-94EB-9323F23DAE1A}">
      <dgm:prSet/>
      <dgm:spPr/>
      <dgm:t>
        <a:bodyPr/>
        <a:lstStyle/>
        <a:p>
          <a:endParaRPr lang="en-US"/>
        </a:p>
      </dgm:t>
    </dgm:pt>
    <dgm:pt modelId="{8F5DBF4F-FE36-4826-A1E9-D86A86012778}" type="sibTrans" cxnId="{F83978E7-EC26-45CE-94EB-9323F23DAE1A}">
      <dgm:prSet/>
      <dgm:spPr/>
      <dgm:t>
        <a:bodyPr/>
        <a:lstStyle/>
        <a:p>
          <a:endParaRPr lang="en-US"/>
        </a:p>
      </dgm:t>
    </dgm:pt>
    <dgm:pt modelId="{6F6AFD4A-8D5C-400E-86A8-63F50A07C55A}">
      <dgm:prSet/>
      <dgm:spPr/>
      <dgm:t>
        <a:bodyPr/>
        <a:lstStyle/>
        <a:p>
          <a:r>
            <a:rPr lang="nb-NO"/>
            <a:t>Enhver flyvning innenfor eller inn i områder eller langs ruter som er fastsatt av myndighetene – </a:t>
          </a:r>
          <a:r>
            <a:rPr lang="nb-NO" i="1"/>
            <a:t>kan du gi eksempler?</a:t>
          </a:r>
          <a:endParaRPr lang="en-US"/>
        </a:p>
      </dgm:t>
    </dgm:pt>
    <dgm:pt modelId="{CC186101-0B52-4689-867C-CD00A161362F}" type="parTrans" cxnId="{76A985DF-A82D-4F94-B73A-87ED1E20D371}">
      <dgm:prSet/>
      <dgm:spPr/>
      <dgm:t>
        <a:bodyPr/>
        <a:lstStyle/>
        <a:p>
          <a:endParaRPr lang="en-US"/>
        </a:p>
      </dgm:t>
    </dgm:pt>
    <dgm:pt modelId="{4A46A503-3C9E-4BE8-9FD0-5139B185D193}" type="sibTrans" cxnId="{76A985DF-A82D-4F94-B73A-87ED1E20D371}">
      <dgm:prSet/>
      <dgm:spPr/>
      <dgm:t>
        <a:bodyPr/>
        <a:lstStyle/>
        <a:p>
          <a:endParaRPr lang="en-US"/>
        </a:p>
      </dgm:t>
    </dgm:pt>
    <dgm:pt modelId="{6FBA02D7-6835-4865-AB18-98EA99EADDB0}">
      <dgm:prSet/>
      <dgm:spPr/>
      <dgm:t>
        <a:bodyPr/>
        <a:lstStyle/>
        <a:p>
          <a:r>
            <a:rPr lang="nb-NO"/>
            <a:t>Enhver flyvning over internasjonale grenser, med mindre annet er fastsatt mellom statene </a:t>
          </a:r>
          <a:endParaRPr lang="en-US"/>
        </a:p>
      </dgm:t>
    </dgm:pt>
    <dgm:pt modelId="{3189189B-447B-4B37-9D78-AB7E8C215F25}" type="parTrans" cxnId="{13C630ED-C10B-4627-BD8B-8452EC843371}">
      <dgm:prSet/>
      <dgm:spPr/>
      <dgm:t>
        <a:bodyPr/>
        <a:lstStyle/>
        <a:p>
          <a:endParaRPr lang="en-US"/>
        </a:p>
      </dgm:t>
    </dgm:pt>
    <dgm:pt modelId="{75E760FE-70C8-443E-84F4-C8B615A86414}" type="sibTrans" cxnId="{13C630ED-C10B-4627-BD8B-8452EC843371}">
      <dgm:prSet/>
      <dgm:spPr/>
      <dgm:t>
        <a:bodyPr/>
        <a:lstStyle/>
        <a:p>
          <a:endParaRPr lang="en-US"/>
        </a:p>
      </dgm:t>
    </dgm:pt>
    <dgm:pt modelId="{54004247-131D-45FF-9428-E108DB261A68}">
      <dgm:prSet/>
      <dgm:spPr/>
      <dgm:t>
        <a:bodyPr/>
        <a:lstStyle/>
        <a:p>
          <a:r>
            <a:rPr lang="nb-NO" dirty="0"/>
            <a:t>Enhver flyvning som planlegges gjennomført om natten, dersom den ikke skal foregå i nærheten av en flyplass («</a:t>
          </a:r>
          <a:r>
            <a:rPr lang="nb-NO" dirty="0" err="1"/>
            <a:t>vicinity</a:t>
          </a:r>
          <a:r>
            <a:rPr lang="nb-NO" dirty="0"/>
            <a:t> of») </a:t>
          </a:r>
          <a:endParaRPr lang="en-US" dirty="0"/>
        </a:p>
      </dgm:t>
    </dgm:pt>
    <dgm:pt modelId="{BB1C1AF6-10F4-4124-B458-6CD799BFA9F0}" type="parTrans" cxnId="{AE451278-379F-425F-BA00-7C95E18BC4B7}">
      <dgm:prSet/>
      <dgm:spPr/>
      <dgm:t>
        <a:bodyPr/>
        <a:lstStyle/>
        <a:p>
          <a:endParaRPr lang="en-US"/>
        </a:p>
      </dgm:t>
    </dgm:pt>
    <dgm:pt modelId="{286E0349-4329-4E51-99EA-58DD0BB7169D}" type="sibTrans" cxnId="{AE451278-379F-425F-BA00-7C95E18BC4B7}">
      <dgm:prSet/>
      <dgm:spPr/>
      <dgm:t>
        <a:bodyPr/>
        <a:lstStyle/>
        <a:p>
          <a:endParaRPr lang="en-US"/>
        </a:p>
      </dgm:t>
    </dgm:pt>
    <dgm:pt modelId="{0C3BB6A9-BCAC-467D-867F-57BEBFDDF22D}" type="pres">
      <dgm:prSet presAssocID="{C6743EE7-17ED-4D03-B83F-0551A2CDD763}" presName="root" presStyleCnt="0">
        <dgm:presLayoutVars>
          <dgm:dir/>
          <dgm:resizeHandles val="exact"/>
        </dgm:presLayoutVars>
      </dgm:prSet>
      <dgm:spPr/>
    </dgm:pt>
    <dgm:pt modelId="{CD152BC6-228D-4A91-9002-0A15865EB51B}" type="pres">
      <dgm:prSet presAssocID="{6842F6AC-1CBF-4A8B-92F7-51DA93E03037}" presName="compNode" presStyleCnt="0"/>
      <dgm:spPr/>
    </dgm:pt>
    <dgm:pt modelId="{A52ACA7A-6377-4FDF-B09F-48A9B5E777ED}" type="pres">
      <dgm:prSet presAssocID="{6842F6AC-1CBF-4A8B-92F7-51DA93E03037}" presName="bgRect" presStyleLbl="bgShp" presStyleIdx="0" presStyleCnt="5"/>
      <dgm:spPr/>
    </dgm:pt>
    <dgm:pt modelId="{E0096F00-DAE3-49E9-B870-50BE2C42870C}" type="pres">
      <dgm:prSet presAssocID="{6842F6AC-1CBF-4A8B-92F7-51DA93E03037}"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y"/>
        </a:ext>
      </dgm:extLst>
    </dgm:pt>
    <dgm:pt modelId="{2C999321-967E-474E-B230-23D3518B9654}" type="pres">
      <dgm:prSet presAssocID="{6842F6AC-1CBF-4A8B-92F7-51DA93E03037}" presName="spaceRect" presStyleCnt="0"/>
      <dgm:spPr/>
    </dgm:pt>
    <dgm:pt modelId="{627F4932-F6A5-48A4-A6F1-7AFFB8097BE5}" type="pres">
      <dgm:prSet presAssocID="{6842F6AC-1CBF-4A8B-92F7-51DA93E03037}" presName="parTx" presStyleLbl="revTx" presStyleIdx="0" presStyleCnt="5">
        <dgm:presLayoutVars>
          <dgm:chMax val="0"/>
          <dgm:chPref val="0"/>
        </dgm:presLayoutVars>
      </dgm:prSet>
      <dgm:spPr/>
    </dgm:pt>
    <dgm:pt modelId="{7A0EC64E-694E-492D-A951-E4DDD4B902FD}" type="pres">
      <dgm:prSet presAssocID="{EF446F25-1C36-431F-A166-3814B5DA393D}" presName="sibTrans" presStyleCnt="0"/>
      <dgm:spPr/>
    </dgm:pt>
    <dgm:pt modelId="{334F33A6-B080-425D-A4DB-CF324D2F2D9A}" type="pres">
      <dgm:prSet presAssocID="{683DF13F-0F05-4196-ADAD-F1263A73C194}" presName="compNode" presStyleCnt="0"/>
      <dgm:spPr/>
    </dgm:pt>
    <dgm:pt modelId="{27517E29-90CC-4BDF-BE50-6CB998DD98F4}" type="pres">
      <dgm:prSet presAssocID="{683DF13F-0F05-4196-ADAD-F1263A73C194}" presName="bgRect" presStyleLbl="bgShp" presStyleIdx="1" presStyleCnt="5"/>
      <dgm:spPr/>
    </dgm:pt>
    <dgm:pt modelId="{9F0CF296-9D7E-43CF-9DBE-F3B2370C9559}" type="pres">
      <dgm:prSet presAssocID="{683DF13F-0F05-4196-ADAD-F1263A73C194}" presName="iconRect" presStyleLbl="node1" presStyleIdx="1"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y"/>
        </a:ext>
      </dgm:extLst>
    </dgm:pt>
    <dgm:pt modelId="{624F080A-9FDF-4E3A-ABF1-3190552077D9}" type="pres">
      <dgm:prSet presAssocID="{683DF13F-0F05-4196-ADAD-F1263A73C194}" presName="spaceRect" presStyleCnt="0"/>
      <dgm:spPr/>
    </dgm:pt>
    <dgm:pt modelId="{4C86AB93-5B7E-4E9D-965B-7CD4B4E24311}" type="pres">
      <dgm:prSet presAssocID="{683DF13F-0F05-4196-ADAD-F1263A73C194}" presName="parTx" presStyleLbl="revTx" presStyleIdx="1" presStyleCnt="5">
        <dgm:presLayoutVars>
          <dgm:chMax val="0"/>
          <dgm:chPref val="0"/>
        </dgm:presLayoutVars>
      </dgm:prSet>
      <dgm:spPr/>
    </dgm:pt>
    <dgm:pt modelId="{22AF19D1-C331-4F62-80A5-ABD660FB6534}" type="pres">
      <dgm:prSet presAssocID="{8F5DBF4F-FE36-4826-A1E9-D86A86012778}" presName="sibTrans" presStyleCnt="0"/>
      <dgm:spPr/>
    </dgm:pt>
    <dgm:pt modelId="{DB2097E2-7ED3-40BA-8A1C-B0A3F8490633}" type="pres">
      <dgm:prSet presAssocID="{6F6AFD4A-8D5C-400E-86A8-63F50A07C55A}" presName="compNode" presStyleCnt="0"/>
      <dgm:spPr/>
    </dgm:pt>
    <dgm:pt modelId="{C1A22731-6EE4-42A0-B2EF-A3E68162C02F}" type="pres">
      <dgm:prSet presAssocID="{6F6AFD4A-8D5C-400E-86A8-63F50A07C55A}" presName="bgRect" presStyleLbl="bgShp" presStyleIdx="2" presStyleCnt="5"/>
      <dgm:spPr/>
    </dgm:pt>
    <dgm:pt modelId="{94824276-8B12-4CD5-BC1F-321207E25A0D}" type="pres">
      <dgm:prSet presAssocID="{6F6AFD4A-8D5C-400E-86A8-63F50A07C55A}" presName="iconRect" presStyleLbl="node1" presStyleIdx="2"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sia på en jordklode"/>
        </a:ext>
      </dgm:extLst>
    </dgm:pt>
    <dgm:pt modelId="{C47E4E79-EF95-430D-ADC0-78465187CB6C}" type="pres">
      <dgm:prSet presAssocID="{6F6AFD4A-8D5C-400E-86A8-63F50A07C55A}" presName="spaceRect" presStyleCnt="0"/>
      <dgm:spPr/>
    </dgm:pt>
    <dgm:pt modelId="{35213DF5-58D2-4676-95BA-C190242C058E}" type="pres">
      <dgm:prSet presAssocID="{6F6AFD4A-8D5C-400E-86A8-63F50A07C55A}" presName="parTx" presStyleLbl="revTx" presStyleIdx="2" presStyleCnt="5">
        <dgm:presLayoutVars>
          <dgm:chMax val="0"/>
          <dgm:chPref val="0"/>
        </dgm:presLayoutVars>
      </dgm:prSet>
      <dgm:spPr/>
    </dgm:pt>
    <dgm:pt modelId="{D1B54590-7FD5-4268-8B10-69C95A4C4C65}" type="pres">
      <dgm:prSet presAssocID="{4A46A503-3C9E-4BE8-9FD0-5139B185D193}" presName="sibTrans" presStyleCnt="0"/>
      <dgm:spPr/>
    </dgm:pt>
    <dgm:pt modelId="{FEC83813-56C8-40CC-93F2-640A5476B77E}" type="pres">
      <dgm:prSet presAssocID="{6FBA02D7-6835-4865-AB18-98EA99EADDB0}" presName="compNode" presStyleCnt="0"/>
      <dgm:spPr/>
    </dgm:pt>
    <dgm:pt modelId="{4A6D705D-0F99-458D-AAE8-53C0FAD79CA8}" type="pres">
      <dgm:prSet presAssocID="{6FBA02D7-6835-4865-AB18-98EA99EADDB0}" presName="bgRect" presStyleLbl="bgShp" presStyleIdx="3" presStyleCnt="5"/>
      <dgm:spPr/>
    </dgm:pt>
    <dgm:pt modelId="{81880803-206A-4A27-86A3-63EA3C261350}" type="pres">
      <dgm:prSet presAssocID="{6FBA02D7-6835-4865-AB18-98EA99EADDB0}" presName="iconRect" presStyleLbl="node1" presStyleIdx="3"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Kart med knappenål"/>
        </a:ext>
      </dgm:extLst>
    </dgm:pt>
    <dgm:pt modelId="{1FEA9740-81B5-40B7-9395-D6E77B75662D}" type="pres">
      <dgm:prSet presAssocID="{6FBA02D7-6835-4865-AB18-98EA99EADDB0}" presName="spaceRect" presStyleCnt="0"/>
      <dgm:spPr/>
    </dgm:pt>
    <dgm:pt modelId="{6F0B1F04-9516-4E5C-BCF2-BA376664BC58}" type="pres">
      <dgm:prSet presAssocID="{6FBA02D7-6835-4865-AB18-98EA99EADDB0}" presName="parTx" presStyleLbl="revTx" presStyleIdx="3" presStyleCnt="5">
        <dgm:presLayoutVars>
          <dgm:chMax val="0"/>
          <dgm:chPref val="0"/>
        </dgm:presLayoutVars>
      </dgm:prSet>
      <dgm:spPr/>
    </dgm:pt>
    <dgm:pt modelId="{BBB5FAF8-1E62-4D41-A402-DC09CF6F23D9}" type="pres">
      <dgm:prSet presAssocID="{75E760FE-70C8-443E-84F4-C8B615A86414}" presName="sibTrans" presStyleCnt="0"/>
      <dgm:spPr/>
    </dgm:pt>
    <dgm:pt modelId="{9B623126-2C73-4EA9-8F10-D3E0E9F7A9A4}" type="pres">
      <dgm:prSet presAssocID="{54004247-131D-45FF-9428-E108DB261A68}" presName="compNode" presStyleCnt="0"/>
      <dgm:spPr/>
    </dgm:pt>
    <dgm:pt modelId="{1B757399-A040-4AFE-8C16-14048E05E91E}" type="pres">
      <dgm:prSet presAssocID="{54004247-131D-45FF-9428-E108DB261A68}" presName="bgRect" presStyleLbl="bgShp" presStyleIdx="4" presStyleCnt="5"/>
      <dgm:spPr/>
    </dgm:pt>
    <dgm:pt modelId="{F5231579-3644-4C21-80A0-81EF4FF3544C}" type="pres">
      <dgm:prSet presAssocID="{54004247-131D-45FF-9428-E108DB261A68}" presName="iconRect" presStyleLbl="node1" presStyleIdx="4"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tjerner"/>
        </a:ext>
      </dgm:extLst>
    </dgm:pt>
    <dgm:pt modelId="{F54B7FB2-C8AB-44E2-8CE7-4F7F861913D3}" type="pres">
      <dgm:prSet presAssocID="{54004247-131D-45FF-9428-E108DB261A68}" presName="spaceRect" presStyleCnt="0"/>
      <dgm:spPr/>
    </dgm:pt>
    <dgm:pt modelId="{93273A7E-6808-47EA-9510-696F51AA2E8C}" type="pres">
      <dgm:prSet presAssocID="{54004247-131D-45FF-9428-E108DB261A68}" presName="parTx" presStyleLbl="revTx" presStyleIdx="4" presStyleCnt="5">
        <dgm:presLayoutVars>
          <dgm:chMax val="0"/>
          <dgm:chPref val="0"/>
        </dgm:presLayoutVars>
      </dgm:prSet>
      <dgm:spPr/>
    </dgm:pt>
  </dgm:ptLst>
  <dgm:cxnLst>
    <dgm:cxn modelId="{AC9A102C-1ADA-46E9-B770-B0B8A1A5F56D}" srcId="{C6743EE7-17ED-4D03-B83F-0551A2CDD763}" destId="{6842F6AC-1CBF-4A8B-92F7-51DA93E03037}" srcOrd="0" destOrd="0" parTransId="{D2E5B7BE-2BC9-4A30-B5F7-BE1564A4CA14}" sibTransId="{EF446F25-1C36-431F-A166-3814B5DA393D}"/>
    <dgm:cxn modelId="{29FC4560-8D29-45F6-8A83-7DF8B3EF0D19}" type="presOf" srcId="{6FBA02D7-6835-4865-AB18-98EA99EADDB0}" destId="{6F0B1F04-9516-4E5C-BCF2-BA376664BC58}" srcOrd="0" destOrd="0" presId="urn:microsoft.com/office/officeart/2018/2/layout/IconVerticalSolidList"/>
    <dgm:cxn modelId="{0BCE514D-555E-4BB0-9C2C-1180D101BB13}" type="presOf" srcId="{6F6AFD4A-8D5C-400E-86A8-63F50A07C55A}" destId="{35213DF5-58D2-4676-95BA-C190242C058E}" srcOrd="0" destOrd="0" presId="urn:microsoft.com/office/officeart/2018/2/layout/IconVerticalSolidList"/>
    <dgm:cxn modelId="{AE451278-379F-425F-BA00-7C95E18BC4B7}" srcId="{C6743EE7-17ED-4D03-B83F-0551A2CDD763}" destId="{54004247-131D-45FF-9428-E108DB261A68}" srcOrd="4" destOrd="0" parTransId="{BB1C1AF6-10F4-4124-B458-6CD799BFA9F0}" sibTransId="{286E0349-4329-4E51-99EA-58DD0BB7169D}"/>
    <dgm:cxn modelId="{201B5898-5DBA-4E26-A91D-72EF3BAC4B56}" type="presOf" srcId="{683DF13F-0F05-4196-ADAD-F1263A73C194}" destId="{4C86AB93-5B7E-4E9D-965B-7CD4B4E24311}" srcOrd="0" destOrd="0" presId="urn:microsoft.com/office/officeart/2018/2/layout/IconVerticalSolidList"/>
    <dgm:cxn modelId="{5C710DA2-E0E7-4204-AEBA-41461AE18B31}" type="presOf" srcId="{54004247-131D-45FF-9428-E108DB261A68}" destId="{93273A7E-6808-47EA-9510-696F51AA2E8C}" srcOrd="0" destOrd="0" presId="urn:microsoft.com/office/officeart/2018/2/layout/IconVerticalSolidList"/>
    <dgm:cxn modelId="{A2E5CBDB-585F-47CA-82C5-71F9F9C32BC8}" type="presOf" srcId="{C6743EE7-17ED-4D03-B83F-0551A2CDD763}" destId="{0C3BB6A9-BCAC-467D-867F-57BEBFDDF22D}" srcOrd="0" destOrd="0" presId="urn:microsoft.com/office/officeart/2018/2/layout/IconVerticalSolidList"/>
    <dgm:cxn modelId="{76A985DF-A82D-4F94-B73A-87ED1E20D371}" srcId="{C6743EE7-17ED-4D03-B83F-0551A2CDD763}" destId="{6F6AFD4A-8D5C-400E-86A8-63F50A07C55A}" srcOrd="2" destOrd="0" parTransId="{CC186101-0B52-4689-867C-CD00A161362F}" sibTransId="{4A46A503-3C9E-4BE8-9FD0-5139B185D193}"/>
    <dgm:cxn modelId="{F83978E7-EC26-45CE-94EB-9323F23DAE1A}" srcId="{C6743EE7-17ED-4D03-B83F-0551A2CDD763}" destId="{683DF13F-0F05-4196-ADAD-F1263A73C194}" srcOrd="1" destOrd="0" parTransId="{CAB01D24-0DF4-46EF-AA33-D3DB4158BF9C}" sibTransId="{8F5DBF4F-FE36-4826-A1E9-D86A86012778}"/>
    <dgm:cxn modelId="{13C630ED-C10B-4627-BD8B-8452EC843371}" srcId="{C6743EE7-17ED-4D03-B83F-0551A2CDD763}" destId="{6FBA02D7-6835-4865-AB18-98EA99EADDB0}" srcOrd="3" destOrd="0" parTransId="{3189189B-447B-4B37-9D78-AB7E8C215F25}" sibTransId="{75E760FE-70C8-443E-84F4-C8B615A86414}"/>
    <dgm:cxn modelId="{A19007EE-6291-46BB-887D-6DB66CEA8090}" type="presOf" srcId="{6842F6AC-1CBF-4A8B-92F7-51DA93E03037}" destId="{627F4932-F6A5-48A4-A6F1-7AFFB8097BE5}" srcOrd="0" destOrd="0" presId="urn:microsoft.com/office/officeart/2018/2/layout/IconVerticalSolidList"/>
    <dgm:cxn modelId="{C1FF4F32-8D16-4853-961D-E91DD8B8FBB9}" type="presParOf" srcId="{0C3BB6A9-BCAC-467D-867F-57BEBFDDF22D}" destId="{CD152BC6-228D-4A91-9002-0A15865EB51B}" srcOrd="0" destOrd="0" presId="urn:microsoft.com/office/officeart/2018/2/layout/IconVerticalSolidList"/>
    <dgm:cxn modelId="{A63F0CB1-941D-47B1-86D1-E1F493E4C298}" type="presParOf" srcId="{CD152BC6-228D-4A91-9002-0A15865EB51B}" destId="{A52ACA7A-6377-4FDF-B09F-48A9B5E777ED}" srcOrd="0" destOrd="0" presId="urn:microsoft.com/office/officeart/2018/2/layout/IconVerticalSolidList"/>
    <dgm:cxn modelId="{C637E707-7512-4069-A685-CD1033DC438A}" type="presParOf" srcId="{CD152BC6-228D-4A91-9002-0A15865EB51B}" destId="{E0096F00-DAE3-49E9-B870-50BE2C42870C}" srcOrd="1" destOrd="0" presId="urn:microsoft.com/office/officeart/2018/2/layout/IconVerticalSolidList"/>
    <dgm:cxn modelId="{8BB01770-900B-493E-B9BF-346D91D616E6}" type="presParOf" srcId="{CD152BC6-228D-4A91-9002-0A15865EB51B}" destId="{2C999321-967E-474E-B230-23D3518B9654}" srcOrd="2" destOrd="0" presId="urn:microsoft.com/office/officeart/2018/2/layout/IconVerticalSolidList"/>
    <dgm:cxn modelId="{26C87426-4B82-4D3B-8FD7-7B5896463FC8}" type="presParOf" srcId="{CD152BC6-228D-4A91-9002-0A15865EB51B}" destId="{627F4932-F6A5-48A4-A6F1-7AFFB8097BE5}" srcOrd="3" destOrd="0" presId="urn:microsoft.com/office/officeart/2018/2/layout/IconVerticalSolidList"/>
    <dgm:cxn modelId="{6BA14A2C-3F35-4568-8438-6DA8843F7EED}" type="presParOf" srcId="{0C3BB6A9-BCAC-467D-867F-57BEBFDDF22D}" destId="{7A0EC64E-694E-492D-A951-E4DDD4B902FD}" srcOrd="1" destOrd="0" presId="urn:microsoft.com/office/officeart/2018/2/layout/IconVerticalSolidList"/>
    <dgm:cxn modelId="{5A847E6C-F97D-46EE-B38C-1F24E1F57D58}" type="presParOf" srcId="{0C3BB6A9-BCAC-467D-867F-57BEBFDDF22D}" destId="{334F33A6-B080-425D-A4DB-CF324D2F2D9A}" srcOrd="2" destOrd="0" presId="urn:microsoft.com/office/officeart/2018/2/layout/IconVerticalSolidList"/>
    <dgm:cxn modelId="{E1A92395-773B-4942-9D5C-185CF7DAA17E}" type="presParOf" srcId="{334F33A6-B080-425D-A4DB-CF324D2F2D9A}" destId="{27517E29-90CC-4BDF-BE50-6CB998DD98F4}" srcOrd="0" destOrd="0" presId="urn:microsoft.com/office/officeart/2018/2/layout/IconVerticalSolidList"/>
    <dgm:cxn modelId="{6CE61560-AA6C-4CAF-85A4-8D5753F4BE37}" type="presParOf" srcId="{334F33A6-B080-425D-A4DB-CF324D2F2D9A}" destId="{9F0CF296-9D7E-43CF-9DBE-F3B2370C9559}" srcOrd="1" destOrd="0" presId="urn:microsoft.com/office/officeart/2018/2/layout/IconVerticalSolidList"/>
    <dgm:cxn modelId="{E712ACC9-5F21-4E6C-A23E-849A3A6B836A}" type="presParOf" srcId="{334F33A6-B080-425D-A4DB-CF324D2F2D9A}" destId="{624F080A-9FDF-4E3A-ABF1-3190552077D9}" srcOrd="2" destOrd="0" presId="urn:microsoft.com/office/officeart/2018/2/layout/IconVerticalSolidList"/>
    <dgm:cxn modelId="{D45FAFA8-D628-4905-82C0-8B3B02743AEF}" type="presParOf" srcId="{334F33A6-B080-425D-A4DB-CF324D2F2D9A}" destId="{4C86AB93-5B7E-4E9D-965B-7CD4B4E24311}" srcOrd="3" destOrd="0" presId="urn:microsoft.com/office/officeart/2018/2/layout/IconVerticalSolidList"/>
    <dgm:cxn modelId="{BE082286-2FD0-40A1-9F52-5C1C22449988}" type="presParOf" srcId="{0C3BB6A9-BCAC-467D-867F-57BEBFDDF22D}" destId="{22AF19D1-C331-4F62-80A5-ABD660FB6534}" srcOrd="3" destOrd="0" presId="urn:microsoft.com/office/officeart/2018/2/layout/IconVerticalSolidList"/>
    <dgm:cxn modelId="{6B733164-D3E8-4FDD-8D6D-F3F9AA3574C7}" type="presParOf" srcId="{0C3BB6A9-BCAC-467D-867F-57BEBFDDF22D}" destId="{DB2097E2-7ED3-40BA-8A1C-B0A3F8490633}" srcOrd="4" destOrd="0" presId="urn:microsoft.com/office/officeart/2018/2/layout/IconVerticalSolidList"/>
    <dgm:cxn modelId="{EDB2410C-AE24-4FB8-B5E7-670B0FDCC464}" type="presParOf" srcId="{DB2097E2-7ED3-40BA-8A1C-B0A3F8490633}" destId="{C1A22731-6EE4-42A0-B2EF-A3E68162C02F}" srcOrd="0" destOrd="0" presId="urn:microsoft.com/office/officeart/2018/2/layout/IconVerticalSolidList"/>
    <dgm:cxn modelId="{1E0EF140-9D70-4EBC-8E6B-C15238A5AFFE}" type="presParOf" srcId="{DB2097E2-7ED3-40BA-8A1C-B0A3F8490633}" destId="{94824276-8B12-4CD5-BC1F-321207E25A0D}" srcOrd="1" destOrd="0" presId="urn:microsoft.com/office/officeart/2018/2/layout/IconVerticalSolidList"/>
    <dgm:cxn modelId="{D83E0F96-0971-4548-8711-C765354EE120}" type="presParOf" srcId="{DB2097E2-7ED3-40BA-8A1C-B0A3F8490633}" destId="{C47E4E79-EF95-430D-ADC0-78465187CB6C}" srcOrd="2" destOrd="0" presId="urn:microsoft.com/office/officeart/2018/2/layout/IconVerticalSolidList"/>
    <dgm:cxn modelId="{67548BE4-5990-4E53-92E2-C89AACCB3883}" type="presParOf" srcId="{DB2097E2-7ED3-40BA-8A1C-B0A3F8490633}" destId="{35213DF5-58D2-4676-95BA-C190242C058E}" srcOrd="3" destOrd="0" presId="urn:microsoft.com/office/officeart/2018/2/layout/IconVerticalSolidList"/>
    <dgm:cxn modelId="{61D995C7-EE9A-417D-A50E-A7EE07AEB57D}" type="presParOf" srcId="{0C3BB6A9-BCAC-467D-867F-57BEBFDDF22D}" destId="{D1B54590-7FD5-4268-8B10-69C95A4C4C65}" srcOrd="5" destOrd="0" presId="urn:microsoft.com/office/officeart/2018/2/layout/IconVerticalSolidList"/>
    <dgm:cxn modelId="{08A7610F-2EDB-40CB-AA44-E2AD61ACE541}" type="presParOf" srcId="{0C3BB6A9-BCAC-467D-867F-57BEBFDDF22D}" destId="{FEC83813-56C8-40CC-93F2-640A5476B77E}" srcOrd="6" destOrd="0" presId="urn:microsoft.com/office/officeart/2018/2/layout/IconVerticalSolidList"/>
    <dgm:cxn modelId="{ABFFC38C-76B3-46C0-A256-05ACB77C7019}" type="presParOf" srcId="{FEC83813-56C8-40CC-93F2-640A5476B77E}" destId="{4A6D705D-0F99-458D-AAE8-53C0FAD79CA8}" srcOrd="0" destOrd="0" presId="urn:microsoft.com/office/officeart/2018/2/layout/IconVerticalSolidList"/>
    <dgm:cxn modelId="{FDF89E8E-6454-4A10-B4BB-3520FAEA22B7}" type="presParOf" srcId="{FEC83813-56C8-40CC-93F2-640A5476B77E}" destId="{81880803-206A-4A27-86A3-63EA3C261350}" srcOrd="1" destOrd="0" presId="urn:microsoft.com/office/officeart/2018/2/layout/IconVerticalSolidList"/>
    <dgm:cxn modelId="{10CC90C6-7238-4BE8-B940-37D4A6680BA7}" type="presParOf" srcId="{FEC83813-56C8-40CC-93F2-640A5476B77E}" destId="{1FEA9740-81B5-40B7-9395-D6E77B75662D}" srcOrd="2" destOrd="0" presId="urn:microsoft.com/office/officeart/2018/2/layout/IconVerticalSolidList"/>
    <dgm:cxn modelId="{B8AC4347-73EB-4C62-B960-AA8DD81D489D}" type="presParOf" srcId="{FEC83813-56C8-40CC-93F2-640A5476B77E}" destId="{6F0B1F04-9516-4E5C-BCF2-BA376664BC58}" srcOrd="3" destOrd="0" presId="urn:microsoft.com/office/officeart/2018/2/layout/IconVerticalSolidList"/>
    <dgm:cxn modelId="{985DC516-8182-4DBE-ABF8-A81478A07DAB}" type="presParOf" srcId="{0C3BB6A9-BCAC-467D-867F-57BEBFDDF22D}" destId="{BBB5FAF8-1E62-4D41-A402-DC09CF6F23D9}" srcOrd="7" destOrd="0" presId="urn:microsoft.com/office/officeart/2018/2/layout/IconVerticalSolidList"/>
    <dgm:cxn modelId="{CA2AE0A9-185B-4CD0-8201-70A35D3318DE}" type="presParOf" srcId="{0C3BB6A9-BCAC-467D-867F-57BEBFDDF22D}" destId="{9B623126-2C73-4EA9-8F10-D3E0E9F7A9A4}" srcOrd="8" destOrd="0" presId="urn:microsoft.com/office/officeart/2018/2/layout/IconVerticalSolidList"/>
    <dgm:cxn modelId="{8E130C4D-72BC-4D7B-BD30-E1CED814AA0D}" type="presParOf" srcId="{9B623126-2C73-4EA9-8F10-D3E0E9F7A9A4}" destId="{1B757399-A040-4AFE-8C16-14048E05E91E}" srcOrd="0" destOrd="0" presId="urn:microsoft.com/office/officeart/2018/2/layout/IconVerticalSolidList"/>
    <dgm:cxn modelId="{550FB855-6B7B-4479-893F-CB5A05F23BE6}" type="presParOf" srcId="{9B623126-2C73-4EA9-8F10-D3E0E9F7A9A4}" destId="{F5231579-3644-4C21-80A0-81EF4FF3544C}" srcOrd="1" destOrd="0" presId="urn:microsoft.com/office/officeart/2018/2/layout/IconVerticalSolidList"/>
    <dgm:cxn modelId="{3257AC10-453B-467E-A8C7-755307C22068}" type="presParOf" srcId="{9B623126-2C73-4EA9-8F10-D3E0E9F7A9A4}" destId="{F54B7FB2-C8AB-44E2-8CE7-4F7F861913D3}" srcOrd="2" destOrd="0" presId="urn:microsoft.com/office/officeart/2018/2/layout/IconVerticalSolidList"/>
    <dgm:cxn modelId="{F4598542-C2F6-4837-B9C0-9D0BC8582DEA}" type="presParOf" srcId="{9B623126-2C73-4EA9-8F10-D3E0E9F7A9A4}" destId="{93273A7E-6808-47EA-9510-696F51AA2E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2F353-1B69-4E98-97E7-A254958F0A3B}">
      <dsp:nvSpPr>
        <dsp:cNvPr id="0" name=""/>
        <dsp:cNvSpPr/>
      </dsp:nvSpPr>
      <dsp:spPr>
        <a:xfrm>
          <a:off x="5257800" y="1107886"/>
          <a:ext cx="2679282" cy="464999"/>
        </a:xfrm>
        <a:custGeom>
          <a:avLst/>
          <a:gdLst/>
          <a:ahLst/>
          <a:cxnLst/>
          <a:rect l="0" t="0" r="0" b="0"/>
          <a:pathLst>
            <a:path>
              <a:moveTo>
                <a:pt x="0" y="0"/>
              </a:moveTo>
              <a:lnTo>
                <a:pt x="0" y="232499"/>
              </a:lnTo>
              <a:lnTo>
                <a:pt x="2679282" y="232499"/>
              </a:lnTo>
              <a:lnTo>
                <a:pt x="2679282" y="4649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5FB33D-3257-4061-A904-07073DCC13FD}">
      <dsp:nvSpPr>
        <dsp:cNvPr id="0" name=""/>
        <dsp:cNvSpPr/>
      </dsp:nvSpPr>
      <dsp:spPr>
        <a:xfrm>
          <a:off x="5212080" y="1107886"/>
          <a:ext cx="91440" cy="464999"/>
        </a:xfrm>
        <a:custGeom>
          <a:avLst/>
          <a:gdLst/>
          <a:ahLst/>
          <a:cxnLst/>
          <a:rect l="0" t="0" r="0" b="0"/>
          <a:pathLst>
            <a:path>
              <a:moveTo>
                <a:pt x="45720" y="0"/>
              </a:moveTo>
              <a:lnTo>
                <a:pt x="45720" y="4649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2D5E54-45D6-433E-BDB8-182F4867AC3F}">
      <dsp:nvSpPr>
        <dsp:cNvPr id="0" name=""/>
        <dsp:cNvSpPr/>
      </dsp:nvSpPr>
      <dsp:spPr>
        <a:xfrm>
          <a:off x="2578517" y="2680027"/>
          <a:ext cx="1018570" cy="664285"/>
        </a:xfrm>
        <a:custGeom>
          <a:avLst/>
          <a:gdLst/>
          <a:ahLst/>
          <a:cxnLst/>
          <a:rect l="0" t="0" r="0" b="0"/>
          <a:pathLst>
            <a:path>
              <a:moveTo>
                <a:pt x="0" y="0"/>
              </a:moveTo>
              <a:lnTo>
                <a:pt x="0" y="664285"/>
              </a:lnTo>
              <a:lnTo>
                <a:pt x="1018570" y="6642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F0EFEE-84EC-4C5A-99B9-35C733027A66}">
      <dsp:nvSpPr>
        <dsp:cNvPr id="0" name=""/>
        <dsp:cNvSpPr/>
      </dsp:nvSpPr>
      <dsp:spPr>
        <a:xfrm>
          <a:off x="2578517" y="1107886"/>
          <a:ext cx="2679282" cy="464999"/>
        </a:xfrm>
        <a:custGeom>
          <a:avLst/>
          <a:gdLst/>
          <a:ahLst/>
          <a:cxnLst/>
          <a:rect l="0" t="0" r="0" b="0"/>
          <a:pathLst>
            <a:path>
              <a:moveTo>
                <a:pt x="2679282" y="0"/>
              </a:moveTo>
              <a:lnTo>
                <a:pt x="2679282" y="232499"/>
              </a:lnTo>
              <a:lnTo>
                <a:pt x="0" y="232499"/>
              </a:lnTo>
              <a:lnTo>
                <a:pt x="0" y="4649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65741B-AE27-4082-963E-EE0D2E8A3DC2}">
      <dsp:nvSpPr>
        <dsp:cNvPr id="0" name=""/>
        <dsp:cNvSpPr/>
      </dsp:nvSpPr>
      <dsp:spPr>
        <a:xfrm>
          <a:off x="4704229" y="744"/>
          <a:ext cx="1107141" cy="110714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D46F96-13C5-40DB-BCB8-9A10BE4F8185}">
      <dsp:nvSpPr>
        <dsp:cNvPr id="0" name=""/>
        <dsp:cNvSpPr/>
      </dsp:nvSpPr>
      <dsp:spPr>
        <a:xfrm>
          <a:off x="4704229" y="744"/>
          <a:ext cx="1107141" cy="110714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9002C6-5195-4868-84A1-C538934ADE15}">
      <dsp:nvSpPr>
        <dsp:cNvPr id="0" name=""/>
        <dsp:cNvSpPr/>
      </dsp:nvSpPr>
      <dsp:spPr>
        <a:xfrm>
          <a:off x="4150658" y="200029"/>
          <a:ext cx="2214283" cy="7085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a:t>ICAO</a:t>
          </a:r>
        </a:p>
      </dsp:txBody>
      <dsp:txXfrm>
        <a:off x="4150658" y="200029"/>
        <a:ext cx="2214283" cy="708570"/>
      </dsp:txXfrm>
    </dsp:sp>
    <dsp:sp modelId="{BE951BAB-756D-4D30-9D03-BC08D42E5AA7}">
      <dsp:nvSpPr>
        <dsp:cNvPr id="0" name=""/>
        <dsp:cNvSpPr/>
      </dsp:nvSpPr>
      <dsp:spPr>
        <a:xfrm>
          <a:off x="2024946" y="1572885"/>
          <a:ext cx="1107141" cy="110714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0898DD-D026-40C2-B930-999751170123}">
      <dsp:nvSpPr>
        <dsp:cNvPr id="0" name=""/>
        <dsp:cNvSpPr/>
      </dsp:nvSpPr>
      <dsp:spPr>
        <a:xfrm>
          <a:off x="2024946" y="1572885"/>
          <a:ext cx="1107141" cy="110714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4AD80D-F92B-4261-A2B0-C25797070C06}">
      <dsp:nvSpPr>
        <dsp:cNvPr id="0" name=""/>
        <dsp:cNvSpPr/>
      </dsp:nvSpPr>
      <dsp:spPr>
        <a:xfrm>
          <a:off x="1471375" y="1772171"/>
          <a:ext cx="2214283" cy="7085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a:t>ECAC</a:t>
          </a:r>
        </a:p>
        <a:p>
          <a:pPr marL="0" lvl="0" indent="0" algn="ctr" defTabSz="889000">
            <a:lnSpc>
              <a:spcPct val="90000"/>
            </a:lnSpc>
            <a:spcBef>
              <a:spcPct val="0"/>
            </a:spcBef>
            <a:spcAft>
              <a:spcPct val="35000"/>
            </a:spcAft>
            <a:buNone/>
          </a:pPr>
          <a:r>
            <a:rPr lang="nb-NO" sz="2000" kern="1200" dirty="0"/>
            <a:t>EU/EASA </a:t>
          </a:r>
        </a:p>
      </dsp:txBody>
      <dsp:txXfrm>
        <a:off x="1471375" y="1772171"/>
        <a:ext cx="2214283" cy="708570"/>
      </dsp:txXfrm>
    </dsp:sp>
    <dsp:sp modelId="{F0A3669A-B846-46C0-840F-13BE99D5AE2B}">
      <dsp:nvSpPr>
        <dsp:cNvPr id="0" name=""/>
        <dsp:cNvSpPr/>
      </dsp:nvSpPr>
      <dsp:spPr>
        <a:xfrm>
          <a:off x="3464230" y="3145026"/>
          <a:ext cx="1107141" cy="110714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D26810-E0BE-4B02-AF64-506E967E42A6}">
      <dsp:nvSpPr>
        <dsp:cNvPr id="0" name=""/>
        <dsp:cNvSpPr/>
      </dsp:nvSpPr>
      <dsp:spPr>
        <a:xfrm>
          <a:off x="3464230" y="3145026"/>
          <a:ext cx="1107141" cy="110714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26C231-8E1B-44FD-B6CB-AB8B12329002}">
      <dsp:nvSpPr>
        <dsp:cNvPr id="0" name=""/>
        <dsp:cNvSpPr/>
      </dsp:nvSpPr>
      <dsp:spPr>
        <a:xfrm>
          <a:off x="2910659" y="3344312"/>
          <a:ext cx="2214283" cy="7085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a:t>Nasjonale tillegg</a:t>
          </a:r>
        </a:p>
        <a:p>
          <a:pPr marL="0" lvl="0" indent="0" algn="ctr" defTabSz="889000">
            <a:lnSpc>
              <a:spcPct val="90000"/>
            </a:lnSpc>
            <a:spcBef>
              <a:spcPct val="0"/>
            </a:spcBef>
            <a:spcAft>
              <a:spcPct val="35000"/>
            </a:spcAft>
            <a:buNone/>
          </a:pPr>
          <a:r>
            <a:rPr lang="nb-NO" sz="1200" kern="1200" dirty="0"/>
            <a:t>eksempelvis Norge</a:t>
          </a:r>
        </a:p>
      </dsp:txBody>
      <dsp:txXfrm>
        <a:off x="2910659" y="3344312"/>
        <a:ext cx="2214283" cy="708570"/>
      </dsp:txXfrm>
    </dsp:sp>
    <dsp:sp modelId="{61DAFA8C-350C-48A9-B351-6B2F65D6B244}">
      <dsp:nvSpPr>
        <dsp:cNvPr id="0" name=""/>
        <dsp:cNvSpPr/>
      </dsp:nvSpPr>
      <dsp:spPr>
        <a:xfrm>
          <a:off x="4704229" y="1572885"/>
          <a:ext cx="1107141" cy="110714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4BEAC2-BF2A-4E46-A0D1-B36B6D0E6E1F}">
      <dsp:nvSpPr>
        <dsp:cNvPr id="0" name=""/>
        <dsp:cNvSpPr/>
      </dsp:nvSpPr>
      <dsp:spPr>
        <a:xfrm>
          <a:off x="4704229" y="1572885"/>
          <a:ext cx="1107141" cy="110714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84284C-FF8B-4E5A-947F-5AF22DC5F004}">
      <dsp:nvSpPr>
        <dsp:cNvPr id="0" name=""/>
        <dsp:cNvSpPr/>
      </dsp:nvSpPr>
      <dsp:spPr>
        <a:xfrm>
          <a:off x="4150658" y="1772171"/>
          <a:ext cx="2214283" cy="7085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a:t>FAA</a:t>
          </a:r>
        </a:p>
        <a:p>
          <a:pPr marL="0" lvl="0" indent="0" algn="ctr" defTabSz="889000">
            <a:lnSpc>
              <a:spcPct val="90000"/>
            </a:lnSpc>
            <a:spcBef>
              <a:spcPct val="0"/>
            </a:spcBef>
            <a:spcAft>
              <a:spcPct val="35000"/>
            </a:spcAft>
            <a:buNone/>
          </a:pPr>
          <a:r>
            <a:rPr lang="nb-NO" sz="2000" kern="1200" dirty="0"/>
            <a:t>(USA)</a:t>
          </a:r>
        </a:p>
      </dsp:txBody>
      <dsp:txXfrm>
        <a:off x="4150658" y="1772171"/>
        <a:ext cx="2214283" cy="708570"/>
      </dsp:txXfrm>
    </dsp:sp>
    <dsp:sp modelId="{D9D1D404-B06D-493D-8396-7882CFB0F47B}">
      <dsp:nvSpPr>
        <dsp:cNvPr id="0" name=""/>
        <dsp:cNvSpPr/>
      </dsp:nvSpPr>
      <dsp:spPr>
        <a:xfrm>
          <a:off x="7383512" y="1572885"/>
          <a:ext cx="1107141" cy="1107141"/>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11C5F8-9E21-4B37-88E3-3774C0854653}">
      <dsp:nvSpPr>
        <dsp:cNvPr id="0" name=""/>
        <dsp:cNvSpPr/>
      </dsp:nvSpPr>
      <dsp:spPr>
        <a:xfrm>
          <a:off x="7383512" y="1572885"/>
          <a:ext cx="1107141" cy="1107141"/>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415CF8-C671-47D9-A8FC-43219FD09922}">
      <dsp:nvSpPr>
        <dsp:cNvPr id="0" name=""/>
        <dsp:cNvSpPr/>
      </dsp:nvSpPr>
      <dsp:spPr>
        <a:xfrm>
          <a:off x="6829941" y="1772171"/>
          <a:ext cx="2214283" cy="7085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b-NO" sz="1900" kern="1200" dirty="0"/>
            <a:t>Nasjonal</a:t>
          </a:r>
        </a:p>
        <a:p>
          <a:pPr marL="0" lvl="0" indent="0" algn="ctr" defTabSz="844550">
            <a:lnSpc>
              <a:spcPct val="90000"/>
            </a:lnSpc>
            <a:spcBef>
              <a:spcPct val="0"/>
            </a:spcBef>
            <a:spcAft>
              <a:spcPct val="35000"/>
            </a:spcAft>
            <a:buNone/>
          </a:pPr>
          <a:r>
            <a:rPr lang="nb-NO" sz="1200" kern="1200" dirty="0"/>
            <a:t>eksempelvis Australia</a:t>
          </a:r>
        </a:p>
      </dsp:txBody>
      <dsp:txXfrm>
        <a:off x="6829941" y="1772171"/>
        <a:ext cx="2214283" cy="708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FFD25-8796-4A13-A8D7-9D9A7BBAEFDB}">
      <dsp:nvSpPr>
        <dsp:cNvPr id="0" name=""/>
        <dsp:cNvSpPr/>
      </dsp:nvSpPr>
      <dsp:spPr>
        <a:xfrm>
          <a:off x="314088" y="0"/>
          <a:ext cx="5885426" cy="5885426"/>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57A078-6513-40F7-A832-FC0909B2192C}">
      <dsp:nvSpPr>
        <dsp:cNvPr id="0" name=""/>
        <dsp:cNvSpPr/>
      </dsp:nvSpPr>
      <dsp:spPr>
        <a:xfrm>
          <a:off x="696641" y="382552"/>
          <a:ext cx="2354170" cy="23541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nb-NO" sz="1800" b="1" kern="1200" dirty="0"/>
            <a:t>Forskriften gjennomfører en EU-forordning</a:t>
          </a:r>
          <a:endParaRPr lang="en-US" sz="1800" b="1" kern="1200" dirty="0"/>
        </a:p>
      </dsp:txBody>
      <dsp:txXfrm>
        <a:off x="811562" y="497473"/>
        <a:ext cx="2124328" cy="2124328"/>
      </dsp:txXfrm>
    </dsp:sp>
    <dsp:sp modelId="{42F75622-D37C-4760-8EBD-0C5C81DB7338}">
      <dsp:nvSpPr>
        <dsp:cNvPr id="0" name=""/>
        <dsp:cNvSpPr/>
      </dsp:nvSpPr>
      <dsp:spPr>
        <a:xfrm>
          <a:off x="3462791" y="382552"/>
          <a:ext cx="2354170" cy="23541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nb-NO" sz="1600" b="1" kern="1200" dirty="0"/>
            <a:t>Gjelder i Norge, samt i områder hvor Norge yter flysikringstjenester samt styrer lufttrafikken og luftrommet. Svalbard inkludert</a:t>
          </a:r>
          <a:endParaRPr lang="en-US" sz="1800" b="1" kern="1200" dirty="0"/>
        </a:p>
      </dsp:txBody>
      <dsp:txXfrm>
        <a:off x="3577712" y="497473"/>
        <a:ext cx="2124328" cy="2124328"/>
      </dsp:txXfrm>
    </dsp:sp>
    <dsp:sp modelId="{8A9DEDA9-10A8-47BB-83C1-1F8FA17C6753}">
      <dsp:nvSpPr>
        <dsp:cNvPr id="0" name=""/>
        <dsp:cNvSpPr/>
      </dsp:nvSpPr>
      <dsp:spPr>
        <a:xfrm>
          <a:off x="696641" y="3148702"/>
          <a:ext cx="2354170" cy="23541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nb-NO" sz="1800" b="1" kern="1200" dirty="0"/>
            <a:t>Luftfartstilsynet er ansvarlig myndighet</a:t>
          </a:r>
          <a:endParaRPr lang="en-US" sz="1800" b="1" kern="1200" dirty="0"/>
        </a:p>
      </dsp:txBody>
      <dsp:txXfrm>
        <a:off x="811562" y="3263623"/>
        <a:ext cx="2124328" cy="2124328"/>
      </dsp:txXfrm>
    </dsp:sp>
    <dsp:sp modelId="{6F6EEC5C-62D9-40BC-A13A-18706B3D6015}">
      <dsp:nvSpPr>
        <dsp:cNvPr id="0" name=""/>
        <dsp:cNvSpPr/>
      </dsp:nvSpPr>
      <dsp:spPr>
        <a:xfrm>
          <a:off x="3462791" y="3148702"/>
          <a:ext cx="2354170" cy="23541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nb-NO" sz="1800" b="1" kern="1200" dirty="0"/>
            <a:t>Det finnes norske særbestemmelser og tillegg</a:t>
          </a:r>
          <a:endParaRPr lang="en-US" sz="1800" b="1" kern="1200" dirty="0"/>
        </a:p>
      </dsp:txBody>
      <dsp:txXfrm>
        <a:off x="3577712" y="3263623"/>
        <a:ext cx="2124328" cy="21243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DCE1C-0F18-49E8-992E-B820B41488E5}">
      <dsp:nvSpPr>
        <dsp:cNvPr id="0" name=""/>
        <dsp:cNvSpPr/>
      </dsp:nvSpPr>
      <dsp:spPr>
        <a:xfrm>
          <a:off x="0" y="0"/>
          <a:ext cx="5598515" cy="11356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b="1" kern="1200" dirty="0"/>
            <a:t>Det betyr også til, innenfor eller ut av EU</a:t>
          </a:r>
          <a:endParaRPr lang="en-US" sz="2000" b="1" kern="1200" dirty="0"/>
        </a:p>
      </dsp:txBody>
      <dsp:txXfrm>
        <a:off x="33261" y="33261"/>
        <a:ext cx="4373087" cy="1069103"/>
      </dsp:txXfrm>
    </dsp:sp>
    <dsp:sp modelId="{9F3A3692-38D4-4DE4-994C-F1DBCA58FACE}">
      <dsp:nvSpPr>
        <dsp:cNvPr id="0" name=""/>
        <dsp:cNvSpPr/>
      </dsp:nvSpPr>
      <dsp:spPr>
        <a:xfrm>
          <a:off x="493986" y="1324896"/>
          <a:ext cx="5598515" cy="1135625"/>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b-NO" sz="2000" b="1" kern="1200" dirty="0"/>
            <a:t>For luftfartøy som har nasjonalitets- og registreringsmerker til en medlemsstat i EU (eller avtale ref. EØS)</a:t>
          </a:r>
          <a:endParaRPr lang="en-US" sz="2000" b="1" kern="1200" dirty="0"/>
        </a:p>
      </dsp:txBody>
      <dsp:txXfrm>
        <a:off x="527247" y="1358157"/>
        <a:ext cx="4299850" cy="1069103"/>
      </dsp:txXfrm>
    </dsp:sp>
    <dsp:sp modelId="{A6541830-BB25-4C02-B3E3-EF7D1A730289}">
      <dsp:nvSpPr>
        <dsp:cNvPr id="0" name=""/>
        <dsp:cNvSpPr/>
      </dsp:nvSpPr>
      <dsp:spPr>
        <a:xfrm>
          <a:off x="987973" y="2649793"/>
          <a:ext cx="5598515" cy="113562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Har også betydning for myndigheter, de som yter flysikringstjenester og de som yter bakketjenester</a:t>
          </a:r>
        </a:p>
      </dsp:txBody>
      <dsp:txXfrm>
        <a:off x="1021234" y="2683054"/>
        <a:ext cx="4299850" cy="1069103"/>
      </dsp:txXfrm>
    </dsp:sp>
    <dsp:sp modelId="{089605DC-8BB6-4AAF-8374-341F446E7B2C}">
      <dsp:nvSpPr>
        <dsp:cNvPr id="0" name=""/>
        <dsp:cNvSpPr/>
      </dsp:nvSpPr>
      <dsp:spPr>
        <a:xfrm>
          <a:off x="4860358" y="861182"/>
          <a:ext cx="738156" cy="73815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5026443" y="861182"/>
        <a:ext cx="405986" cy="555462"/>
      </dsp:txXfrm>
    </dsp:sp>
    <dsp:sp modelId="{933583EE-4F9B-4020-8684-29F9F5019A07}">
      <dsp:nvSpPr>
        <dsp:cNvPr id="0" name=""/>
        <dsp:cNvSpPr/>
      </dsp:nvSpPr>
      <dsp:spPr>
        <a:xfrm>
          <a:off x="5354345" y="2178508"/>
          <a:ext cx="738156" cy="738156"/>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5520430" y="2178508"/>
        <a:ext cx="405986" cy="5554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ACA7A-6377-4FDF-B09F-48A9B5E777ED}">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096F00-DAE3-49E9-B870-50BE2C42870C}">
      <dsp:nvSpPr>
        <dsp:cNvPr id="0" name=""/>
        <dsp:cNvSpPr/>
      </dsp:nvSpPr>
      <dsp:spPr>
        <a:xfrm>
          <a:off x="296259" y="224956"/>
          <a:ext cx="538654" cy="53865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7F4932-F6A5-48A4-A6F1-7AFFB8097BE5}">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nb-NO" sz="1800" kern="1200"/>
            <a:t>En reiseplan skal leveres for:</a:t>
          </a:r>
          <a:endParaRPr lang="en-US" sz="1800" kern="1200"/>
        </a:p>
      </dsp:txBody>
      <dsp:txXfrm>
        <a:off x="1131174" y="4597"/>
        <a:ext cx="5382429" cy="979371"/>
      </dsp:txXfrm>
    </dsp:sp>
    <dsp:sp modelId="{27517E29-90CC-4BDF-BE50-6CB998DD98F4}">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0CF296-9D7E-43CF-9DBE-F3B2370C9559}">
      <dsp:nvSpPr>
        <dsp:cNvPr id="0" name=""/>
        <dsp:cNvSpPr/>
      </dsp:nvSpPr>
      <dsp:spPr>
        <a:xfrm>
          <a:off x="296259" y="1449171"/>
          <a:ext cx="538654" cy="53865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86AB93-5B7E-4E9D-965B-7CD4B4E24311}">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nb-NO" sz="1800" kern="1200"/>
            <a:t>Enhver flyvning eller del av denne som utføres som en kontrollert flyvning </a:t>
          </a:r>
          <a:endParaRPr lang="en-US" sz="1800" kern="1200"/>
        </a:p>
      </dsp:txBody>
      <dsp:txXfrm>
        <a:off x="1131174" y="1228812"/>
        <a:ext cx="5382429" cy="979371"/>
      </dsp:txXfrm>
    </dsp:sp>
    <dsp:sp modelId="{C1A22731-6EE4-42A0-B2EF-A3E68162C02F}">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24276-8B12-4CD5-BC1F-321207E25A0D}">
      <dsp:nvSpPr>
        <dsp:cNvPr id="0" name=""/>
        <dsp:cNvSpPr/>
      </dsp:nvSpPr>
      <dsp:spPr>
        <a:xfrm>
          <a:off x="296259" y="2673385"/>
          <a:ext cx="538654" cy="53865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213DF5-58D2-4676-95BA-C190242C058E}">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nb-NO" sz="1800" kern="1200"/>
            <a:t>Enhver flyvning innenfor eller inn i områder eller langs ruter som er fastsatt av myndighetene – </a:t>
          </a:r>
          <a:r>
            <a:rPr lang="nb-NO" sz="1800" i="1" kern="1200"/>
            <a:t>kan du gi eksempler?</a:t>
          </a:r>
          <a:endParaRPr lang="en-US" sz="1800" kern="1200"/>
        </a:p>
      </dsp:txBody>
      <dsp:txXfrm>
        <a:off x="1131174" y="2453027"/>
        <a:ext cx="5382429" cy="979371"/>
      </dsp:txXfrm>
    </dsp:sp>
    <dsp:sp modelId="{4A6D705D-0F99-458D-AAE8-53C0FAD79CA8}">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880803-206A-4A27-86A3-63EA3C261350}">
      <dsp:nvSpPr>
        <dsp:cNvPr id="0" name=""/>
        <dsp:cNvSpPr/>
      </dsp:nvSpPr>
      <dsp:spPr>
        <a:xfrm>
          <a:off x="296259" y="3897600"/>
          <a:ext cx="538654" cy="53865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0B1F04-9516-4E5C-BCF2-BA376664BC58}">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nb-NO" sz="1800" kern="1200"/>
            <a:t>Enhver flyvning over internasjonale grenser, med mindre annet er fastsatt mellom statene </a:t>
          </a:r>
          <a:endParaRPr lang="en-US" sz="1800" kern="1200"/>
        </a:p>
      </dsp:txBody>
      <dsp:txXfrm>
        <a:off x="1131174" y="3677241"/>
        <a:ext cx="5382429" cy="979371"/>
      </dsp:txXfrm>
    </dsp:sp>
    <dsp:sp modelId="{1B757399-A040-4AFE-8C16-14048E05E91E}">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231579-3644-4C21-80A0-81EF4FF3544C}">
      <dsp:nvSpPr>
        <dsp:cNvPr id="0" name=""/>
        <dsp:cNvSpPr/>
      </dsp:nvSpPr>
      <dsp:spPr>
        <a:xfrm>
          <a:off x="296259" y="5121814"/>
          <a:ext cx="538654" cy="53865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273A7E-6808-47EA-9510-696F51AA2E8C}">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nb-NO" sz="1800" kern="1200" dirty="0"/>
            <a:t>Enhver flyvning som planlegges gjennomført om natten, dersom den ikke skal foregå i nærheten av en flyplass («</a:t>
          </a:r>
          <a:r>
            <a:rPr lang="nb-NO" sz="1800" kern="1200" dirty="0" err="1"/>
            <a:t>vicinity</a:t>
          </a:r>
          <a:r>
            <a:rPr lang="nb-NO" sz="1800" kern="1200" dirty="0"/>
            <a:t> of») </a:t>
          </a:r>
          <a:endParaRPr lang="en-US" sz="1800" kern="1200" dirty="0"/>
        </a:p>
      </dsp:txBody>
      <dsp:txXfrm>
        <a:off x="1131174" y="4901456"/>
        <a:ext cx="5382429" cy="979371"/>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B9E0E-1052-4939-8A62-5DCAE19EA909}" type="datetimeFigureOut">
              <a:rPr lang="nb-NO" smtClean="0"/>
              <a:t>18.02.2024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EB98E-A68B-4121-9ED7-35778ED751AC}" type="slidenum">
              <a:rPr lang="nb-NO" smtClean="0"/>
              <a:t>‹#›</a:t>
            </a:fld>
            <a:endParaRPr lang="nb-NO"/>
          </a:p>
        </p:txBody>
      </p:sp>
    </p:spTree>
    <p:extLst>
      <p:ext uri="{BB962C8B-B14F-4D97-AF65-F5344CB8AC3E}">
        <p14:creationId xmlns:p14="http://schemas.microsoft.com/office/powerpoint/2010/main" val="3793207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43</a:t>
            </a:fld>
            <a:endParaRPr lang="nb-NO"/>
          </a:p>
        </p:txBody>
      </p:sp>
    </p:spTree>
    <p:extLst>
      <p:ext uri="{BB962C8B-B14F-4D97-AF65-F5344CB8AC3E}">
        <p14:creationId xmlns:p14="http://schemas.microsoft.com/office/powerpoint/2010/main" val="180169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80</a:t>
            </a:fld>
            <a:endParaRPr lang="nb-NO"/>
          </a:p>
        </p:txBody>
      </p:sp>
    </p:spTree>
    <p:extLst>
      <p:ext uri="{BB962C8B-B14F-4D97-AF65-F5344CB8AC3E}">
        <p14:creationId xmlns:p14="http://schemas.microsoft.com/office/powerpoint/2010/main" val="2731379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81</a:t>
            </a:fld>
            <a:endParaRPr lang="nb-NO"/>
          </a:p>
        </p:txBody>
      </p:sp>
    </p:spTree>
    <p:extLst>
      <p:ext uri="{BB962C8B-B14F-4D97-AF65-F5344CB8AC3E}">
        <p14:creationId xmlns:p14="http://schemas.microsoft.com/office/powerpoint/2010/main" val="3588425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82</a:t>
            </a:fld>
            <a:endParaRPr lang="nb-NO"/>
          </a:p>
        </p:txBody>
      </p:sp>
    </p:spTree>
    <p:extLst>
      <p:ext uri="{BB962C8B-B14F-4D97-AF65-F5344CB8AC3E}">
        <p14:creationId xmlns:p14="http://schemas.microsoft.com/office/powerpoint/2010/main" val="447772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83</a:t>
            </a:fld>
            <a:endParaRPr lang="nb-NO"/>
          </a:p>
        </p:txBody>
      </p:sp>
    </p:spTree>
    <p:extLst>
      <p:ext uri="{BB962C8B-B14F-4D97-AF65-F5344CB8AC3E}">
        <p14:creationId xmlns:p14="http://schemas.microsoft.com/office/powerpoint/2010/main" val="2242726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84</a:t>
            </a:fld>
            <a:endParaRPr lang="nb-NO"/>
          </a:p>
        </p:txBody>
      </p:sp>
    </p:spTree>
    <p:extLst>
      <p:ext uri="{BB962C8B-B14F-4D97-AF65-F5344CB8AC3E}">
        <p14:creationId xmlns:p14="http://schemas.microsoft.com/office/powerpoint/2010/main" val="473090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85</a:t>
            </a:fld>
            <a:endParaRPr lang="nb-NO"/>
          </a:p>
        </p:txBody>
      </p:sp>
    </p:spTree>
    <p:extLst>
      <p:ext uri="{BB962C8B-B14F-4D97-AF65-F5344CB8AC3E}">
        <p14:creationId xmlns:p14="http://schemas.microsoft.com/office/powerpoint/2010/main" val="1652181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86</a:t>
            </a:fld>
            <a:endParaRPr lang="nb-NO"/>
          </a:p>
        </p:txBody>
      </p:sp>
    </p:spTree>
    <p:extLst>
      <p:ext uri="{BB962C8B-B14F-4D97-AF65-F5344CB8AC3E}">
        <p14:creationId xmlns:p14="http://schemas.microsoft.com/office/powerpoint/2010/main" val="332926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87</a:t>
            </a:fld>
            <a:endParaRPr lang="nb-NO"/>
          </a:p>
        </p:txBody>
      </p:sp>
    </p:spTree>
    <p:extLst>
      <p:ext uri="{BB962C8B-B14F-4D97-AF65-F5344CB8AC3E}">
        <p14:creationId xmlns:p14="http://schemas.microsoft.com/office/powerpoint/2010/main" val="2779345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88</a:t>
            </a:fld>
            <a:endParaRPr lang="nb-NO"/>
          </a:p>
        </p:txBody>
      </p:sp>
    </p:spTree>
    <p:extLst>
      <p:ext uri="{BB962C8B-B14F-4D97-AF65-F5344CB8AC3E}">
        <p14:creationId xmlns:p14="http://schemas.microsoft.com/office/powerpoint/2010/main" val="163299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93</a:t>
            </a:fld>
            <a:endParaRPr lang="nb-NO"/>
          </a:p>
        </p:txBody>
      </p:sp>
    </p:spTree>
    <p:extLst>
      <p:ext uri="{BB962C8B-B14F-4D97-AF65-F5344CB8AC3E}">
        <p14:creationId xmlns:p14="http://schemas.microsoft.com/office/powerpoint/2010/main" val="3697722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44</a:t>
            </a:fld>
            <a:endParaRPr lang="nb-NO"/>
          </a:p>
        </p:txBody>
      </p:sp>
    </p:spTree>
    <p:extLst>
      <p:ext uri="{BB962C8B-B14F-4D97-AF65-F5344CB8AC3E}">
        <p14:creationId xmlns:p14="http://schemas.microsoft.com/office/powerpoint/2010/main" val="3731137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94</a:t>
            </a:fld>
            <a:endParaRPr lang="nb-NO"/>
          </a:p>
        </p:txBody>
      </p:sp>
    </p:spTree>
    <p:extLst>
      <p:ext uri="{BB962C8B-B14F-4D97-AF65-F5344CB8AC3E}">
        <p14:creationId xmlns:p14="http://schemas.microsoft.com/office/powerpoint/2010/main" val="2978119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95</a:t>
            </a:fld>
            <a:endParaRPr lang="nb-NO"/>
          </a:p>
        </p:txBody>
      </p:sp>
    </p:spTree>
    <p:extLst>
      <p:ext uri="{BB962C8B-B14F-4D97-AF65-F5344CB8AC3E}">
        <p14:creationId xmlns:p14="http://schemas.microsoft.com/office/powerpoint/2010/main" val="1313422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96</a:t>
            </a:fld>
            <a:endParaRPr lang="nb-NO"/>
          </a:p>
        </p:txBody>
      </p:sp>
    </p:spTree>
    <p:extLst>
      <p:ext uri="{BB962C8B-B14F-4D97-AF65-F5344CB8AC3E}">
        <p14:creationId xmlns:p14="http://schemas.microsoft.com/office/powerpoint/2010/main" val="3376369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97</a:t>
            </a:fld>
            <a:endParaRPr lang="nb-NO"/>
          </a:p>
        </p:txBody>
      </p:sp>
    </p:spTree>
    <p:extLst>
      <p:ext uri="{BB962C8B-B14F-4D97-AF65-F5344CB8AC3E}">
        <p14:creationId xmlns:p14="http://schemas.microsoft.com/office/powerpoint/2010/main" val="4110172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98</a:t>
            </a:fld>
            <a:endParaRPr lang="nb-NO"/>
          </a:p>
        </p:txBody>
      </p:sp>
    </p:spTree>
    <p:extLst>
      <p:ext uri="{BB962C8B-B14F-4D97-AF65-F5344CB8AC3E}">
        <p14:creationId xmlns:p14="http://schemas.microsoft.com/office/powerpoint/2010/main" val="2941439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100</a:t>
            </a:fld>
            <a:endParaRPr lang="nb-NO"/>
          </a:p>
        </p:txBody>
      </p:sp>
    </p:spTree>
    <p:extLst>
      <p:ext uri="{BB962C8B-B14F-4D97-AF65-F5344CB8AC3E}">
        <p14:creationId xmlns:p14="http://schemas.microsoft.com/office/powerpoint/2010/main" val="1114055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101</a:t>
            </a:fld>
            <a:endParaRPr lang="nb-NO"/>
          </a:p>
        </p:txBody>
      </p:sp>
    </p:spTree>
    <p:extLst>
      <p:ext uri="{BB962C8B-B14F-4D97-AF65-F5344CB8AC3E}">
        <p14:creationId xmlns:p14="http://schemas.microsoft.com/office/powerpoint/2010/main" val="1676826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104</a:t>
            </a:fld>
            <a:endParaRPr lang="nb-NO"/>
          </a:p>
        </p:txBody>
      </p:sp>
    </p:spTree>
    <p:extLst>
      <p:ext uri="{BB962C8B-B14F-4D97-AF65-F5344CB8AC3E}">
        <p14:creationId xmlns:p14="http://schemas.microsoft.com/office/powerpoint/2010/main" val="2220851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105</a:t>
            </a:fld>
            <a:endParaRPr lang="nb-NO"/>
          </a:p>
        </p:txBody>
      </p:sp>
    </p:spTree>
    <p:extLst>
      <p:ext uri="{BB962C8B-B14F-4D97-AF65-F5344CB8AC3E}">
        <p14:creationId xmlns:p14="http://schemas.microsoft.com/office/powerpoint/2010/main" val="259895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45</a:t>
            </a:fld>
            <a:endParaRPr lang="nb-NO"/>
          </a:p>
        </p:txBody>
      </p:sp>
    </p:spTree>
    <p:extLst>
      <p:ext uri="{BB962C8B-B14F-4D97-AF65-F5344CB8AC3E}">
        <p14:creationId xmlns:p14="http://schemas.microsoft.com/office/powerpoint/2010/main" val="109800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46</a:t>
            </a:fld>
            <a:endParaRPr lang="nb-NO"/>
          </a:p>
        </p:txBody>
      </p:sp>
    </p:spTree>
    <p:extLst>
      <p:ext uri="{BB962C8B-B14F-4D97-AF65-F5344CB8AC3E}">
        <p14:creationId xmlns:p14="http://schemas.microsoft.com/office/powerpoint/2010/main" val="3802947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47</a:t>
            </a:fld>
            <a:endParaRPr lang="nb-NO"/>
          </a:p>
        </p:txBody>
      </p:sp>
    </p:spTree>
    <p:extLst>
      <p:ext uri="{BB962C8B-B14F-4D97-AF65-F5344CB8AC3E}">
        <p14:creationId xmlns:p14="http://schemas.microsoft.com/office/powerpoint/2010/main" val="363916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76</a:t>
            </a:fld>
            <a:endParaRPr lang="nb-NO"/>
          </a:p>
        </p:txBody>
      </p:sp>
    </p:spTree>
    <p:extLst>
      <p:ext uri="{BB962C8B-B14F-4D97-AF65-F5344CB8AC3E}">
        <p14:creationId xmlns:p14="http://schemas.microsoft.com/office/powerpoint/2010/main" val="1788831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77</a:t>
            </a:fld>
            <a:endParaRPr lang="nb-NO"/>
          </a:p>
        </p:txBody>
      </p:sp>
    </p:spTree>
    <p:extLst>
      <p:ext uri="{BB962C8B-B14F-4D97-AF65-F5344CB8AC3E}">
        <p14:creationId xmlns:p14="http://schemas.microsoft.com/office/powerpoint/2010/main" val="3210514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78</a:t>
            </a:fld>
            <a:endParaRPr lang="nb-NO"/>
          </a:p>
        </p:txBody>
      </p:sp>
    </p:spTree>
    <p:extLst>
      <p:ext uri="{BB962C8B-B14F-4D97-AF65-F5344CB8AC3E}">
        <p14:creationId xmlns:p14="http://schemas.microsoft.com/office/powerpoint/2010/main" val="4006343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65EB98E-A68B-4121-9ED7-35778ED751AC}" type="slidenum">
              <a:rPr lang="nb-NO" smtClean="0"/>
              <a:t>79</a:t>
            </a:fld>
            <a:endParaRPr lang="nb-NO"/>
          </a:p>
        </p:txBody>
      </p:sp>
    </p:spTree>
    <p:extLst>
      <p:ext uri="{BB962C8B-B14F-4D97-AF65-F5344CB8AC3E}">
        <p14:creationId xmlns:p14="http://schemas.microsoft.com/office/powerpoint/2010/main" val="917954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508E6-8D64-4F3F-A664-A4D80DFA5A4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A15C339-DBC7-4195-8D28-56E8EB18C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7CA0FE4-335C-4EAC-8E9C-B2F7C689CD2C}"/>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5" name="Plassholder for bunntekst 4">
            <a:extLst>
              <a:ext uri="{FF2B5EF4-FFF2-40B4-BE49-F238E27FC236}">
                <a16:creationId xmlns:a16="http://schemas.microsoft.com/office/drawing/2014/main" id="{1031026F-8089-47F5-BC90-2E2276ABA28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C10A092-3EF8-42CA-84C4-B2A8ACD9AEC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77106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8D944D-4F7A-4AA0-AAAD-A3E06AF481A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DD9380B-1A94-4934-8DF3-3E4C03739891}"/>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58FA3D7-353F-49B5-BAEA-BC09C29D2145}"/>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5" name="Plassholder for bunntekst 4">
            <a:extLst>
              <a:ext uri="{FF2B5EF4-FFF2-40B4-BE49-F238E27FC236}">
                <a16:creationId xmlns:a16="http://schemas.microsoft.com/office/drawing/2014/main" id="{65E2E197-4DC0-4683-B7A5-6A45AC6FA83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97AFBB4-112B-45F6-97E4-C8022C897CD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24335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CC6400F-947B-4208-ACAD-781C3B652F8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3A5B15B-97CF-456B-8D59-0AB94F3B250F}"/>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C60312-89E6-4F36-9D96-E4120BDD86B7}"/>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5" name="Plassholder for bunntekst 4">
            <a:extLst>
              <a:ext uri="{FF2B5EF4-FFF2-40B4-BE49-F238E27FC236}">
                <a16:creationId xmlns:a16="http://schemas.microsoft.com/office/drawing/2014/main" id="{63D22F81-FE4C-4774-A009-7D2195658BD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2487F0-4BB2-4D36-991C-156BB886D5A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2761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998654-7FCF-429E-8B26-6E05EE7D44E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B0B4497-A8E0-4D06-8B4E-3AE65B3089FB}"/>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84C9B7-0D47-49F1-9DA7-14EF884BA83D}"/>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5" name="Plassholder for bunntekst 4">
            <a:extLst>
              <a:ext uri="{FF2B5EF4-FFF2-40B4-BE49-F238E27FC236}">
                <a16:creationId xmlns:a16="http://schemas.microsoft.com/office/drawing/2014/main" id="{B79B3D39-B7FB-4290-98F0-AE90A213587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255B545-DCFA-4A4E-974D-B8D9F3DE260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23088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E28917-35E9-47EE-9136-FF45A38B087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C350D71-9459-49DB-BEAE-301DD9733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285D70FB-34CD-4B78-84E7-F462AD7E9AC8}"/>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5" name="Plassholder for bunntekst 4">
            <a:extLst>
              <a:ext uri="{FF2B5EF4-FFF2-40B4-BE49-F238E27FC236}">
                <a16:creationId xmlns:a16="http://schemas.microsoft.com/office/drawing/2014/main" id="{3C03D6D6-182B-4D3F-9611-1E7C2983B0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2E8A8D7-824D-490F-86F9-DD797E8A6A7B}"/>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82471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1E7040-C808-43B8-AD51-A180C49FCC7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7C9218-9F8F-455A-9A99-EAB6FA649921}"/>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D463072-75AA-42FD-BA97-916BB3D85D79}"/>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D5DA676-B93A-4492-AD95-789AD3444A38}"/>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6" name="Plassholder for bunntekst 5">
            <a:extLst>
              <a:ext uri="{FF2B5EF4-FFF2-40B4-BE49-F238E27FC236}">
                <a16:creationId xmlns:a16="http://schemas.microsoft.com/office/drawing/2014/main" id="{A86A2CF2-CBB9-4438-A8D1-0FA3D584961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29E71AB-D07C-40D9-8E22-D37A5C11F63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12007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98EDA5-9BEF-45BA-A603-EAFDDEB20C5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DDFD79C-AF6F-4A35-9110-14F6F3BFB9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FC9F3ADA-C5F7-4356-B082-13361C78DDC5}"/>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D399B7F-155A-490B-8C84-B1B373A1C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D3C4224D-908A-453A-9428-FDF573F1373E}"/>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B11047A-2636-4B5F-B358-441AB3649C97}"/>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8" name="Plassholder for bunntekst 7">
            <a:extLst>
              <a:ext uri="{FF2B5EF4-FFF2-40B4-BE49-F238E27FC236}">
                <a16:creationId xmlns:a16="http://schemas.microsoft.com/office/drawing/2014/main" id="{553C545D-8FA0-4EA8-91E9-17412DAE79E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FFE1D339-33FD-41C8-85EA-0D136F2A045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33018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F58CCF-4BBC-44EA-A040-C82F2F5FB89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6470D3F-1F63-4A96-877C-88006777CE45}"/>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4" name="Plassholder for bunntekst 3">
            <a:extLst>
              <a:ext uri="{FF2B5EF4-FFF2-40B4-BE49-F238E27FC236}">
                <a16:creationId xmlns:a16="http://schemas.microsoft.com/office/drawing/2014/main" id="{B93F0D58-4827-4145-82F8-59CAAEF57E75}"/>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6443CDF-14DE-4ADD-B348-CAC4F521A15E}"/>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96814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5A4B479-5921-4F40-876C-2589BF14ED83}"/>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3" name="Plassholder for bunntekst 2">
            <a:extLst>
              <a:ext uri="{FF2B5EF4-FFF2-40B4-BE49-F238E27FC236}">
                <a16:creationId xmlns:a16="http://schemas.microsoft.com/office/drawing/2014/main" id="{20CD5852-2AB8-4D70-91B4-EB4D066153E6}"/>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E988EB2-A9DF-4EE5-BC4A-255B56879DDC}"/>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8204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EEA83A-656B-48B4-97FE-6306D4E0924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EB9397F-1AFC-4070-9A1E-0847AA189B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CD75A99-7D2B-468C-A751-1E530F10A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1157B23D-D800-4405-90C3-342D9E093D54}"/>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6" name="Plassholder for bunntekst 5">
            <a:extLst>
              <a:ext uri="{FF2B5EF4-FFF2-40B4-BE49-F238E27FC236}">
                <a16:creationId xmlns:a16="http://schemas.microsoft.com/office/drawing/2014/main" id="{C8DB0185-4B3F-43E3-8CC9-01BE6211330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60D75E2-FF93-4313-B581-D6F582417AE8}"/>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606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C72FB-26CF-42E0-B8AB-268A6F08B16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3284978-7813-4E48-BA45-3491C704F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66CB62A-00EA-40C8-88AC-20C72E89C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379D04A2-708B-4607-81DB-0AAFFA3843B7}"/>
              </a:ext>
            </a:extLst>
          </p:cNvPr>
          <p:cNvSpPr>
            <a:spLocks noGrp="1"/>
          </p:cNvSpPr>
          <p:nvPr>
            <p:ph type="dt" sz="half" idx="10"/>
          </p:nvPr>
        </p:nvSpPr>
        <p:spPr/>
        <p:txBody>
          <a:bodyPr/>
          <a:lstStyle/>
          <a:p>
            <a:fld id="{FCC47332-6F8A-48E5-8507-686F89667386}" type="datetimeFigureOut">
              <a:rPr lang="nb-NO" smtClean="0"/>
              <a:t>18.02.2024</a:t>
            </a:fld>
            <a:endParaRPr lang="nb-NO"/>
          </a:p>
        </p:txBody>
      </p:sp>
      <p:sp>
        <p:nvSpPr>
          <p:cNvPr id="6" name="Plassholder for bunntekst 5">
            <a:extLst>
              <a:ext uri="{FF2B5EF4-FFF2-40B4-BE49-F238E27FC236}">
                <a16:creationId xmlns:a16="http://schemas.microsoft.com/office/drawing/2014/main" id="{CDC161C7-61A4-4CFC-B796-AB790C7DE7C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BDC647C-A025-4361-8BF1-3E8939662F69}"/>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03081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E45EBE2-BB82-4F6D-B2E9-B3D2D763C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455077B-9B78-41CD-BC69-4F9B2D4F61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C62FCE47-0FFA-470A-A847-1567683D4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47332-6F8A-48E5-8507-686F89667386}" type="datetimeFigureOut">
              <a:rPr lang="nb-NO" smtClean="0"/>
              <a:t>18.02.2024</a:t>
            </a:fld>
            <a:endParaRPr lang="nb-NO"/>
          </a:p>
        </p:txBody>
      </p:sp>
      <p:sp>
        <p:nvSpPr>
          <p:cNvPr id="5" name="Plassholder for bunntekst 4">
            <a:extLst>
              <a:ext uri="{FF2B5EF4-FFF2-40B4-BE49-F238E27FC236}">
                <a16:creationId xmlns:a16="http://schemas.microsoft.com/office/drawing/2014/main" id="{1B62C5EA-2820-4B4C-972D-44DD9CFAD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6194052C-9DC9-4EC0-B4F1-24D6516B2F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26CBC-9C11-49D6-8B68-336730307775}" type="slidenum">
              <a:rPr lang="nb-NO" smtClean="0"/>
              <a:t>‹#›</a:t>
            </a:fld>
            <a:endParaRPr lang="nb-NO"/>
          </a:p>
        </p:txBody>
      </p:sp>
    </p:spTree>
    <p:extLst>
      <p:ext uri="{BB962C8B-B14F-4D97-AF65-F5344CB8AC3E}">
        <p14:creationId xmlns:p14="http://schemas.microsoft.com/office/powerpoint/2010/main" val="345315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icao.int/"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easa.europa.eu/"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nlf.no/sportsfly/flygerettighet-passasjer-pfly"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24" name="Rectangle 23">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Sylinder 3">
            <a:extLst>
              <a:ext uri="{FF2B5EF4-FFF2-40B4-BE49-F238E27FC236}">
                <a16:creationId xmlns:a16="http://schemas.microsoft.com/office/drawing/2014/main" id="{B91F12BB-CF1C-4DB9-86D7-2C5A14A91025}"/>
              </a:ext>
            </a:extLst>
          </p:cNvPr>
          <p:cNvSpPr txBox="1"/>
          <p:nvPr/>
        </p:nvSpPr>
        <p:spPr>
          <a:xfrm>
            <a:off x="630688" y="4337523"/>
            <a:ext cx="10918056" cy="132738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b="1" dirty="0">
                <a:latin typeface="+mj-lt"/>
                <a:ea typeface="+mj-ea"/>
                <a:cs typeface="+mj-cs"/>
              </a:rPr>
              <a:t>LOVER OG BESTEMMELSER (ALW)</a:t>
            </a:r>
          </a:p>
          <a:p>
            <a:pPr algn="ctr">
              <a:lnSpc>
                <a:spcPct val="90000"/>
              </a:lnSpc>
              <a:spcBef>
                <a:spcPct val="0"/>
              </a:spcBef>
              <a:spcAft>
                <a:spcPts val="600"/>
              </a:spcAft>
            </a:pPr>
            <a:r>
              <a:rPr lang="en-US" sz="4200" b="1" dirty="0">
                <a:latin typeface="+mj-lt"/>
                <a:ea typeface="+mj-ea"/>
                <a:cs typeface="+mj-cs"/>
              </a:rPr>
              <a:t>FAGKODE: 1</a:t>
            </a:r>
          </a:p>
        </p:txBody>
      </p:sp>
      <p:cxnSp>
        <p:nvCxnSpPr>
          <p:cNvPr id="26" name="Straight Connector 25">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34E2FAD6-F2FE-4986-AD00-86F9BDC15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5926" y="5664903"/>
            <a:ext cx="2627580" cy="571500"/>
          </a:xfrm>
          <a:prstGeom prst="rect">
            <a:avLst/>
          </a:prstGeom>
        </p:spPr>
      </p:pic>
    </p:spTree>
    <p:extLst>
      <p:ext uri="{BB962C8B-B14F-4D97-AF65-F5344CB8AC3E}">
        <p14:creationId xmlns:p14="http://schemas.microsoft.com/office/powerpoint/2010/main" val="1243986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3A85664-F76D-4B28-8645-4215BDF3F691}"/>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Hvilket regelverk følger vi i Norge? (2/2)</a:t>
            </a: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38199" y="1825625"/>
            <a:ext cx="8280401" cy="4351338"/>
          </a:xfrm>
        </p:spPr>
        <p:txBody>
          <a:bodyPr vert="horz" lIns="91440" tIns="45720" rIns="91440" bIns="45720" rtlCol="0">
            <a:normAutofit/>
          </a:bodyPr>
          <a:lstStyle/>
          <a:p>
            <a:r>
              <a:rPr lang="nb-NO" sz="2400" dirty="0"/>
              <a:t>Den sertifiserte luftfarten må derfor følge</a:t>
            </a:r>
          </a:p>
          <a:p>
            <a:pPr lvl="1"/>
            <a:r>
              <a:rPr lang="nb-NO" sz="2000" dirty="0"/>
              <a:t>Felleseuropeisk regelverk som utarbeides av EUs organer og av EUs flysikkerhetsbyrå EASA. Ved konflikt har dette forrang, vel og merke om EU-regelen er gjennomført i norsk rett</a:t>
            </a:r>
          </a:p>
          <a:p>
            <a:pPr lvl="1"/>
            <a:r>
              <a:rPr lang="nb-NO" sz="2000" dirty="0"/>
              <a:t>Forholde oss til norske regler i luftfartsloven, eksempelvis straffebestemmelser og regler om pliktavhold</a:t>
            </a:r>
          </a:p>
          <a:p>
            <a:pPr lvl="1"/>
            <a:r>
              <a:rPr lang="nb-NO" sz="2000" dirty="0"/>
              <a:t>Vite at det kan være norske særbestemmelser i nasjonale forskrifter som kan gjelde forhold ved en flyvning </a:t>
            </a:r>
          </a:p>
          <a:p>
            <a:r>
              <a:rPr lang="nb-NO" sz="2400" dirty="0"/>
              <a:t>Sportsflyging er underlagt nasjonale særregler med et eget sikkerhetssystem, og følger ikke de internasjonale reglene på samme måte som den sertifiserte luftfarten</a:t>
            </a:r>
            <a:endParaRPr lang="en-US" sz="2400" dirty="0"/>
          </a:p>
        </p:txBody>
      </p:sp>
      <p:pic>
        <p:nvPicPr>
          <p:cNvPr id="5" name="Bilde 4">
            <a:extLst>
              <a:ext uri="{FF2B5EF4-FFF2-40B4-BE49-F238E27FC236}">
                <a16:creationId xmlns:a16="http://schemas.microsoft.com/office/drawing/2014/main" id="{6A28115A-7B4C-4A3B-B130-37AF096308F3}"/>
              </a:ext>
            </a:extLst>
          </p:cNvPr>
          <p:cNvPicPr>
            <a:picLocks noChangeAspect="1"/>
          </p:cNvPicPr>
          <p:nvPr/>
        </p:nvPicPr>
        <p:blipFill rotWithShape="1">
          <a:blip r:embed="rId2">
            <a:extLst>
              <a:ext uri="{28A0092B-C50C-407E-A947-70E740481C1C}">
                <a14:useLocalDpi xmlns:a14="http://schemas.microsoft.com/office/drawing/2010/main" val="0"/>
              </a:ext>
            </a:extLst>
          </a:blip>
          <a:srcRect l="27620" t="360" r="27988" b="15014"/>
          <a:stretch/>
        </p:blipFill>
        <p:spPr>
          <a:xfrm>
            <a:off x="9118601" y="1967782"/>
            <a:ext cx="1752600" cy="2706220"/>
          </a:xfrm>
          <a:prstGeom prst="rect">
            <a:avLst/>
          </a:prstGeom>
        </p:spPr>
      </p:pic>
    </p:spTree>
    <p:extLst>
      <p:ext uri="{BB962C8B-B14F-4D97-AF65-F5344CB8AC3E}">
        <p14:creationId xmlns:p14="http://schemas.microsoft.com/office/powerpoint/2010/main" val="424005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1571811" y="1573586"/>
            <a:ext cx="9122584" cy="1325563"/>
          </a:xfrm>
        </p:spPr>
        <p:txBody>
          <a:bodyPr>
            <a:normAutofit/>
          </a:bodyPr>
          <a:lstStyle/>
          <a:p>
            <a:r>
              <a:rPr lang="nb-NO" sz="3700" b="1">
                <a:latin typeface="+mn-lt"/>
              </a:rPr>
              <a:t>SERA.3101 og 3105 Uaktsom eller skjødesløs drift av luftfartøy – Laveste tillatte flygehøyde</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1571810" y="3060016"/>
            <a:ext cx="6315957" cy="2828035"/>
          </a:xfrm>
        </p:spPr>
        <p:txBody>
          <a:bodyPr>
            <a:noAutofit/>
          </a:bodyPr>
          <a:lstStyle/>
          <a:p>
            <a:r>
              <a:rPr lang="nb-NO" sz="2000" dirty="0"/>
              <a:t>Vi har ikke lov til å fly på en uaktsom eller skjødesløs måte slik at andres liv eller eiendom settes i fare</a:t>
            </a:r>
          </a:p>
          <a:p>
            <a:r>
              <a:rPr lang="nb-NO" sz="2000" dirty="0"/>
              <a:t>Bortsett fra når det er nødvendig for start og landing, eller etter tillatelse, skal vi ikke fly over tettbygde by- eller boligområder eller over utendørs forsamlinger av personer, unntatt i en høyde som ved en eventuell nødssituasjon vil tillate at landing kan skje uten unødig fare for personer eller eiendom på marken. </a:t>
            </a:r>
            <a:r>
              <a:rPr lang="nb-NO" sz="2000" i="1" dirty="0"/>
              <a:t>Hva tror du de mener med det?</a:t>
            </a:r>
          </a:p>
        </p:txBody>
      </p:sp>
      <p:sp>
        <p:nvSpPr>
          <p:cNvPr id="13"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txBody>
          <a:bodyPr/>
          <a:lstStyle/>
          <a:p>
            <a:endParaRPr lang="nb-NO"/>
          </a:p>
        </p:txBody>
      </p:sp>
      <p:sp>
        <p:nvSpPr>
          <p:cNvPr id="15"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endParaRPr lang="nb-NO"/>
          </a:p>
        </p:txBody>
      </p:sp>
      <p:pic>
        <p:nvPicPr>
          <p:cNvPr id="8" name="Bilde 7" descr="Et bilde som inneholder skilt&#10;&#10;Automatisk generert beskrivelse">
            <a:extLst>
              <a:ext uri="{FF2B5EF4-FFF2-40B4-BE49-F238E27FC236}">
                <a16:creationId xmlns:a16="http://schemas.microsoft.com/office/drawing/2014/main" id="{8C155025-D1CB-4D69-A9F4-859E11DCB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9802" y="3191551"/>
            <a:ext cx="2486752" cy="2194559"/>
          </a:xfrm>
          <a:prstGeom prst="rect">
            <a:avLst/>
          </a:prstGeom>
        </p:spPr>
      </p:pic>
      <p:pic>
        <p:nvPicPr>
          <p:cNvPr id="11" name="Bilde 10">
            <a:extLst>
              <a:ext uri="{FF2B5EF4-FFF2-40B4-BE49-F238E27FC236}">
                <a16:creationId xmlns:a16="http://schemas.microsoft.com/office/drawing/2014/main" id="{0E41B9A9-B91E-45BF-849D-078EF3E2E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8615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SERA.3110 Marsjhøyde</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825625"/>
            <a:ext cx="10515600" cy="4351338"/>
          </a:xfrm>
        </p:spPr>
        <p:txBody>
          <a:bodyPr>
            <a:normAutofit/>
          </a:bodyPr>
          <a:lstStyle/>
          <a:p>
            <a:pPr marL="0" indent="0">
              <a:buNone/>
            </a:pPr>
            <a:r>
              <a:rPr lang="nb-NO" dirty="0"/>
              <a:t>De marsjhøyder som vi har tenkt å bruke for en flyvning eller del av en flyvning, angis som</a:t>
            </a:r>
          </a:p>
          <a:p>
            <a:r>
              <a:rPr lang="nb-NO" b="1" dirty="0"/>
              <a:t>flygenivå</a:t>
            </a:r>
            <a:r>
              <a:rPr lang="nb-NO" dirty="0"/>
              <a:t> for flyvning ved eller over laveste brukbare flygenivå, eller over gjennomgangshøyden der dette er aktuelt </a:t>
            </a:r>
          </a:p>
          <a:p>
            <a:r>
              <a:rPr lang="nb-NO" b="1" dirty="0"/>
              <a:t>høyde over havet</a:t>
            </a:r>
            <a:r>
              <a:rPr lang="nb-NO" dirty="0"/>
              <a:t> for flyvninger under laveste brukbare flygenivå, eller under gjennomgangshøyden der dette er aktuelt </a:t>
            </a:r>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6436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F25ED5-C720-4A8B-BFED-BB2538303DCB}"/>
              </a:ext>
            </a:extLst>
          </p:cNvPr>
          <p:cNvSpPr>
            <a:spLocks noGrp="1"/>
          </p:cNvSpPr>
          <p:nvPr>
            <p:ph type="title"/>
          </p:nvPr>
        </p:nvSpPr>
        <p:spPr>
          <a:xfrm>
            <a:off x="762001" y="803325"/>
            <a:ext cx="5314536" cy="1325563"/>
          </a:xfrm>
        </p:spPr>
        <p:txBody>
          <a:bodyPr>
            <a:normAutofit/>
          </a:bodyPr>
          <a:lstStyle/>
          <a:p>
            <a:r>
              <a:rPr lang="nb-NO" sz="4100"/>
              <a:t>Høydemålerinnstillinger</a:t>
            </a:r>
            <a:endParaRPr lang="en-GB" sz="4100"/>
          </a:p>
        </p:txBody>
      </p:sp>
      <p:sp>
        <p:nvSpPr>
          <p:cNvPr id="3" name="Plassholder for innhold 2">
            <a:extLst>
              <a:ext uri="{FF2B5EF4-FFF2-40B4-BE49-F238E27FC236}">
                <a16:creationId xmlns:a16="http://schemas.microsoft.com/office/drawing/2014/main" id="{9A21A410-9EB9-4C70-9F9A-487ED7A99F23}"/>
              </a:ext>
            </a:extLst>
          </p:cNvPr>
          <p:cNvSpPr>
            <a:spLocks noGrp="1"/>
          </p:cNvSpPr>
          <p:nvPr>
            <p:ph idx="1"/>
          </p:nvPr>
        </p:nvSpPr>
        <p:spPr>
          <a:xfrm>
            <a:off x="762000" y="2279018"/>
            <a:ext cx="5314543" cy="3375920"/>
          </a:xfrm>
        </p:spPr>
        <p:txBody>
          <a:bodyPr anchor="t">
            <a:noAutofit/>
          </a:bodyPr>
          <a:lstStyle/>
          <a:p>
            <a:r>
              <a:rPr lang="nb-NO" sz="2000" b="1" dirty="0"/>
              <a:t>Gjennomgangshøyde (Transition Altitude)(TA): På eller under denne høyden oppgis luftfartøyets vertikale posisjon med referanse til høyde (altitudes) – QNH </a:t>
            </a:r>
          </a:p>
          <a:p>
            <a:r>
              <a:rPr lang="nb-NO" sz="2000" b="1" dirty="0"/>
              <a:t>Gjennomgangsnivå (Transition Level)(TL): Laveste brukbare flygenivå over gjennomgangshøyden</a:t>
            </a:r>
          </a:p>
          <a:p>
            <a:r>
              <a:rPr lang="nb-NO" sz="2000" b="1" dirty="0"/>
              <a:t>Gjennomgangsskikt (Transition </a:t>
            </a:r>
            <a:r>
              <a:rPr lang="nb-NO" sz="2000" b="1" dirty="0" err="1"/>
              <a:t>Layer</a:t>
            </a:r>
            <a:r>
              <a:rPr lang="nb-NO" sz="2000" b="1" dirty="0"/>
              <a:t>): Luftrommet mellom gjennomgangshøyden og gjennomgangsnivået</a:t>
            </a:r>
            <a:r>
              <a:rPr lang="nb-NO" sz="2000" dirty="0"/>
              <a:t>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e 3" descr="Et bilde som inneholder klokke, foto, forskjellig&#10;&#10;Beskrivelse som er generert med høy visshet">
            <a:extLst>
              <a:ext uri="{FF2B5EF4-FFF2-40B4-BE49-F238E27FC236}">
                <a16:creationId xmlns:a16="http://schemas.microsoft.com/office/drawing/2014/main" id="{D4C58196-4C7B-4F37-9C07-641E3BEEC37C}"/>
              </a:ext>
            </a:extLst>
          </p:cNvPr>
          <p:cNvPicPr>
            <a:picLocks noChangeAspect="1"/>
          </p:cNvPicPr>
          <p:nvPr/>
        </p:nvPicPr>
        <p:blipFill rotWithShape="1">
          <a:blip r:embed="rId2"/>
          <a:srcRect l="2796" r="-2"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Bilde 5">
            <a:extLst>
              <a:ext uri="{FF2B5EF4-FFF2-40B4-BE49-F238E27FC236}">
                <a16:creationId xmlns:a16="http://schemas.microsoft.com/office/drawing/2014/main" id="{811DCCA3-614B-437B-8864-ECBA79FAA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3187409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E8F314-7EC2-4234-918A-AB353D63524C}"/>
              </a:ext>
            </a:extLst>
          </p:cNvPr>
          <p:cNvSpPr>
            <a:spLocks noGrp="1"/>
          </p:cNvSpPr>
          <p:nvPr>
            <p:ph type="title"/>
          </p:nvPr>
        </p:nvSpPr>
        <p:spPr>
          <a:xfrm>
            <a:off x="687211" y="610335"/>
            <a:ext cx="10128787" cy="1455888"/>
          </a:xfrm>
        </p:spPr>
        <p:txBody>
          <a:bodyPr/>
          <a:lstStyle/>
          <a:p>
            <a:endParaRPr lang="en-GB" dirty="0"/>
          </a:p>
        </p:txBody>
      </p:sp>
      <p:pic>
        <p:nvPicPr>
          <p:cNvPr id="1026" name="Picture 2" descr="Bilderesultat for transition altitude">
            <a:extLst>
              <a:ext uri="{FF2B5EF4-FFF2-40B4-BE49-F238E27FC236}">
                <a16:creationId xmlns:a16="http://schemas.microsoft.com/office/drawing/2014/main" id="{48BB47E2-4D06-4B68-A165-3C75E24B06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8" y="893"/>
            <a:ext cx="12188825" cy="6856214"/>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DC487381-567E-49CD-9862-EC23C7F2B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
        <p:nvSpPr>
          <p:cNvPr id="3" name="TekstSylinder 2">
            <a:extLst>
              <a:ext uri="{FF2B5EF4-FFF2-40B4-BE49-F238E27FC236}">
                <a16:creationId xmlns:a16="http://schemas.microsoft.com/office/drawing/2014/main" id="{18C2E91F-D1B0-0A06-96E2-2BCB7CC67708}"/>
              </a:ext>
            </a:extLst>
          </p:cNvPr>
          <p:cNvSpPr txBox="1"/>
          <p:nvPr/>
        </p:nvSpPr>
        <p:spPr>
          <a:xfrm>
            <a:off x="2588064" y="481788"/>
            <a:ext cx="6754606" cy="400110"/>
          </a:xfrm>
          <a:prstGeom prst="rect">
            <a:avLst/>
          </a:prstGeom>
          <a:noFill/>
        </p:spPr>
        <p:txBody>
          <a:bodyPr wrap="none" rtlCol="0">
            <a:spAutoFit/>
          </a:bodyPr>
          <a:lstStyle/>
          <a:p>
            <a:r>
              <a:rPr lang="nb-NO" sz="2000" i="1" dirty="0"/>
              <a:t>flytter seg nedover ved lokalt lavtrykk, og oppover ved høytrykk</a:t>
            </a:r>
          </a:p>
        </p:txBody>
      </p:sp>
      <p:sp>
        <p:nvSpPr>
          <p:cNvPr id="5" name="TekstSylinder 4">
            <a:extLst>
              <a:ext uri="{FF2B5EF4-FFF2-40B4-BE49-F238E27FC236}">
                <a16:creationId xmlns:a16="http://schemas.microsoft.com/office/drawing/2014/main" id="{A17AE729-33EB-B592-EE12-07FD50A4EFA2}"/>
              </a:ext>
            </a:extLst>
          </p:cNvPr>
          <p:cNvSpPr txBox="1"/>
          <p:nvPr/>
        </p:nvSpPr>
        <p:spPr>
          <a:xfrm>
            <a:off x="1754944" y="3164028"/>
            <a:ext cx="2921826" cy="400110"/>
          </a:xfrm>
          <a:prstGeom prst="rect">
            <a:avLst/>
          </a:prstGeom>
          <a:noFill/>
        </p:spPr>
        <p:txBody>
          <a:bodyPr wrap="none" rtlCol="0">
            <a:spAutoFit/>
          </a:bodyPr>
          <a:lstStyle/>
          <a:p>
            <a:r>
              <a:rPr lang="nb-NO" sz="2000" i="1" dirty="0"/>
              <a:t>er høyder over havets nivå</a:t>
            </a:r>
          </a:p>
        </p:txBody>
      </p:sp>
    </p:spTree>
    <p:extLst>
      <p:ext uri="{BB962C8B-B14F-4D97-AF65-F5344CB8AC3E}">
        <p14:creationId xmlns:p14="http://schemas.microsoft.com/office/powerpoint/2010/main" val="195206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655320" y="365125"/>
            <a:ext cx="5120114" cy="1692794"/>
          </a:xfrm>
        </p:spPr>
        <p:txBody>
          <a:bodyPr>
            <a:normAutofit/>
          </a:bodyPr>
          <a:lstStyle/>
          <a:p>
            <a:r>
              <a:rPr lang="nb-NO" sz="4100" b="1">
                <a:latin typeface="+mn-lt"/>
              </a:rPr>
              <a:t>SERA.3115 Nedkasting og sprøyting</a:t>
            </a:r>
          </a:p>
        </p:txBody>
      </p:sp>
      <p:cxnSp>
        <p:nvCxnSpPr>
          <p:cNvPr id="15"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655321" y="2575034"/>
            <a:ext cx="5440679" cy="3462228"/>
          </a:xfrm>
        </p:spPr>
        <p:txBody>
          <a:bodyPr>
            <a:normAutofit/>
          </a:bodyPr>
          <a:lstStyle/>
          <a:p>
            <a:r>
              <a:rPr lang="nb-NO" sz="2400" dirty="0"/>
              <a:t>Vi har kun lov til å kaste ting ned eller drive med sprøyting i samsvar med:</a:t>
            </a:r>
          </a:p>
          <a:p>
            <a:r>
              <a:rPr lang="nb-NO" sz="2400" dirty="0"/>
              <a:t>gjeldende forordninger, og der det er aktuelt også med nasjonal lovgivning </a:t>
            </a:r>
          </a:p>
          <a:p>
            <a:r>
              <a:rPr lang="nb-NO" sz="2400" dirty="0"/>
              <a:t>eventuelt relevante opplysninger, råd og/eller klareringer fra de enheter av  lufttrafikktjenesten som vi er i kontakt med</a:t>
            </a:r>
          </a:p>
        </p:txBody>
      </p:sp>
      <p:pic>
        <p:nvPicPr>
          <p:cNvPr id="6" name="Bilde 5" descr="Et bilde som inneholder gress, utendørs, gul, fly&#10;&#10;Automatisk generert beskrivelse">
            <a:extLst>
              <a:ext uri="{FF2B5EF4-FFF2-40B4-BE49-F238E27FC236}">
                <a16:creationId xmlns:a16="http://schemas.microsoft.com/office/drawing/2014/main" id="{21885382-4B62-4304-86F6-C9B92F714623}"/>
              </a:ext>
            </a:extLst>
          </p:cNvPr>
          <p:cNvPicPr>
            <a:picLocks noChangeAspect="1"/>
          </p:cNvPicPr>
          <p:nvPr/>
        </p:nvPicPr>
        <p:blipFill rotWithShape="1">
          <a:blip r:embed="rId3">
            <a:extLst>
              <a:ext uri="{28A0092B-C50C-407E-A947-70E740481C1C}">
                <a14:useLocalDpi xmlns:a14="http://schemas.microsoft.com/office/drawing/2010/main" val="0"/>
              </a:ext>
            </a:extLst>
          </a:blip>
          <a:srcRect l="24672" r="2354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0" name="Bilde 9">
            <a:extLst>
              <a:ext uri="{FF2B5EF4-FFF2-40B4-BE49-F238E27FC236}">
                <a16:creationId xmlns:a16="http://schemas.microsoft.com/office/drawing/2014/main" id="{B7E92F92-CC03-4934-A9C1-68A334BAD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2746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13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latin typeface="+mn-lt"/>
              </a:rPr>
              <a:t>SERA.3120 Sleping</a:t>
            </a:r>
          </a:p>
        </p:txBody>
      </p:sp>
      <p:pic>
        <p:nvPicPr>
          <p:cNvPr id="6" name="Bilde 5" descr="Et bilde som inneholder himmel, utendørs, bakke, gress&#10;&#10;Automatisk generert beskrivelse">
            <a:extLst>
              <a:ext uri="{FF2B5EF4-FFF2-40B4-BE49-F238E27FC236}">
                <a16:creationId xmlns:a16="http://schemas.microsoft.com/office/drawing/2014/main" id="{607120A0-0573-49B9-B6AD-B4443B9CC614}"/>
              </a:ext>
            </a:extLst>
          </p:cNvPr>
          <p:cNvPicPr>
            <a:picLocks noChangeAspect="1"/>
          </p:cNvPicPr>
          <p:nvPr/>
        </p:nvPicPr>
        <p:blipFill rotWithShape="1">
          <a:blip r:embed="rId3">
            <a:extLst>
              <a:ext uri="{28A0092B-C50C-407E-A947-70E740481C1C}">
                <a14:useLocalDpi xmlns:a14="http://schemas.microsoft.com/office/drawing/2010/main" val="0"/>
              </a:ext>
            </a:extLst>
          </a:blip>
          <a:srcRect t="12820" r="1" b="1"/>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029319" y="917725"/>
            <a:ext cx="3424739" cy="4852362"/>
          </a:xfrm>
        </p:spPr>
        <p:txBody>
          <a:bodyPr anchor="ctr">
            <a:normAutofit/>
          </a:bodyPr>
          <a:lstStyle/>
          <a:p>
            <a:pPr marL="0" indent="0">
              <a:buNone/>
            </a:pPr>
            <a:r>
              <a:rPr lang="nb-NO" sz="2000" dirty="0">
                <a:solidFill>
                  <a:srgbClr val="FFFFFF"/>
                </a:solidFill>
              </a:rPr>
              <a:t>Vi har kun lov å slepe et luftfartøy eller en annen gjenstand i samsvar med</a:t>
            </a:r>
          </a:p>
          <a:p>
            <a:r>
              <a:rPr lang="nb-NO" sz="2000" dirty="0">
                <a:solidFill>
                  <a:srgbClr val="FFFFFF"/>
                </a:solidFill>
              </a:rPr>
              <a:t>gjeldende forordninger, og der det er aktuelt også med nasjonal lovgivning </a:t>
            </a:r>
          </a:p>
          <a:p>
            <a:r>
              <a:rPr lang="nb-NO" sz="2000" dirty="0">
                <a:solidFill>
                  <a:srgbClr val="FFFFFF"/>
                </a:solidFill>
              </a:rPr>
              <a:t>eventuelt relevante opplysninger, råd og/eller klareringer fra de enheter av lufttrafikktjenesten som vi er i kontakt med</a:t>
            </a:r>
          </a:p>
          <a:p>
            <a:endParaRPr lang="nb-NO" sz="2000" dirty="0">
              <a:solidFill>
                <a:srgbClr val="FFFFFF"/>
              </a:solidFill>
            </a:endParaRPr>
          </a:p>
        </p:txBody>
      </p:sp>
      <p:pic>
        <p:nvPicPr>
          <p:cNvPr id="12" name="Bilde 11">
            <a:extLst>
              <a:ext uri="{FF2B5EF4-FFF2-40B4-BE49-F238E27FC236}">
                <a16:creationId xmlns:a16="http://schemas.microsoft.com/office/drawing/2014/main" id="{44FE44E3-1DF0-44A1-91FB-962741BC9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461" y="5794580"/>
            <a:ext cx="3810000" cy="571500"/>
          </a:xfrm>
          <a:prstGeom prst="rect">
            <a:avLst/>
          </a:prstGeom>
        </p:spPr>
      </p:pic>
    </p:spTree>
    <p:extLst>
      <p:ext uri="{BB962C8B-B14F-4D97-AF65-F5344CB8AC3E}">
        <p14:creationId xmlns:p14="http://schemas.microsoft.com/office/powerpoint/2010/main" val="38276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descr="Et bilde som inneholder utendørs, himmel, røyk, luft&#10;&#10;Automatisk generert beskrivelse">
            <a:extLst>
              <a:ext uri="{FF2B5EF4-FFF2-40B4-BE49-F238E27FC236}">
                <a16:creationId xmlns:a16="http://schemas.microsoft.com/office/drawing/2014/main" id="{D0FD9147-4663-43C9-97CC-9FBA948D4662}"/>
              </a:ext>
            </a:extLst>
          </p:cNvPr>
          <p:cNvPicPr>
            <a:picLocks noChangeAspect="1"/>
          </p:cNvPicPr>
          <p:nvPr/>
        </p:nvPicPr>
        <p:blipFill rotWithShape="1">
          <a:blip r:embed="rId2">
            <a:extLst>
              <a:ext uri="{28A0092B-C50C-407E-A947-70E740481C1C}">
                <a14:useLocalDpi xmlns:a14="http://schemas.microsoft.com/office/drawing/2010/main" val="0"/>
              </a:ext>
            </a:extLst>
          </a:blip>
          <a:srcRect t="2690" b="13976"/>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8E88B0B1-7C0D-4A03-B5F7-4471211FA37A}"/>
              </a:ext>
            </a:extLst>
          </p:cNvPr>
          <p:cNvSpPr>
            <a:spLocks noGrp="1"/>
          </p:cNvSpPr>
          <p:nvPr>
            <p:ph type="title"/>
          </p:nvPr>
        </p:nvSpPr>
        <p:spPr>
          <a:xfrm>
            <a:off x="709448" y="1913950"/>
            <a:ext cx="4204137" cy="1342754"/>
          </a:xfrm>
        </p:spPr>
        <p:txBody>
          <a:bodyPr>
            <a:normAutofit/>
          </a:bodyPr>
          <a:lstStyle/>
          <a:p>
            <a:pPr algn="ctr"/>
            <a:r>
              <a:rPr lang="nb-NO" sz="3600" b="1" dirty="0">
                <a:latin typeface="+mn-lt"/>
              </a:rPr>
              <a:t>SERA.3130 Akroflyging</a:t>
            </a:r>
            <a:endParaRPr lang="nb-NO" sz="3600" dirty="0">
              <a:latin typeface="+mn-lt"/>
            </a:endParaRP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BBF0DFC-3C68-441D-BD72-121A35611D3B}"/>
              </a:ext>
            </a:extLst>
          </p:cNvPr>
          <p:cNvSpPr>
            <a:spLocks noGrp="1"/>
          </p:cNvSpPr>
          <p:nvPr>
            <p:ph idx="1"/>
          </p:nvPr>
        </p:nvSpPr>
        <p:spPr>
          <a:xfrm>
            <a:off x="525516" y="3417573"/>
            <a:ext cx="4593021" cy="2619839"/>
          </a:xfrm>
        </p:spPr>
        <p:txBody>
          <a:bodyPr anchor="ctr">
            <a:normAutofit fontScale="92500" lnSpcReduction="10000"/>
          </a:bodyPr>
          <a:lstStyle/>
          <a:p>
            <a:r>
              <a:rPr lang="nb-NO" sz="1800" dirty="0"/>
              <a:t>Vi kan bare fly akro dersom vi gjør det i samsvar med:</a:t>
            </a:r>
          </a:p>
          <a:p>
            <a:r>
              <a:rPr lang="nb-NO" sz="1800" dirty="0"/>
              <a:t>gjeldende forordninger, og der det er aktuelt også med nasjonal lovgivning</a:t>
            </a:r>
          </a:p>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Akroflyging er generelt ikke tillatt med sportsfly</a:t>
            </a:r>
            <a:r>
              <a:rPr lang="nb-NO" sz="1800" dirty="0"/>
              <a:t> </a:t>
            </a:r>
          </a:p>
          <a:p>
            <a:r>
              <a:rPr lang="nb-NO" sz="1800" dirty="0"/>
              <a:t>eventuelt relevante opplysninger, råd og/eller klareringer fra de enheter av  lufttrafikktjenesten som vi er i kontakt med</a:t>
            </a:r>
          </a:p>
          <a:p>
            <a:r>
              <a:rPr lang="nb-NO" sz="1800" i="1" dirty="0"/>
              <a:t>Hva er akroflyging?</a:t>
            </a:r>
          </a:p>
          <a:p>
            <a:endParaRPr lang="nb-NO" sz="1800" dirty="0"/>
          </a:p>
        </p:txBody>
      </p:sp>
      <p:pic>
        <p:nvPicPr>
          <p:cNvPr id="17" name="Bilde 16">
            <a:extLst>
              <a:ext uri="{FF2B5EF4-FFF2-40B4-BE49-F238E27FC236}">
                <a16:creationId xmlns:a16="http://schemas.microsoft.com/office/drawing/2014/main" id="{241EB06B-5BFA-461A-8E38-71E12CE30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9747038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SERA.3135 Formasjonsflyging</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a:bodyPr>
          <a:lstStyle/>
          <a:p>
            <a:r>
              <a:rPr lang="nb-NO" dirty="0"/>
              <a:t>Kun tillatt når det er forhåndsavtalt mellom fartøysjefene</a:t>
            </a:r>
          </a:p>
          <a:p>
            <a:r>
              <a:rPr lang="nb-NO" dirty="0"/>
              <a:t>I kontrollert luftrom kun tillatt i samsvar med vilkår satt av luftfartsmyndighetene:</a:t>
            </a:r>
          </a:p>
          <a:p>
            <a:r>
              <a:rPr lang="nb-NO" dirty="0"/>
              <a:t>En av fartøysjefene skal utpekes til formasjonsleder</a:t>
            </a:r>
          </a:p>
          <a:p>
            <a:r>
              <a:rPr lang="nb-NO" dirty="0"/>
              <a:t>Formasjonen navigerer og gir posisjonsrapporter som den er ett enkelt luftfartøy</a:t>
            </a:r>
          </a:p>
          <a:p>
            <a:r>
              <a:rPr lang="nb-NO" dirty="0"/>
              <a:t>Alle fartøysjefene har selv ansvar for atskillelse mellom luftfartøyene, også under manøvrering innenfor formasjonen, samt når formasjonen dannes og oppløses</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9621745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648929" y="629266"/>
            <a:ext cx="5127031" cy="1676603"/>
          </a:xfrm>
        </p:spPr>
        <p:txBody>
          <a:bodyPr>
            <a:normAutofit/>
          </a:bodyPr>
          <a:lstStyle/>
          <a:p>
            <a:r>
              <a:rPr lang="nb-NO" sz="3700" b="1" dirty="0">
                <a:latin typeface="+mn-lt"/>
              </a:rPr>
              <a:t>SERA.3145 Forbudte- og restriksjonsområder</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648930" y="2438400"/>
            <a:ext cx="5127029" cy="3785419"/>
          </a:xfrm>
        </p:spPr>
        <p:txBody>
          <a:bodyPr>
            <a:normAutofit/>
          </a:bodyPr>
          <a:lstStyle/>
          <a:p>
            <a:r>
              <a:rPr lang="nb-NO" dirty="0"/>
              <a:t>Det er ikke lov å fly innenfor offentliggjorte forbudte- og restriksjonsområder, med mindre det skjer i samsvar med vilkårene for restriksjonen eller med tillatelse</a:t>
            </a:r>
          </a:p>
          <a:p>
            <a:r>
              <a:rPr lang="nb-NO" i="1" dirty="0"/>
              <a:t>Hva vil det bety i praksis? </a:t>
            </a:r>
          </a:p>
        </p:txBody>
      </p:sp>
      <p:pic>
        <p:nvPicPr>
          <p:cNvPr id="5" name="Bilde 4" descr="Et bilde som inneholder skilt, himmel, tekst&#10;&#10;Automatisk generert beskrivelse">
            <a:extLst>
              <a:ext uri="{FF2B5EF4-FFF2-40B4-BE49-F238E27FC236}">
                <a16:creationId xmlns:a16="http://schemas.microsoft.com/office/drawing/2014/main" id="{CEE23766-4FCC-458E-A54F-290CFB8CFA3C}"/>
              </a:ext>
            </a:extLst>
          </p:cNvPr>
          <p:cNvPicPr>
            <a:picLocks noChangeAspect="1"/>
          </p:cNvPicPr>
          <p:nvPr/>
        </p:nvPicPr>
        <p:blipFill rotWithShape="1">
          <a:blip r:embed="rId2">
            <a:extLst>
              <a:ext uri="{28A0092B-C50C-407E-A947-70E740481C1C}">
                <a14:useLocalDpi xmlns:a14="http://schemas.microsoft.com/office/drawing/2010/main" val="0"/>
              </a:ext>
            </a:extLst>
          </a:blip>
          <a:srcRect l="420" r="1664" b="3"/>
          <a:stretch/>
        </p:blipFill>
        <p:spPr>
          <a:xfrm>
            <a:off x="6090613" y="640082"/>
            <a:ext cx="5461724" cy="5577837"/>
          </a:xfrm>
          <a:prstGeom prst="rect">
            <a:avLst/>
          </a:prstGeom>
          <a:effectLst/>
        </p:spPr>
      </p:pic>
      <p:pic>
        <p:nvPicPr>
          <p:cNvPr id="6" name="Bilde 5">
            <a:extLst>
              <a:ext uri="{FF2B5EF4-FFF2-40B4-BE49-F238E27FC236}">
                <a16:creationId xmlns:a16="http://schemas.microsoft.com/office/drawing/2014/main" id="{5ADDFB37-4DE8-4794-AF1F-ACF8FE20C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0102519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SERA – </a:t>
            </a:r>
            <a:r>
              <a:rPr lang="en-US" sz="3600" dirty="0" err="1">
                <a:solidFill>
                  <a:schemeClr val="tx1">
                    <a:lumMod val="85000"/>
                    <a:lumOff val="15000"/>
                  </a:schemeClr>
                </a:solidFill>
              </a:rPr>
              <a:t>Unngå</a:t>
            </a:r>
            <a:r>
              <a:rPr lang="en-US" sz="3600" dirty="0">
                <a:solidFill>
                  <a:schemeClr val="tx1">
                    <a:lumMod val="85000"/>
                    <a:lumOff val="15000"/>
                  </a:schemeClr>
                </a:solidFill>
              </a:rPr>
              <a:t> </a:t>
            </a:r>
            <a:r>
              <a:rPr lang="en-US" sz="3600" dirty="0" err="1">
                <a:solidFill>
                  <a:schemeClr val="tx1">
                    <a:lumMod val="85000"/>
                    <a:lumOff val="15000"/>
                  </a:schemeClr>
                </a:solidFill>
              </a:rPr>
              <a:t>kollisjoner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4200038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a:solidFill>
                  <a:srgbClr val="42505E"/>
                </a:solidFill>
              </a:rPr>
              <a:t>Del 2 Den internasjonale konvensjonen for sivil luftfart</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t="41" b="41"/>
          <a:stretch/>
        </p:blipFill>
        <p:spPr>
          <a:xfrm>
            <a:off x="243840" y="256540"/>
            <a:ext cx="11704320" cy="3764276"/>
          </a:xfrm>
          <a:prstGeom prst="rect">
            <a:avLst/>
          </a:prstGeom>
        </p:spPr>
      </p:pic>
      <p:pic>
        <p:nvPicPr>
          <p:cNvPr id="9" name="Bilde 8">
            <a:extLst>
              <a:ext uri="{FF2B5EF4-FFF2-40B4-BE49-F238E27FC236}">
                <a16:creationId xmlns:a16="http://schemas.microsoft.com/office/drawing/2014/main" id="{CC7D1E8B-8793-4496-9111-E02340204A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43678" y="5837676"/>
            <a:ext cx="2627580" cy="571500"/>
          </a:xfrm>
          <a:prstGeom prst="rect">
            <a:avLst/>
          </a:prstGeom>
        </p:spPr>
      </p:pic>
    </p:spTree>
    <p:extLst>
      <p:ext uri="{BB962C8B-B14F-4D97-AF65-F5344CB8AC3E}">
        <p14:creationId xmlns:p14="http://schemas.microsoft.com/office/powerpoint/2010/main" val="31498496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SERA.3201 Generelt</a:t>
            </a:r>
            <a:br>
              <a:rPr lang="nb-NO" b="1" dirty="0">
                <a:latin typeface="+mn-lt"/>
              </a:rPr>
            </a:br>
            <a:r>
              <a:rPr lang="nb-NO" b="1" dirty="0">
                <a:latin typeface="+mn-lt"/>
              </a:rPr>
              <a:t>SERA.3205 Nærhet</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a:bodyPr>
          <a:lstStyle/>
          <a:p>
            <a:r>
              <a:rPr lang="nb-NO" dirty="0"/>
              <a:t>Det er igjen fartøysjefen som er ansvarlig for å unngå kollisjon</a:t>
            </a:r>
          </a:p>
          <a:p>
            <a:r>
              <a:rPr lang="nb-NO" dirty="0"/>
              <a:t>Hovedregelen er at vi ikke skal fly så nærme andre luftfartøy at det er fare for kollisjon</a:t>
            </a:r>
          </a:p>
          <a:p>
            <a:r>
              <a:rPr lang="nb-NO" dirty="0"/>
              <a:t>Det finnes en rekke regler for hvordan vi skal unngå kollisjon, de kaller vi vikepliktsregler, og de må vi kunne inn og ut</a:t>
            </a:r>
          </a:p>
          <a:p>
            <a:r>
              <a:rPr lang="nb-NO" dirty="0"/>
              <a:t>Noen vikepliktsregler er allmenne, mens andre er avhengig av hvilken fase av flyvningen vi befinner oss i</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3910175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SERA.3210 Vikeplikt - generelt</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a:bodyPr>
          <a:lstStyle/>
          <a:p>
            <a:r>
              <a:rPr lang="nb-NO" dirty="0"/>
              <a:t>Det luftfartøy som </a:t>
            </a:r>
            <a:r>
              <a:rPr lang="nb-NO" b="1" i="1" dirty="0"/>
              <a:t>ikke</a:t>
            </a:r>
            <a:r>
              <a:rPr lang="nb-NO" dirty="0"/>
              <a:t> har vikeplikt skal holde kurs og hastighet</a:t>
            </a:r>
          </a:p>
          <a:p>
            <a:r>
              <a:rPr lang="nb-NO" dirty="0"/>
              <a:t>Dersom vi er klar over at det andre luftfartøyet har problemer med å manøvrere, skal vi uansett vike for det</a:t>
            </a:r>
          </a:p>
          <a:p>
            <a:r>
              <a:rPr lang="nb-NO" dirty="0"/>
              <a:t>Når vi har vikeplikt skal vi unngå å passere over, under eller foran luftfartøyet vi har vikeplikt for, med mindre det skjer i betryggende avstand, og vi tar hensyn til vingetippvirvler</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2723124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5297762" y="1053711"/>
            <a:ext cx="5638994" cy="1424446"/>
          </a:xfrm>
        </p:spPr>
        <p:txBody>
          <a:bodyPr>
            <a:normAutofit/>
          </a:bodyPr>
          <a:lstStyle/>
          <a:p>
            <a:r>
              <a:rPr lang="nb-NO" b="1">
                <a:solidFill>
                  <a:srgbClr val="FFFFFF"/>
                </a:solidFill>
                <a:latin typeface="+mn-lt"/>
              </a:rPr>
              <a:t>SERA.3210 Vikeplikt - allment</a:t>
            </a:r>
          </a:p>
        </p:txBody>
      </p:sp>
      <p:pic>
        <p:nvPicPr>
          <p:cNvPr id="8" name="Bilde 7">
            <a:extLst>
              <a:ext uri="{FF2B5EF4-FFF2-40B4-BE49-F238E27FC236}">
                <a16:creationId xmlns:a16="http://schemas.microsoft.com/office/drawing/2014/main" id="{6DC182BF-F329-4231-97AD-3E96487A4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886" y="3653892"/>
            <a:ext cx="3662730" cy="2133540"/>
          </a:xfrm>
          <a:prstGeom prst="rect">
            <a:avLst/>
          </a:prstGeom>
        </p:spPr>
      </p:pic>
      <p:cxnSp>
        <p:nvCxnSpPr>
          <p:cNvPr id="15" name="Straight Connector 14">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Bilde 5">
            <a:extLst>
              <a:ext uri="{FF2B5EF4-FFF2-40B4-BE49-F238E27FC236}">
                <a16:creationId xmlns:a16="http://schemas.microsoft.com/office/drawing/2014/main" id="{DDD16E74-B23E-4763-86E7-0991DFC99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17" y="1343071"/>
            <a:ext cx="3662730" cy="1694012"/>
          </a:xfrm>
          <a:prstGeom prst="rect">
            <a:avLst/>
          </a:prstGeom>
        </p:spPr>
      </p:pic>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5297762" y="2799889"/>
            <a:ext cx="5747187" cy="2987543"/>
          </a:xfrm>
        </p:spPr>
        <p:txBody>
          <a:bodyPr anchor="t">
            <a:normAutofit/>
          </a:bodyPr>
          <a:lstStyle/>
          <a:p>
            <a:r>
              <a:rPr lang="nb-NO" sz="2200" dirty="0">
                <a:solidFill>
                  <a:srgbClr val="FFFFFF"/>
                </a:solidFill>
              </a:rPr>
              <a:t>Motsatt kurs: Når to luftfartøy nærmer seg hverandre på motsatt eller tilnærmet motsatt kurs og det er fare for kollisjon, skal begge endre sin kurs til høyre</a:t>
            </a:r>
          </a:p>
          <a:p>
            <a:r>
              <a:rPr lang="nb-NO" sz="2200" dirty="0">
                <a:solidFill>
                  <a:srgbClr val="FFFFFF"/>
                </a:solidFill>
              </a:rPr>
              <a:t>Kryssende kurs: Når to luftfartøy nærmer seg hverandre i omtrent samme flygehøyde, skal det luftfartøy som har det andre på sin høyre side vike, med noen viktige unntak</a:t>
            </a:r>
          </a:p>
        </p:txBody>
      </p:sp>
      <p:pic>
        <p:nvPicPr>
          <p:cNvPr id="12" name="Bilde 11">
            <a:extLst>
              <a:ext uri="{FF2B5EF4-FFF2-40B4-BE49-F238E27FC236}">
                <a16:creationId xmlns:a16="http://schemas.microsoft.com/office/drawing/2014/main" id="{DF330B17-2B98-49C0-9B0D-B931A0A4C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432" y="5662547"/>
            <a:ext cx="3810000" cy="571500"/>
          </a:xfrm>
          <a:prstGeom prst="rect">
            <a:avLst/>
          </a:prstGeom>
        </p:spPr>
      </p:pic>
    </p:spTree>
    <p:extLst>
      <p:ext uri="{BB962C8B-B14F-4D97-AF65-F5344CB8AC3E}">
        <p14:creationId xmlns:p14="http://schemas.microsoft.com/office/powerpoint/2010/main" val="4414501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838200" y="365125"/>
            <a:ext cx="10515600" cy="1325563"/>
          </a:xfrm>
        </p:spPr>
        <p:txBody>
          <a:bodyPr>
            <a:normAutofit/>
          </a:bodyPr>
          <a:lstStyle/>
          <a:p>
            <a:r>
              <a:rPr lang="nb-NO" b="1" dirty="0">
                <a:latin typeface="+mn-lt"/>
              </a:rPr>
              <a:t>SERA.3210 Vikeplikt – passering</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38200" y="1825625"/>
            <a:ext cx="3797807" cy="4351338"/>
          </a:xfrm>
        </p:spPr>
        <p:txBody>
          <a:bodyPr>
            <a:normAutofit/>
          </a:bodyPr>
          <a:lstStyle/>
          <a:p>
            <a:r>
              <a:rPr lang="nb-NO" sz="1700" i="1" dirty="0"/>
              <a:t>Når passerer vi et annet luftfartøy?</a:t>
            </a:r>
          </a:p>
          <a:p>
            <a:r>
              <a:rPr lang="nb-NO" sz="1800" dirty="0"/>
              <a:t>Når vi nærmer oss et annet luftfartøy bakfra langs en linje som danner en vinkel på under 70 grader med det andre luftfartøyets symmetriplan.</a:t>
            </a:r>
          </a:p>
          <a:p>
            <a:r>
              <a:rPr lang="nb-NO" sz="1800" dirty="0"/>
              <a:t>Om natten vil vi da verken se det andre luftfartøyets barbord eller styrbord navigasjonslys</a:t>
            </a:r>
          </a:p>
          <a:p>
            <a:r>
              <a:rPr lang="nb-NO" sz="1800" dirty="0"/>
              <a:t>Det luftfartøyet som vi passerer har forkjørsrett, og vi skal, uansett om vi stiger, synker, eller flyr horisontalt, vike ved å endre kurs til høyre inntil vi er helt forbi og klar av luftfartøyet som vi passerer.</a:t>
            </a:r>
          </a:p>
        </p:txBody>
      </p:sp>
      <p:pic>
        <p:nvPicPr>
          <p:cNvPr id="6" name="Bilde 5" descr="Et bilde som inneholder tekst&#10;&#10;Automatisk generert beskrivelse">
            <a:extLst>
              <a:ext uri="{FF2B5EF4-FFF2-40B4-BE49-F238E27FC236}">
                <a16:creationId xmlns:a16="http://schemas.microsoft.com/office/drawing/2014/main" id="{2B4E0D57-0A57-4B2C-BA2F-FA47B9FDC9DF}"/>
              </a:ext>
            </a:extLst>
          </p:cNvPr>
          <p:cNvPicPr>
            <a:picLocks noChangeAspect="1"/>
          </p:cNvPicPr>
          <p:nvPr/>
        </p:nvPicPr>
        <p:blipFill rotWithShape="1">
          <a:blip r:embed="rId2">
            <a:extLst>
              <a:ext uri="{28A0092B-C50C-407E-A947-70E740481C1C}">
                <a14:useLocalDpi xmlns:a14="http://schemas.microsoft.com/office/drawing/2010/main" val="0"/>
              </a:ext>
            </a:extLst>
          </a:blip>
          <a:srcRect l="3741" r="22224" b="1"/>
          <a:stretch/>
        </p:blipFill>
        <p:spPr>
          <a:xfrm>
            <a:off x="5120640" y="1904281"/>
            <a:ext cx="6233160" cy="4272681"/>
          </a:xfrm>
          <a:prstGeom prst="rect">
            <a:avLst/>
          </a:prstGeom>
        </p:spPr>
      </p:pic>
      <p:pic>
        <p:nvPicPr>
          <p:cNvPr id="9" name="Bilde 8">
            <a:extLst>
              <a:ext uri="{FF2B5EF4-FFF2-40B4-BE49-F238E27FC236}">
                <a16:creationId xmlns:a16="http://schemas.microsoft.com/office/drawing/2014/main" id="{B6BFC924-CC0E-4BFC-A027-97AAB621C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42493520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4965430" y="629268"/>
            <a:ext cx="6586491" cy="1286160"/>
          </a:xfrm>
        </p:spPr>
        <p:txBody>
          <a:bodyPr anchor="b">
            <a:normAutofit/>
          </a:bodyPr>
          <a:lstStyle/>
          <a:p>
            <a:r>
              <a:rPr lang="nb-NO" sz="4100" b="1">
                <a:latin typeface="+mn-lt"/>
              </a:rPr>
              <a:t>SERA.3210 Vikeplikt – allment – viktige unntak</a:t>
            </a:r>
          </a:p>
        </p:txBody>
      </p:sp>
      <p:pic>
        <p:nvPicPr>
          <p:cNvPr id="6" name="Bilde 5">
            <a:extLst>
              <a:ext uri="{FF2B5EF4-FFF2-40B4-BE49-F238E27FC236}">
                <a16:creationId xmlns:a16="http://schemas.microsoft.com/office/drawing/2014/main" id="{7124AF1C-D02F-4063-B633-08BC394F35CD}"/>
              </a:ext>
            </a:extLst>
          </p:cNvPr>
          <p:cNvPicPr>
            <a:picLocks noChangeAspect="1"/>
          </p:cNvPicPr>
          <p:nvPr/>
        </p:nvPicPr>
        <p:blipFill rotWithShape="1">
          <a:blip r:embed="rId2">
            <a:extLst>
              <a:ext uri="{28A0092B-C50C-407E-A947-70E740481C1C}">
                <a14:useLocalDpi xmlns:a14="http://schemas.microsoft.com/office/drawing/2010/main" val="0"/>
              </a:ext>
            </a:extLst>
          </a:blip>
          <a:srcRect t="2301" r="-2" b="2192"/>
          <a:stretch/>
        </p:blipFill>
        <p:spPr>
          <a:xfrm>
            <a:off x="13490" y="1"/>
            <a:ext cx="4487969" cy="685800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B970"/>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4965431" y="2438400"/>
            <a:ext cx="6586489" cy="3785419"/>
          </a:xfrm>
        </p:spPr>
        <p:txBody>
          <a:bodyPr>
            <a:normAutofit/>
          </a:bodyPr>
          <a:lstStyle/>
          <a:p>
            <a:r>
              <a:rPr lang="nb-NO" sz="2000" dirty="0"/>
              <a:t>Kryssende kurs:</a:t>
            </a:r>
          </a:p>
          <a:p>
            <a:r>
              <a:rPr lang="nb-NO" sz="2000" dirty="0"/>
              <a:t>Motordrevne luftfartøy tyngre enn luft skal vike for luftskip, seilfly og ballonger</a:t>
            </a:r>
          </a:p>
          <a:p>
            <a:r>
              <a:rPr lang="nb-NO" sz="2000" dirty="0"/>
              <a:t>Luftskip skal vike for seilfly og ballonger</a:t>
            </a:r>
          </a:p>
          <a:p>
            <a:r>
              <a:rPr lang="nb-NO" sz="2000" dirty="0"/>
              <a:t>Seilfly skal vike for ballonger</a:t>
            </a:r>
          </a:p>
          <a:p>
            <a:r>
              <a:rPr lang="nb-NO" sz="2000" dirty="0"/>
              <a:t>Motordrevne luftfartøy skal vike for luftfartøy som sleper andre luftfartøy eller gjenstander</a:t>
            </a:r>
          </a:p>
          <a:p>
            <a:r>
              <a:rPr lang="nb-NO" sz="2000" i="1" dirty="0"/>
              <a:t>Hvorfor tror du at det er slik?</a:t>
            </a:r>
          </a:p>
        </p:txBody>
      </p:sp>
      <p:pic>
        <p:nvPicPr>
          <p:cNvPr id="8" name="Bilde 7">
            <a:extLst>
              <a:ext uri="{FF2B5EF4-FFF2-40B4-BE49-F238E27FC236}">
                <a16:creationId xmlns:a16="http://schemas.microsoft.com/office/drawing/2014/main" id="{E570687C-75B4-411D-BD26-B83647832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047064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960100" y="978102"/>
            <a:ext cx="10588434" cy="1062644"/>
          </a:xfrm>
        </p:spPr>
        <p:txBody>
          <a:bodyPr anchor="b">
            <a:normAutofit/>
          </a:bodyPr>
          <a:lstStyle/>
          <a:p>
            <a:r>
              <a:rPr lang="nb-NO" b="1" dirty="0">
                <a:latin typeface="+mn-lt"/>
              </a:rPr>
              <a:t>SERA.3210 Vikeplikt – start og landing</a:t>
            </a:r>
          </a:p>
        </p:txBody>
      </p:sp>
      <p:cxnSp>
        <p:nvCxnSpPr>
          <p:cNvPr id="11" name="Straight Connector 1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Bilde 5">
            <a:extLst>
              <a:ext uri="{FF2B5EF4-FFF2-40B4-BE49-F238E27FC236}">
                <a16:creationId xmlns:a16="http://schemas.microsoft.com/office/drawing/2014/main" id="{4B74CCA9-131A-4111-9006-BF15C28E1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80" y="2801960"/>
            <a:ext cx="3366480" cy="1969390"/>
          </a:xfrm>
          <a:prstGeom prst="rect">
            <a:avLst/>
          </a:prstGeom>
        </p:spPr>
      </p:pic>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4617720" y="2489329"/>
            <a:ext cx="6619803" cy="3800661"/>
          </a:xfrm>
        </p:spPr>
        <p:txBody>
          <a:bodyPr>
            <a:normAutofit fontScale="92500" lnSpcReduction="10000"/>
          </a:bodyPr>
          <a:lstStyle/>
          <a:p>
            <a:r>
              <a:rPr lang="nb-NO" sz="2000" b="1" dirty="0"/>
              <a:t>Start</a:t>
            </a:r>
            <a:r>
              <a:rPr lang="nb-NO" sz="2000" dirty="0"/>
              <a:t>: Når vi takser på manøvreringsområdet på en flyplass skal vi vike for luftfartøy som tar av eller er i ferd med å ta av</a:t>
            </a:r>
          </a:p>
          <a:p>
            <a:r>
              <a:rPr lang="nb-NO" sz="2000" b="1" dirty="0"/>
              <a:t>Landing</a:t>
            </a:r>
            <a:r>
              <a:rPr lang="nb-NO" sz="2000" dirty="0"/>
              <a:t>: Dersom vi befinner oss i luften, eller er i gang på bakken eller på vann, skal vi vike for luftfartøy som lander eller er i sluttfasen av finalen</a:t>
            </a:r>
          </a:p>
          <a:p>
            <a:r>
              <a:rPr lang="nb-NO" sz="2000" dirty="0"/>
              <a:t>Når to eller flere luftfartøy tyngre enn luft nærmer seg en flyplass for å lande, skal luftfartøy som ligger høyest vike for luftfartøy som ligger lavere, dog har vi ikke lov til å bruke denne regelen for å skjære inn foran eller passere luftfartøy som ligger lavere. Motordrevne luftfartøy tyngre enn luft skal vike for seilfly</a:t>
            </a:r>
          </a:p>
          <a:p>
            <a:r>
              <a:rPr lang="nb-NO" sz="2000" dirty="0"/>
              <a:t>Dersom vi skjønner at et annet luftfartøy er i nød og er tvunget til å lande, skal vi vike for luftfartøyet</a:t>
            </a:r>
          </a:p>
        </p:txBody>
      </p:sp>
      <p:pic>
        <p:nvPicPr>
          <p:cNvPr id="9" name="Bilde 8">
            <a:extLst>
              <a:ext uri="{FF2B5EF4-FFF2-40B4-BE49-F238E27FC236}">
                <a16:creationId xmlns:a16="http://schemas.microsoft.com/office/drawing/2014/main" id="{5A274736-F37F-440F-9EE6-38F1EE3BD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9862873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SERA.3210 Vikeplikt – på bakken 1/3</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a:bodyPr>
          <a:lstStyle/>
          <a:p>
            <a:r>
              <a:rPr lang="nb-NO" dirty="0"/>
              <a:t>Ved fare for kollisjon på bakken skal vi</a:t>
            </a:r>
          </a:p>
          <a:p>
            <a:r>
              <a:rPr lang="nb-NO" dirty="0"/>
              <a:t>På motsatt eller tilnærmet motsatt kurs: Stoppe opp, eller om mulig endre kurs til høyre for å holde god avstand</a:t>
            </a:r>
          </a:p>
          <a:p>
            <a:r>
              <a:rPr lang="nb-NO" dirty="0"/>
              <a:t>På kryssende kurs: Vi skal vike for trafikk fra høyre</a:t>
            </a:r>
          </a:p>
          <a:p>
            <a:r>
              <a:rPr lang="nb-NO" dirty="0"/>
              <a:t>Passerende: Luftfartøy som passeres har forkjørsrett og vi må styre godt klar av dette</a:t>
            </a:r>
          </a:p>
          <a:p>
            <a:pPr marL="0" indent="0">
              <a:buNone/>
            </a:pPr>
            <a:endParaRPr lang="nb-NO" dirty="0"/>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9023327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1286932" y="1204109"/>
            <a:ext cx="10023398" cy="857894"/>
          </a:xfrm>
        </p:spPr>
        <p:txBody>
          <a:bodyPr>
            <a:normAutofit/>
          </a:bodyPr>
          <a:lstStyle/>
          <a:p>
            <a:r>
              <a:rPr lang="nb-NO" sz="4000" b="1" dirty="0">
                <a:solidFill>
                  <a:srgbClr val="FFFFFF"/>
                </a:solidFill>
                <a:latin typeface="+mn-lt"/>
              </a:rPr>
              <a:t>SERA.3210 Vikeplikt – på bakken 2/3</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1145013" y="2620524"/>
            <a:ext cx="5141701" cy="3859997"/>
          </a:xfrm>
        </p:spPr>
        <p:txBody>
          <a:bodyPr>
            <a:normAutofit lnSpcReduction="10000"/>
          </a:bodyPr>
          <a:lstStyle/>
          <a:p>
            <a:r>
              <a:rPr lang="nb-NO" sz="2400" dirty="0"/>
              <a:t>Takser vi på manøvreringsområdet på en kontrollert flyplass, skal vi stanse og vente ved alle venteposisjoner («holding») dersom ikke kontrolltårnet har gitt uttrykkelig klarering til å kjøre inn på eller krysse en rullebane</a:t>
            </a:r>
          </a:p>
          <a:p>
            <a:r>
              <a:rPr lang="nb-NO" sz="2400" dirty="0"/>
              <a:t>Takser vi på manøvreringsområdet på en kontrollert flyplass, skal vi stanse og vente ved alle tente stopplys, og kun fortsette i samsvar med første regel over når lysene er slått av</a:t>
            </a:r>
          </a:p>
        </p:txBody>
      </p:sp>
      <p:pic>
        <p:nvPicPr>
          <p:cNvPr id="6" name="Bilde 5" descr="Et bilde som inneholder tekst, kart&#10;&#10;Automatisk generert beskrivelse">
            <a:extLst>
              <a:ext uri="{FF2B5EF4-FFF2-40B4-BE49-F238E27FC236}">
                <a16:creationId xmlns:a16="http://schemas.microsoft.com/office/drawing/2014/main" id="{AC93A3D6-DEBD-42EA-A7BF-94985625C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8195" y="3177012"/>
            <a:ext cx="5141701" cy="2390890"/>
          </a:xfrm>
          <a:prstGeom prst="rect">
            <a:avLst/>
          </a:prstGeom>
        </p:spPr>
      </p:pic>
      <p:pic>
        <p:nvPicPr>
          <p:cNvPr id="10" name="Bilde 9">
            <a:extLst>
              <a:ext uri="{FF2B5EF4-FFF2-40B4-BE49-F238E27FC236}">
                <a16:creationId xmlns:a16="http://schemas.microsoft.com/office/drawing/2014/main" id="{A427DAC3-B7E9-4F17-B290-F5016E120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3503186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4965430" y="629268"/>
            <a:ext cx="6586491" cy="1286160"/>
          </a:xfrm>
        </p:spPr>
        <p:txBody>
          <a:bodyPr anchor="b">
            <a:normAutofit/>
          </a:bodyPr>
          <a:lstStyle/>
          <a:p>
            <a:r>
              <a:rPr lang="nb-NO" sz="4100" b="1">
                <a:latin typeface="+mn-lt"/>
              </a:rPr>
              <a:t>SERA.3210 Vikeplikt – på bakken 3/3</a:t>
            </a:r>
          </a:p>
        </p:txBody>
      </p:sp>
      <p:pic>
        <p:nvPicPr>
          <p:cNvPr id="6" name="Bilde 5">
            <a:extLst>
              <a:ext uri="{FF2B5EF4-FFF2-40B4-BE49-F238E27FC236}">
                <a16:creationId xmlns:a16="http://schemas.microsoft.com/office/drawing/2014/main" id="{1435771A-5696-4596-BA38-868BA7CE07A5}"/>
              </a:ext>
            </a:extLst>
          </p:cNvPr>
          <p:cNvPicPr>
            <a:picLocks noChangeAspect="1"/>
          </p:cNvPicPr>
          <p:nvPr/>
        </p:nvPicPr>
        <p:blipFill rotWithShape="1">
          <a:blip r:embed="rId2">
            <a:extLst>
              <a:ext uri="{28A0092B-C50C-407E-A947-70E740481C1C}">
                <a14:useLocalDpi xmlns:a14="http://schemas.microsoft.com/office/drawing/2010/main" val="0"/>
              </a:ext>
            </a:extLst>
          </a:blip>
          <a:srcRect r="11930"/>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A94E"/>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4965431" y="2438400"/>
            <a:ext cx="6586489" cy="3785419"/>
          </a:xfrm>
        </p:spPr>
        <p:txBody>
          <a:bodyPr>
            <a:normAutofit fontScale="92500"/>
          </a:bodyPr>
          <a:lstStyle/>
          <a:p>
            <a:r>
              <a:rPr lang="nb-NO" sz="2400" dirty="0"/>
              <a:t>Utrykningskjøretøyer har prioritet over all annen trafikk på bakken, ellers skal </a:t>
            </a:r>
          </a:p>
          <a:p>
            <a:r>
              <a:rPr lang="nb-NO" sz="2400" dirty="0"/>
              <a:t>Kjøretøy og kjøretøy som sleper luftfartøy skal vike for luftfartøy som lander, starter, takser eller slepes</a:t>
            </a:r>
          </a:p>
          <a:p>
            <a:r>
              <a:rPr lang="nb-NO" sz="2400" dirty="0"/>
              <a:t>Kjøretøy skal vike for andre kjøretøy som sleper luftfartøy </a:t>
            </a:r>
          </a:p>
          <a:p>
            <a:r>
              <a:rPr lang="nb-NO" sz="2400" dirty="0"/>
              <a:t>Kjøretøy skal vike for andre kjøretøy i samsvar med instruksene fra enheten for lufttrafikktjenester </a:t>
            </a:r>
          </a:p>
          <a:p>
            <a:r>
              <a:rPr lang="nb-NO" sz="2400" dirty="0"/>
              <a:t>Alle skal følge instrukser fra tårnet</a:t>
            </a:r>
          </a:p>
        </p:txBody>
      </p:sp>
      <p:pic>
        <p:nvPicPr>
          <p:cNvPr id="8" name="Bilde 7">
            <a:extLst>
              <a:ext uri="{FF2B5EF4-FFF2-40B4-BE49-F238E27FC236}">
                <a16:creationId xmlns:a16="http://schemas.microsoft.com/office/drawing/2014/main" id="{FCCE15EB-48D6-4C48-9FBB-45041AA6C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5369744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SERA.3215 Lys som skal føres av luftfartøy</a:t>
            </a:r>
            <a:endParaRPr lang="en-US" sz="4800" b="1" kern="1200" dirty="0">
              <a:solidFill>
                <a:srgbClr val="FFFFFF"/>
              </a:solidFill>
              <a:latin typeface="+mj-lt"/>
              <a:ea typeface="+mj-ea"/>
              <a:cs typeface="+mj-cs"/>
            </a:endParaRPr>
          </a:p>
        </p:txBody>
      </p:sp>
      <p:cxnSp>
        <p:nvCxnSpPr>
          <p:cNvPr id="16"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lassholder for innhold 5">
            <a:extLst>
              <a:ext uri="{FF2B5EF4-FFF2-40B4-BE49-F238E27FC236}">
                <a16:creationId xmlns:a16="http://schemas.microsoft.com/office/drawing/2014/main" id="{35692565-9646-4C57-A620-C4C7FA644A5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153822" y="1540634"/>
            <a:ext cx="6553545" cy="3784672"/>
          </a:xfrm>
          <a:prstGeom prst="rect">
            <a:avLst/>
          </a:prstGeom>
        </p:spPr>
      </p:pic>
      <p:pic>
        <p:nvPicPr>
          <p:cNvPr id="12" name="Bilde 11">
            <a:extLst>
              <a:ext uri="{FF2B5EF4-FFF2-40B4-BE49-F238E27FC236}">
                <a16:creationId xmlns:a16="http://schemas.microsoft.com/office/drawing/2014/main" id="{CA5F0F9A-C2C4-4B3A-8578-4B632FBA6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594" y="6117127"/>
            <a:ext cx="3810000" cy="571500"/>
          </a:xfrm>
          <a:prstGeom prst="rect">
            <a:avLst/>
          </a:prstGeom>
        </p:spPr>
      </p:pic>
    </p:spTree>
    <p:extLst>
      <p:ext uri="{BB962C8B-B14F-4D97-AF65-F5344CB8AC3E}">
        <p14:creationId xmlns:p14="http://schemas.microsoft.com/office/powerpoint/2010/main" val="4164396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vegg, person, slips, innendørs&#10;&#10;Automatisk generert beskrivelse">
            <a:extLst>
              <a:ext uri="{FF2B5EF4-FFF2-40B4-BE49-F238E27FC236}">
                <a16:creationId xmlns:a16="http://schemas.microsoft.com/office/drawing/2014/main" id="{9067151D-99E8-4186-8101-CEFCD8DF2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722248"/>
          </a:xfrm>
        </p:spPr>
        <p:txBody>
          <a:bodyPr>
            <a:normAutofit fontScale="92500" lnSpcReduction="10000"/>
          </a:bodyPr>
          <a:lstStyle/>
          <a:p>
            <a:r>
              <a:rPr lang="nb-NO" dirty="0">
                <a:solidFill>
                  <a:srgbClr val="000000"/>
                </a:solidFill>
              </a:rPr>
              <a:t>Den internasjonale konversjonen for sivil luftfart (Chicago konvensjonen)</a:t>
            </a:r>
          </a:p>
          <a:p>
            <a:r>
              <a:rPr lang="nb-NO" dirty="0">
                <a:solidFill>
                  <a:srgbClr val="000000"/>
                </a:solidFill>
              </a:rPr>
              <a:t>52 land enige om felles politikk og avtaler</a:t>
            </a:r>
          </a:p>
          <a:p>
            <a:r>
              <a:rPr lang="nb-NO" dirty="0">
                <a:solidFill>
                  <a:srgbClr val="000000"/>
                </a:solidFill>
              </a:rPr>
              <a:t>International Civil Organisation (ICAO) ble dannet </a:t>
            </a:r>
            <a:br>
              <a:rPr lang="nb-NO" dirty="0">
                <a:solidFill>
                  <a:srgbClr val="000000"/>
                </a:solidFill>
              </a:rPr>
            </a:br>
            <a:r>
              <a:rPr lang="nb-NO" dirty="0">
                <a:solidFill>
                  <a:srgbClr val="000000"/>
                </a:solidFill>
              </a:rPr>
              <a:t>for å administrere prinsipper som man </a:t>
            </a:r>
            <a:br>
              <a:rPr lang="nb-NO" dirty="0">
                <a:solidFill>
                  <a:srgbClr val="000000"/>
                </a:solidFill>
              </a:rPr>
            </a:br>
            <a:r>
              <a:rPr lang="nb-NO" dirty="0">
                <a:solidFill>
                  <a:srgbClr val="000000"/>
                </a:solidFill>
              </a:rPr>
              <a:t>ble enige om</a:t>
            </a:r>
          </a:p>
          <a:p>
            <a:r>
              <a:rPr lang="nb-NO" dirty="0">
                <a:solidFill>
                  <a:srgbClr val="000000"/>
                </a:solidFill>
              </a:rPr>
              <a:t>96 artikler (juridiske avtaler)</a:t>
            </a:r>
          </a:p>
          <a:p>
            <a:r>
              <a:rPr lang="nb-NO" dirty="0">
                <a:solidFill>
                  <a:srgbClr val="000000"/>
                </a:solidFill>
              </a:rPr>
              <a:t>Norge har ratifisert Chicago konvensjonen, </a:t>
            </a:r>
            <a:br>
              <a:rPr lang="nb-NO" dirty="0">
                <a:solidFill>
                  <a:srgbClr val="000000"/>
                </a:solidFill>
              </a:rPr>
            </a:br>
            <a:r>
              <a:rPr lang="nb-NO" dirty="0">
                <a:solidFill>
                  <a:srgbClr val="000000"/>
                </a:solidFill>
              </a:rPr>
              <a:t>det vil si at Stortinget har godkjent at </a:t>
            </a:r>
            <a:br>
              <a:rPr lang="nb-NO" dirty="0">
                <a:solidFill>
                  <a:srgbClr val="000000"/>
                </a:solidFill>
              </a:rPr>
            </a:br>
            <a:r>
              <a:rPr lang="nb-NO" dirty="0">
                <a:solidFill>
                  <a:srgbClr val="000000"/>
                </a:solidFill>
              </a:rPr>
              <a:t>Norge inngår avtalen, og Norge kalles </a:t>
            </a:r>
            <a:br>
              <a:rPr lang="nb-NO" dirty="0">
                <a:solidFill>
                  <a:srgbClr val="000000"/>
                </a:solidFill>
              </a:rPr>
            </a:br>
            <a:r>
              <a:rPr lang="nb-NO" dirty="0">
                <a:solidFill>
                  <a:srgbClr val="000000"/>
                </a:solidFill>
              </a:rPr>
              <a:t>derfor et «ICAO-land» og aksepterer å følge </a:t>
            </a:r>
            <a:br>
              <a:rPr lang="nb-NO" dirty="0">
                <a:solidFill>
                  <a:srgbClr val="000000"/>
                </a:solidFill>
              </a:rPr>
            </a:br>
            <a:r>
              <a:rPr lang="nb-NO" dirty="0">
                <a:solidFill>
                  <a:srgbClr val="000000"/>
                </a:solidFill>
              </a:rPr>
              <a:t>ICAO standarder og anbefalte prosedyrer </a:t>
            </a:r>
            <a:br>
              <a:rPr lang="nb-NO" dirty="0">
                <a:solidFill>
                  <a:srgbClr val="000000"/>
                </a:solidFill>
              </a:rPr>
            </a:br>
            <a:r>
              <a:rPr lang="nb-NO" dirty="0">
                <a:solidFill>
                  <a:srgbClr val="000000"/>
                </a:solidFill>
              </a:rPr>
              <a:t>(SARPs) </a:t>
            </a:r>
          </a:p>
          <a:p>
            <a:endParaRPr lang="nb-NO"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480131"/>
          </a:xfrm>
          <a:prstGeom prst="rect">
            <a:avLst/>
          </a:prstGeom>
          <a:noFill/>
        </p:spPr>
        <p:txBody>
          <a:bodyPr wrap="square" rtlCol="0">
            <a:spAutoFit/>
          </a:bodyPr>
          <a:lstStyle/>
          <a:p>
            <a:pPr algn="ctr">
              <a:lnSpc>
                <a:spcPct val="90000"/>
              </a:lnSpc>
              <a:spcBef>
                <a:spcPct val="0"/>
              </a:spcBef>
              <a:spcAft>
                <a:spcPts val="600"/>
              </a:spcAft>
            </a:pPr>
            <a:r>
              <a:rPr lang="en-US" sz="2800" b="1" dirty="0">
                <a:solidFill>
                  <a:srgbClr val="000000"/>
                </a:solidFill>
              </a:rPr>
              <a:t>Chicago 1944 – et </a:t>
            </a:r>
            <a:r>
              <a:rPr lang="nb-NO" sz="2800" b="1" dirty="0">
                <a:solidFill>
                  <a:srgbClr val="000000"/>
                </a:solidFill>
              </a:rPr>
              <a:t>viktig møte</a:t>
            </a:r>
          </a:p>
        </p:txBody>
      </p:sp>
      <p:sp>
        <p:nvSpPr>
          <p:cNvPr id="6" name="TekstSylinder 5">
            <a:extLst>
              <a:ext uri="{FF2B5EF4-FFF2-40B4-BE49-F238E27FC236}">
                <a16:creationId xmlns:a16="http://schemas.microsoft.com/office/drawing/2014/main" id="{652352E6-9438-F45A-CC19-4C0094EF4E09}"/>
              </a:ext>
            </a:extLst>
          </p:cNvPr>
          <p:cNvSpPr txBox="1"/>
          <p:nvPr/>
        </p:nvSpPr>
        <p:spPr>
          <a:xfrm>
            <a:off x="184912" y="131404"/>
            <a:ext cx="3247171" cy="369332"/>
          </a:xfrm>
          <a:prstGeom prst="rect">
            <a:avLst/>
          </a:prstGeom>
          <a:solidFill>
            <a:schemeClr val="accent2">
              <a:lumMod val="40000"/>
              <a:lumOff val="60000"/>
            </a:schemeClr>
          </a:solidFill>
          <a:ln w="28575">
            <a:solidFill>
              <a:srgbClr val="FF0000"/>
            </a:solidFill>
          </a:ln>
        </p:spPr>
        <p:txBody>
          <a:bodyPr wrap="none" rtlCol="0">
            <a:spAutoFit/>
          </a:bodyPr>
          <a:lstStyle/>
          <a:p>
            <a:r>
              <a:rPr lang="nb-NO" dirty="0"/>
              <a:t>Kun til kjennskap om sivil luftfart</a:t>
            </a:r>
          </a:p>
        </p:txBody>
      </p:sp>
    </p:spTree>
    <p:extLst>
      <p:ext uri="{BB962C8B-B14F-4D97-AF65-F5344CB8AC3E}">
        <p14:creationId xmlns:p14="http://schemas.microsoft.com/office/powerpoint/2010/main" val="36359819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36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latin typeface="+mn-lt"/>
              </a:rPr>
              <a:t>SERA.3215 Lys om skal føres</a:t>
            </a:r>
          </a:p>
        </p:txBody>
      </p:sp>
      <p:pic>
        <p:nvPicPr>
          <p:cNvPr id="6" name="Bilde 5">
            <a:extLst>
              <a:ext uri="{FF2B5EF4-FFF2-40B4-BE49-F238E27FC236}">
                <a16:creationId xmlns:a16="http://schemas.microsoft.com/office/drawing/2014/main" id="{1D0CCEA5-CEE1-47C6-95B2-EB89D37056F6}"/>
              </a:ext>
            </a:extLst>
          </p:cNvPr>
          <p:cNvPicPr>
            <a:picLocks noChangeAspect="1"/>
          </p:cNvPicPr>
          <p:nvPr/>
        </p:nvPicPr>
        <p:blipFill>
          <a:blip r:embed="rId2">
            <a:extLst>
              <a:ext uri="{28A0092B-C50C-407E-A947-70E740481C1C}">
                <a14:useLocalDpi xmlns:a14="http://schemas.microsoft.com/office/drawing/2010/main" val="0"/>
              </a:ext>
            </a:extLst>
          </a:blip>
          <a:srcRect l="2090" r="2090"/>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7957644" y="868172"/>
            <a:ext cx="3635938" cy="4852362"/>
          </a:xfrm>
        </p:spPr>
        <p:txBody>
          <a:bodyPr anchor="ctr">
            <a:normAutofit/>
          </a:bodyPr>
          <a:lstStyle/>
          <a:p>
            <a:pPr marL="0" indent="0">
              <a:buNone/>
            </a:pPr>
            <a:r>
              <a:rPr lang="nb-NO" sz="2000" dirty="0">
                <a:solidFill>
                  <a:srgbClr val="FFFFFF"/>
                </a:solidFill>
              </a:rPr>
              <a:t>Antikollisjonslys om flyet er utstyrt med dette, lys som viser om motoren er i gang</a:t>
            </a:r>
          </a:p>
          <a:p>
            <a:pPr marL="0" indent="0">
              <a:buNone/>
            </a:pPr>
            <a:r>
              <a:rPr lang="nb-NO" sz="2000" dirty="0">
                <a:solidFill>
                  <a:srgbClr val="FFFFFF"/>
                </a:solidFill>
              </a:rPr>
              <a:t>Vi kan slå av eller redusere styrken på lys som er obligatoriske å vise dersom</a:t>
            </a:r>
            <a:br>
              <a:rPr lang="nb-NO" sz="2000" dirty="0">
                <a:solidFill>
                  <a:srgbClr val="FFFFFF"/>
                </a:solidFill>
              </a:rPr>
            </a:br>
            <a:endParaRPr lang="nb-NO" sz="2000" dirty="0">
              <a:solidFill>
                <a:srgbClr val="FFFFFF"/>
              </a:solidFill>
            </a:endParaRPr>
          </a:p>
          <a:p>
            <a:pPr marL="514350" indent="-514350">
              <a:buFont typeface="+mj-lt"/>
              <a:buAutoNum type="arabicPeriod"/>
            </a:pPr>
            <a:r>
              <a:rPr lang="nb-NO" sz="2000" dirty="0">
                <a:solidFill>
                  <a:srgbClr val="FFFFFF"/>
                </a:solidFill>
              </a:rPr>
              <a:t>De påvirker eller sannsynligvis påvirker oppgavene vi skal utføre i flyet</a:t>
            </a:r>
          </a:p>
          <a:p>
            <a:pPr marL="514350" indent="-514350">
              <a:buFont typeface="+mj-lt"/>
              <a:buAutoNum type="arabicPeriod"/>
            </a:pPr>
            <a:r>
              <a:rPr lang="nb-NO" sz="2000" dirty="0">
                <a:solidFill>
                  <a:srgbClr val="FFFFFF"/>
                </a:solidFill>
              </a:rPr>
              <a:t>De utsetter eller risikerer å utsette en iakttager for skadelig blending</a:t>
            </a:r>
          </a:p>
          <a:p>
            <a:pPr marL="514350" indent="-514350">
              <a:buFont typeface="+mj-lt"/>
              <a:buAutoNum type="arabicPeriod"/>
            </a:pPr>
            <a:endParaRPr lang="nb-NO" sz="1700" dirty="0">
              <a:solidFill>
                <a:srgbClr val="FFFFFF"/>
              </a:solidFill>
            </a:endParaRPr>
          </a:p>
          <a:p>
            <a:pPr marL="0" indent="0">
              <a:buNone/>
            </a:pPr>
            <a:endParaRPr lang="nb-NO" sz="1700" dirty="0">
              <a:solidFill>
                <a:srgbClr val="FFFFFF"/>
              </a:solidFill>
            </a:endParaRPr>
          </a:p>
        </p:txBody>
      </p:sp>
      <p:pic>
        <p:nvPicPr>
          <p:cNvPr id="9" name="Bilde 8">
            <a:extLst>
              <a:ext uri="{FF2B5EF4-FFF2-40B4-BE49-F238E27FC236}">
                <a16:creationId xmlns:a16="http://schemas.microsoft.com/office/drawing/2014/main" id="{7834023F-44F3-4322-97B8-CDBF40FAE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634" y="5842650"/>
            <a:ext cx="3810000" cy="571500"/>
          </a:xfrm>
          <a:prstGeom prst="rect">
            <a:avLst/>
          </a:prstGeom>
        </p:spPr>
      </p:pic>
    </p:spTree>
    <p:extLst>
      <p:ext uri="{BB962C8B-B14F-4D97-AF65-F5344CB8AC3E}">
        <p14:creationId xmlns:p14="http://schemas.microsoft.com/office/powerpoint/2010/main" val="36962662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SERA – Signaler og </a:t>
            </a:r>
            <a:r>
              <a:rPr lang="en-US" sz="3600" dirty="0" err="1">
                <a:solidFill>
                  <a:schemeClr val="tx1">
                    <a:lumMod val="85000"/>
                    <a:lumOff val="15000"/>
                  </a:schemeClr>
                </a:solidFill>
              </a:rPr>
              <a:t>tid</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18991768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4965430" y="629268"/>
            <a:ext cx="6586491" cy="1286160"/>
          </a:xfrm>
        </p:spPr>
        <p:txBody>
          <a:bodyPr anchor="b">
            <a:normAutofit/>
          </a:bodyPr>
          <a:lstStyle/>
          <a:p>
            <a:r>
              <a:rPr lang="nb-NO" sz="4100" b="1" dirty="0">
                <a:latin typeface="+mn-lt"/>
              </a:rPr>
              <a:t>SERA.3301 Signaler – Generelt</a:t>
            </a:r>
          </a:p>
        </p:txBody>
      </p:sp>
      <p:pic>
        <p:nvPicPr>
          <p:cNvPr id="6" name="Bilde 5" descr="Et bilde som inneholder utendørs, mørk&#10;&#10;Automatisk generert beskrivelse">
            <a:extLst>
              <a:ext uri="{FF2B5EF4-FFF2-40B4-BE49-F238E27FC236}">
                <a16:creationId xmlns:a16="http://schemas.microsoft.com/office/drawing/2014/main" id="{A87E997B-8A8F-4B9C-B250-35FCF632F578}"/>
              </a:ext>
            </a:extLst>
          </p:cNvPr>
          <p:cNvPicPr>
            <a:picLocks noChangeAspect="1"/>
          </p:cNvPicPr>
          <p:nvPr/>
        </p:nvPicPr>
        <p:blipFill rotWithShape="1">
          <a:blip r:embed="rId2">
            <a:extLst>
              <a:ext uri="{28A0092B-C50C-407E-A947-70E740481C1C}">
                <a14:useLocalDpi xmlns:a14="http://schemas.microsoft.com/office/drawing/2010/main" val="0"/>
              </a:ext>
            </a:extLst>
          </a:blip>
          <a:srcRect l="30555" r="30579"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CEA0"/>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4965431" y="2438400"/>
            <a:ext cx="6586489" cy="3785419"/>
          </a:xfrm>
        </p:spPr>
        <p:txBody>
          <a:bodyPr>
            <a:normAutofit/>
          </a:bodyPr>
          <a:lstStyle/>
          <a:p>
            <a:r>
              <a:rPr lang="nb-NO" sz="2400" dirty="0"/>
              <a:t>Det finnes mange signaler som brukes i luftfarten</a:t>
            </a:r>
          </a:p>
          <a:p>
            <a:r>
              <a:rPr lang="nb-NO" sz="2400" dirty="0"/>
              <a:t>Signalmann til fly og fly til signalmann</a:t>
            </a:r>
          </a:p>
          <a:p>
            <a:r>
              <a:rPr lang="nb-NO" sz="2400" dirty="0"/>
              <a:t>Nødsignaler</a:t>
            </a:r>
          </a:p>
          <a:p>
            <a:r>
              <a:rPr lang="nb-NO" sz="2400" dirty="0"/>
              <a:t>Hastesignaler</a:t>
            </a:r>
          </a:p>
          <a:p>
            <a:r>
              <a:rPr lang="nb-NO" sz="2400" dirty="0"/>
              <a:t>Lys- og pyrotekniske signaler</a:t>
            </a:r>
          </a:p>
          <a:p>
            <a:r>
              <a:rPr lang="nb-NO" sz="2400" dirty="0"/>
              <a:t>Visuelle signaler på bakken</a:t>
            </a:r>
          </a:p>
          <a:p>
            <a:r>
              <a:rPr lang="nb-NO" sz="2400" dirty="0"/>
              <a:t>I denne presentasjonen skal vi se på de mest brukte signalene</a:t>
            </a:r>
          </a:p>
          <a:p>
            <a:pPr marL="0" indent="0">
              <a:buNone/>
            </a:pPr>
            <a:endParaRPr lang="nb-NO" sz="2000" dirty="0"/>
          </a:p>
        </p:txBody>
      </p:sp>
      <p:pic>
        <p:nvPicPr>
          <p:cNvPr id="8" name="Bilde 7">
            <a:extLst>
              <a:ext uri="{FF2B5EF4-FFF2-40B4-BE49-F238E27FC236}">
                <a16:creationId xmlns:a16="http://schemas.microsoft.com/office/drawing/2014/main" id="{F405C878-90BA-4C69-8167-7526052A6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912" y="6144614"/>
            <a:ext cx="3810000" cy="571500"/>
          </a:xfrm>
          <a:prstGeom prst="rect">
            <a:avLst/>
          </a:prstGeom>
        </p:spPr>
      </p:pic>
    </p:spTree>
    <p:extLst>
      <p:ext uri="{BB962C8B-B14F-4D97-AF65-F5344CB8AC3E}">
        <p14:creationId xmlns:p14="http://schemas.microsoft.com/office/powerpoint/2010/main" val="3794034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9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latin typeface="+mn-lt"/>
              </a:rPr>
              <a:t>SERA.3225 Drift på og i nærheten til en flyplass</a:t>
            </a:r>
          </a:p>
        </p:txBody>
      </p:sp>
      <p:pic>
        <p:nvPicPr>
          <p:cNvPr id="6" name="Bilde 5" descr="Et bilde som inneholder gress, himmel, utendørs, tre&#10;&#10;Automatisk generert beskrivelse">
            <a:extLst>
              <a:ext uri="{FF2B5EF4-FFF2-40B4-BE49-F238E27FC236}">
                <a16:creationId xmlns:a16="http://schemas.microsoft.com/office/drawing/2014/main" id="{FE018C12-0E1E-47CE-A8EB-6D1E91E51869}"/>
              </a:ext>
            </a:extLst>
          </p:cNvPr>
          <p:cNvPicPr>
            <a:picLocks noChangeAspect="1"/>
          </p:cNvPicPr>
          <p:nvPr/>
        </p:nvPicPr>
        <p:blipFill rotWithShape="1">
          <a:blip r:embed="rId2">
            <a:extLst>
              <a:ext uri="{28A0092B-C50C-407E-A947-70E740481C1C}">
                <a14:useLocalDpi xmlns:a14="http://schemas.microsoft.com/office/drawing/2010/main" val="0"/>
              </a:ext>
            </a:extLst>
          </a:blip>
          <a:srcRect t="7866" r="1" b="4956"/>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029319" y="694568"/>
            <a:ext cx="3424739" cy="5199611"/>
          </a:xfrm>
        </p:spPr>
        <p:txBody>
          <a:bodyPr anchor="ctr">
            <a:normAutofit/>
          </a:bodyPr>
          <a:lstStyle/>
          <a:p>
            <a:r>
              <a:rPr lang="nb-NO" sz="1800" dirty="0">
                <a:solidFill>
                  <a:srgbClr val="FFFFFF"/>
                </a:solidFill>
              </a:rPr>
              <a:t>Når vi opererer et fly på eller i nærheten til en flyplass skal vi:</a:t>
            </a:r>
          </a:p>
          <a:p>
            <a:r>
              <a:rPr lang="nb-NO" sz="1800" dirty="0">
                <a:solidFill>
                  <a:srgbClr val="FFFFFF"/>
                </a:solidFill>
              </a:rPr>
              <a:t>Følge med på annen trafikk for å unngå kollisjon</a:t>
            </a:r>
          </a:p>
          <a:p>
            <a:r>
              <a:rPr lang="nb-NO" sz="1800" dirty="0">
                <a:solidFill>
                  <a:srgbClr val="FFFFFF"/>
                </a:solidFill>
              </a:rPr>
              <a:t>Følge eller holde oss klar av trafikkmønsteret til andre luftfartøy</a:t>
            </a:r>
          </a:p>
          <a:p>
            <a:r>
              <a:rPr lang="nb-NO" sz="1800" dirty="0">
                <a:solidFill>
                  <a:srgbClr val="FFFFFF"/>
                </a:solidFill>
              </a:rPr>
              <a:t>Alltid svinge til venstre ved innflyging for landing, og etter å ha tatt av, så sant ikke annet er angitt, eller klarert av lufttrafikktjenesten</a:t>
            </a:r>
          </a:p>
          <a:p>
            <a:r>
              <a:rPr lang="nb-NO" sz="1800" dirty="0">
                <a:solidFill>
                  <a:srgbClr val="FFFFFF"/>
                </a:solidFill>
              </a:rPr>
              <a:t>Lande og starte mot vinden så sant ikke sikkerhetshensyn, rullebanens utforming eller hensyn til lufttrafikken gjør at en annen retning er å foretrekke</a:t>
            </a:r>
          </a:p>
        </p:txBody>
      </p:sp>
      <p:pic>
        <p:nvPicPr>
          <p:cNvPr id="15" name="Bilde 14">
            <a:extLst>
              <a:ext uri="{FF2B5EF4-FFF2-40B4-BE49-F238E27FC236}">
                <a16:creationId xmlns:a16="http://schemas.microsoft.com/office/drawing/2014/main" id="{9319A1A9-DA70-41CA-B8C0-F8A8EBF43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058" y="5940276"/>
            <a:ext cx="3810000" cy="549893"/>
          </a:xfrm>
          <a:prstGeom prst="rect">
            <a:avLst/>
          </a:prstGeom>
        </p:spPr>
      </p:pic>
    </p:spTree>
    <p:extLst>
      <p:ext uri="{BB962C8B-B14F-4D97-AF65-F5344CB8AC3E}">
        <p14:creationId xmlns:p14="http://schemas.microsoft.com/office/powerpoint/2010/main" val="31673998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1514292" y="513612"/>
            <a:ext cx="9894133" cy="1031216"/>
          </a:xfrm>
        </p:spPr>
        <p:txBody>
          <a:bodyPr anchor="b">
            <a:normAutofit fontScale="90000"/>
          </a:bodyPr>
          <a:lstStyle/>
          <a:p>
            <a:r>
              <a:rPr lang="nb-NO" b="1" dirty="0">
                <a:latin typeface="+mn-lt"/>
              </a:rPr>
              <a:t>SERA.3301 Signaler – Signalmann til fly og fly til signalmann</a:t>
            </a:r>
          </a:p>
        </p:txBody>
      </p:sp>
      <p:pic>
        <p:nvPicPr>
          <p:cNvPr id="6" name="Bilde 5" descr="Et bilde som inneholder person, spiller, sport&#10;&#10;Automatisk generert beskrivelse">
            <a:extLst>
              <a:ext uri="{FF2B5EF4-FFF2-40B4-BE49-F238E27FC236}">
                <a16:creationId xmlns:a16="http://schemas.microsoft.com/office/drawing/2014/main" id="{B60E715D-C31B-4387-A800-74AB07753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293" y="2629775"/>
            <a:ext cx="5069382" cy="2674099"/>
          </a:xfrm>
          <a:prstGeom prst="rect">
            <a:avLst/>
          </a:prstGeom>
        </p:spPr>
      </p:pic>
      <p:sp>
        <p:nvSpPr>
          <p:cNvPr id="11" name="Freeform: Shape 10">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txBody>
          <a:bodyPr/>
          <a:lstStyle/>
          <a:p>
            <a:endParaRPr lang="nb-NO"/>
          </a:p>
        </p:txBody>
      </p:sp>
      <p:sp>
        <p:nvSpPr>
          <p:cNvPr id="13" name="Freeform: Shape 12">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7781362" y="1837817"/>
            <a:ext cx="3627063" cy="4709287"/>
          </a:xfrm>
        </p:spPr>
        <p:txBody>
          <a:bodyPr anchor="ctr">
            <a:normAutofit fontScale="92500" lnSpcReduction="10000"/>
          </a:bodyPr>
          <a:lstStyle/>
          <a:p>
            <a:r>
              <a:rPr lang="nb-NO" sz="2000" dirty="0"/>
              <a:t>Når vi ser eller iakttar signaler fra signalgiver/flyrettleder skal vi følge signalet som beskrevet i SERA</a:t>
            </a:r>
          </a:p>
          <a:p>
            <a:r>
              <a:rPr lang="nb-NO" sz="2000" dirty="0"/>
              <a:t>Det skal ikke brukes andre signaler som kan forveksles med disse</a:t>
            </a:r>
          </a:p>
          <a:p>
            <a:r>
              <a:rPr lang="nb-NO" sz="2000" dirty="0"/>
              <a:t>Den som gir signaler skal ha opplæring og de kvalifikasjoner som kreves</a:t>
            </a:r>
          </a:p>
          <a:p>
            <a:r>
              <a:rPr lang="nb-NO" sz="2000" dirty="0"/>
              <a:t>Den som gir signaler skal ha på seg en tydelig fluorescerende identifikasjonsvest </a:t>
            </a:r>
          </a:p>
          <a:p>
            <a:r>
              <a:rPr lang="nb-NO" sz="2000" dirty="0"/>
              <a:t>Om dagen brukes fluorescerende staver, spaker eller hansker. Om natten og når det er dårlig sikt brukes lysstaver</a:t>
            </a:r>
          </a:p>
        </p:txBody>
      </p:sp>
      <p:pic>
        <p:nvPicPr>
          <p:cNvPr id="12" name="Bilde 11">
            <a:extLst>
              <a:ext uri="{FF2B5EF4-FFF2-40B4-BE49-F238E27FC236}">
                <a16:creationId xmlns:a16="http://schemas.microsoft.com/office/drawing/2014/main" id="{2DBC8E5A-0B89-4AF3-A15D-61E6D2013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554" y="6142354"/>
            <a:ext cx="3810000" cy="571500"/>
          </a:xfrm>
          <a:prstGeom prst="rect">
            <a:avLst/>
          </a:prstGeom>
        </p:spPr>
      </p:pic>
    </p:spTree>
    <p:extLst>
      <p:ext uri="{BB962C8B-B14F-4D97-AF65-F5344CB8AC3E}">
        <p14:creationId xmlns:p14="http://schemas.microsoft.com/office/powerpoint/2010/main" val="38618602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SERA.3301 Sende nødsignaler</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fontScale="92500" lnSpcReduction="10000"/>
          </a:bodyPr>
          <a:lstStyle/>
          <a:p>
            <a:r>
              <a:rPr lang="nb-NO" dirty="0"/>
              <a:t>Dersom vi er i nød kan vi bruke alle hjelpemidler vi har til rådighet for å tiltrekke oppmerksomhet, gjøre vår posisjon kjent, og påkalle hjelp</a:t>
            </a:r>
          </a:p>
          <a:p>
            <a:r>
              <a:rPr lang="nb-NO" dirty="0"/>
              <a:t>Følgende signaler, brukt enten sammen eller hver for seg, betyr at alvorlig og overhengende fare truer, og øyeblikkelig bistand ønskes: </a:t>
            </a:r>
          </a:p>
          <a:p>
            <a:r>
              <a:rPr lang="nb-NO" dirty="0"/>
              <a:t>Med radiotelegrafi eller annen signaleringsmåte, et signal bestående av gruppen SOS (morsekode . . . — — — . . .) </a:t>
            </a:r>
          </a:p>
          <a:p>
            <a:r>
              <a:rPr lang="nb-NO" dirty="0"/>
              <a:t>Et nødsignal via radiotelefoni (og datalink) bestående av ordet MAYDAY</a:t>
            </a:r>
          </a:p>
          <a:p>
            <a:r>
              <a:rPr lang="nb-NO" dirty="0"/>
              <a:t>Raketter eller bluss med rødt lys, avfyrt én av gangen med korte mellomrom</a:t>
            </a:r>
          </a:p>
          <a:p>
            <a:r>
              <a:rPr lang="nb-NO" dirty="0"/>
              <a:t>Et fallskjermbluss med rødt lys </a:t>
            </a:r>
          </a:p>
          <a:p>
            <a:r>
              <a:rPr lang="nb-NO" dirty="0"/>
              <a:t>Transponder kode A 7700</a:t>
            </a:r>
          </a:p>
          <a:p>
            <a:pPr marL="0" indent="0">
              <a:buNone/>
            </a:pPr>
            <a:endParaRPr lang="nb-NO" dirty="0"/>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0301420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64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524256" y="4767072"/>
            <a:ext cx="6594189" cy="1625210"/>
          </a:xfrm>
        </p:spPr>
        <p:txBody>
          <a:bodyPr>
            <a:normAutofit/>
          </a:bodyPr>
          <a:lstStyle/>
          <a:p>
            <a:pPr algn="r"/>
            <a:r>
              <a:rPr lang="nb-NO" b="1" dirty="0">
                <a:solidFill>
                  <a:srgbClr val="FFFFFF"/>
                </a:solidFill>
                <a:latin typeface="+mn-lt"/>
              </a:rPr>
              <a:t>SERA.3301 Sende hastesignaler</a:t>
            </a:r>
          </a:p>
        </p:txBody>
      </p:sp>
      <p:pic>
        <p:nvPicPr>
          <p:cNvPr id="1026" name="Picture 2" descr="Bilderesultat for aircraft landing lights">
            <a:extLst>
              <a:ext uri="{FF2B5EF4-FFF2-40B4-BE49-F238E27FC236}">
                <a16:creationId xmlns:a16="http://schemas.microsoft.com/office/drawing/2014/main" id="{53058B4A-9808-42BE-B905-00A62B00E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48" r="1" b="774"/>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030"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029319" y="917725"/>
            <a:ext cx="3424739" cy="4852362"/>
          </a:xfrm>
        </p:spPr>
        <p:txBody>
          <a:bodyPr anchor="ctr">
            <a:normAutofit fontScale="92500" lnSpcReduction="10000"/>
          </a:bodyPr>
          <a:lstStyle/>
          <a:p>
            <a:r>
              <a:rPr lang="nb-NO" sz="2400" dirty="0">
                <a:solidFill>
                  <a:srgbClr val="FFFFFF"/>
                </a:solidFill>
              </a:rPr>
              <a:t>Dersom vi er i vanskeligheter som gjør det nødvendig at vi lander, men ikke har behov for øyeblikkelig hjelp kan vi bruke følgende signaler, enten sammen eller hver for seg, for å melde at vi er i vanskeligheter </a:t>
            </a:r>
          </a:p>
          <a:p>
            <a:r>
              <a:rPr lang="nb-NO" sz="2400" dirty="0">
                <a:solidFill>
                  <a:srgbClr val="FFFFFF"/>
                </a:solidFill>
              </a:rPr>
              <a:t>Vi slår landingslysene på og av gjentatte ganger, eller</a:t>
            </a:r>
          </a:p>
          <a:p>
            <a:r>
              <a:rPr lang="nb-NO" sz="2400" dirty="0">
                <a:solidFill>
                  <a:srgbClr val="FFFFFF"/>
                </a:solidFill>
              </a:rPr>
              <a:t>Navigasjonslysene på og av gjentatte ganger på en måte som skiller seg fra blinkende navigasjonslys</a:t>
            </a:r>
          </a:p>
        </p:txBody>
      </p:sp>
      <p:pic>
        <p:nvPicPr>
          <p:cNvPr id="10" name="Bilde 9">
            <a:extLst>
              <a:ext uri="{FF2B5EF4-FFF2-40B4-BE49-F238E27FC236}">
                <a16:creationId xmlns:a16="http://schemas.microsoft.com/office/drawing/2014/main" id="{7406E698-9672-4AD0-9CB5-5D38E9AF2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584" y="5867426"/>
            <a:ext cx="3810000" cy="571500"/>
          </a:xfrm>
          <a:prstGeom prst="rect">
            <a:avLst/>
          </a:prstGeom>
        </p:spPr>
      </p:pic>
    </p:spTree>
    <p:extLst>
      <p:ext uri="{BB962C8B-B14F-4D97-AF65-F5344CB8AC3E}">
        <p14:creationId xmlns:p14="http://schemas.microsoft.com/office/powerpoint/2010/main" val="35001084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SERA.3301 Sende hastesignaler</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a:bodyPr>
          <a:lstStyle/>
          <a:p>
            <a:r>
              <a:rPr lang="nb-NO" dirty="0"/>
              <a:t>Dersom vi har en svært viktig melding å sende om sikkerheten til et skip, luftfartøy eller annet fartøy, eller en person som befinner seg om bord eller er i sikte sender vi følgende signaler sammen eller hver for seg:</a:t>
            </a:r>
          </a:p>
          <a:p>
            <a:r>
              <a:rPr lang="nb-NO" dirty="0"/>
              <a:t>Med radiotelegrafi eller annen signaleringsmåte, et signal bestående av gruppen XXX (morsekode —..— —..— —..—), </a:t>
            </a:r>
          </a:p>
          <a:p>
            <a:r>
              <a:rPr lang="nb-NO" dirty="0"/>
              <a:t>Et hastesignal via radiotelefoni bestående av ordene PAN, PAN, </a:t>
            </a:r>
          </a:p>
          <a:p>
            <a:r>
              <a:rPr lang="nb-NO" dirty="0"/>
              <a:t>Et hastesignal via datalinje som tilkjennegir betydningen av ordet ordene PAN, PAN</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8514051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655320" y="365125"/>
            <a:ext cx="5120114" cy="1692794"/>
          </a:xfrm>
        </p:spPr>
        <p:txBody>
          <a:bodyPr>
            <a:normAutofit/>
          </a:bodyPr>
          <a:lstStyle/>
          <a:p>
            <a:r>
              <a:rPr lang="nb-NO" sz="3700" b="1">
                <a:latin typeface="+mn-lt"/>
              </a:rPr>
              <a:t>SERA.3301 Visuelle signaler som brukes for å varsle</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655321" y="2575034"/>
            <a:ext cx="5120113" cy="3462228"/>
          </a:xfrm>
        </p:spPr>
        <p:txBody>
          <a:bodyPr>
            <a:normAutofit lnSpcReduction="10000"/>
          </a:bodyPr>
          <a:lstStyle/>
          <a:p>
            <a:r>
              <a:rPr lang="nb-NO" sz="2400" dirty="0"/>
              <a:t>Dersom vi (mot formodning) flyr i eller er i ferd med å fly inn i et restriksjonsområde, forbudt område eller fareområde og ser</a:t>
            </a:r>
          </a:p>
          <a:p>
            <a:r>
              <a:rPr lang="nb-NO" sz="2400" dirty="0"/>
              <a:t>en serie prosjektiler som avfyres fra bakken med mellomrom på ti sekunder og som eksploderer med røde og grønne lys eller stjerner</a:t>
            </a:r>
          </a:p>
          <a:p>
            <a:r>
              <a:rPr lang="nb-NO" sz="2400" dirty="0"/>
              <a:t>bør vi pelle oss ut av området så fort som mulig!</a:t>
            </a:r>
          </a:p>
        </p:txBody>
      </p:sp>
      <p:pic>
        <p:nvPicPr>
          <p:cNvPr id="8" name="Bilde 7" descr="Et bilde som inneholder utendørsobjekt, fyrverkeri&#10;&#10;Automatisk generert beskrivelse">
            <a:extLst>
              <a:ext uri="{FF2B5EF4-FFF2-40B4-BE49-F238E27FC236}">
                <a16:creationId xmlns:a16="http://schemas.microsoft.com/office/drawing/2014/main" id="{562AF326-2D9D-4691-B69D-562D908A30A4}"/>
              </a:ext>
            </a:extLst>
          </p:cNvPr>
          <p:cNvPicPr>
            <a:picLocks noChangeAspect="1"/>
          </p:cNvPicPr>
          <p:nvPr/>
        </p:nvPicPr>
        <p:blipFill rotWithShape="1">
          <a:blip r:embed="rId2">
            <a:extLst>
              <a:ext uri="{28A0092B-C50C-407E-A947-70E740481C1C}">
                <a14:useLocalDpi xmlns:a14="http://schemas.microsoft.com/office/drawing/2010/main" val="0"/>
              </a:ext>
            </a:extLst>
          </a:blip>
          <a:srcRect l="16872" r="21680"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14" name="Bilde 13">
            <a:extLst>
              <a:ext uri="{FF2B5EF4-FFF2-40B4-BE49-F238E27FC236}">
                <a16:creationId xmlns:a16="http://schemas.microsoft.com/office/drawing/2014/main" id="{63123721-71B9-4AF5-A8CD-362F9C37E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6397877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b="1" kern="1200">
                <a:solidFill>
                  <a:srgbClr val="FFFFFF"/>
                </a:solidFill>
                <a:latin typeface="+mj-lt"/>
                <a:ea typeface="+mj-ea"/>
                <a:cs typeface="+mj-cs"/>
              </a:rPr>
              <a:t>SERA.3301 Bakkesignaler</a:t>
            </a:r>
          </a:p>
        </p:txBody>
      </p:sp>
      <p:pic>
        <p:nvPicPr>
          <p:cNvPr id="12" name="Bilde 11" descr="Et bilde som inneholder tekst&#10;&#10;Automatisk generert beskrivelse">
            <a:extLst>
              <a:ext uri="{FF2B5EF4-FFF2-40B4-BE49-F238E27FC236}">
                <a16:creationId xmlns:a16="http://schemas.microsoft.com/office/drawing/2014/main" id="{7B4D0887-9757-4B9B-ACEE-8A9A2E1F02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9003" y="492573"/>
            <a:ext cx="5763183" cy="5880796"/>
          </a:xfrm>
          <a:prstGeom prst="rect">
            <a:avLst/>
          </a:prstGeom>
        </p:spPr>
      </p:pic>
    </p:spTree>
    <p:extLst>
      <p:ext uri="{BB962C8B-B14F-4D97-AF65-F5344CB8AC3E}">
        <p14:creationId xmlns:p14="http://schemas.microsoft.com/office/powerpoint/2010/main" val="1457831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r>
              <a:rPr lang="nb-NO" dirty="0"/>
              <a:t>SARPs betyr «standards and </a:t>
            </a:r>
            <a:r>
              <a:rPr lang="nb-NO" dirty="0" err="1"/>
              <a:t>recommended</a:t>
            </a:r>
            <a:r>
              <a:rPr lang="nb-NO" dirty="0"/>
              <a:t> </a:t>
            </a:r>
            <a:r>
              <a:rPr lang="nb-NO" dirty="0" err="1"/>
              <a:t>practices</a:t>
            </a:r>
            <a:r>
              <a:rPr lang="nb-NO" dirty="0"/>
              <a:t>» og er nedfelt i såkalte vedlegg til Chicago konvensjonen</a:t>
            </a:r>
          </a:p>
          <a:p>
            <a:r>
              <a:rPr lang="nb-NO" dirty="0"/>
              <a:t>Disse vedleggene kalles for «</a:t>
            </a:r>
            <a:r>
              <a:rPr lang="nb-NO" dirty="0" err="1"/>
              <a:t>annexes</a:t>
            </a:r>
            <a:r>
              <a:rPr lang="nb-NO" dirty="0"/>
              <a:t>» og det er 19 av dem, med tilhørende dokumenter og noter </a:t>
            </a:r>
          </a:p>
          <a:p>
            <a:r>
              <a:rPr lang="nb-NO" dirty="0"/>
              <a:t>En stat forplikter seg å følge en </a:t>
            </a:r>
            <a:r>
              <a:rPr lang="nb-NO" b="1" i="1" dirty="0"/>
              <a:t>standard</a:t>
            </a:r>
            <a:r>
              <a:rPr lang="nb-NO" dirty="0"/>
              <a:t>, og må si fra til ICAO dersom den ikke gjør det på ett eller flere punkter. Avviket må publiseres</a:t>
            </a:r>
          </a:p>
          <a:p>
            <a:r>
              <a:rPr lang="nb-NO" dirty="0"/>
              <a:t>En stat forplikter seg å prøve å følge en anbefalt </a:t>
            </a:r>
            <a:r>
              <a:rPr lang="nb-NO" b="1" i="1" dirty="0"/>
              <a:t>praksis</a:t>
            </a:r>
            <a:r>
              <a:rPr lang="nb-NO" dirty="0"/>
              <a:t>, men det er ikke noe krav om at staten skal si fra til ICAO dersom den ikke gjør det</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523220"/>
          </a:xfrm>
          <a:prstGeom prst="rect">
            <a:avLst/>
          </a:prstGeom>
          <a:noFill/>
        </p:spPr>
        <p:txBody>
          <a:bodyPr wrap="square" rtlCol="0">
            <a:spAutoFit/>
          </a:bodyPr>
          <a:lstStyle/>
          <a:p>
            <a:pPr algn="ctr"/>
            <a:r>
              <a:rPr lang="nb-NO" sz="2800" b="1" dirty="0"/>
              <a:t>Chicago konvensjonen og SARPs</a:t>
            </a:r>
          </a:p>
        </p:txBody>
      </p:sp>
      <p:sp>
        <p:nvSpPr>
          <p:cNvPr id="5" name="TekstSylinder 4">
            <a:extLst>
              <a:ext uri="{FF2B5EF4-FFF2-40B4-BE49-F238E27FC236}">
                <a16:creationId xmlns:a16="http://schemas.microsoft.com/office/drawing/2014/main" id="{22C61A02-B5C6-A9EF-FB55-3C48793A3E2F}"/>
              </a:ext>
            </a:extLst>
          </p:cNvPr>
          <p:cNvSpPr txBox="1"/>
          <p:nvPr/>
        </p:nvSpPr>
        <p:spPr>
          <a:xfrm>
            <a:off x="184912" y="131404"/>
            <a:ext cx="3247171" cy="369332"/>
          </a:xfrm>
          <a:prstGeom prst="rect">
            <a:avLst/>
          </a:prstGeom>
          <a:solidFill>
            <a:schemeClr val="accent2">
              <a:lumMod val="40000"/>
              <a:lumOff val="60000"/>
            </a:schemeClr>
          </a:solidFill>
          <a:ln w="28575">
            <a:solidFill>
              <a:srgbClr val="FF0000"/>
            </a:solidFill>
          </a:ln>
        </p:spPr>
        <p:txBody>
          <a:bodyPr wrap="none" rtlCol="0">
            <a:spAutoFit/>
          </a:bodyPr>
          <a:lstStyle/>
          <a:p>
            <a:r>
              <a:rPr lang="nb-NO" dirty="0"/>
              <a:t>Kun til kjennskap om sivil luftfart</a:t>
            </a:r>
          </a:p>
        </p:txBody>
      </p:sp>
    </p:spTree>
    <p:extLst>
      <p:ext uri="{BB962C8B-B14F-4D97-AF65-F5344CB8AC3E}">
        <p14:creationId xmlns:p14="http://schemas.microsoft.com/office/powerpoint/2010/main" val="31767683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innhold 9">
            <a:extLst>
              <a:ext uri="{FF2B5EF4-FFF2-40B4-BE49-F238E27FC236}">
                <a16:creationId xmlns:a16="http://schemas.microsoft.com/office/drawing/2014/main" id="{A067B529-B827-45A0-8A2D-8D7DD0B7209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14626" y="1648903"/>
            <a:ext cx="8953374" cy="4482022"/>
          </a:xfrm>
        </p:spPr>
      </p:pic>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838200" y="365125"/>
            <a:ext cx="10515600" cy="1325563"/>
          </a:xfrm>
        </p:spPr>
        <p:txBody>
          <a:bodyPr/>
          <a:lstStyle/>
          <a:p>
            <a:pPr algn="ctr"/>
            <a:r>
              <a:rPr lang="nb-NO" b="1" dirty="0">
                <a:latin typeface="+mn-lt"/>
              </a:rPr>
              <a:t>SERA.3301 </a:t>
            </a:r>
            <a:r>
              <a:rPr lang="nb-NO" sz="4000" b="1" dirty="0">
                <a:latin typeface="+mn-lt"/>
              </a:rPr>
              <a:t>Signaler til trafikk rundt en flyplass</a:t>
            </a:r>
          </a:p>
        </p:txBody>
      </p:sp>
      <p:pic>
        <p:nvPicPr>
          <p:cNvPr id="20" name="Bilde 19">
            <a:extLst>
              <a:ext uri="{FF2B5EF4-FFF2-40B4-BE49-F238E27FC236}">
                <a16:creationId xmlns:a16="http://schemas.microsoft.com/office/drawing/2014/main" id="{65D26C50-B4D1-4912-AAB6-7EB7C7290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8209596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descr="Et bilde som inneholder utendørs, fly, himmel, natt&#10;&#10;Automatisk generert beskrivelse">
            <a:extLst>
              <a:ext uri="{FF2B5EF4-FFF2-40B4-BE49-F238E27FC236}">
                <a16:creationId xmlns:a16="http://schemas.microsoft.com/office/drawing/2014/main" id="{2EADD24E-5586-48B8-BD55-BEBEC0DAECD3}"/>
              </a:ext>
            </a:extLst>
          </p:cNvPr>
          <p:cNvPicPr>
            <a:picLocks noChangeAspect="1"/>
          </p:cNvPicPr>
          <p:nvPr/>
        </p:nvPicPr>
        <p:blipFill rotWithShape="1">
          <a:blip r:embed="rId2">
            <a:extLst>
              <a:ext uri="{28A0092B-C50C-407E-A947-70E740481C1C}">
                <a14:useLocalDpi xmlns:a14="http://schemas.microsoft.com/office/drawing/2010/main" val="0"/>
              </a:ext>
            </a:extLst>
          </a:blip>
          <a:srcRect t="27275" b="10735"/>
          <a:stretch/>
        </p:blipFill>
        <p:spPr>
          <a:xfrm>
            <a:off x="-1" y="10"/>
            <a:ext cx="12192001" cy="4666928"/>
          </a:xfrm>
          <a:prstGeom prst="rect">
            <a:avLst/>
          </a:prstGeom>
        </p:spPr>
      </p:pic>
      <p:pic>
        <p:nvPicPr>
          <p:cNvPr id="11"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804998" y="4551037"/>
            <a:ext cx="5021782" cy="1509931"/>
          </a:xfrm>
        </p:spPr>
        <p:txBody>
          <a:bodyPr>
            <a:normAutofit/>
          </a:bodyPr>
          <a:lstStyle/>
          <a:p>
            <a:r>
              <a:rPr lang="nb-NO" sz="4000" b="1" dirty="0">
                <a:solidFill>
                  <a:srgbClr val="000000"/>
                </a:solidFill>
                <a:latin typeface="+mn-lt"/>
              </a:rPr>
              <a:t>SERA.3301 Kvittering for signaler</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5751576" y="4070097"/>
            <a:ext cx="5843015" cy="2322576"/>
          </a:xfrm>
        </p:spPr>
        <p:txBody>
          <a:bodyPr anchor="ctr">
            <a:normAutofit lnSpcReduction="10000"/>
          </a:bodyPr>
          <a:lstStyle/>
          <a:p>
            <a:r>
              <a:rPr lang="nb-NO" sz="2000" dirty="0">
                <a:solidFill>
                  <a:srgbClr val="000000"/>
                </a:solidFill>
              </a:rPr>
              <a:t>I luften: Vi vipper med vingene om dagen, og i tussmørket blinker vi to ganger med landingslysene, eller med navigasjonslysene om vi ikke har landingslys</a:t>
            </a:r>
          </a:p>
          <a:p>
            <a:r>
              <a:rPr lang="nb-NO" sz="2000" dirty="0">
                <a:solidFill>
                  <a:srgbClr val="000000"/>
                </a:solidFill>
              </a:rPr>
              <a:t>På bakken: Vi beveger flyets balanseror eller sideror om dagen, og i tussmørket blinker vi to ganger med landingslysene, eller med navigasjonslysene om vi ikke har landingslys</a:t>
            </a:r>
            <a:endParaRPr lang="nb-NO" sz="1500" dirty="0">
              <a:solidFill>
                <a:srgbClr val="000000"/>
              </a:solidFill>
            </a:endParaRPr>
          </a:p>
        </p:txBody>
      </p:sp>
      <p:pic>
        <p:nvPicPr>
          <p:cNvPr id="12" name="Bilde 11">
            <a:extLst>
              <a:ext uri="{FF2B5EF4-FFF2-40B4-BE49-F238E27FC236}">
                <a16:creationId xmlns:a16="http://schemas.microsoft.com/office/drawing/2014/main" id="{B0610707-2B0A-484A-B80C-5C4C7F961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250667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4965430" y="629268"/>
            <a:ext cx="6586491" cy="1286160"/>
          </a:xfrm>
        </p:spPr>
        <p:txBody>
          <a:bodyPr anchor="b">
            <a:normAutofit/>
          </a:bodyPr>
          <a:lstStyle/>
          <a:p>
            <a:r>
              <a:rPr lang="nb-NO" b="1" dirty="0">
                <a:latin typeface="+mn-lt"/>
              </a:rPr>
              <a:t>SERA.3401 Tid - generelt</a:t>
            </a:r>
          </a:p>
        </p:txBody>
      </p:sp>
      <p:pic>
        <p:nvPicPr>
          <p:cNvPr id="6" name="Bilde 5" descr="Et bilde som inneholder objekt, klokke, svart&#10;&#10;Automatisk generert beskrivelse">
            <a:extLst>
              <a:ext uri="{FF2B5EF4-FFF2-40B4-BE49-F238E27FC236}">
                <a16:creationId xmlns:a16="http://schemas.microsoft.com/office/drawing/2014/main" id="{4A4D815E-6D3B-4377-A19B-92DA9E804BAC}"/>
              </a:ext>
            </a:extLst>
          </p:cNvPr>
          <p:cNvPicPr>
            <a:picLocks noChangeAspect="1"/>
          </p:cNvPicPr>
          <p:nvPr/>
        </p:nvPicPr>
        <p:blipFill rotWithShape="1">
          <a:blip r:embed="rId2">
            <a:extLst>
              <a:ext uri="{28A0092B-C50C-407E-A947-70E740481C1C}">
                <a14:useLocalDpi xmlns:a14="http://schemas.microsoft.com/office/drawing/2010/main" val="0"/>
              </a:ext>
            </a:extLst>
          </a:blip>
          <a:srcRect l="33337" r="21543"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4965431" y="2438400"/>
            <a:ext cx="6586489" cy="3785419"/>
          </a:xfrm>
        </p:spPr>
        <p:txBody>
          <a:bodyPr>
            <a:normAutofit fontScale="92500" lnSpcReduction="10000"/>
          </a:bodyPr>
          <a:lstStyle/>
          <a:p>
            <a:r>
              <a:rPr lang="nb-NO" sz="2400" dirty="0"/>
              <a:t>I luftfart bruker vi koordinert universaltid (UTC). Tiden angis i timer og minutter, og om nødvendig også sekunder av et 24-timersdøgn og begynner ved midnatt</a:t>
            </a:r>
          </a:p>
          <a:p>
            <a:r>
              <a:rPr lang="nb-NO" sz="2400" dirty="0"/>
              <a:t>Før vi begynner på en kontrollert flyging, samt ved andre tidspunkt som kan være nødvendig, skal vi innhente opplysninger om nøyaktig tid</a:t>
            </a:r>
          </a:p>
          <a:p>
            <a:r>
              <a:rPr lang="nb-NO" sz="2400" dirty="0"/>
              <a:t>Før vi takser ut til start skal kontrolltårnet opplyse om riktig tid, så fremt vi ikke får dette fra andre kilder</a:t>
            </a:r>
          </a:p>
          <a:p>
            <a:r>
              <a:rPr lang="nb-NO" sz="2400" dirty="0"/>
              <a:t>På anmodning skal enheter for lufttrafikktjenester oppgi riktig tid. Riktig tid skal gis minst som nærmeste minutt</a:t>
            </a:r>
          </a:p>
          <a:p>
            <a:endParaRPr lang="nb-NO" sz="2000" dirty="0"/>
          </a:p>
        </p:txBody>
      </p:sp>
      <p:pic>
        <p:nvPicPr>
          <p:cNvPr id="8" name="Bilde 7">
            <a:extLst>
              <a:ext uri="{FF2B5EF4-FFF2-40B4-BE49-F238E27FC236}">
                <a16:creationId xmlns:a16="http://schemas.microsoft.com/office/drawing/2014/main" id="{D89CBA65-4448-4D63-8FC6-08A5EB434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616" y="6110475"/>
            <a:ext cx="3810000" cy="571500"/>
          </a:xfrm>
          <a:prstGeom prst="rect">
            <a:avLst/>
          </a:prstGeom>
        </p:spPr>
      </p:pic>
    </p:spTree>
    <p:extLst>
      <p:ext uri="{BB962C8B-B14F-4D97-AF65-F5344CB8AC3E}">
        <p14:creationId xmlns:p14="http://schemas.microsoft.com/office/powerpoint/2010/main" val="31704709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
        <p:nvSpPr>
          <p:cNvPr id="11" name="Tittel 1">
            <a:extLst>
              <a:ext uri="{FF2B5EF4-FFF2-40B4-BE49-F238E27FC236}">
                <a16:creationId xmlns:a16="http://schemas.microsoft.com/office/drawing/2014/main" id="{519813CC-E841-4B75-85B9-60AE29A5C79A}"/>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tx1">
                    <a:lumMod val="85000"/>
                    <a:lumOff val="15000"/>
                  </a:schemeClr>
                </a:solidFill>
              </a:rPr>
              <a:t>SERA – Flyging etter de visuelle flygereglene</a:t>
            </a:r>
            <a:endParaRPr lang="en-US" sz="3600" dirty="0">
              <a:solidFill>
                <a:schemeClr val="tx1">
                  <a:lumMod val="85000"/>
                  <a:lumOff val="15000"/>
                </a:schemeClr>
              </a:solidFill>
            </a:endParaRPr>
          </a:p>
        </p:txBody>
      </p:sp>
    </p:spTree>
    <p:extLst>
      <p:ext uri="{BB962C8B-B14F-4D97-AF65-F5344CB8AC3E}">
        <p14:creationId xmlns:p14="http://schemas.microsoft.com/office/powerpoint/2010/main" val="16087925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838200" y="365125"/>
            <a:ext cx="10515600" cy="1325563"/>
          </a:xfrm>
        </p:spPr>
        <p:txBody>
          <a:bodyPr/>
          <a:lstStyle/>
          <a:p>
            <a:pPr algn="ctr"/>
            <a:r>
              <a:rPr lang="nb-NO" b="1" dirty="0">
                <a:latin typeface="+mn-lt"/>
              </a:rPr>
              <a:t>SERA.5001 VMC-minsteverdier for sikt og avstand fra skyer 1/4</a:t>
            </a:r>
          </a:p>
        </p:txBody>
      </p:sp>
      <p:pic>
        <p:nvPicPr>
          <p:cNvPr id="6" name="Plassholder for innhold 5" descr="Et bilde som inneholder skjermbilde&#10;&#10;Automatisk generert beskrivelse">
            <a:extLst>
              <a:ext uri="{FF2B5EF4-FFF2-40B4-BE49-F238E27FC236}">
                <a16:creationId xmlns:a16="http://schemas.microsoft.com/office/drawing/2014/main" id="{E98DCC37-E135-4D75-9C09-DC67F8F10E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2054" y="1825625"/>
            <a:ext cx="8647892" cy="4351338"/>
          </a:xfrm>
        </p:spPr>
      </p:pic>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1438480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838200" y="365125"/>
            <a:ext cx="10515600" cy="1325563"/>
          </a:xfrm>
        </p:spPr>
        <p:txBody>
          <a:bodyPr/>
          <a:lstStyle/>
          <a:p>
            <a:pPr algn="ctr"/>
            <a:r>
              <a:rPr lang="nb-NO" b="1" dirty="0">
                <a:latin typeface="+mn-lt"/>
              </a:rPr>
              <a:t>SERA.5001 VMC-minsteverdier for sikt og avstand fra skyer 2/4</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pic>
        <p:nvPicPr>
          <p:cNvPr id="8" name="Plassholder for innhold 7" descr="Et bilde som inneholder kart&#10;&#10;Automatisk generert beskrivelse">
            <a:extLst>
              <a:ext uri="{FF2B5EF4-FFF2-40B4-BE49-F238E27FC236}">
                <a16:creationId xmlns:a16="http://schemas.microsoft.com/office/drawing/2014/main" id="{F4ABAFF9-8F0A-4F37-B82D-CC53D61D4B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6437" y="1825625"/>
            <a:ext cx="6099125" cy="4351338"/>
          </a:xfrm>
        </p:spPr>
      </p:pic>
    </p:spTree>
    <p:extLst>
      <p:ext uri="{BB962C8B-B14F-4D97-AF65-F5344CB8AC3E}">
        <p14:creationId xmlns:p14="http://schemas.microsoft.com/office/powerpoint/2010/main" val="31907036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838200" y="365125"/>
            <a:ext cx="10515600" cy="1325563"/>
          </a:xfrm>
        </p:spPr>
        <p:txBody>
          <a:bodyPr/>
          <a:lstStyle/>
          <a:p>
            <a:pPr algn="ctr"/>
            <a:r>
              <a:rPr lang="nb-NO" b="1" dirty="0">
                <a:latin typeface="+mn-lt"/>
              </a:rPr>
              <a:t>SERA.5001 VMC-minsteverdier for sikt og avstand fra skyer 3/4</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pic>
        <p:nvPicPr>
          <p:cNvPr id="7" name="Plassholder for innhold 6" descr="Et bilde som inneholder skjermbilde&#10;&#10;Automatisk generert beskrivelse">
            <a:extLst>
              <a:ext uri="{FF2B5EF4-FFF2-40B4-BE49-F238E27FC236}">
                <a16:creationId xmlns:a16="http://schemas.microsoft.com/office/drawing/2014/main" id="{FA544648-B0E8-41CA-904A-E3FDCA068E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9499" y="1972491"/>
            <a:ext cx="9744478" cy="3827417"/>
          </a:xfrm>
        </p:spPr>
      </p:pic>
    </p:spTree>
    <p:extLst>
      <p:ext uri="{BB962C8B-B14F-4D97-AF65-F5344CB8AC3E}">
        <p14:creationId xmlns:p14="http://schemas.microsoft.com/office/powerpoint/2010/main" val="21438464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SERA.5001 VMC-minsteverdier for sikt og avstand fra skyer 4/4</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fontScale="92500" lnSpcReduction="10000"/>
          </a:bodyPr>
          <a:lstStyle/>
          <a:p>
            <a:pPr marL="0" indent="0">
              <a:buNone/>
            </a:pPr>
            <a:r>
              <a:rPr lang="nb-NO" dirty="0"/>
              <a:t>Det er lov å fly med en sikt ned til 1500 meter </a:t>
            </a:r>
          </a:p>
          <a:p>
            <a:r>
              <a:rPr lang="nb-NO" dirty="0"/>
              <a:t>dersom vi holder en hastighet på 140 knop IAS eller lavere og har tilstrekkelig mulighet til å observere annen trafikk og eventuelle hindringer tidsnok til å unngå kollisjon, eller i forhold  hvor </a:t>
            </a:r>
          </a:p>
          <a:p>
            <a:r>
              <a:rPr lang="nb-NO" dirty="0"/>
              <a:t>sannsynligheten for å møte annen trafikk normalt er lav eksempelvis i områder med lav trafikkmengde</a:t>
            </a:r>
          </a:p>
          <a:p>
            <a:pPr marL="0" indent="0">
              <a:buNone/>
            </a:pPr>
            <a:r>
              <a:rPr lang="nb-NO" dirty="0"/>
              <a:t>I fjellterreng kan vedkommende myndighet fastsette høyere VMC-minsteverdier for sikt og avstand fra skyer (SERA.5005)</a:t>
            </a:r>
          </a:p>
          <a:p>
            <a:r>
              <a:rPr lang="nb-NO" i="1" dirty="0"/>
              <a:t>Kan du finne ut om norske luftfartsmyndigheter har fastsatt høyere VMC-verdier i fjellterreng</a:t>
            </a:r>
            <a:r>
              <a:rPr lang="nb-NO" dirty="0"/>
              <a:t>? </a:t>
            </a:r>
          </a:p>
          <a:p>
            <a:pPr marL="0" indent="0">
              <a:buNone/>
            </a:pPr>
            <a:r>
              <a:rPr lang="nb-NO" dirty="0"/>
              <a:t>	</a:t>
            </a:r>
          </a:p>
          <a:p>
            <a:endParaRPr lang="nb-NO" dirty="0"/>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8880265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524256" y="4767072"/>
            <a:ext cx="6594189" cy="1625210"/>
          </a:xfrm>
        </p:spPr>
        <p:txBody>
          <a:bodyPr>
            <a:normAutofit/>
          </a:bodyPr>
          <a:lstStyle/>
          <a:p>
            <a:pPr algn="r"/>
            <a:r>
              <a:rPr lang="nb-NO" b="1" dirty="0">
                <a:latin typeface="+mn-lt"/>
              </a:rPr>
              <a:t>SERA.5005 Visuelle flygeregler – spesiell VFR</a:t>
            </a:r>
          </a:p>
        </p:txBody>
      </p:sp>
      <p:pic>
        <p:nvPicPr>
          <p:cNvPr id="6" name="Bilde 5" descr="Et bilde som inneholder røyk, utendørs, tre, natur&#10;&#10;Automatisk generert beskrivelse">
            <a:extLst>
              <a:ext uri="{FF2B5EF4-FFF2-40B4-BE49-F238E27FC236}">
                <a16:creationId xmlns:a16="http://schemas.microsoft.com/office/drawing/2014/main" id="{61805767-EA4D-4B26-8848-3077010878E7}"/>
              </a:ext>
            </a:extLst>
          </p:cNvPr>
          <p:cNvPicPr>
            <a:picLocks noChangeAspect="1"/>
          </p:cNvPicPr>
          <p:nvPr/>
        </p:nvPicPr>
        <p:blipFill rotWithShape="1">
          <a:blip r:embed="rId2">
            <a:extLst>
              <a:ext uri="{28A0092B-C50C-407E-A947-70E740481C1C}">
                <a14:useLocalDpi xmlns:a14="http://schemas.microsoft.com/office/drawing/2010/main" val="0"/>
              </a:ext>
            </a:extLst>
          </a:blip>
          <a:srcRect t="3291" r="1" b="9203"/>
          <a:stretch/>
        </p:blipFill>
        <p:spPr>
          <a:xfrm>
            <a:off x="327547" y="321733"/>
            <a:ext cx="7058306" cy="4107392"/>
          </a:xfrm>
          <a:prstGeom prst="rect">
            <a:avLst/>
          </a:prstGeom>
        </p:spPr>
      </p:pic>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029319" y="917725"/>
            <a:ext cx="3424739" cy="4852362"/>
          </a:xfrm>
        </p:spPr>
        <p:txBody>
          <a:bodyPr anchor="ctr">
            <a:normAutofit lnSpcReduction="10000"/>
          </a:bodyPr>
          <a:lstStyle/>
          <a:p>
            <a:r>
              <a:rPr lang="nb-NO" sz="1800" dirty="0"/>
              <a:t>Tillatelse til å fly i værforhold som er under VFR-minima</a:t>
            </a:r>
          </a:p>
          <a:p>
            <a:r>
              <a:rPr lang="nb-NO" sz="1800" dirty="0"/>
              <a:t>Gjelder kun i en kontrollsone, og gir oss lov til å:</a:t>
            </a:r>
          </a:p>
          <a:p>
            <a:r>
              <a:rPr lang="nb-NO" sz="1800" dirty="0"/>
              <a:t>ta av eller lande på en flyplass som ligger i en kontrollsone, eller</a:t>
            </a:r>
          </a:p>
          <a:p>
            <a:r>
              <a:rPr lang="nb-NO" sz="1800" dirty="0"/>
              <a:t>fly inn i flyplassens landingsrunde</a:t>
            </a:r>
          </a:p>
          <a:p>
            <a:r>
              <a:rPr lang="nb-NO" sz="1800" dirty="0"/>
              <a:t>Minstekrav til sikt: 5 km</a:t>
            </a:r>
          </a:p>
          <a:p>
            <a:r>
              <a:rPr lang="nb-NO" sz="1800" dirty="0"/>
              <a:t>Minstekrav til skydekkehøyde: 1500 fot</a:t>
            </a:r>
          </a:p>
          <a:p>
            <a:r>
              <a:rPr lang="nb-NO" sz="1800" dirty="0"/>
              <a:t>Kan også tillates om natten under spesielle vilkår</a:t>
            </a:r>
          </a:p>
          <a:p>
            <a:r>
              <a:rPr lang="nb-NO" sz="1800" dirty="0"/>
              <a:t>Kan også tillates med lavere sikt ref. til SERA.5010</a:t>
            </a:r>
          </a:p>
          <a:p>
            <a:endParaRPr lang="nb-NO" sz="1700" dirty="0"/>
          </a:p>
        </p:txBody>
      </p:sp>
      <p:pic>
        <p:nvPicPr>
          <p:cNvPr id="10" name="Bilde 9">
            <a:extLst>
              <a:ext uri="{FF2B5EF4-FFF2-40B4-BE49-F238E27FC236}">
                <a16:creationId xmlns:a16="http://schemas.microsoft.com/office/drawing/2014/main" id="{6E2F2F45-A405-4E0B-ADE4-B2AB02936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461" y="5820782"/>
            <a:ext cx="3810000" cy="571500"/>
          </a:xfrm>
          <a:prstGeom prst="rect">
            <a:avLst/>
          </a:prstGeom>
        </p:spPr>
      </p:pic>
    </p:spTree>
    <p:extLst>
      <p:ext uri="{BB962C8B-B14F-4D97-AF65-F5344CB8AC3E}">
        <p14:creationId xmlns:p14="http://schemas.microsoft.com/office/powerpoint/2010/main" val="41441707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SERA – </a:t>
            </a:r>
            <a:r>
              <a:rPr lang="en-US" sz="3600" dirty="0" err="1">
                <a:solidFill>
                  <a:schemeClr val="tx1">
                    <a:lumMod val="85000"/>
                    <a:lumOff val="15000"/>
                  </a:schemeClr>
                </a:solidFill>
              </a:rPr>
              <a:t>Reiseplaner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3772074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72657" y="1302390"/>
            <a:ext cx="10515600" cy="4253220"/>
          </a:xfrm>
        </p:spPr>
        <p:txBody>
          <a:bodyPr>
            <a:normAutofit fontScale="92500" lnSpcReduction="10000"/>
          </a:bodyPr>
          <a:lstStyle/>
          <a:p>
            <a:pPr marL="514350" indent="-514350">
              <a:buFont typeface="+mj-lt"/>
              <a:buAutoNum type="arabicPeriod"/>
            </a:pPr>
            <a:r>
              <a:rPr lang="nb-NO" dirty="0"/>
              <a:t>Å fly over territoriet til et annet ICAO-land uten å lande</a:t>
            </a:r>
          </a:p>
          <a:p>
            <a:pPr marL="514350" indent="-514350">
              <a:buFont typeface="+mj-lt"/>
              <a:buAutoNum type="arabicPeriod"/>
            </a:pPr>
            <a:r>
              <a:rPr lang="nb-NO" dirty="0"/>
              <a:t>Å lande i et annet ICAO-land for eksempelvis å fylle drivstoff eller for reparasjon, men ikke for å ta om bord passasjerer eller gods</a:t>
            </a:r>
          </a:p>
          <a:p>
            <a:pPr marL="514350" indent="-514350">
              <a:buFont typeface="+mj-lt"/>
              <a:buAutoNum type="arabicPeriod"/>
            </a:pPr>
            <a:r>
              <a:rPr lang="nb-NO" dirty="0"/>
              <a:t>Å frakte passasjerer og gods fra registreringslandet til et annet land </a:t>
            </a:r>
          </a:p>
          <a:p>
            <a:pPr marL="514350" indent="-514350">
              <a:buFont typeface="+mj-lt"/>
              <a:buAutoNum type="arabicPeriod"/>
            </a:pPr>
            <a:r>
              <a:rPr lang="nb-NO" dirty="0"/>
              <a:t>Å frakte passasjerer og gods fra et land til registreringslandet</a:t>
            </a:r>
          </a:p>
          <a:p>
            <a:pPr marL="514350" indent="-514350">
              <a:buFont typeface="+mj-lt"/>
              <a:buAutoNum type="arabicPeriod"/>
            </a:pPr>
            <a:r>
              <a:rPr lang="nb-NO" dirty="0"/>
              <a:t>Å frakte passasjerer og gods fra eller til registreringslandet og, mens vi er på vei til eller fra dette landet, ta med oss trafikk fra et annet land og sette det av i et tredje land</a:t>
            </a:r>
          </a:p>
          <a:p>
            <a:pPr marL="0" indent="0">
              <a:buNone/>
            </a:pPr>
            <a:r>
              <a:rPr lang="nb-NO" dirty="0"/>
              <a:t>Første og andre frihet kalles for «tekniske friheter»</a:t>
            </a:r>
          </a:p>
          <a:p>
            <a:pPr marL="0" indent="0">
              <a:buNone/>
            </a:pPr>
            <a:r>
              <a:rPr lang="nb-NO" dirty="0"/>
              <a:t>Tredje, fjerde og femte frihet kalles for «kommersielle friheter»</a:t>
            </a:r>
          </a:p>
          <a:p>
            <a:pPr marL="514350" indent="-514350">
              <a:buFont typeface="+mj-lt"/>
              <a:buAutoNum type="arabicPeriod"/>
            </a:pPr>
            <a:endParaRPr lang="nb-NO"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523220"/>
          </a:xfrm>
          <a:prstGeom prst="rect">
            <a:avLst/>
          </a:prstGeom>
          <a:noFill/>
        </p:spPr>
        <p:txBody>
          <a:bodyPr wrap="square" rtlCol="0">
            <a:spAutoFit/>
          </a:bodyPr>
          <a:lstStyle/>
          <a:p>
            <a:pPr algn="ctr"/>
            <a:r>
              <a:rPr lang="nb-NO" sz="2800" b="1" dirty="0"/>
              <a:t>Andre bilaterale avtaler – De fem frihetene</a:t>
            </a:r>
          </a:p>
        </p:txBody>
      </p:sp>
      <p:sp>
        <p:nvSpPr>
          <p:cNvPr id="5" name="TekstSylinder 4">
            <a:extLst>
              <a:ext uri="{FF2B5EF4-FFF2-40B4-BE49-F238E27FC236}">
                <a16:creationId xmlns:a16="http://schemas.microsoft.com/office/drawing/2014/main" id="{596AC8A3-19AA-6C69-B42C-8836149E4DD4}"/>
              </a:ext>
            </a:extLst>
          </p:cNvPr>
          <p:cNvSpPr txBox="1"/>
          <p:nvPr/>
        </p:nvSpPr>
        <p:spPr>
          <a:xfrm>
            <a:off x="184912" y="131404"/>
            <a:ext cx="4578626" cy="369332"/>
          </a:xfrm>
          <a:prstGeom prst="rect">
            <a:avLst/>
          </a:prstGeom>
          <a:solidFill>
            <a:schemeClr val="accent2">
              <a:lumMod val="40000"/>
              <a:lumOff val="60000"/>
            </a:schemeClr>
          </a:solidFill>
          <a:ln w="28575">
            <a:solidFill>
              <a:srgbClr val="FF0000"/>
            </a:solidFill>
          </a:ln>
        </p:spPr>
        <p:txBody>
          <a:bodyPr wrap="none" rtlCol="0">
            <a:spAutoFit/>
          </a:bodyPr>
          <a:lstStyle/>
          <a:p>
            <a:r>
              <a:rPr lang="nb-NO" dirty="0"/>
              <a:t>Kun til informasjon – gjelder ikke sportsflyging</a:t>
            </a:r>
          </a:p>
        </p:txBody>
      </p:sp>
    </p:spTree>
    <p:extLst>
      <p:ext uri="{BB962C8B-B14F-4D97-AF65-F5344CB8AC3E}">
        <p14:creationId xmlns:p14="http://schemas.microsoft.com/office/powerpoint/2010/main" val="25511705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SERA.4001 Innlevering av reiseplan 1/4</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a:bodyPr>
          <a:lstStyle/>
          <a:p>
            <a:r>
              <a:rPr lang="nb-NO" dirty="0"/>
              <a:t>Noen ganger er det krav om at vi leverer reiseplan før vi starter på en flyvning</a:t>
            </a:r>
          </a:p>
          <a:p>
            <a:r>
              <a:rPr lang="nb-NO" dirty="0"/>
              <a:t>Hva er en reiseplan («flight plan»)?</a:t>
            </a:r>
          </a:p>
          <a:p>
            <a:r>
              <a:rPr lang="nb-NO" dirty="0"/>
              <a:t>En reiseplan er opplysninger knyttet til en planlagt flyvning eller del av flyvning, som gis til lufttrafikktjenesten. </a:t>
            </a:r>
          </a:p>
          <a:p>
            <a:r>
              <a:rPr lang="nb-NO" dirty="0"/>
              <a:t>En fellesbetegnelse for en fullstendig utfylt reiseplan, men også når det er gitt forkortede opplysninger om vi ønsker å få klarering for en mindre del av flyvningen, eksempelvis når vi ønsker å lande på en kontrollert flyplass </a:t>
            </a:r>
          </a:p>
          <a:p>
            <a:endParaRPr lang="nb-NO" dirty="0"/>
          </a:p>
          <a:p>
            <a:endParaRPr lang="nb-NO" dirty="0"/>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7737368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863029" y="1012004"/>
            <a:ext cx="3416158" cy="4795408"/>
          </a:xfrm>
        </p:spPr>
        <p:txBody>
          <a:bodyPr>
            <a:normAutofit/>
          </a:bodyPr>
          <a:lstStyle/>
          <a:p>
            <a:r>
              <a:rPr lang="nb-NO" b="1">
                <a:solidFill>
                  <a:srgbClr val="FFFFFF"/>
                </a:solidFill>
                <a:latin typeface="+mn-lt"/>
              </a:rPr>
              <a:t>SERA.4001 Innlevering av reiseplan 2/4</a:t>
            </a:r>
          </a:p>
        </p:txBody>
      </p:sp>
      <p:graphicFrame>
        <p:nvGraphicFramePr>
          <p:cNvPr id="5" name="Plassholder for innhold 2">
            <a:extLst>
              <a:ext uri="{FF2B5EF4-FFF2-40B4-BE49-F238E27FC236}">
                <a16:creationId xmlns:a16="http://schemas.microsoft.com/office/drawing/2014/main" id="{E7D8AC0B-ADDA-47DF-A42C-2DEF675FB12C}"/>
              </a:ext>
            </a:extLst>
          </p:cNvPr>
          <p:cNvGraphicFramePr>
            <a:graphicFrameLocks noGrp="1"/>
          </p:cNvGraphicFramePr>
          <p:nvPr>
            <p:ph idx="1"/>
            <p:extLst>
              <p:ext uri="{D42A27DB-BD31-4B8C-83A1-F6EECF244321}">
                <p14:modId xmlns:p14="http://schemas.microsoft.com/office/powerpoint/2010/main" val="114797082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Bilde 6">
            <a:extLst>
              <a:ext uri="{FF2B5EF4-FFF2-40B4-BE49-F238E27FC236}">
                <a16:creationId xmlns:a16="http://schemas.microsoft.com/office/drawing/2014/main" id="{C0FB1420-60F3-45C3-B912-D156128FC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108" y="5513721"/>
            <a:ext cx="3810000" cy="571500"/>
          </a:xfrm>
          <a:prstGeom prst="rect">
            <a:avLst/>
          </a:prstGeom>
        </p:spPr>
      </p:pic>
    </p:spTree>
    <p:extLst>
      <p:ext uri="{BB962C8B-B14F-4D97-AF65-F5344CB8AC3E}">
        <p14:creationId xmlns:p14="http://schemas.microsoft.com/office/powerpoint/2010/main" val="42886352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4965430" y="629268"/>
            <a:ext cx="6586491" cy="1286160"/>
          </a:xfrm>
        </p:spPr>
        <p:txBody>
          <a:bodyPr anchor="b">
            <a:normAutofit/>
          </a:bodyPr>
          <a:lstStyle/>
          <a:p>
            <a:r>
              <a:rPr lang="nb-NO" sz="4100" b="1">
                <a:latin typeface="+mn-lt"/>
              </a:rPr>
              <a:t>SERA.4001 Innlevering av reiseplan 3/4</a:t>
            </a:r>
          </a:p>
        </p:txBody>
      </p:sp>
      <p:pic>
        <p:nvPicPr>
          <p:cNvPr id="11" name="Bilde 10" descr="Et bilde som inneholder enhet&#10;&#10;Automatisk generert beskrivelse">
            <a:extLst>
              <a:ext uri="{FF2B5EF4-FFF2-40B4-BE49-F238E27FC236}">
                <a16:creationId xmlns:a16="http://schemas.microsoft.com/office/drawing/2014/main" id="{964B9580-07A5-413E-8714-C5A753C7963F}"/>
              </a:ext>
            </a:extLst>
          </p:cNvPr>
          <p:cNvPicPr>
            <a:picLocks noChangeAspect="1"/>
          </p:cNvPicPr>
          <p:nvPr/>
        </p:nvPicPr>
        <p:blipFill rotWithShape="1">
          <a:blip r:embed="rId2">
            <a:extLst>
              <a:ext uri="{28A0092B-C50C-407E-A947-70E740481C1C}">
                <a14:useLocalDpi xmlns:a14="http://schemas.microsoft.com/office/drawing/2010/main" val="0"/>
              </a:ext>
            </a:extLst>
          </a:blip>
          <a:srcRect l="24366" r="27811"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4965431" y="2438400"/>
            <a:ext cx="6586489" cy="3785419"/>
          </a:xfrm>
        </p:spPr>
        <p:txBody>
          <a:bodyPr>
            <a:normAutofit lnSpcReduction="10000"/>
          </a:bodyPr>
          <a:lstStyle/>
          <a:p>
            <a:r>
              <a:rPr lang="nb-NO" sz="1800" dirty="0"/>
              <a:t>Flyvninger som planlegger å krysse internasjonale grenser, eller som er kontrollerte, eller underlagt flygeinformasjonstjeneste, skal levere reiseplan senest </a:t>
            </a:r>
            <a:r>
              <a:rPr lang="nb-NO" sz="1800" b="1" dirty="0"/>
              <a:t>seksti</a:t>
            </a:r>
            <a:r>
              <a:rPr lang="nb-NO" sz="1800" dirty="0"/>
              <a:t> minutter før avgang</a:t>
            </a:r>
          </a:p>
          <a:p>
            <a:r>
              <a:rPr lang="nb-NO" sz="1800" dirty="0"/>
              <a:t>Dersom reiseplanen leveres under flyging, skal den leveres på et tidspunkt som sikrer at den vil bli mottatt av relevant lufttrafikktjenesteenhet minst </a:t>
            </a:r>
            <a:r>
              <a:rPr lang="nb-NO" sz="1800" b="1" dirty="0"/>
              <a:t>ti</a:t>
            </a:r>
            <a:r>
              <a:rPr lang="nb-NO" sz="1800" dirty="0"/>
              <a:t> minutter før vi forventer å nå det punktet vi flyr inn i et kontrollområde, eller det punktet vi kommer til å krysse en luftled fra. </a:t>
            </a:r>
          </a:p>
          <a:p>
            <a:r>
              <a:rPr lang="nb-NO" sz="1800" dirty="0"/>
              <a:t>Luftfartstilsynet presiserer dog at dersom vi ønsker å innlevere reiseplanen under flyging, må vi beregne den tiden det tar for lufttrafikktjenesten å motta og behandle reiseplanen i tillegg til de 60 minutter som i utgangspunktet kreves. </a:t>
            </a:r>
          </a:p>
          <a:p>
            <a:r>
              <a:rPr lang="nb-NO" sz="1800" dirty="0"/>
              <a:t>Når det gjelder flyvninger som i sin helhet foregår innenfor Norway FIR, kan en reiseplan, etter norske særbestemmelser, leveres inntil </a:t>
            </a:r>
            <a:r>
              <a:rPr lang="nb-NO" sz="1800" b="1" dirty="0"/>
              <a:t>30</a:t>
            </a:r>
            <a:r>
              <a:rPr lang="nb-NO" sz="1800" dirty="0"/>
              <a:t> minutter før avgang. </a:t>
            </a:r>
          </a:p>
          <a:p>
            <a:endParaRPr lang="nb-NO" sz="1600" dirty="0"/>
          </a:p>
        </p:txBody>
      </p:sp>
      <p:pic>
        <p:nvPicPr>
          <p:cNvPr id="24" name="Bilde 23">
            <a:extLst>
              <a:ext uri="{FF2B5EF4-FFF2-40B4-BE49-F238E27FC236}">
                <a16:creationId xmlns:a16="http://schemas.microsoft.com/office/drawing/2014/main" id="{68C20D94-7A64-4E06-AE0C-7B89D7606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143117"/>
            <a:ext cx="3810000" cy="571500"/>
          </a:xfrm>
          <a:prstGeom prst="rect">
            <a:avLst/>
          </a:prstGeom>
        </p:spPr>
      </p:pic>
    </p:spTree>
    <p:extLst>
      <p:ext uri="{BB962C8B-B14F-4D97-AF65-F5344CB8AC3E}">
        <p14:creationId xmlns:p14="http://schemas.microsoft.com/office/powerpoint/2010/main" val="26653822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SERA.4001 Innlevering av reiseplan 4/4</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a:bodyPr>
          <a:lstStyle/>
          <a:p>
            <a:r>
              <a:rPr lang="nb-NO" dirty="0"/>
              <a:t>For reiseplaner som innleveres under flyging, skal avgangsflyplassen som oppgis være stedet der tilleggsopplysninger om flygingen kan fås om nødvendig. </a:t>
            </a:r>
          </a:p>
          <a:p>
            <a:r>
              <a:rPr lang="nb-NO" dirty="0"/>
              <a:t>I stedet for beregnet utkjøringstid, oppgir vi tidspunktet når luftfartøyet passerer over det første punktet på ruten reiseplanen gjelder for </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663556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SERA.4005 Innhold i en reiseplan</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fontScale="85000" lnSpcReduction="20000"/>
          </a:bodyPr>
          <a:lstStyle/>
          <a:p>
            <a:r>
              <a:rPr lang="nb-NO" dirty="0"/>
              <a:t>Hvem vi er og hva slags flyging vi utfører </a:t>
            </a:r>
          </a:p>
          <a:p>
            <a:r>
              <a:rPr lang="nb-NO" dirty="0"/>
              <a:t>Antall og type(r) luftfartøy, turbulenskategori og utstyr</a:t>
            </a:r>
          </a:p>
          <a:p>
            <a:r>
              <a:rPr lang="nb-NO" dirty="0"/>
              <a:t>Avgangsflyplass / sted</a:t>
            </a:r>
          </a:p>
          <a:p>
            <a:r>
              <a:rPr lang="nb-NO" dirty="0"/>
              <a:t>Beregnet utkjøringstid</a:t>
            </a:r>
          </a:p>
          <a:p>
            <a:r>
              <a:rPr lang="nb-NO" dirty="0"/>
              <a:t>Marsjhastighet og marsjhøyde</a:t>
            </a:r>
          </a:p>
          <a:p>
            <a:r>
              <a:rPr lang="nb-NO" dirty="0"/>
              <a:t>Rute som skal følges</a:t>
            </a:r>
          </a:p>
          <a:p>
            <a:r>
              <a:rPr lang="nb-NO" dirty="0"/>
              <a:t>Destinasjon og eventuelt alternativ(e) flyplass(er) og samlet beregnet flytid</a:t>
            </a:r>
          </a:p>
          <a:p>
            <a:r>
              <a:rPr lang="nb-NO" dirty="0"/>
              <a:t>Aksjonsradius (endurance)</a:t>
            </a:r>
          </a:p>
          <a:p>
            <a:r>
              <a:rPr lang="nb-NO" dirty="0"/>
              <a:t>Samlet antall personer om bord</a:t>
            </a:r>
          </a:p>
          <a:p>
            <a:r>
              <a:rPr lang="nb-NO" dirty="0"/>
              <a:t>Nød- og overlevelsesutstyr</a:t>
            </a:r>
          </a:p>
          <a:p>
            <a:r>
              <a:rPr lang="nb-NO" dirty="0"/>
              <a:t>Andre opplysninger</a:t>
            </a:r>
          </a:p>
          <a:p>
            <a:endParaRPr lang="nb-NO" dirty="0"/>
          </a:p>
          <a:p>
            <a:endParaRPr lang="nb-NO" dirty="0"/>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7053997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SERA.4010 Utfylling av en reiseplan</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a:bodyPr>
          <a:lstStyle/>
          <a:p>
            <a:r>
              <a:rPr lang="nb-NO" dirty="0"/>
              <a:t>En reiseplan skal etter behov inneholde opplysninger om relevante punkter til og med alternativ(e) flyplass(er) for hele ruten eller de deler av den som reiseplanen gjelder. </a:t>
            </a:r>
          </a:p>
          <a:p>
            <a:r>
              <a:rPr lang="nb-NO" dirty="0"/>
              <a:t>I tillegg skal den inneholde opplysninger etter behov om alle andre emner som er fastsatt av vedkommende myndighet, eller når det på annen måte anses som nødvendig av personen som innleverer reiseplanen </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2761319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SERA.4015 Endringer av en reiseplan</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p:txBody>
          <a:bodyPr>
            <a:normAutofit/>
          </a:bodyPr>
          <a:lstStyle/>
          <a:p>
            <a:r>
              <a:rPr lang="nb-NO" dirty="0"/>
              <a:t>Endringer av en reiseplan som innleveres for en kontrollert VFR-flyvning skal rapporteres så snart det er praktisk mulig til lufttrafikktjenesten</a:t>
            </a:r>
          </a:p>
          <a:p>
            <a:r>
              <a:rPr lang="nb-NO" dirty="0"/>
              <a:t>For andre VFR-flyvninger skal betydelige endringer i en reiseplan rapporteres så snart det er praktisk mulig til lufttrafikktjenesten</a:t>
            </a:r>
          </a:p>
          <a:p>
            <a:r>
              <a:rPr lang="nb-NO"/>
              <a:t>Dersom </a:t>
            </a:r>
            <a:r>
              <a:rPr lang="nb-NO" dirty="0"/>
              <a:t>opplysninger som gis før avgang om rekkevidde eller samlet antall personer om bord, viser seg ukorrekte på avgangstidspunktet, utgjør dette en betydelig endring av reiseplanen og skal derfor rapporteres </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504533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SERA.4020 Avslutning av en reiseplan</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fontScale="85000" lnSpcReduction="20000"/>
          </a:bodyPr>
          <a:lstStyle/>
          <a:p>
            <a:r>
              <a:rPr lang="nb-NO" dirty="0"/>
              <a:t>Hovedregel: Det er krav om at vi leverer ankomstmelding, også når reiseplanen kun er innlevert for deler av flyvningen</a:t>
            </a:r>
          </a:p>
          <a:p>
            <a:r>
              <a:rPr lang="nb-NO" dirty="0"/>
              <a:t>Dersom det ikke finnes en lufttrafikktjenesteenhet på flyplassen, skal ankomstmeldingen leveres så snart som praktisk mulig og på raskeste måte til nærmeste enhet av lufttrafikktjenesten</a:t>
            </a:r>
          </a:p>
          <a:p>
            <a:r>
              <a:rPr lang="nb-NO" dirty="0"/>
              <a:t>Ankomstmelding kan også leveres før vi lander til den enheten vi da er i kontakt med, men det kan være uheldig siden vi da avslutter reiseplanen før vi lander</a:t>
            </a:r>
          </a:p>
          <a:p>
            <a:r>
              <a:rPr lang="nb-NO" dirty="0"/>
              <a:t>Ankomstmeldingen skal inneholde hvem vi er (luftfartøyets registrering), hvor vi kom fra (flyplass), ankomstflyplass og tidspunkt for ankomst. Dersom vi tar en førevarslanding på en annen flyplass enn bestemmelsesstedet, må vi også oppgi dette i ankomstmeldingen</a:t>
            </a:r>
          </a:p>
          <a:p>
            <a:r>
              <a:rPr lang="nb-NO" dirty="0"/>
              <a:t>Men, ankomstmelding er ikke nødvendig når vi lander på en flyplass hvor vi får lufttrafikktjeneste</a:t>
            </a:r>
          </a:p>
          <a:p>
            <a:endParaRPr lang="nb-NO" dirty="0"/>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6136703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SERA – </a:t>
            </a:r>
            <a:r>
              <a:rPr lang="en-US" sz="3600" dirty="0" err="1">
                <a:solidFill>
                  <a:schemeClr val="tx1">
                    <a:lumMod val="85000"/>
                    <a:lumOff val="15000"/>
                  </a:schemeClr>
                </a:solidFill>
              </a:rPr>
              <a:t>Klassifisering</a:t>
            </a:r>
            <a:r>
              <a:rPr lang="en-US" sz="3600" dirty="0">
                <a:solidFill>
                  <a:schemeClr val="tx1">
                    <a:lumMod val="85000"/>
                    <a:lumOff val="15000"/>
                  </a:schemeClr>
                </a:solidFill>
              </a:rPr>
              <a:t> av </a:t>
            </a:r>
            <a:r>
              <a:rPr lang="en-US" sz="3600" dirty="0" err="1">
                <a:solidFill>
                  <a:schemeClr val="tx1">
                    <a:lumMod val="85000"/>
                    <a:lumOff val="15000"/>
                  </a:schemeClr>
                </a:solidFill>
              </a:rPr>
              <a:t>luftrom</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34715159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SERA.6001 Klassifisering av luftrom </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lassholder for innhold 5" descr="Et bilde som inneholder skjermbilde&#10;&#10;Automatisk generert beskrivelse">
            <a:extLst>
              <a:ext uri="{FF2B5EF4-FFF2-40B4-BE49-F238E27FC236}">
                <a16:creationId xmlns:a16="http://schemas.microsoft.com/office/drawing/2014/main" id="{AAC36E9B-9742-475E-AB94-84A8BAFD90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852513"/>
            <a:ext cx="6553545" cy="5160916"/>
          </a:xfrm>
          <a:prstGeom prst="rect">
            <a:avLst/>
          </a:prstGeom>
        </p:spPr>
      </p:pic>
      <p:pic>
        <p:nvPicPr>
          <p:cNvPr id="9" name="Bilde 8">
            <a:extLst>
              <a:ext uri="{FF2B5EF4-FFF2-40B4-BE49-F238E27FC236}">
                <a16:creationId xmlns:a16="http://schemas.microsoft.com/office/drawing/2014/main" id="{33914B53-36C9-4EE4-B111-ADBFC81DA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37" y="5697623"/>
            <a:ext cx="3810000" cy="571500"/>
          </a:xfrm>
          <a:prstGeom prst="rect">
            <a:avLst/>
          </a:prstGeom>
        </p:spPr>
      </p:pic>
    </p:spTree>
    <p:extLst>
      <p:ext uri="{BB962C8B-B14F-4D97-AF65-F5344CB8AC3E}">
        <p14:creationId xmlns:p14="http://schemas.microsoft.com/office/powerpoint/2010/main" val="980987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400">
                <a:solidFill>
                  <a:srgbClr val="42505E"/>
                </a:solidFill>
              </a:rPr>
              <a:t>Del 3 Internasjonale organisasjoner</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t="41" b="41"/>
          <a:stretch/>
        </p:blipFill>
        <p:spPr>
          <a:xfrm>
            <a:off x="243840" y="256540"/>
            <a:ext cx="11704320" cy="3764276"/>
          </a:xfrm>
          <a:prstGeom prst="rect">
            <a:avLst/>
          </a:prstGeom>
        </p:spPr>
      </p:pic>
      <p:pic>
        <p:nvPicPr>
          <p:cNvPr id="8" name="Bilde 7">
            <a:extLst>
              <a:ext uri="{FF2B5EF4-FFF2-40B4-BE49-F238E27FC236}">
                <a16:creationId xmlns:a16="http://schemas.microsoft.com/office/drawing/2014/main" id="{14014610-4D41-46CD-98D9-12B57DD47A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43678" y="5837676"/>
            <a:ext cx="2627580" cy="571500"/>
          </a:xfrm>
          <a:prstGeom prst="rect">
            <a:avLst/>
          </a:prstGeom>
        </p:spPr>
      </p:pic>
    </p:spTree>
    <p:extLst>
      <p:ext uri="{BB962C8B-B14F-4D97-AF65-F5344CB8AC3E}">
        <p14:creationId xmlns:p14="http://schemas.microsoft.com/office/powerpoint/2010/main" val="33289847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SERA.6001 </a:t>
            </a:r>
            <a:r>
              <a:rPr lang="nb-NO" sz="4000" b="1" dirty="0">
                <a:latin typeface="+mn-lt"/>
              </a:rPr>
              <a:t>Klassifisering av luftrom – klasse A</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Det er kun tillatt med IFR-flyvinger – </a:t>
            </a:r>
            <a:r>
              <a:rPr lang="nb-NO" i="1" dirty="0"/>
              <a:t>vet du forskjellen på en VFR-flyvning og en IFR-flyvning?</a:t>
            </a:r>
          </a:p>
          <a:p>
            <a:r>
              <a:rPr lang="nb-NO" dirty="0"/>
              <a:t>Alle flyvninger får flygekontrolltjeneste og er atskilt fra hverandre</a:t>
            </a:r>
          </a:p>
          <a:p>
            <a:r>
              <a:rPr lang="nb-NO" dirty="0"/>
              <a:t>Det er krav om uavbrutt luft-til-bakke-talekommunikasjon for alle flyvninger</a:t>
            </a:r>
          </a:p>
          <a:p>
            <a:r>
              <a:rPr lang="nb-NO" dirty="0"/>
              <a:t>Alle flyvninger skal ha ATC-klarering</a:t>
            </a:r>
          </a:p>
          <a:p>
            <a:pPr marL="0" indent="0">
              <a:buNone/>
            </a:pPr>
            <a:endParaRPr lang="nb-NO" i="1" dirty="0"/>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4508411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SERA.6001 </a:t>
            </a:r>
            <a:r>
              <a:rPr lang="nb-NO" sz="4000" b="1" dirty="0">
                <a:latin typeface="+mn-lt"/>
              </a:rPr>
              <a:t>Klassifisering av luftrom – klasse B</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IFR- og VFR-flyvninger er tillatt </a:t>
            </a:r>
          </a:p>
          <a:p>
            <a:r>
              <a:rPr lang="nb-NO" dirty="0"/>
              <a:t>Alle flyvninger får flygekontrolltjeneste og er atskilt fra hverandre </a:t>
            </a:r>
          </a:p>
          <a:p>
            <a:r>
              <a:rPr lang="nb-NO" dirty="0"/>
              <a:t>Det er krav om uavbrutt luft-til-bakke-talekommunikasjon for alle flyginger</a:t>
            </a:r>
          </a:p>
          <a:p>
            <a:r>
              <a:rPr lang="nb-NO" dirty="0"/>
              <a:t>Alle flyvninger skal ha ATC-klarering</a:t>
            </a:r>
          </a:p>
          <a:p>
            <a:r>
              <a:rPr lang="nb-NO" b="1" dirty="0">
                <a:solidFill>
                  <a:srgbClr val="FF0000"/>
                </a:solidFill>
              </a:rPr>
              <a:t>Det finnes ikke klasse B-luftrom i Norge</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7440330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SERA.6001 </a:t>
            </a:r>
            <a:r>
              <a:rPr lang="nb-NO" sz="4000" b="1" dirty="0">
                <a:latin typeface="+mn-lt"/>
              </a:rPr>
              <a:t>Klassifisering av luftrom – klasse C</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IFR- og VFR-flyvninger er tillatt </a:t>
            </a:r>
          </a:p>
          <a:p>
            <a:r>
              <a:rPr lang="nb-NO" dirty="0"/>
              <a:t>Alle flyvninger får flygekontrolltjeneste, og IFR-flyvninger er atskilt fra andre IFR-flyvninger og fra VFR-flyvninger. </a:t>
            </a:r>
            <a:r>
              <a:rPr lang="nb-NO" b="1" dirty="0">
                <a:solidFill>
                  <a:srgbClr val="00B050"/>
                </a:solidFill>
              </a:rPr>
              <a:t>VFR-flyvninger er atskilt fra IFR-flyvninger, </a:t>
            </a:r>
            <a:r>
              <a:rPr lang="nb-NO" dirty="0"/>
              <a:t>og mottar trafikkinformasjon om andre VFR-flyvninger og anbefaling om unnvikelse-manøvre etter anmodning </a:t>
            </a:r>
          </a:p>
          <a:p>
            <a:r>
              <a:rPr lang="nb-NO" dirty="0"/>
              <a:t>Det er krav om uavbrutt luft-til-bakke-talekommunikasjon for alle flyginger </a:t>
            </a:r>
          </a:p>
          <a:p>
            <a:r>
              <a:rPr lang="nb-NO" dirty="0"/>
              <a:t>Alle flyginger skal ha ATC-klarering </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11072313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SERA.6001 </a:t>
            </a:r>
            <a:r>
              <a:rPr lang="nb-NO" sz="4000" b="1" dirty="0">
                <a:latin typeface="+mn-lt"/>
              </a:rPr>
              <a:t>Klassifisering av luftrom – klasse D</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IFR- og VFR-flyvninger er tillatt, alle flyvninger får flykontrolltjeneste</a:t>
            </a:r>
          </a:p>
          <a:p>
            <a:r>
              <a:rPr lang="nb-NO" dirty="0"/>
              <a:t> IFR-flyvninger er atskilt fra andre IFR-flyvninger, og mottar trafikkinformasjon om VFR-flyvninger og anbefaling om unnvikelsesmanøvre etter anmodning. </a:t>
            </a:r>
          </a:p>
          <a:p>
            <a:r>
              <a:rPr lang="nb-NO" dirty="0"/>
              <a:t>VFR-flyvninger mottar trafikkinformasjon om alle andre flyvninger og anbefaling om unnvikelse-manøvre etter anmodning</a:t>
            </a:r>
          </a:p>
          <a:p>
            <a:r>
              <a:rPr lang="nb-NO" dirty="0"/>
              <a:t>Det er krav om uavbrutt luft-til-bakke-talekommunikasjon for alle flyginger</a:t>
            </a:r>
          </a:p>
          <a:p>
            <a:r>
              <a:rPr lang="nb-NO" dirty="0"/>
              <a:t>Alle flyvninger skal ha ATC-klarering</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2390684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SERA.6001 </a:t>
            </a:r>
            <a:r>
              <a:rPr lang="nb-NO" sz="4000" b="1" dirty="0">
                <a:latin typeface="+mn-lt"/>
              </a:rPr>
              <a:t>Klassifisering av luftrom – klasse E</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IFR- og VFR-flyvninger er tillatt </a:t>
            </a:r>
          </a:p>
          <a:p>
            <a:r>
              <a:rPr lang="nb-NO" dirty="0"/>
              <a:t>IFR-flyvninger får flygekontrolltjeneste og er atskilt fra andre IFR-flyginger. Alle flyvninger mottar trafikkinformasjon så langt dette er praktisk mulig. </a:t>
            </a:r>
          </a:p>
          <a:p>
            <a:r>
              <a:rPr lang="nb-NO" dirty="0"/>
              <a:t>Det er krav om uavbrutt luft-til-bakke-talekommunikasjon for IFR-flyvninger</a:t>
            </a:r>
          </a:p>
          <a:p>
            <a:r>
              <a:rPr lang="nb-NO" dirty="0"/>
              <a:t> Alle IFR-flyvninger skal ha ATC-klarering</a:t>
            </a:r>
          </a:p>
          <a:p>
            <a:r>
              <a:rPr lang="nb-NO" b="1" dirty="0">
                <a:solidFill>
                  <a:srgbClr val="FF0000"/>
                </a:solidFill>
              </a:rPr>
              <a:t>Det finnes ikke luftrom klasse E i Norge</a:t>
            </a:r>
          </a:p>
          <a:p>
            <a:endParaRPr lang="nb-NO" dirty="0"/>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4074217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SERA.6001 </a:t>
            </a:r>
            <a:r>
              <a:rPr lang="nb-NO" sz="4000" b="1" dirty="0">
                <a:latin typeface="+mn-lt"/>
              </a:rPr>
              <a:t>Klassifisering av luftrom – klasse F</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lnSpcReduction="10000"/>
          </a:bodyPr>
          <a:lstStyle/>
          <a:p>
            <a:r>
              <a:rPr lang="nb-NO" dirty="0"/>
              <a:t>IFR- og VFR-flyvninger er tillatt </a:t>
            </a:r>
          </a:p>
          <a:p>
            <a:r>
              <a:rPr lang="nb-NO" dirty="0"/>
              <a:t>Alle deltakende IFR-flyvninger mottar rådgivningstjeneste for lufttrafikk, og alle flyvninger mottar flygeinformasjonstjeneste etter anmodning. </a:t>
            </a:r>
          </a:p>
          <a:p>
            <a:r>
              <a:rPr lang="nb-NO" dirty="0"/>
              <a:t>Det er krav om uavbrutt luft-til-bakke-talekommunikasjon for IFR-flyginger som deltar i rådgivningstjenesten, og alle IFR-flyginger skal være i stand til å opprette talekommunikasjon mellom luft og bakke</a:t>
            </a:r>
          </a:p>
          <a:p>
            <a:r>
              <a:rPr lang="nb-NO" dirty="0"/>
              <a:t> Det kreves ikke ATC-klarering</a:t>
            </a:r>
          </a:p>
          <a:p>
            <a:r>
              <a:rPr lang="nb-NO" dirty="0"/>
              <a:t>Klasse F er et midlertidig luftrom</a:t>
            </a:r>
          </a:p>
          <a:p>
            <a:r>
              <a:rPr lang="nb-NO" b="1" dirty="0">
                <a:solidFill>
                  <a:srgbClr val="FF0000"/>
                </a:solidFill>
              </a:rPr>
              <a:t>Det finnes ikke luftrom klasse F i Norge</a:t>
            </a:r>
            <a:endParaRPr lang="nb-NO" dirty="0"/>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24221161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SERA.6001 </a:t>
            </a:r>
            <a:r>
              <a:rPr lang="nb-NO" sz="4000" b="1" dirty="0">
                <a:latin typeface="+mn-lt"/>
              </a:rPr>
              <a:t>Klassifisering av luftrom – klasse G</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IFR- og VFR-flyvninger er tillatt og mottar flygeinformasjonstjeneste etter anmodning. </a:t>
            </a:r>
          </a:p>
          <a:p>
            <a:r>
              <a:rPr lang="nb-NO" dirty="0"/>
              <a:t>Alle IFR-flyginger skal være i stand til å opprette luft-til-bakke-talekommunikasjon. </a:t>
            </a:r>
          </a:p>
          <a:p>
            <a:r>
              <a:rPr lang="nb-NO" dirty="0"/>
              <a:t>Det kreves ikke ATC-klarering </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6019356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4965430" y="629268"/>
            <a:ext cx="6586491" cy="1286160"/>
          </a:xfrm>
        </p:spPr>
        <p:txBody>
          <a:bodyPr anchor="b">
            <a:normAutofit/>
          </a:bodyPr>
          <a:lstStyle/>
          <a:p>
            <a:r>
              <a:rPr lang="nb-NO" sz="3400" b="1">
                <a:latin typeface="+mn-lt"/>
              </a:rPr>
              <a:t>SERA.6005 Krav til kommunikasjon og SSR-transponder</a:t>
            </a:r>
          </a:p>
        </p:txBody>
      </p:sp>
      <p:pic>
        <p:nvPicPr>
          <p:cNvPr id="6" name="Bilde 5" descr="Et bilde som inneholder elektronikk, svart&#10;&#10;Automatisk generert beskrivelse">
            <a:extLst>
              <a:ext uri="{FF2B5EF4-FFF2-40B4-BE49-F238E27FC236}">
                <a16:creationId xmlns:a16="http://schemas.microsoft.com/office/drawing/2014/main" id="{9417DC66-88F5-46AB-A0D5-D75004C0C5D2}"/>
              </a:ext>
            </a:extLst>
          </p:cNvPr>
          <p:cNvPicPr>
            <a:picLocks noChangeAspect="1"/>
          </p:cNvPicPr>
          <p:nvPr/>
        </p:nvPicPr>
        <p:blipFill rotWithShape="1">
          <a:blip r:embed="rId2">
            <a:extLst>
              <a:ext uri="{28A0092B-C50C-407E-A947-70E740481C1C}">
                <a14:useLocalDpi xmlns:a14="http://schemas.microsoft.com/office/drawing/2010/main" val="0"/>
              </a:ext>
            </a:extLst>
          </a:blip>
          <a:srcRect l="15667" r="39214" b="-1"/>
          <a:stretch/>
        </p:blipFill>
        <p:spPr>
          <a:xfrm>
            <a:off x="20" y="10"/>
            <a:ext cx="4635571" cy="6857990"/>
          </a:xfrm>
          <a:prstGeom prst="rect">
            <a:avLst/>
          </a:prstGeom>
          <a:effectLst/>
        </p:spPr>
      </p:pic>
      <p:cxnSp>
        <p:nvCxnSpPr>
          <p:cNvPr id="15"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56F4B"/>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4965431" y="2438400"/>
            <a:ext cx="6586489" cy="3785419"/>
          </a:xfrm>
        </p:spPr>
        <p:txBody>
          <a:bodyPr>
            <a:normAutofit lnSpcReduction="10000"/>
          </a:bodyPr>
          <a:lstStyle/>
          <a:p>
            <a:r>
              <a:rPr lang="nb-NO" sz="2400" b="1" dirty="0"/>
              <a:t>Radiopåbudssone (RMZ) </a:t>
            </a:r>
          </a:p>
          <a:p>
            <a:r>
              <a:rPr lang="nb-NO" sz="2400" dirty="0"/>
              <a:t>Dersom det er etablert en RMZ i et luftrom skal vi før vi flyr inn i luftrommet si i fra på radio med hvem vi anroper, kallesignal, type luftfartøy, posisjon, flygehøyde og hensikt med flyvningen</a:t>
            </a:r>
          </a:p>
          <a:p>
            <a:r>
              <a:rPr lang="nb-NO" sz="2400" dirty="0"/>
              <a:t>Deretter skal vi uavbrutt lytte på radioen</a:t>
            </a:r>
          </a:p>
          <a:p>
            <a:r>
              <a:rPr lang="nb-NO" sz="2400" b="1" dirty="0"/>
              <a:t>Transponderpåbudssone (TMZ) </a:t>
            </a:r>
          </a:p>
          <a:p>
            <a:r>
              <a:rPr lang="nb-NO" sz="2400" dirty="0"/>
              <a:t>Dersom det er etablert TMZ i et luftrom skal vi bruke SSR-transpondere som fungerer i modus A, C eller S</a:t>
            </a:r>
          </a:p>
        </p:txBody>
      </p:sp>
      <p:pic>
        <p:nvPicPr>
          <p:cNvPr id="10" name="Bilde 9">
            <a:extLst>
              <a:ext uri="{FF2B5EF4-FFF2-40B4-BE49-F238E27FC236}">
                <a16:creationId xmlns:a16="http://schemas.microsoft.com/office/drawing/2014/main" id="{834EAE1D-D026-4650-8AC1-F67D36E0B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752" y="6190334"/>
            <a:ext cx="3810000" cy="571500"/>
          </a:xfrm>
          <a:prstGeom prst="rect">
            <a:avLst/>
          </a:prstGeom>
        </p:spPr>
      </p:pic>
    </p:spTree>
    <p:extLst>
      <p:ext uri="{BB962C8B-B14F-4D97-AF65-F5344CB8AC3E}">
        <p14:creationId xmlns:p14="http://schemas.microsoft.com/office/powerpoint/2010/main" val="22138120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SERA – </a:t>
            </a:r>
            <a:r>
              <a:rPr lang="en-US" sz="3600" dirty="0" err="1">
                <a:solidFill>
                  <a:schemeClr val="tx1">
                    <a:lumMod val="85000"/>
                    <a:lumOff val="15000"/>
                  </a:schemeClr>
                </a:solidFill>
              </a:rPr>
              <a:t>Flygekontrolltjenester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869384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SERA.7001 Formål med flygekontrolltjenesten</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lnSpcReduction="10000"/>
          </a:bodyPr>
          <a:lstStyle/>
          <a:p>
            <a:r>
              <a:rPr lang="nb-NO" dirty="0"/>
              <a:t>Formålene med flygekontrolltjenesten er å</a:t>
            </a:r>
          </a:p>
          <a:p>
            <a:r>
              <a:rPr lang="nb-NO" dirty="0"/>
              <a:t>hindre kollisjon mellom luftfartøy </a:t>
            </a:r>
          </a:p>
          <a:p>
            <a:r>
              <a:rPr lang="nb-NO" dirty="0"/>
              <a:t>hindre kollisjoner mellom luftfartøy på manøvreringsområdet og hindringer der </a:t>
            </a:r>
          </a:p>
          <a:p>
            <a:r>
              <a:rPr lang="nb-NO" dirty="0"/>
              <a:t>sikre rask og ordnet avvikling av lufttrafikken </a:t>
            </a:r>
          </a:p>
          <a:p>
            <a:r>
              <a:rPr lang="nb-NO" dirty="0"/>
              <a:t>gi nyttige råd og opplysninger med henblikk på sikker og effektiv gjennomføring av flyvninger </a:t>
            </a:r>
          </a:p>
          <a:p>
            <a:r>
              <a:rPr lang="nb-NO" dirty="0"/>
              <a:t>underrette relevante organisasjoner om luftfartøy som trenger ettersøknings- og redningstjeneste, og bistå slike organisasjoner om nødvendig</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402001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3CF0E79-C331-4118-BF15-6F753EB03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6699" y="3429000"/>
            <a:ext cx="4754880" cy="33070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r>
              <a:rPr lang="nb-NO" dirty="0">
                <a:solidFill>
                  <a:srgbClr val="000000"/>
                </a:solidFill>
              </a:rPr>
              <a:t>Hovedkontor i Montreal</a:t>
            </a:r>
          </a:p>
          <a:p>
            <a:r>
              <a:rPr lang="nb-NO" dirty="0">
                <a:solidFill>
                  <a:srgbClr val="000000"/>
                </a:solidFill>
              </a:rPr>
              <a:t>Global og mellomstatlig organisasjon som hører til FN-systemet</a:t>
            </a:r>
          </a:p>
          <a:p>
            <a:r>
              <a:rPr lang="nb-NO" dirty="0">
                <a:solidFill>
                  <a:srgbClr val="000000"/>
                </a:solidFill>
              </a:rPr>
              <a:t>Regional struktur med kontorer rundt om i verden</a:t>
            </a:r>
          </a:p>
          <a:p>
            <a:r>
              <a:rPr lang="nb-NO" dirty="0">
                <a:solidFill>
                  <a:srgbClr val="000000"/>
                </a:solidFill>
              </a:rPr>
              <a:t>Fem offisielle språk</a:t>
            </a:r>
          </a:p>
          <a:p>
            <a:r>
              <a:rPr lang="nb-NO" dirty="0">
                <a:solidFill>
                  <a:srgbClr val="000000"/>
                </a:solidFill>
              </a:rPr>
              <a:t>193 medlemsland (2022)</a:t>
            </a:r>
          </a:p>
          <a:p>
            <a:r>
              <a:rPr lang="nb-NO" dirty="0">
                <a:solidFill>
                  <a:srgbClr val="000000"/>
                </a:solidFill>
                <a:hlinkClick r:id="rId3"/>
              </a:rPr>
              <a:t>www.icao.int</a:t>
            </a:r>
            <a:r>
              <a:rPr lang="nb-NO" dirty="0">
                <a:solidFill>
                  <a:srgbClr val="000000"/>
                </a:solidFill>
              </a:rPr>
              <a:t> </a:t>
            </a:r>
          </a:p>
          <a:p>
            <a:pPr marL="514350" indent="-514350">
              <a:buFont typeface="+mj-lt"/>
              <a:buAutoNum type="arabicPeriod"/>
            </a:pPr>
            <a:endParaRPr lang="nb-NO"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480131"/>
          </a:xfrm>
          <a:prstGeom prst="rect">
            <a:avLst/>
          </a:prstGeom>
          <a:noFill/>
        </p:spPr>
        <p:txBody>
          <a:bodyPr wrap="square" rtlCol="0">
            <a:spAutoFit/>
          </a:bodyPr>
          <a:lstStyle/>
          <a:p>
            <a:pPr algn="ctr">
              <a:lnSpc>
                <a:spcPct val="90000"/>
              </a:lnSpc>
              <a:spcBef>
                <a:spcPct val="0"/>
              </a:spcBef>
              <a:spcAft>
                <a:spcPts val="600"/>
              </a:spcAft>
            </a:pPr>
            <a:r>
              <a:rPr lang="en-US" sz="2800" b="1" dirty="0">
                <a:solidFill>
                  <a:srgbClr val="000000"/>
                </a:solidFill>
              </a:rPr>
              <a:t>International Civil Aviation Organisation - ICAO</a:t>
            </a:r>
          </a:p>
        </p:txBody>
      </p:sp>
      <p:sp>
        <p:nvSpPr>
          <p:cNvPr id="6" name="TekstSylinder 5">
            <a:extLst>
              <a:ext uri="{FF2B5EF4-FFF2-40B4-BE49-F238E27FC236}">
                <a16:creationId xmlns:a16="http://schemas.microsoft.com/office/drawing/2014/main" id="{91E1842B-A307-364D-DC57-C44D95892324}"/>
              </a:ext>
            </a:extLst>
          </p:cNvPr>
          <p:cNvSpPr txBox="1"/>
          <p:nvPr/>
        </p:nvSpPr>
        <p:spPr>
          <a:xfrm>
            <a:off x="184912" y="131404"/>
            <a:ext cx="2063194" cy="369332"/>
          </a:xfrm>
          <a:prstGeom prst="rect">
            <a:avLst/>
          </a:prstGeom>
          <a:solidFill>
            <a:schemeClr val="accent2">
              <a:lumMod val="40000"/>
              <a:lumOff val="60000"/>
            </a:schemeClr>
          </a:solidFill>
          <a:ln w="28575">
            <a:solidFill>
              <a:srgbClr val="FF0000"/>
            </a:solidFill>
          </a:ln>
        </p:spPr>
        <p:txBody>
          <a:bodyPr wrap="none" rtlCol="0">
            <a:spAutoFit/>
          </a:bodyPr>
          <a:lstStyle/>
          <a:p>
            <a:r>
              <a:rPr lang="nb-NO" dirty="0"/>
              <a:t>Kun til informasjon </a:t>
            </a:r>
          </a:p>
        </p:txBody>
      </p:sp>
    </p:spTree>
    <p:extLst>
      <p:ext uri="{BB962C8B-B14F-4D97-AF65-F5344CB8AC3E}">
        <p14:creationId xmlns:p14="http://schemas.microsoft.com/office/powerpoint/2010/main" val="10164894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E6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524256" y="4767072"/>
            <a:ext cx="6594189" cy="1625210"/>
          </a:xfrm>
        </p:spPr>
        <p:txBody>
          <a:bodyPr>
            <a:normAutofit/>
          </a:bodyPr>
          <a:lstStyle/>
          <a:p>
            <a:pPr algn="r"/>
            <a:r>
              <a:rPr lang="nb-NO" sz="3700" b="1">
                <a:solidFill>
                  <a:srgbClr val="FFFFFF"/>
                </a:solidFill>
                <a:latin typeface="+mn-lt"/>
              </a:rPr>
              <a:t>SERA.8001 Flygekontrolltjeneste - Anvendelse</a:t>
            </a:r>
          </a:p>
        </p:txBody>
      </p:sp>
      <p:pic>
        <p:nvPicPr>
          <p:cNvPr id="6" name="Bilde 5" descr="Et bilde som inneholder himmel, utendørs, vann, stor&#10;&#10;Automatisk generert beskrivelse">
            <a:extLst>
              <a:ext uri="{FF2B5EF4-FFF2-40B4-BE49-F238E27FC236}">
                <a16:creationId xmlns:a16="http://schemas.microsoft.com/office/drawing/2014/main" id="{AF8F8AD3-AE59-4AAB-B59E-EA9C53AB738A}"/>
              </a:ext>
            </a:extLst>
          </p:cNvPr>
          <p:cNvPicPr>
            <a:picLocks noChangeAspect="1"/>
          </p:cNvPicPr>
          <p:nvPr/>
        </p:nvPicPr>
        <p:blipFill rotWithShape="1">
          <a:blip r:embed="rId2">
            <a:extLst>
              <a:ext uri="{28A0092B-C50C-407E-A947-70E740481C1C}">
                <a14:useLocalDpi xmlns:a14="http://schemas.microsoft.com/office/drawing/2010/main" val="0"/>
              </a:ext>
            </a:extLst>
          </a:blip>
          <a:srcRect t="7981" r="1" b="14430"/>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029319" y="917725"/>
            <a:ext cx="3424739" cy="4852362"/>
          </a:xfrm>
        </p:spPr>
        <p:txBody>
          <a:bodyPr anchor="ctr">
            <a:normAutofit/>
          </a:bodyPr>
          <a:lstStyle/>
          <a:p>
            <a:r>
              <a:rPr lang="nb-NO" sz="2400" dirty="0">
                <a:solidFill>
                  <a:srgbClr val="FFFFFF"/>
                </a:solidFill>
              </a:rPr>
              <a:t>Det skal ytes flygekontrolltjeneste </a:t>
            </a:r>
          </a:p>
          <a:p>
            <a:r>
              <a:rPr lang="nb-NO" sz="2400" dirty="0">
                <a:solidFill>
                  <a:srgbClr val="FFFFFF"/>
                </a:solidFill>
              </a:rPr>
              <a:t>for alle IFR-flyginger i luftrom av klasse A, B, C, D og E </a:t>
            </a:r>
          </a:p>
          <a:p>
            <a:r>
              <a:rPr lang="nb-NO" sz="2400" dirty="0">
                <a:solidFill>
                  <a:srgbClr val="FFFFFF"/>
                </a:solidFill>
              </a:rPr>
              <a:t>for alle VFR-flyginger i luftrom av klasse B, C og D</a:t>
            </a:r>
          </a:p>
          <a:p>
            <a:r>
              <a:rPr lang="nb-NO" sz="2400" dirty="0">
                <a:solidFill>
                  <a:srgbClr val="FFFFFF"/>
                </a:solidFill>
              </a:rPr>
              <a:t>for alle spesielle VFR-flyvninger</a:t>
            </a:r>
          </a:p>
          <a:p>
            <a:r>
              <a:rPr lang="nb-NO" sz="2400" dirty="0">
                <a:solidFill>
                  <a:srgbClr val="FFFFFF"/>
                </a:solidFill>
              </a:rPr>
              <a:t>for all flyplasstrafikk på kontrollerte flyplasser </a:t>
            </a:r>
          </a:p>
        </p:txBody>
      </p:sp>
      <p:pic>
        <p:nvPicPr>
          <p:cNvPr id="9" name="Bilde 8">
            <a:extLst>
              <a:ext uri="{FF2B5EF4-FFF2-40B4-BE49-F238E27FC236}">
                <a16:creationId xmlns:a16="http://schemas.microsoft.com/office/drawing/2014/main" id="{197A4361-7427-4CED-8367-9C6539FEA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461" y="5872824"/>
            <a:ext cx="3810000" cy="560705"/>
          </a:xfrm>
          <a:prstGeom prst="rect">
            <a:avLst/>
          </a:prstGeom>
        </p:spPr>
      </p:pic>
    </p:spTree>
    <p:extLst>
      <p:ext uri="{BB962C8B-B14F-4D97-AF65-F5344CB8AC3E}">
        <p14:creationId xmlns:p14="http://schemas.microsoft.com/office/powerpoint/2010/main" val="33301692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SERA.8005 Utførelse av flygekontrolltjeneste</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Før en flyging eller del av flyging utføres som kontrollert flyging, skal det innhentes klarering</a:t>
            </a:r>
          </a:p>
          <a:p>
            <a:r>
              <a:rPr lang="nb-NO" i="1" dirty="0"/>
              <a:t>Hva er det?</a:t>
            </a:r>
          </a:p>
          <a:p>
            <a:r>
              <a:rPr lang="nb-NO" dirty="0"/>
              <a:t>Dersom vi mener at en klarering ikke er tilfredsstillende, eksempelvis om flyets ytelser ikke er tilstrekkelige til å utføre klareringen, må vi si i fra og vi skal da få en endret klarering dersom det er praktisk mulig</a:t>
            </a:r>
          </a:p>
          <a:p>
            <a:r>
              <a:rPr lang="nb-NO" dirty="0"/>
              <a:t>Dersom vi manøvrerer et luftfartøy på en kontrollert flyplass, har vi ikke lov å takse på manøvreringsområdet uten klarering fra kontrolltårnet. Vi må også følge alle instrukser som gis</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7875503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SERA.8005 Utførelse av flygekontrolltjeneste</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fontScale="85000" lnSpcReduction="20000"/>
          </a:bodyPr>
          <a:lstStyle/>
          <a:p>
            <a:r>
              <a:rPr lang="nb-NO" dirty="0"/>
              <a:t>For å kunne gi flygekontrolltjeneste, må luftkontrolltjenesten</a:t>
            </a:r>
          </a:p>
          <a:p>
            <a:r>
              <a:rPr lang="nb-NO" dirty="0"/>
              <a:t>Motta opplysninger om luftfartøyet og bestemme luftfartøyets posisjon og dets posisjon relativt til andre luftfartøy</a:t>
            </a:r>
          </a:p>
          <a:p>
            <a:r>
              <a:rPr lang="nb-NO" dirty="0"/>
              <a:t>Utstede klareringer om aktuelt slik at de kan hindre kollisjoner og sørge for at det er flyt i trafikken</a:t>
            </a:r>
          </a:p>
          <a:p>
            <a:r>
              <a:rPr lang="nb-NO" dirty="0"/>
              <a:t>Klareringer som gis av flygekontrollenheter skal skille </a:t>
            </a:r>
          </a:p>
          <a:p>
            <a:r>
              <a:rPr lang="nb-NO" dirty="0"/>
              <a:t>mellom alle flyvninger i luftrom av klasse A og B, </a:t>
            </a:r>
          </a:p>
          <a:p>
            <a:r>
              <a:rPr lang="nb-NO" dirty="0"/>
              <a:t>mellom IFR-flyvninger i luftrom av klasse C, D og E, </a:t>
            </a:r>
          </a:p>
          <a:p>
            <a:r>
              <a:rPr lang="nb-NO" dirty="0"/>
              <a:t>mellom IFR-flyvninger og VFR-flyvninger i luftrom av klasse C, </a:t>
            </a:r>
          </a:p>
          <a:p>
            <a:r>
              <a:rPr lang="nb-NO" dirty="0"/>
              <a:t>mellom IFR-flyvninger og spesielle VFR-flyvninger, </a:t>
            </a:r>
          </a:p>
          <a:p>
            <a:r>
              <a:rPr lang="nb-NO" dirty="0"/>
              <a:t>mellom spesielle VFR-flyvninger dersom ikke annet er fastsatt av vedkommende myndighet</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70880250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SERA.8020 Overholdelse av reiseplan – utilsiktete endringer</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lnSpcReduction="10000"/>
          </a:bodyPr>
          <a:lstStyle/>
          <a:p>
            <a:r>
              <a:rPr lang="nb-NO" dirty="0"/>
              <a:t>Dersom vi leverer en reiseplan må vi også overholde den – det vil si følge de informasjoner som vi har gitt</a:t>
            </a:r>
          </a:p>
          <a:p>
            <a:r>
              <a:rPr lang="nb-NO" dirty="0"/>
              <a:t>Utfører vi en kontrollert flyvning, og det er definerte ruter der vi flyr, må vi følge disse med mindre vi har fått en annen klarering</a:t>
            </a:r>
          </a:p>
          <a:p>
            <a:r>
              <a:rPr lang="nb-NO" dirty="0"/>
              <a:t>Dersom vi utfører en kontrollert flyving og opplever en</a:t>
            </a:r>
          </a:p>
          <a:p>
            <a:r>
              <a:rPr lang="nb-NO" dirty="0"/>
              <a:t>utilsiktet endring av rute: Foreta kursendring for å komme tilbake</a:t>
            </a:r>
          </a:p>
          <a:p>
            <a:r>
              <a:rPr lang="nb-NO" dirty="0"/>
              <a:t>utilsiktet endring av hastighet: Gi beskjed om endring av mer enn fem prosent fra hastighet oppgitt i reiseplan </a:t>
            </a:r>
          </a:p>
          <a:p>
            <a:r>
              <a:rPr lang="nb-NO" dirty="0"/>
              <a:t>utilsiktet endring av tidspunkt: Gi beskjed dersom mer enn tre minutter</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5062915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lstStyle/>
          <a:p>
            <a:pPr algn="ctr"/>
            <a:r>
              <a:rPr lang="nb-NO" b="1" dirty="0">
                <a:latin typeface="+mn-lt"/>
              </a:rPr>
              <a:t>SERA.8020 Overholdelse av reiseplan – tilsiktete endringer</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fontScale="85000" lnSpcReduction="20000"/>
          </a:bodyPr>
          <a:lstStyle/>
          <a:p>
            <a:r>
              <a:rPr lang="nb-NO" dirty="0"/>
              <a:t>Gi beskjed om og utfylle med nye opplysninger dersom vi endrer marsjhøyde, rute og/eller bestemmelsessted. Dersom vi er kontrollerte og derfor klarerte, må vi få en ny klarering</a:t>
            </a:r>
          </a:p>
          <a:p>
            <a:r>
              <a:rPr lang="nb-NO" dirty="0"/>
              <a:t>Når det er klart at vi ikke klarer å fortsette i VMC-forhold og i samsvar med gjeldende reiseplan, skal vi</a:t>
            </a:r>
          </a:p>
          <a:p>
            <a:r>
              <a:rPr lang="nb-NO" dirty="0"/>
              <a:t>be om en endret klarering som gjør at vi er i stand til å fortsette under VMC til bestemmelsesstedet eller til alternativ flyplass, eller</a:t>
            </a:r>
          </a:p>
          <a:p>
            <a:r>
              <a:rPr lang="nb-NO" dirty="0"/>
              <a:t>forlate luftrommet der en ATC-klarering er nødvendig, eller </a:t>
            </a:r>
          </a:p>
          <a:p>
            <a:r>
              <a:rPr lang="nb-NO" dirty="0"/>
              <a:t>Dersom vi ikke kan få klarering, fortsette under VMC og gi beskjed om hva vi gjør for å forlate luftrommet eller lande på egnet flyplass, men</a:t>
            </a:r>
          </a:p>
          <a:p>
            <a:r>
              <a:rPr lang="nb-NO" dirty="0"/>
              <a:t>Dersom vi flyr innenfor en kontrollsone, kan vi be om spesiell VFR-flyvning</a:t>
            </a:r>
          </a:p>
          <a:p>
            <a:r>
              <a:rPr lang="nb-NO" dirty="0"/>
              <a:t>Har vi IR-rettighet kan vi be om klarering til å fly i samsvar med instrumentflygereglene</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5086922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normAutofit fontScale="90000"/>
          </a:bodyPr>
          <a:lstStyle/>
          <a:p>
            <a:pPr algn="ctr"/>
            <a:r>
              <a:rPr lang="nb-NO" b="1" dirty="0">
                <a:latin typeface="+mn-lt"/>
              </a:rPr>
              <a:t>SERA.8025/8030/8035 Posisjonsrapporter/opphør av kontroll/kommunikasjon</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Dersom vi flyr en kontrollert flyvning, skal vi rapportere ved passering av obligatoriske meldepunkt</a:t>
            </a:r>
          </a:p>
          <a:p>
            <a:r>
              <a:rPr lang="nb-NO" dirty="0"/>
              <a:t>Dersom vi flyr en kontrollert flyvning skal vi si i fra om flyvningen opphører å være underlagt lufttrafikktjeneste</a:t>
            </a:r>
          </a:p>
          <a:p>
            <a:r>
              <a:rPr lang="nb-NO" dirty="0"/>
              <a:t>Dersom vi flyr en kontrollert flyvning skal vi uten avbrudd ha luft-til-bakke-radiokommunikasjon med riktig enhet</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4721026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SERA – </a:t>
            </a:r>
            <a:r>
              <a:rPr lang="en-US" sz="3600" dirty="0" err="1">
                <a:solidFill>
                  <a:schemeClr val="tx1">
                    <a:lumMod val="85000"/>
                    <a:lumOff val="15000"/>
                  </a:schemeClr>
                </a:solidFill>
              </a:rPr>
              <a:t>Flygeinformasjonstjenester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1597016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normAutofit/>
          </a:bodyPr>
          <a:lstStyle/>
          <a:p>
            <a:pPr algn="ctr"/>
            <a:r>
              <a:rPr lang="nb-NO" b="1" dirty="0">
                <a:latin typeface="+mn-lt"/>
              </a:rPr>
              <a:t>SERA.9001 Flygeinformasjonstjeneste</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Gis til flyvninger som</a:t>
            </a:r>
          </a:p>
          <a:p>
            <a:r>
              <a:rPr lang="nb-NO" dirty="0"/>
              <a:t>Mottar flygekontrolltjeneste</a:t>
            </a:r>
          </a:p>
          <a:p>
            <a:r>
              <a:rPr lang="nb-NO" dirty="0"/>
              <a:t>Er på andre måter kjent for lufttrafikktjenesteenheten</a:t>
            </a:r>
          </a:p>
          <a:p>
            <a:r>
              <a:rPr lang="nb-NO" dirty="0"/>
              <a:t>Fritar ikke for fartøysjefens forpliktelser</a:t>
            </a:r>
          </a:p>
          <a:p>
            <a:r>
              <a:rPr lang="nb-NO" dirty="0"/>
              <a:t>Å yte flygekontrolltjeneste har forrang for å yte flygeinformasjonstjeneste</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09294049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normAutofit/>
          </a:bodyPr>
          <a:lstStyle/>
          <a:p>
            <a:pPr algn="ctr"/>
            <a:r>
              <a:rPr lang="nb-NO" b="1" dirty="0">
                <a:latin typeface="+mn-lt"/>
              </a:rPr>
              <a:t>SERA.9010 ATIS</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Automatic Terminal Information Service = automatisk terminalinformasjonstjeneste </a:t>
            </a:r>
          </a:p>
          <a:p>
            <a:r>
              <a:rPr lang="nb-NO" dirty="0"/>
              <a:t>«Nummereres» ved hjelp av alfabetet, eksempelvis «</a:t>
            </a:r>
            <a:r>
              <a:rPr lang="nb-NO" dirty="0" err="1"/>
              <a:t>this</a:t>
            </a:r>
            <a:r>
              <a:rPr lang="nb-NO" dirty="0"/>
              <a:t> is Torp information </a:t>
            </a:r>
            <a:r>
              <a:rPr lang="nb-NO" dirty="0" err="1"/>
              <a:t>alpha</a:t>
            </a:r>
            <a:r>
              <a:rPr lang="nb-NO" dirty="0"/>
              <a:t>»</a:t>
            </a:r>
          </a:p>
          <a:p>
            <a:r>
              <a:rPr lang="nb-NO" dirty="0"/>
              <a:t>Det er god praksis også for VFR-flyvninger å bekrefte mottagelse av ATIS</a:t>
            </a:r>
          </a:p>
          <a:p>
            <a:r>
              <a:rPr lang="nb-NO" i="1" dirty="0"/>
              <a:t>Kan du finne ut av hva en ATIS-melding skal inneholde?</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4490174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SERA – </a:t>
            </a:r>
            <a:r>
              <a:rPr lang="en-US" sz="3600" dirty="0" err="1">
                <a:solidFill>
                  <a:schemeClr val="tx1">
                    <a:lumMod val="85000"/>
                    <a:lumOff val="15000"/>
                  </a:schemeClr>
                </a:solidFill>
              </a:rPr>
              <a:t>Alarmtjeneste</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930212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2377440"/>
            <a:ext cx="10515600" cy="3545188"/>
          </a:xfrm>
        </p:spPr>
        <p:txBody>
          <a:bodyPr>
            <a:normAutofit fontScale="92500" lnSpcReduction="10000"/>
          </a:bodyPr>
          <a:lstStyle/>
          <a:p>
            <a:r>
              <a:rPr lang="nb-NO" dirty="0">
                <a:solidFill>
                  <a:srgbClr val="000000"/>
                </a:solidFill>
              </a:rPr>
              <a:t>Hovedkontor i Køln, Tyskland</a:t>
            </a:r>
          </a:p>
          <a:p>
            <a:r>
              <a:rPr lang="nb-NO" dirty="0">
                <a:solidFill>
                  <a:srgbClr val="000000"/>
                </a:solidFill>
              </a:rPr>
              <a:t>Europeisk og mellomstatlig organisasjon</a:t>
            </a:r>
          </a:p>
          <a:p>
            <a:r>
              <a:rPr lang="nb-NO" dirty="0">
                <a:solidFill>
                  <a:srgbClr val="000000"/>
                </a:solidFill>
              </a:rPr>
              <a:t>Regelverksarbeid, inspeksjoner, trening og standardisering for å sørge for en felles implementering av det europeiske regelverket</a:t>
            </a:r>
          </a:p>
          <a:p>
            <a:r>
              <a:rPr lang="nb-NO" dirty="0">
                <a:solidFill>
                  <a:srgbClr val="000000"/>
                </a:solidFill>
              </a:rPr>
              <a:t>Typesertifisering </a:t>
            </a:r>
          </a:p>
          <a:p>
            <a:r>
              <a:rPr lang="nb-NO" dirty="0">
                <a:solidFill>
                  <a:srgbClr val="000000"/>
                </a:solidFill>
              </a:rPr>
              <a:t>Godkjennelser og oversikt, datainnsamling, analyse og research</a:t>
            </a:r>
          </a:p>
          <a:p>
            <a:r>
              <a:rPr lang="nb-NO" dirty="0">
                <a:solidFill>
                  <a:srgbClr val="000000"/>
                </a:solidFill>
              </a:rPr>
              <a:t>32 medlemsland (2022)</a:t>
            </a:r>
          </a:p>
          <a:p>
            <a:r>
              <a:rPr lang="nb-NO" dirty="0">
                <a:solidFill>
                  <a:srgbClr val="000000"/>
                </a:solidFill>
              </a:rPr>
              <a:t> </a:t>
            </a:r>
            <a:r>
              <a:rPr lang="nb-NO" dirty="0">
                <a:solidFill>
                  <a:srgbClr val="000000"/>
                </a:solidFill>
                <a:hlinkClick r:id="rId2"/>
              </a:rPr>
              <a:t>www.easa.europa.eu</a:t>
            </a:r>
            <a:r>
              <a:rPr lang="nb-NO" dirty="0">
                <a:solidFill>
                  <a:srgbClr val="000000"/>
                </a:solidFill>
              </a:rPr>
              <a:t> </a:t>
            </a:r>
          </a:p>
          <a:p>
            <a:pPr marL="514350" indent="-514350">
              <a:buFont typeface="+mj-lt"/>
              <a:buAutoNum type="arabicPeriod"/>
            </a:pPr>
            <a:endParaRPr lang="nb-NO" dirty="0"/>
          </a:p>
        </p:txBody>
      </p:sp>
      <p:pic>
        <p:nvPicPr>
          <p:cNvPr id="9" name="Bilde 8">
            <a:extLst>
              <a:ext uri="{FF2B5EF4-FFF2-40B4-BE49-F238E27FC236}">
                <a16:creationId xmlns:a16="http://schemas.microsoft.com/office/drawing/2014/main" id="{92FD938D-5B78-4FA6-8D26-9FAEE875D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298" y="285750"/>
            <a:ext cx="5852172" cy="1671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340653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normAutofit/>
          </a:bodyPr>
          <a:lstStyle/>
          <a:p>
            <a:pPr algn="ctr"/>
            <a:r>
              <a:rPr lang="nb-NO" b="1" dirty="0">
                <a:latin typeface="+mn-lt"/>
              </a:rPr>
              <a:t>SERA.10001/10005 Alarmtjeneste</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Alle enheter for lufttrafikktjenesten skal yte alarmtjeneste til</a:t>
            </a:r>
          </a:p>
          <a:p>
            <a:pPr>
              <a:buFont typeface="Wingdings" panose="05000000000000000000" pitchFamily="2" charset="2"/>
              <a:buChar char="ü"/>
            </a:pPr>
            <a:r>
              <a:rPr lang="nb-NO" dirty="0"/>
              <a:t>alle luftfartøy som får flygekontrolltjeneste</a:t>
            </a:r>
          </a:p>
          <a:p>
            <a:pPr>
              <a:buFont typeface="Wingdings" panose="05000000000000000000" pitchFamily="2" charset="2"/>
              <a:buChar char="ü"/>
            </a:pPr>
            <a:r>
              <a:rPr lang="nb-NO" dirty="0"/>
              <a:t>så langt som praktisk mulig til alle andre luftfartøy som har innlevert reiseplan eller på annen måte er kjent for lufttrafikktjenesten, og</a:t>
            </a:r>
          </a:p>
          <a:p>
            <a:pPr>
              <a:buFont typeface="Wingdings" panose="05000000000000000000" pitchFamily="2" charset="2"/>
              <a:buChar char="ü"/>
            </a:pPr>
            <a:r>
              <a:rPr lang="nb-NO" dirty="0"/>
              <a:t>til ethvert luftfartøy som antas å være utsatt for et ulovlig inngrep</a:t>
            </a:r>
          </a:p>
          <a:p>
            <a:r>
              <a:rPr lang="nb-NO" dirty="0"/>
              <a:t>Dersom det er luftfartøy i nærheten av en nødsituasjon skal dette / disse informeres om nødsituasjonen, med forbehold i situasjoner om ulovlig inngrep</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8744541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SERA – </a:t>
            </a:r>
            <a:r>
              <a:rPr lang="en-US" sz="3600" dirty="0" err="1">
                <a:solidFill>
                  <a:schemeClr val="tx1">
                    <a:lumMod val="85000"/>
                    <a:lumOff val="15000"/>
                  </a:schemeClr>
                </a:solidFill>
              </a:rPr>
              <a:t>Ulovlige</a:t>
            </a:r>
            <a:r>
              <a:rPr lang="en-US" sz="3600" dirty="0">
                <a:solidFill>
                  <a:schemeClr val="tx1">
                    <a:lumMod val="85000"/>
                    <a:lumOff val="15000"/>
                  </a:schemeClr>
                </a:solidFill>
              </a:rPr>
              <a:t> </a:t>
            </a:r>
            <a:r>
              <a:rPr lang="en-US" sz="3600" dirty="0" err="1">
                <a:solidFill>
                  <a:schemeClr val="tx1">
                    <a:lumMod val="85000"/>
                    <a:lumOff val="15000"/>
                  </a:schemeClr>
                </a:solidFill>
              </a:rPr>
              <a:t>inngrep</a:t>
            </a:r>
            <a:r>
              <a:rPr lang="en-US" sz="3600" dirty="0">
                <a:solidFill>
                  <a:schemeClr val="tx1">
                    <a:lumMod val="85000"/>
                    <a:lumOff val="15000"/>
                  </a:schemeClr>
                </a:solidFill>
              </a:rPr>
              <a:t>, </a:t>
            </a:r>
            <a:r>
              <a:rPr lang="en-US" sz="3600" dirty="0" err="1">
                <a:solidFill>
                  <a:schemeClr val="tx1">
                    <a:lumMod val="85000"/>
                    <a:lumOff val="15000"/>
                  </a:schemeClr>
                </a:solidFill>
              </a:rPr>
              <a:t>nødsituasjoner</a:t>
            </a:r>
            <a:r>
              <a:rPr lang="en-US" sz="3600" dirty="0">
                <a:solidFill>
                  <a:schemeClr val="tx1">
                    <a:lumMod val="85000"/>
                    <a:lumOff val="15000"/>
                  </a:schemeClr>
                </a:solidFill>
              </a:rPr>
              <a:t> og </a:t>
            </a:r>
            <a:r>
              <a:rPr lang="en-US" sz="3600" dirty="0" err="1">
                <a:solidFill>
                  <a:schemeClr val="tx1">
                    <a:lumMod val="85000"/>
                    <a:lumOff val="15000"/>
                  </a:schemeClr>
                </a:solidFill>
              </a:rPr>
              <a:t>avskjæring</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28653757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normAutofit/>
          </a:bodyPr>
          <a:lstStyle/>
          <a:p>
            <a:pPr algn="ctr"/>
            <a:r>
              <a:rPr lang="nb-NO" b="1" dirty="0">
                <a:latin typeface="+mn-lt"/>
              </a:rPr>
              <a:t>SERA.11001 /11005 Ulovlige inngrep</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Ved nød eller ulovlige inngrep vil ATS gi full oppmerksomhet, assistanse og prioritet (11001)</a:t>
            </a:r>
          </a:p>
          <a:p>
            <a:r>
              <a:rPr lang="nb-NO" dirty="0"/>
              <a:t>Vi må sette kode 7500 på transponder og gi beskjed til ATS om situasjon / endringer (11005)</a:t>
            </a:r>
          </a:p>
          <a:p>
            <a:r>
              <a:rPr lang="nb-NO" dirty="0"/>
              <a:t>Deretter lande så raskt som praktisk på nærmeste brukbare flyplass</a:t>
            </a:r>
          </a:p>
          <a:p>
            <a:endParaRPr lang="nb-NO" dirty="0"/>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9463398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p:txBody>
          <a:bodyPr>
            <a:normAutofit/>
          </a:bodyPr>
          <a:lstStyle/>
          <a:p>
            <a:pPr algn="ctr"/>
            <a:r>
              <a:rPr lang="nb-NO" b="1" dirty="0">
                <a:latin typeface="+mn-lt"/>
              </a:rPr>
              <a:t>SERA.11010 Luftfartøy på avvikende kurs / Uidentifiserte luftfartøy</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14251" y="1855787"/>
            <a:ext cx="10515600" cy="4351338"/>
          </a:xfrm>
        </p:spPr>
        <p:txBody>
          <a:bodyPr>
            <a:normAutofit/>
          </a:bodyPr>
          <a:lstStyle/>
          <a:p>
            <a:r>
              <a:rPr lang="nb-NO" dirty="0"/>
              <a:t>Så snart ATS blir klar over at et luftfartøy er på avvikende kurs vil de gjøre det de kan for å bistå luftfartøyet og sikre flyvningen</a:t>
            </a:r>
          </a:p>
          <a:p>
            <a:r>
              <a:rPr lang="nb-NO" dirty="0"/>
              <a:t>ATS informerer også andre ATS og områder hvor det kan tenkes at luftfartøyet befinner seg</a:t>
            </a:r>
          </a:p>
          <a:p>
            <a:r>
              <a:rPr lang="nb-NO" dirty="0"/>
              <a:t>Ber om hjelp fra andre ATS og eventuelt andre fly</a:t>
            </a:r>
          </a:p>
          <a:p>
            <a:r>
              <a:rPr lang="nb-NO" dirty="0"/>
              <a:t>Dersom ATS blir klar over at det er uidentifiserte luftfartøy i sitt område, gjør de det de kan for å finne ut hvem det er, inkludert å be om militær hjelp</a:t>
            </a:r>
          </a:p>
        </p:txBody>
      </p:sp>
      <p:pic>
        <p:nvPicPr>
          <p:cNvPr id="4" name="Bilde 3">
            <a:extLst>
              <a:ext uri="{FF2B5EF4-FFF2-40B4-BE49-F238E27FC236}">
                <a16:creationId xmlns:a16="http://schemas.microsoft.com/office/drawing/2014/main" id="{FC7C51F0-2C1E-4594-A45E-7AF06D29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2849316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7CD04F-F65D-4A8A-983A-6C678116AA63}"/>
              </a:ext>
            </a:extLst>
          </p:cNvPr>
          <p:cNvSpPr>
            <a:spLocks noGrp="1"/>
          </p:cNvSpPr>
          <p:nvPr>
            <p:ph type="title"/>
          </p:nvPr>
        </p:nvSpPr>
        <p:spPr>
          <a:xfrm>
            <a:off x="838200" y="365125"/>
            <a:ext cx="10515600" cy="1325563"/>
          </a:xfrm>
        </p:spPr>
        <p:txBody>
          <a:bodyPr>
            <a:normAutofit/>
          </a:bodyPr>
          <a:lstStyle/>
          <a:p>
            <a:r>
              <a:rPr lang="nb-NO" b="1">
                <a:latin typeface="+mn-lt"/>
              </a:rPr>
              <a:t>SERA.11015 Avskjæring</a:t>
            </a:r>
          </a:p>
        </p:txBody>
      </p:sp>
      <p:sp>
        <p:nvSpPr>
          <p:cNvPr id="3" name="Plassholder for innhold 2">
            <a:extLst>
              <a:ext uri="{FF2B5EF4-FFF2-40B4-BE49-F238E27FC236}">
                <a16:creationId xmlns:a16="http://schemas.microsoft.com/office/drawing/2014/main" id="{6225CC1E-589B-451A-B06E-B780740589C8}"/>
              </a:ext>
            </a:extLst>
          </p:cNvPr>
          <p:cNvSpPr>
            <a:spLocks noGrp="1"/>
          </p:cNvSpPr>
          <p:nvPr>
            <p:ph idx="1"/>
          </p:nvPr>
        </p:nvSpPr>
        <p:spPr>
          <a:xfrm>
            <a:off x="838200" y="1825625"/>
            <a:ext cx="3797807" cy="4351338"/>
          </a:xfrm>
        </p:spPr>
        <p:txBody>
          <a:bodyPr>
            <a:normAutofit/>
          </a:bodyPr>
          <a:lstStyle/>
          <a:p>
            <a:r>
              <a:rPr lang="nb-NO" sz="2000"/>
              <a:t>Fartøysjefen på et sivilt luftfartøy skal følge de instruksjoner som gis av det militære luftfartøyet</a:t>
            </a:r>
          </a:p>
          <a:p>
            <a:r>
              <a:rPr lang="nb-NO" sz="2000"/>
              <a:t>Prøv å ta kontakt med relevant lufttrafikktjenesteenhet</a:t>
            </a:r>
          </a:p>
          <a:p>
            <a:r>
              <a:rPr lang="nb-NO" sz="2000"/>
              <a:t>Prøv å ta kontakt på frekvens 121.50 MHz med luftfartøy som avskjærer</a:t>
            </a:r>
          </a:p>
          <a:p>
            <a:r>
              <a:rPr lang="nb-NO" sz="2000"/>
              <a:t>Velg kode A7700 om ikke luftrafikktjenestenheten instruerer om annet</a:t>
            </a:r>
          </a:p>
        </p:txBody>
      </p:sp>
      <p:pic>
        <p:nvPicPr>
          <p:cNvPr id="6" name="Bilde 5" descr="Et bilde som inneholder utendørs, himmel&#10;&#10;Automatisk generert beskrivelse">
            <a:extLst>
              <a:ext uri="{FF2B5EF4-FFF2-40B4-BE49-F238E27FC236}">
                <a16:creationId xmlns:a16="http://schemas.microsoft.com/office/drawing/2014/main" id="{B415320A-6895-4578-B4F6-C7ED58043A67}"/>
              </a:ext>
            </a:extLst>
          </p:cNvPr>
          <p:cNvPicPr>
            <a:picLocks noChangeAspect="1"/>
          </p:cNvPicPr>
          <p:nvPr/>
        </p:nvPicPr>
        <p:blipFill rotWithShape="1">
          <a:blip r:embed="rId2">
            <a:extLst>
              <a:ext uri="{28A0092B-C50C-407E-A947-70E740481C1C}">
                <a14:useLocalDpi xmlns:a14="http://schemas.microsoft.com/office/drawing/2010/main" val="0"/>
              </a:ext>
            </a:extLst>
          </a:blip>
          <a:srcRect l="3344" r="7667"/>
          <a:stretch/>
        </p:blipFill>
        <p:spPr>
          <a:xfrm>
            <a:off x="5120640" y="1451894"/>
            <a:ext cx="6233160" cy="4272681"/>
          </a:xfrm>
          <a:prstGeom prst="rect">
            <a:avLst/>
          </a:prstGeom>
        </p:spPr>
      </p:pic>
      <p:pic>
        <p:nvPicPr>
          <p:cNvPr id="9" name="Bilde 8">
            <a:extLst>
              <a:ext uri="{FF2B5EF4-FFF2-40B4-BE49-F238E27FC236}">
                <a16:creationId xmlns:a16="http://schemas.microsoft.com/office/drawing/2014/main" id="{876F8D66-2737-41A1-95BA-E0AC0BF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76541380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 SLUTT </a:t>
            </a:r>
            <a:r>
              <a:rPr lang="en-US" sz="3600" dirty="0" err="1">
                <a:solidFill>
                  <a:schemeClr val="tx1">
                    <a:lumMod val="85000"/>
                    <a:lumOff val="15000"/>
                  </a:schemeClr>
                </a:solidFill>
              </a:rPr>
              <a:t>på</a:t>
            </a:r>
            <a:r>
              <a:rPr lang="en-US" sz="3600" dirty="0">
                <a:solidFill>
                  <a:schemeClr val="tx1">
                    <a:lumMod val="85000"/>
                    <a:lumOff val="15000"/>
                  </a:schemeClr>
                </a:solidFill>
              </a:rPr>
              <a:t> Fag 1 ALW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2510083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3A85664-F76D-4B28-8645-4215BDF3F691}"/>
              </a:ext>
            </a:extLst>
          </p:cNvPr>
          <p:cNvSpPr txBox="1"/>
          <p:nvPr/>
        </p:nvSpPr>
        <p:spPr>
          <a:xfrm>
            <a:off x="8014996" y="642594"/>
            <a:ext cx="3732244" cy="170295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a:latin typeface="+mj-lt"/>
                <a:ea typeface="+mj-ea"/>
                <a:cs typeface="+mj-cs"/>
              </a:rPr>
              <a:t>Organisering av sivil luftfart i Europa</a:t>
            </a:r>
          </a:p>
        </p:txBody>
      </p:sp>
      <p:sp>
        <p:nvSpPr>
          <p:cNvPr id="26" name="Rectangle 25">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txBody>
          <a:bodyPr/>
          <a:lstStyle/>
          <a:p>
            <a:endParaRPr lang="nb-NO"/>
          </a:p>
        </p:txBody>
      </p:sp>
      <p:sp>
        <p:nvSpPr>
          <p:cNvPr id="30" name="Rectangle 29">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a:extLst>
              <a:ext uri="{FF2B5EF4-FFF2-40B4-BE49-F238E27FC236}">
                <a16:creationId xmlns:a16="http://schemas.microsoft.com/office/drawing/2014/main" id="{1FB43A5F-F470-48F2-A02A-F27B2AF23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460" y="1796400"/>
            <a:ext cx="3044697" cy="974301"/>
          </a:xfrm>
          <a:prstGeom prst="rect">
            <a:avLst/>
          </a:prstGeom>
        </p:spPr>
      </p:pic>
      <p:sp>
        <p:nvSpPr>
          <p:cNvPr id="32" name="Rectangle 31">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Bilde 7">
            <a:extLst>
              <a:ext uri="{FF2B5EF4-FFF2-40B4-BE49-F238E27FC236}">
                <a16:creationId xmlns:a16="http://schemas.microsoft.com/office/drawing/2014/main" id="{ED4ECF0E-64DA-4FC2-9AF3-3AE37E20C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497" y="1352019"/>
            <a:ext cx="2434338" cy="730301"/>
          </a:xfrm>
          <a:prstGeom prst="rect">
            <a:avLst/>
          </a:prstGeom>
        </p:spPr>
      </p:pic>
      <p:sp>
        <p:nvSpPr>
          <p:cNvPr id="34" name="Rectangle 33">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67FDB49E-CC1E-44BC-BC73-AFBCFA8DC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60" y="4711695"/>
            <a:ext cx="3044697" cy="898185"/>
          </a:xfrm>
          <a:prstGeom prst="rect">
            <a:avLst/>
          </a:prstGeom>
        </p:spPr>
      </p:pic>
      <p:sp>
        <p:nvSpPr>
          <p:cNvPr id="36" name="Rectangle 35">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ilde 9">
            <a:extLst>
              <a:ext uri="{FF2B5EF4-FFF2-40B4-BE49-F238E27FC236}">
                <a16:creationId xmlns:a16="http://schemas.microsoft.com/office/drawing/2014/main" id="{6104D5BA-EF07-4A55-A362-AD71F2167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3497" y="3357450"/>
            <a:ext cx="2434338" cy="2434338"/>
          </a:xfrm>
          <a:prstGeom prst="rect">
            <a:avLst/>
          </a:prstGeom>
        </p:spPr>
      </p:pic>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014995" y="2623457"/>
            <a:ext cx="3732245" cy="3687536"/>
          </a:xfrm>
        </p:spPr>
        <p:txBody>
          <a:bodyPr vert="horz" lIns="91440" tIns="45720" rIns="91440" bIns="45720" rtlCol="0">
            <a:normAutofit/>
          </a:bodyPr>
          <a:lstStyle/>
          <a:p>
            <a:r>
              <a:rPr lang="nb-NO" sz="1800" dirty="0"/>
              <a:t>Tjenestetilbyder (ANSP – Air navigation service </a:t>
            </a:r>
            <a:r>
              <a:rPr lang="nb-NO" sz="1800" dirty="0" err="1"/>
              <a:t>providers</a:t>
            </a:r>
            <a:r>
              <a:rPr lang="nb-NO" sz="1800" dirty="0"/>
              <a:t>)</a:t>
            </a:r>
          </a:p>
          <a:p>
            <a:r>
              <a:rPr lang="nb-NO" sz="1800" dirty="0"/>
              <a:t>Luftfartsmyndigheter (CA – Competent </a:t>
            </a:r>
            <a:r>
              <a:rPr lang="nb-NO" sz="1800" dirty="0" err="1"/>
              <a:t>authorities</a:t>
            </a:r>
            <a:r>
              <a:rPr lang="nb-NO" sz="1800" dirty="0"/>
              <a:t>). </a:t>
            </a:r>
            <a:br>
              <a:rPr lang="nb-NO" sz="1800" dirty="0"/>
            </a:br>
            <a:r>
              <a:rPr lang="nb-NO" sz="1800" dirty="0"/>
              <a:t>Vi har to luftfartsmyndigheter i Norge</a:t>
            </a:r>
          </a:p>
          <a:p>
            <a:r>
              <a:rPr lang="nb-NO" sz="1800" dirty="0"/>
              <a:t>Styresmakter ved departement – i Norge regjering ved Samferdselsdepartementet</a:t>
            </a:r>
          </a:p>
          <a:p>
            <a:r>
              <a:rPr lang="nb-NO" sz="1800" dirty="0"/>
              <a:t>Til venstre ser du de som styrer luftfarten i Norge. Kan du finne ut av hvem som er ANSP, CA og styresmakt?</a:t>
            </a:r>
          </a:p>
          <a:p>
            <a:endParaRPr lang="en-US" sz="1700" dirty="0"/>
          </a:p>
        </p:txBody>
      </p:sp>
    </p:spTree>
    <p:extLst>
      <p:ext uri="{BB962C8B-B14F-4D97-AF65-F5344CB8AC3E}">
        <p14:creationId xmlns:p14="http://schemas.microsoft.com/office/powerpoint/2010/main" val="253364901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3A85664-F76D-4B28-8645-4215BDF3F691}"/>
              </a:ext>
            </a:extLst>
          </p:cNvPr>
          <p:cNvSpPr txBox="1"/>
          <p:nvPr/>
        </p:nvSpPr>
        <p:spPr>
          <a:xfrm>
            <a:off x="838200" y="673427"/>
            <a:ext cx="10515600" cy="523220"/>
          </a:xfrm>
          <a:prstGeom prst="rect">
            <a:avLst/>
          </a:prstGeom>
          <a:noFill/>
        </p:spPr>
        <p:txBody>
          <a:bodyPr wrap="square" rtlCol="0">
            <a:spAutoFit/>
          </a:bodyPr>
          <a:lstStyle/>
          <a:p>
            <a:pPr algn="ctr"/>
            <a:r>
              <a:rPr lang="nb-NO" sz="2800" b="1" dirty="0"/>
              <a:t>Globalt regelverk og organisasjons-hierarki </a:t>
            </a:r>
          </a:p>
        </p:txBody>
      </p:sp>
      <p:graphicFrame>
        <p:nvGraphicFramePr>
          <p:cNvPr id="7" name="Plassholder for innhold 1">
            <a:extLst>
              <a:ext uri="{FF2B5EF4-FFF2-40B4-BE49-F238E27FC236}">
                <a16:creationId xmlns:a16="http://schemas.microsoft.com/office/drawing/2014/main" id="{05D0D39F-860D-476E-957E-7F3257BEEF9F}"/>
              </a:ext>
            </a:extLst>
          </p:cNvPr>
          <p:cNvGraphicFramePr>
            <a:graphicFrameLocks noGrp="1"/>
          </p:cNvGraphicFramePr>
          <p:nvPr>
            <p:ph idx="1"/>
            <p:extLst>
              <p:ext uri="{D42A27DB-BD31-4B8C-83A1-F6EECF244321}">
                <p14:modId xmlns:p14="http://schemas.microsoft.com/office/powerpoint/2010/main" val="886105106"/>
              </p:ext>
            </p:extLst>
          </p:nvPr>
        </p:nvGraphicFramePr>
        <p:xfrm>
          <a:off x="947738" y="1670050"/>
          <a:ext cx="10515600" cy="4252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Sylinder 3">
            <a:extLst>
              <a:ext uri="{FF2B5EF4-FFF2-40B4-BE49-F238E27FC236}">
                <a16:creationId xmlns:a16="http://schemas.microsoft.com/office/drawing/2014/main" id="{43313EC1-293E-DF97-992B-52E2003B446C}"/>
              </a:ext>
            </a:extLst>
          </p:cNvPr>
          <p:cNvSpPr txBox="1"/>
          <p:nvPr/>
        </p:nvSpPr>
        <p:spPr>
          <a:xfrm>
            <a:off x="4033838" y="6027034"/>
            <a:ext cx="1907638" cy="369332"/>
          </a:xfrm>
          <a:prstGeom prst="rect">
            <a:avLst/>
          </a:prstGeom>
          <a:solidFill>
            <a:schemeClr val="accent2">
              <a:lumMod val="40000"/>
              <a:lumOff val="60000"/>
            </a:schemeClr>
          </a:solidFill>
          <a:ln w="28575">
            <a:solidFill>
              <a:srgbClr val="FF0000"/>
            </a:solidFill>
          </a:ln>
        </p:spPr>
        <p:txBody>
          <a:bodyPr wrap="none" rtlCol="0">
            <a:spAutoFit/>
          </a:bodyPr>
          <a:lstStyle/>
          <a:p>
            <a:r>
              <a:rPr lang="nb-NO" dirty="0"/>
              <a:t>Sportsflyging i NLF</a:t>
            </a:r>
          </a:p>
        </p:txBody>
      </p:sp>
    </p:spTree>
    <p:extLst>
      <p:ext uri="{BB962C8B-B14F-4D97-AF65-F5344CB8AC3E}">
        <p14:creationId xmlns:p14="http://schemas.microsoft.com/office/powerpoint/2010/main" val="494997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Del 0 Innledning</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t="41" b="41"/>
          <a:stretch/>
        </p:blipFill>
        <p:spPr>
          <a:xfrm>
            <a:off x="243840" y="256540"/>
            <a:ext cx="11704320" cy="3764276"/>
          </a:xfrm>
          <a:prstGeom prst="rect">
            <a:avLst/>
          </a:prstGeom>
        </p:spPr>
      </p:pic>
      <p:pic>
        <p:nvPicPr>
          <p:cNvPr id="8" name="Bilde 7">
            <a:extLst>
              <a:ext uri="{FF2B5EF4-FFF2-40B4-BE49-F238E27FC236}">
                <a16:creationId xmlns:a16="http://schemas.microsoft.com/office/drawing/2014/main" id="{B75EF98D-DD82-460E-A772-7D855E40B0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43678" y="5837676"/>
            <a:ext cx="2627580" cy="571500"/>
          </a:xfrm>
          <a:prstGeom prst="rect">
            <a:avLst/>
          </a:prstGeom>
        </p:spPr>
      </p:pic>
    </p:spTree>
    <p:extLst>
      <p:ext uri="{BB962C8B-B14F-4D97-AF65-F5344CB8AC3E}">
        <p14:creationId xmlns:p14="http://schemas.microsoft.com/office/powerpoint/2010/main" val="251015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a:solidFill>
                  <a:srgbClr val="42505E"/>
                </a:solidFill>
              </a:rPr>
              <a:t>Del 4 Regelverksstruktur og dokumentasjon</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t="41" b="41"/>
          <a:stretch/>
        </p:blipFill>
        <p:spPr>
          <a:xfrm>
            <a:off x="243840" y="256540"/>
            <a:ext cx="11704320" cy="3764276"/>
          </a:xfrm>
          <a:prstGeom prst="rect">
            <a:avLst/>
          </a:prstGeom>
        </p:spPr>
      </p:pic>
      <p:pic>
        <p:nvPicPr>
          <p:cNvPr id="8" name="Bilde 7">
            <a:extLst>
              <a:ext uri="{FF2B5EF4-FFF2-40B4-BE49-F238E27FC236}">
                <a16:creationId xmlns:a16="http://schemas.microsoft.com/office/drawing/2014/main" id="{B6BDAA73-7B6C-4B98-A649-92A1F78F20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43678" y="5837676"/>
            <a:ext cx="2627580" cy="571500"/>
          </a:xfrm>
          <a:prstGeom prst="rect">
            <a:avLst/>
          </a:prstGeom>
        </p:spPr>
      </p:pic>
    </p:spTree>
    <p:extLst>
      <p:ext uri="{BB962C8B-B14F-4D97-AF65-F5344CB8AC3E}">
        <p14:creationId xmlns:p14="http://schemas.microsoft.com/office/powerpoint/2010/main" val="2293298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kern="1200" dirty="0">
                <a:solidFill>
                  <a:schemeClr val="accent5">
                    <a:lumMod val="50000"/>
                  </a:schemeClr>
                </a:solidFill>
                <a:latin typeface="+mj-lt"/>
                <a:ea typeface="+mj-ea"/>
                <a:cs typeface="+mj-cs"/>
              </a:rPr>
              <a:t>ICAOs </a:t>
            </a:r>
            <a:r>
              <a:rPr lang="en-US" sz="4400" b="1" kern="1200" dirty="0" err="1">
                <a:solidFill>
                  <a:schemeClr val="accent5">
                    <a:lumMod val="50000"/>
                  </a:schemeClr>
                </a:solidFill>
                <a:latin typeface="+mj-lt"/>
                <a:ea typeface="+mj-ea"/>
                <a:cs typeface="+mj-cs"/>
              </a:rPr>
              <a:t>Annekser</a:t>
            </a:r>
            <a:r>
              <a:rPr lang="en-US" sz="4400" b="1" kern="1200" dirty="0">
                <a:solidFill>
                  <a:schemeClr val="accent5">
                    <a:lumMod val="50000"/>
                  </a:schemeClr>
                </a:solidFill>
                <a:latin typeface="+mj-lt"/>
                <a:ea typeface="+mj-ea"/>
                <a:cs typeface="+mj-cs"/>
              </a:rPr>
              <a:t> (1/3)</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4976031" y="963877"/>
            <a:ext cx="6377769" cy="4930246"/>
          </a:xfrm>
        </p:spPr>
        <p:txBody>
          <a:bodyPr vert="horz" lIns="91440" tIns="45720" rIns="91440" bIns="45720" rtlCol="0" anchor="ctr">
            <a:normAutofit/>
          </a:bodyPr>
          <a:lstStyle/>
          <a:p>
            <a:pPr marL="0" indent="0">
              <a:buNone/>
            </a:pPr>
            <a:r>
              <a:rPr lang="en-US" sz="2400" dirty="0"/>
              <a:t>Det </a:t>
            </a:r>
            <a:r>
              <a:rPr lang="en-US" sz="2400" dirty="0" err="1"/>
              <a:t>finnes</a:t>
            </a:r>
            <a:r>
              <a:rPr lang="en-US" sz="2400" dirty="0"/>
              <a:t> 19 </a:t>
            </a:r>
            <a:r>
              <a:rPr lang="en-US" sz="2400" dirty="0" err="1"/>
              <a:t>annekser</a:t>
            </a:r>
            <a:r>
              <a:rPr lang="en-US" sz="2400" dirty="0"/>
              <a:t>. Det </a:t>
            </a:r>
            <a:r>
              <a:rPr lang="en-US" sz="2400" dirty="0" err="1"/>
              <a:t>tilsvarende</a:t>
            </a:r>
            <a:r>
              <a:rPr lang="en-US" sz="2400" dirty="0"/>
              <a:t> </a:t>
            </a:r>
            <a:r>
              <a:rPr lang="en-US" sz="2400" dirty="0" err="1"/>
              <a:t>europeiske</a:t>
            </a:r>
            <a:r>
              <a:rPr lang="en-US" sz="2400" dirty="0"/>
              <a:t> </a:t>
            </a:r>
            <a:r>
              <a:rPr lang="en-US" sz="2400" dirty="0" err="1"/>
              <a:t>regelverket</a:t>
            </a:r>
            <a:r>
              <a:rPr lang="en-US" sz="2400" dirty="0"/>
              <a:t> </a:t>
            </a:r>
            <a:r>
              <a:rPr lang="en-US" sz="2400" dirty="0" err="1"/>
              <a:t>står</a:t>
            </a:r>
            <a:r>
              <a:rPr lang="en-US" sz="2400" dirty="0"/>
              <a:t> </a:t>
            </a:r>
            <a:r>
              <a:rPr lang="en-US" sz="2400" dirty="0" err="1"/>
              <a:t>i</a:t>
            </a:r>
            <a:r>
              <a:rPr lang="en-US" sz="2400" dirty="0"/>
              <a:t> </a:t>
            </a:r>
            <a:r>
              <a:rPr lang="en-US" sz="2400" dirty="0" err="1"/>
              <a:t>parentes</a:t>
            </a:r>
            <a:r>
              <a:rPr lang="en-US" sz="2400" dirty="0"/>
              <a:t>.</a:t>
            </a:r>
          </a:p>
          <a:p>
            <a:r>
              <a:rPr lang="en-US" sz="2400" dirty="0"/>
              <a:t>Annex 1 Personnel </a:t>
            </a:r>
            <a:r>
              <a:rPr lang="en-US" sz="2400" dirty="0" err="1"/>
              <a:t>Licencing</a:t>
            </a:r>
            <a:r>
              <a:rPr lang="en-US" sz="2400" dirty="0"/>
              <a:t> (Del-FCL </a:t>
            </a:r>
            <a:r>
              <a:rPr lang="en-US" sz="2400" dirty="0" err="1"/>
              <a:t>og</a:t>
            </a:r>
            <a:r>
              <a:rPr lang="en-US" sz="2400" dirty="0"/>
              <a:t> MED)</a:t>
            </a:r>
          </a:p>
          <a:p>
            <a:r>
              <a:rPr lang="en-US" sz="2400" dirty="0"/>
              <a:t>Annex 2 Rules of the Air (SERA)</a:t>
            </a:r>
          </a:p>
          <a:p>
            <a:r>
              <a:rPr lang="en-US" sz="2400" dirty="0"/>
              <a:t>Annex 3 Meteorology Service</a:t>
            </a:r>
          </a:p>
          <a:p>
            <a:r>
              <a:rPr lang="en-US" sz="2400" dirty="0"/>
              <a:t>Annex 4 Aeronautical Charts</a:t>
            </a:r>
          </a:p>
          <a:p>
            <a:r>
              <a:rPr lang="en-US" sz="2400" dirty="0"/>
              <a:t>Annex 5 Units of Measurements</a:t>
            </a:r>
          </a:p>
        </p:txBody>
      </p:sp>
      <p:sp>
        <p:nvSpPr>
          <p:cNvPr id="6" name="TekstSylinder 5">
            <a:extLst>
              <a:ext uri="{FF2B5EF4-FFF2-40B4-BE49-F238E27FC236}">
                <a16:creationId xmlns:a16="http://schemas.microsoft.com/office/drawing/2014/main" id="{94E7417C-B897-37D9-028D-B585B62C4BCD}"/>
              </a:ext>
            </a:extLst>
          </p:cNvPr>
          <p:cNvSpPr txBox="1"/>
          <p:nvPr/>
        </p:nvSpPr>
        <p:spPr>
          <a:xfrm>
            <a:off x="184912" y="131404"/>
            <a:ext cx="2063194" cy="369332"/>
          </a:xfrm>
          <a:prstGeom prst="rect">
            <a:avLst/>
          </a:prstGeom>
          <a:solidFill>
            <a:schemeClr val="accent2">
              <a:lumMod val="40000"/>
              <a:lumOff val="60000"/>
            </a:schemeClr>
          </a:solidFill>
          <a:ln w="28575">
            <a:solidFill>
              <a:srgbClr val="FF0000"/>
            </a:solidFill>
          </a:ln>
        </p:spPr>
        <p:txBody>
          <a:bodyPr wrap="none" rtlCol="0">
            <a:spAutoFit/>
          </a:bodyPr>
          <a:lstStyle/>
          <a:p>
            <a:r>
              <a:rPr lang="nb-NO" dirty="0"/>
              <a:t>Kun til informasjon </a:t>
            </a:r>
          </a:p>
        </p:txBody>
      </p:sp>
    </p:spTree>
    <p:extLst>
      <p:ext uri="{BB962C8B-B14F-4D97-AF65-F5344CB8AC3E}">
        <p14:creationId xmlns:p14="http://schemas.microsoft.com/office/powerpoint/2010/main" val="311808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kern="1200" dirty="0">
                <a:solidFill>
                  <a:schemeClr val="accent5">
                    <a:lumMod val="50000"/>
                  </a:schemeClr>
                </a:solidFill>
                <a:latin typeface="+mj-lt"/>
                <a:ea typeface="+mj-ea"/>
                <a:cs typeface="+mj-cs"/>
              </a:rPr>
              <a:t>ICAOs </a:t>
            </a:r>
            <a:r>
              <a:rPr lang="en-US" sz="4400" b="1" kern="1200" dirty="0" err="1">
                <a:solidFill>
                  <a:schemeClr val="accent5">
                    <a:lumMod val="50000"/>
                  </a:schemeClr>
                </a:solidFill>
                <a:latin typeface="+mj-lt"/>
                <a:ea typeface="+mj-ea"/>
                <a:cs typeface="+mj-cs"/>
              </a:rPr>
              <a:t>Annekser</a:t>
            </a:r>
            <a:r>
              <a:rPr lang="en-US" sz="4400" b="1" kern="1200" dirty="0">
                <a:solidFill>
                  <a:schemeClr val="accent5">
                    <a:lumMod val="50000"/>
                  </a:schemeClr>
                </a:solidFill>
                <a:latin typeface="+mj-lt"/>
                <a:ea typeface="+mj-ea"/>
                <a:cs typeface="+mj-cs"/>
              </a:rPr>
              <a:t> (2/3)</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4976031" y="963877"/>
            <a:ext cx="6377769" cy="4930246"/>
          </a:xfrm>
        </p:spPr>
        <p:txBody>
          <a:bodyPr vert="horz" lIns="91440" tIns="45720" rIns="91440" bIns="45720" rtlCol="0" anchor="ctr">
            <a:normAutofit/>
          </a:bodyPr>
          <a:lstStyle/>
          <a:p>
            <a:r>
              <a:rPr lang="en-US" sz="2400"/>
              <a:t>Annex 6 Operation of Aircraft – 3 deler (volumes) (Del-NCO)</a:t>
            </a:r>
          </a:p>
          <a:p>
            <a:r>
              <a:rPr lang="en-US" sz="2400"/>
              <a:t>Annex 7 Aircraft Nationality and Registration Marks</a:t>
            </a:r>
          </a:p>
          <a:p>
            <a:r>
              <a:rPr lang="en-US" sz="2400"/>
              <a:t>Annex 8 Airworthiness (Del-M og ML)</a:t>
            </a:r>
          </a:p>
          <a:p>
            <a:r>
              <a:rPr lang="en-US" sz="2400"/>
              <a:t>Annex 9 Facilitation</a:t>
            </a:r>
          </a:p>
          <a:p>
            <a:r>
              <a:rPr lang="en-US" sz="2400"/>
              <a:t>Annex 10 Communication – 4 deler</a:t>
            </a:r>
          </a:p>
          <a:p>
            <a:r>
              <a:rPr lang="en-US" sz="2400"/>
              <a:t>Annex 11 Air Traffic Services</a:t>
            </a:r>
          </a:p>
          <a:p>
            <a:r>
              <a:rPr lang="en-US" sz="2400"/>
              <a:t>Annex 12 Search and Rescue</a:t>
            </a:r>
          </a:p>
        </p:txBody>
      </p:sp>
      <p:sp>
        <p:nvSpPr>
          <p:cNvPr id="6" name="TekstSylinder 5">
            <a:extLst>
              <a:ext uri="{FF2B5EF4-FFF2-40B4-BE49-F238E27FC236}">
                <a16:creationId xmlns:a16="http://schemas.microsoft.com/office/drawing/2014/main" id="{97B4CC51-9105-B501-2F7A-F61B81A53A93}"/>
              </a:ext>
            </a:extLst>
          </p:cNvPr>
          <p:cNvSpPr txBox="1"/>
          <p:nvPr/>
        </p:nvSpPr>
        <p:spPr>
          <a:xfrm>
            <a:off x="184912" y="131404"/>
            <a:ext cx="2063194" cy="369332"/>
          </a:xfrm>
          <a:prstGeom prst="rect">
            <a:avLst/>
          </a:prstGeom>
          <a:solidFill>
            <a:schemeClr val="accent2">
              <a:lumMod val="40000"/>
              <a:lumOff val="60000"/>
            </a:schemeClr>
          </a:solidFill>
          <a:ln w="28575">
            <a:solidFill>
              <a:srgbClr val="FF0000"/>
            </a:solidFill>
          </a:ln>
        </p:spPr>
        <p:txBody>
          <a:bodyPr wrap="none" rtlCol="0">
            <a:spAutoFit/>
          </a:bodyPr>
          <a:lstStyle/>
          <a:p>
            <a:r>
              <a:rPr lang="nb-NO" dirty="0"/>
              <a:t>Kun til informasjon </a:t>
            </a:r>
          </a:p>
        </p:txBody>
      </p:sp>
    </p:spTree>
    <p:extLst>
      <p:ext uri="{BB962C8B-B14F-4D97-AF65-F5344CB8AC3E}">
        <p14:creationId xmlns:p14="http://schemas.microsoft.com/office/powerpoint/2010/main" val="215889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kern="1200" dirty="0">
                <a:solidFill>
                  <a:schemeClr val="accent5">
                    <a:lumMod val="50000"/>
                  </a:schemeClr>
                </a:solidFill>
                <a:latin typeface="+mj-lt"/>
                <a:ea typeface="+mj-ea"/>
                <a:cs typeface="+mj-cs"/>
              </a:rPr>
              <a:t>ICAOs </a:t>
            </a:r>
            <a:r>
              <a:rPr lang="en-US" sz="4400" b="1" kern="1200" dirty="0" err="1">
                <a:solidFill>
                  <a:schemeClr val="accent5">
                    <a:lumMod val="50000"/>
                  </a:schemeClr>
                </a:solidFill>
                <a:latin typeface="+mj-lt"/>
                <a:ea typeface="+mj-ea"/>
                <a:cs typeface="+mj-cs"/>
              </a:rPr>
              <a:t>Annekser</a:t>
            </a:r>
            <a:r>
              <a:rPr lang="en-US" sz="4400" b="1" kern="1200" dirty="0">
                <a:solidFill>
                  <a:schemeClr val="accent5">
                    <a:lumMod val="50000"/>
                  </a:schemeClr>
                </a:solidFill>
                <a:latin typeface="+mj-lt"/>
                <a:ea typeface="+mj-ea"/>
                <a:cs typeface="+mj-cs"/>
              </a:rPr>
              <a:t> (3/3)</a:t>
            </a:r>
          </a:p>
        </p:txBody>
      </p:sp>
      <p:cxnSp>
        <p:nvCxnSpPr>
          <p:cNvPr id="19"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4976031" y="963877"/>
            <a:ext cx="6377769" cy="4930246"/>
          </a:xfrm>
        </p:spPr>
        <p:txBody>
          <a:bodyPr vert="horz" lIns="91440" tIns="45720" rIns="91440" bIns="45720" rtlCol="0" anchor="ctr">
            <a:normAutofit/>
          </a:bodyPr>
          <a:lstStyle/>
          <a:p>
            <a:r>
              <a:rPr lang="en-US" sz="2400" dirty="0"/>
              <a:t>Annex 13 Aircraft Accident and Incident Investigation</a:t>
            </a:r>
          </a:p>
          <a:p>
            <a:r>
              <a:rPr lang="en-US" sz="2400" dirty="0"/>
              <a:t>Annex 14 Aerodromes – 2 </a:t>
            </a:r>
            <a:r>
              <a:rPr lang="en-US" sz="2400" dirty="0" err="1"/>
              <a:t>deler</a:t>
            </a:r>
            <a:r>
              <a:rPr lang="en-US" sz="2400" dirty="0"/>
              <a:t> </a:t>
            </a:r>
          </a:p>
          <a:p>
            <a:r>
              <a:rPr lang="en-US" sz="2400" dirty="0"/>
              <a:t>Annex 15 Aeronautical Information Service</a:t>
            </a:r>
          </a:p>
          <a:p>
            <a:r>
              <a:rPr lang="en-US" sz="2400" dirty="0"/>
              <a:t>Annex 16 Environmental Protection – 2 </a:t>
            </a:r>
            <a:r>
              <a:rPr lang="en-US" sz="2400" dirty="0" err="1"/>
              <a:t>deler</a:t>
            </a:r>
            <a:endParaRPr lang="en-US" sz="2400" dirty="0"/>
          </a:p>
          <a:p>
            <a:r>
              <a:rPr lang="en-US" sz="2400" dirty="0"/>
              <a:t>Annex 17 Security</a:t>
            </a:r>
          </a:p>
          <a:p>
            <a:r>
              <a:rPr lang="en-US" sz="2400" dirty="0"/>
              <a:t>Annex 18 Transport of Dangerous Goods</a:t>
            </a:r>
          </a:p>
          <a:p>
            <a:r>
              <a:rPr lang="en-US" sz="2400" dirty="0"/>
              <a:t>Annex 19 Safety Management</a:t>
            </a:r>
          </a:p>
        </p:txBody>
      </p:sp>
      <p:sp>
        <p:nvSpPr>
          <p:cNvPr id="6" name="TekstSylinder 5">
            <a:extLst>
              <a:ext uri="{FF2B5EF4-FFF2-40B4-BE49-F238E27FC236}">
                <a16:creationId xmlns:a16="http://schemas.microsoft.com/office/drawing/2014/main" id="{5D0DE73B-738F-E9A6-4171-178B4B80C30B}"/>
              </a:ext>
            </a:extLst>
          </p:cNvPr>
          <p:cNvSpPr txBox="1"/>
          <p:nvPr/>
        </p:nvSpPr>
        <p:spPr>
          <a:xfrm>
            <a:off x="184912" y="131404"/>
            <a:ext cx="2063194" cy="369332"/>
          </a:xfrm>
          <a:prstGeom prst="rect">
            <a:avLst/>
          </a:prstGeom>
          <a:solidFill>
            <a:schemeClr val="accent2">
              <a:lumMod val="40000"/>
              <a:lumOff val="60000"/>
            </a:schemeClr>
          </a:solidFill>
          <a:ln w="28575">
            <a:solidFill>
              <a:srgbClr val="FF0000"/>
            </a:solidFill>
          </a:ln>
        </p:spPr>
        <p:txBody>
          <a:bodyPr wrap="none" rtlCol="0">
            <a:spAutoFit/>
          </a:bodyPr>
          <a:lstStyle/>
          <a:p>
            <a:r>
              <a:rPr lang="nb-NO" dirty="0"/>
              <a:t>Kun til informasjon </a:t>
            </a:r>
          </a:p>
        </p:txBody>
      </p:sp>
    </p:spTree>
    <p:extLst>
      <p:ext uri="{BB962C8B-B14F-4D97-AF65-F5344CB8AC3E}">
        <p14:creationId xmlns:p14="http://schemas.microsoft.com/office/powerpoint/2010/main" val="292403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skjermbilde&#10;&#10;Automatisk generert beskrivelse">
            <a:extLst>
              <a:ext uri="{FF2B5EF4-FFF2-40B4-BE49-F238E27FC236}">
                <a16:creationId xmlns:a16="http://schemas.microsoft.com/office/drawing/2014/main" id="{41D25A59-A67A-4760-80D6-66254D55F2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TekstSylinder 2">
            <a:extLst>
              <a:ext uri="{FF2B5EF4-FFF2-40B4-BE49-F238E27FC236}">
                <a16:creationId xmlns:a16="http://schemas.microsoft.com/office/drawing/2014/main" id="{03A85664-F76D-4B28-8645-4215BDF3F691}"/>
              </a:ext>
            </a:extLst>
          </p:cNvPr>
          <p:cNvSpPr txBox="1"/>
          <p:nvPr/>
        </p:nvSpPr>
        <p:spPr>
          <a:xfrm>
            <a:off x="-2270760" y="24140"/>
            <a:ext cx="10515600" cy="523220"/>
          </a:xfrm>
          <a:prstGeom prst="rect">
            <a:avLst/>
          </a:prstGeom>
          <a:noFill/>
        </p:spPr>
        <p:txBody>
          <a:bodyPr wrap="square" rtlCol="0">
            <a:spAutoFit/>
          </a:bodyPr>
          <a:lstStyle/>
          <a:p>
            <a:pPr algn="ctr"/>
            <a:r>
              <a:rPr lang="nb-NO" sz="2800" b="1" dirty="0"/>
              <a:t>EASA </a:t>
            </a:r>
          </a:p>
        </p:txBody>
      </p:sp>
      <p:sp>
        <p:nvSpPr>
          <p:cNvPr id="4" name="TekstSylinder 3">
            <a:extLst>
              <a:ext uri="{FF2B5EF4-FFF2-40B4-BE49-F238E27FC236}">
                <a16:creationId xmlns:a16="http://schemas.microsoft.com/office/drawing/2014/main" id="{D941AC68-1B80-BF8F-E4C4-61D0A766FD4D}"/>
              </a:ext>
            </a:extLst>
          </p:cNvPr>
          <p:cNvSpPr txBox="1"/>
          <p:nvPr/>
        </p:nvSpPr>
        <p:spPr>
          <a:xfrm>
            <a:off x="5112512" y="868004"/>
            <a:ext cx="5561907" cy="369332"/>
          </a:xfrm>
          <a:prstGeom prst="rect">
            <a:avLst/>
          </a:prstGeom>
          <a:solidFill>
            <a:schemeClr val="accent6">
              <a:lumMod val="40000"/>
              <a:lumOff val="60000"/>
            </a:schemeClr>
          </a:solidFill>
          <a:ln w="28575">
            <a:solidFill>
              <a:srgbClr val="00B050"/>
            </a:solidFill>
          </a:ln>
        </p:spPr>
        <p:txBody>
          <a:bodyPr wrap="none" rtlCol="0">
            <a:spAutoFit/>
          </a:bodyPr>
          <a:lstStyle/>
          <a:p>
            <a:r>
              <a:rPr lang="nb-NO" dirty="0"/>
              <a:t>Grunnforordningen for all sertifisert sivil luftfart i Europa</a:t>
            </a:r>
          </a:p>
        </p:txBody>
      </p:sp>
    </p:spTree>
    <p:extLst>
      <p:ext uri="{BB962C8B-B14F-4D97-AF65-F5344CB8AC3E}">
        <p14:creationId xmlns:p14="http://schemas.microsoft.com/office/powerpoint/2010/main" val="2118911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pPr marL="0" indent="0">
              <a:buNone/>
            </a:pPr>
            <a:r>
              <a:rPr lang="nb-NO" dirty="0"/>
              <a:t>Regelverksstrukturen i EASA er delt i:</a:t>
            </a:r>
          </a:p>
          <a:p>
            <a:r>
              <a:rPr lang="nb-NO" dirty="0"/>
              <a:t>Forordninger og gjennomføringsregler («regulations/</a:t>
            </a:r>
            <a:r>
              <a:rPr lang="nb-NO" dirty="0" err="1"/>
              <a:t>implementing</a:t>
            </a:r>
            <a:r>
              <a:rPr lang="nb-NO" dirty="0"/>
              <a:t> rules»). De kalles </a:t>
            </a:r>
            <a:r>
              <a:rPr lang="nb-NO" b="1" dirty="0"/>
              <a:t>«hard law»</a:t>
            </a:r>
          </a:p>
          <a:p>
            <a:r>
              <a:rPr lang="nb-NO" dirty="0"/>
              <a:t>Samsvarsregler («AMC – applicable means of </a:t>
            </a:r>
            <a:r>
              <a:rPr lang="nb-NO" dirty="0" err="1"/>
              <a:t>compliance</a:t>
            </a:r>
            <a:r>
              <a:rPr lang="nb-NO" dirty="0"/>
              <a:t>»). Ikke-bindende standarder som viser hva vi skal gjøre for å være i samsvar med forskrifter og gjennomføringsregler</a:t>
            </a:r>
          </a:p>
          <a:p>
            <a:r>
              <a:rPr lang="nb-NO" dirty="0"/>
              <a:t>Veiledningsregler («GM – </a:t>
            </a:r>
            <a:r>
              <a:rPr lang="nb-NO" dirty="0" err="1"/>
              <a:t>guidance</a:t>
            </a:r>
            <a:r>
              <a:rPr lang="nb-NO" dirty="0"/>
              <a:t> material») veileder gjennom forskrifter, gjennomføringsregler og samsvarsregler</a:t>
            </a:r>
          </a:p>
          <a:p>
            <a:r>
              <a:rPr lang="nb-NO" dirty="0"/>
              <a:t>AMC og GM kalles for </a:t>
            </a:r>
            <a:r>
              <a:rPr lang="nb-NO" b="1" dirty="0"/>
              <a:t>«soft law»</a:t>
            </a:r>
          </a:p>
          <a:p>
            <a:endParaRPr lang="nb-NO"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523220"/>
          </a:xfrm>
          <a:prstGeom prst="rect">
            <a:avLst/>
          </a:prstGeom>
          <a:noFill/>
        </p:spPr>
        <p:txBody>
          <a:bodyPr wrap="square" rtlCol="0">
            <a:spAutoFit/>
          </a:bodyPr>
          <a:lstStyle/>
          <a:p>
            <a:pPr algn="ctr"/>
            <a:r>
              <a:rPr lang="nb-NO" sz="2800" b="1" dirty="0"/>
              <a:t>EASAs regelverksstruktur</a:t>
            </a:r>
          </a:p>
        </p:txBody>
      </p:sp>
    </p:spTree>
    <p:extLst>
      <p:ext uri="{BB962C8B-B14F-4D97-AF65-F5344CB8AC3E}">
        <p14:creationId xmlns:p14="http://schemas.microsoft.com/office/powerpoint/2010/main" val="251173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r>
              <a:rPr lang="nb-NO" dirty="0"/>
              <a:t>I Norge gjelder fremdeles noen nasjonale forskrifter. De står i BSL</a:t>
            </a:r>
          </a:p>
          <a:p>
            <a:r>
              <a:rPr lang="nb-NO" dirty="0"/>
              <a:t>De europeiske forordningene publiseres også i form av BSL når de er blitt norsk forskrift</a:t>
            </a:r>
          </a:p>
          <a:p>
            <a:r>
              <a:rPr lang="nb-NO" dirty="0"/>
              <a:t>Du finner BSL på Luftfartstilsynets nettsider</a:t>
            </a:r>
          </a:p>
          <a:p>
            <a:pPr marL="0" indent="0">
              <a:buNone/>
            </a:pPr>
            <a:endParaRPr lang="nb-NO"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523220"/>
          </a:xfrm>
          <a:prstGeom prst="rect">
            <a:avLst/>
          </a:prstGeom>
          <a:noFill/>
        </p:spPr>
        <p:txBody>
          <a:bodyPr wrap="square" rtlCol="0">
            <a:spAutoFit/>
          </a:bodyPr>
          <a:lstStyle/>
          <a:p>
            <a:pPr algn="ctr"/>
            <a:r>
              <a:rPr lang="nb-NO" sz="2800" b="1" dirty="0"/>
              <a:t>Norsk regelverk, BSL = Bestemmelser for sivil luftfart </a:t>
            </a:r>
          </a:p>
        </p:txBody>
      </p:sp>
    </p:spTree>
    <p:extLst>
      <p:ext uri="{BB962C8B-B14F-4D97-AF65-F5344CB8AC3E}">
        <p14:creationId xmlns:p14="http://schemas.microsoft.com/office/powerpoint/2010/main" val="885974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lnSpcReduction="10000"/>
          </a:bodyPr>
          <a:lstStyle/>
          <a:p>
            <a:r>
              <a:rPr lang="nb-NO" dirty="0"/>
              <a:t>Sportsflyging er nasjonalt regulert i Europa, det vil si at hvert land har egne regler for virksomheten. Da gjelder disse fremfor de bestemmelsene vi har gjennomgått for ICAO og EASA</a:t>
            </a:r>
          </a:p>
          <a:p>
            <a:r>
              <a:rPr lang="nb-NO" dirty="0"/>
              <a:t>Det betyr ingen land har helt like regler, og at det ikke tillates noen automatisk fri ferdsel mellom landene med sportsfly</a:t>
            </a:r>
          </a:p>
          <a:p>
            <a:r>
              <a:rPr lang="nb-NO" dirty="0"/>
              <a:t>Navnet på virksomheten er også forskjellig, og det kan hete ultralett (UL), </a:t>
            </a:r>
            <a:r>
              <a:rPr lang="nb-NO" dirty="0" err="1"/>
              <a:t>mikrolett</a:t>
            </a:r>
            <a:r>
              <a:rPr lang="nb-NO" dirty="0"/>
              <a:t> (Micro eller MLA) eller sportsfly, som tidligere ble kalt mikrofly i Norge.</a:t>
            </a:r>
          </a:p>
          <a:p>
            <a:r>
              <a:rPr lang="nb-NO" dirty="0"/>
              <a:t>Egne bilaterale avtaler tillater de fleste lands sportsfly å fly i et annet lands luftrom, men dette må sjekkes før en flyr over en landegrense</a:t>
            </a:r>
          </a:p>
          <a:p>
            <a:pPr marL="0" indent="0">
              <a:buNone/>
            </a:pPr>
            <a:endParaRPr lang="nb-NO"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523220"/>
          </a:xfrm>
          <a:prstGeom prst="rect">
            <a:avLst/>
          </a:prstGeom>
          <a:noFill/>
        </p:spPr>
        <p:txBody>
          <a:bodyPr wrap="square" rtlCol="0">
            <a:spAutoFit/>
          </a:bodyPr>
          <a:lstStyle/>
          <a:p>
            <a:pPr algn="ctr"/>
            <a:r>
              <a:rPr lang="nb-NO" sz="2800" b="1" dirty="0"/>
              <a:t>Europeiske bestemmelser for sportsflyging </a:t>
            </a:r>
          </a:p>
        </p:txBody>
      </p:sp>
    </p:spTree>
    <p:extLst>
      <p:ext uri="{BB962C8B-B14F-4D97-AF65-F5344CB8AC3E}">
        <p14:creationId xmlns:p14="http://schemas.microsoft.com/office/powerpoint/2010/main" val="3261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lnSpcReduction="10000"/>
          </a:bodyPr>
          <a:lstStyle/>
          <a:p>
            <a:pPr marL="0" indent="0">
              <a:buNone/>
            </a:pPr>
            <a:r>
              <a:rPr lang="nb-NO" dirty="0"/>
              <a:t>I Norge styres sportsflyging av to </a:t>
            </a:r>
            <a:r>
              <a:rPr lang="nb-NO" dirty="0" err="1"/>
              <a:t>BSL’er</a:t>
            </a:r>
            <a:r>
              <a:rPr lang="nb-NO" dirty="0"/>
              <a:t> og et sikkerhetssystem: </a:t>
            </a:r>
          </a:p>
          <a:p>
            <a:pPr lvl="1"/>
            <a:r>
              <a:rPr lang="nb-NO" dirty="0"/>
              <a:t>BSL D 4-8 Operative bestemmelser</a:t>
            </a:r>
          </a:p>
          <a:p>
            <a:pPr lvl="1"/>
            <a:r>
              <a:rPr lang="nb-NO" dirty="0"/>
              <a:t>BSL B 2-5 Tekniske bestemmelser, og</a:t>
            </a:r>
          </a:p>
          <a:p>
            <a:pPr lvl="1"/>
            <a:r>
              <a:rPr lang="nb-NO" dirty="0"/>
              <a:t>Sportsflyhåndboken med vedlegg</a:t>
            </a:r>
          </a:p>
          <a:p>
            <a:pPr marL="0" indent="0">
              <a:buNone/>
            </a:pPr>
            <a:endParaRPr lang="nb-NO" dirty="0"/>
          </a:p>
          <a:p>
            <a:pPr marL="0" indent="0">
              <a:buNone/>
            </a:pPr>
            <a:r>
              <a:rPr lang="nb-NO" dirty="0"/>
              <a:t>I tillegg gjelder </a:t>
            </a:r>
          </a:p>
          <a:p>
            <a:pPr lvl="1"/>
            <a:r>
              <a:rPr lang="nb-NO" dirty="0"/>
              <a:t>Luftfartsloven og øvrige relevante </a:t>
            </a:r>
            <a:r>
              <a:rPr lang="nb-NO" dirty="0" err="1"/>
              <a:t>BSL’er</a:t>
            </a:r>
            <a:endParaRPr lang="nb-NO" dirty="0"/>
          </a:p>
          <a:p>
            <a:pPr lvl="1"/>
            <a:r>
              <a:rPr lang="nb-NO" b="1" dirty="0"/>
              <a:t>SERA</a:t>
            </a:r>
            <a:r>
              <a:rPr lang="nb-NO" dirty="0"/>
              <a:t> (</a:t>
            </a:r>
            <a:r>
              <a:rPr lang="en-US" dirty="0" err="1"/>
              <a:t>Standardised</a:t>
            </a:r>
            <a:r>
              <a:rPr lang="en-US" dirty="0"/>
              <a:t> European Rules of the Air - </a:t>
            </a:r>
            <a:r>
              <a:rPr lang="nb-NO" dirty="0"/>
              <a:t>de europeiske lufttrafikkreglene) </a:t>
            </a:r>
          </a:p>
          <a:p>
            <a:pPr lvl="1"/>
            <a:r>
              <a:rPr lang="nb-NO" b="1" dirty="0"/>
              <a:t>del NCO </a:t>
            </a:r>
            <a:r>
              <a:rPr lang="nb-NO" dirty="0"/>
              <a:t>(bestemmelser for ikke-kommersielle og ikke-komplekse fly) under «Air </a:t>
            </a:r>
            <a:r>
              <a:rPr lang="nb-NO" dirty="0" err="1"/>
              <a:t>operations</a:t>
            </a:r>
            <a:r>
              <a:rPr lang="nb-NO" dirty="0"/>
              <a:t>», som vist i røde rammer på neste bilde</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523220"/>
          </a:xfrm>
          <a:prstGeom prst="rect">
            <a:avLst/>
          </a:prstGeom>
          <a:noFill/>
        </p:spPr>
        <p:txBody>
          <a:bodyPr wrap="square" rtlCol="0">
            <a:spAutoFit/>
          </a:bodyPr>
          <a:lstStyle/>
          <a:p>
            <a:pPr algn="ctr"/>
            <a:r>
              <a:rPr lang="nb-NO" sz="2800" b="1" dirty="0"/>
              <a:t>Norske bestemmelser for sportsflyging </a:t>
            </a:r>
          </a:p>
        </p:txBody>
      </p:sp>
    </p:spTree>
    <p:extLst>
      <p:ext uri="{BB962C8B-B14F-4D97-AF65-F5344CB8AC3E}">
        <p14:creationId xmlns:p14="http://schemas.microsoft.com/office/powerpoint/2010/main" val="33654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additive="base">
                                        <p:cTn id="2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1000"/>
                                        <p:tgtEl>
                                          <p:spTgt spid="2">
                                            <p:txEl>
                                              <p:pRg st="6" end="6"/>
                                            </p:txEl>
                                          </p:spTgt>
                                        </p:tgtEl>
                                      </p:cBhvr>
                                    </p:animEffect>
                                    <p:anim calcmode="lin" valueType="num">
                                      <p:cBhvr>
                                        <p:cTn id="3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1000"/>
                                        <p:tgtEl>
                                          <p:spTgt spid="2">
                                            <p:txEl>
                                              <p:pRg st="7" end="7"/>
                                            </p:txEl>
                                          </p:spTgt>
                                        </p:tgtEl>
                                      </p:cBhvr>
                                    </p:animEffect>
                                    <p:anim calcmode="lin" valueType="num">
                                      <p:cBhvr>
                                        <p:cTn id="4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fade">
                                      <p:cBhvr>
                                        <p:cTn id="48" dur="1000"/>
                                        <p:tgtEl>
                                          <p:spTgt spid="2">
                                            <p:txEl>
                                              <p:pRg st="8" end="8"/>
                                            </p:txEl>
                                          </p:spTgt>
                                        </p:tgtEl>
                                      </p:cBhvr>
                                    </p:animEffect>
                                    <p:anim calcmode="lin" valueType="num">
                                      <p:cBhvr>
                                        <p:cTn id="4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skjermbilde&#10;&#10;Automatisk generert beskrivelse">
            <a:extLst>
              <a:ext uri="{FF2B5EF4-FFF2-40B4-BE49-F238E27FC236}">
                <a16:creationId xmlns:a16="http://schemas.microsoft.com/office/drawing/2014/main" id="{41D25A59-A67A-4760-80D6-66254D55F2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TekstSylinder 2">
            <a:extLst>
              <a:ext uri="{FF2B5EF4-FFF2-40B4-BE49-F238E27FC236}">
                <a16:creationId xmlns:a16="http://schemas.microsoft.com/office/drawing/2014/main" id="{03A85664-F76D-4B28-8645-4215BDF3F691}"/>
              </a:ext>
            </a:extLst>
          </p:cNvPr>
          <p:cNvSpPr txBox="1"/>
          <p:nvPr/>
        </p:nvSpPr>
        <p:spPr>
          <a:xfrm>
            <a:off x="-2270760" y="24140"/>
            <a:ext cx="10515600" cy="523220"/>
          </a:xfrm>
          <a:prstGeom prst="rect">
            <a:avLst/>
          </a:prstGeom>
          <a:noFill/>
        </p:spPr>
        <p:txBody>
          <a:bodyPr wrap="square" rtlCol="0">
            <a:spAutoFit/>
          </a:bodyPr>
          <a:lstStyle/>
          <a:p>
            <a:pPr algn="ctr"/>
            <a:r>
              <a:rPr lang="nb-NO" sz="2800" b="1" dirty="0"/>
              <a:t>EASA </a:t>
            </a:r>
          </a:p>
        </p:txBody>
      </p:sp>
      <p:sp>
        <p:nvSpPr>
          <p:cNvPr id="2" name="Rektangel 1">
            <a:extLst>
              <a:ext uri="{FF2B5EF4-FFF2-40B4-BE49-F238E27FC236}">
                <a16:creationId xmlns:a16="http://schemas.microsoft.com/office/drawing/2014/main" id="{AA13EA8D-9481-F407-BF80-F659A8C0BABA}"/>
              </a:ext>
            </a:extLst>
          </p:cNvPr>
          <p:cNvSpPr/>
          <p:nvPr/>
        </p:nvSpPr>
        <p:spPr>
          <a:xfrm>
            <a:off x="4343400" y="4711700"/>
            <a:ext cx="622300" cy="355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637186A9-386A-790E-9420-37E9FE16EC8D}"/>
              </a:ext>
            </a:extLst>
          </p:cNvPr>
          <p:cNvSpPr/>
          <p:nvPr/>
        </p:nvSpPr>
        <p:spPr>
          <a:xfrm>
            <a:off x="10299700" y="2120900"/>
            <a:ext cx="736600" cy="419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8DF7CC0D-19F9-057A-7A99-5A073C108610}"/>
              </a:ext>
            </a:extLst>
          </p:cNvPr>
          <p:cNvSpPr txBox="1"/>
          <p:nvPr/>
        </p:nvSpPr>
        <p:spPr>
          <a:xfrm>
            <a:off x="5112512" y="868004"/>
            <a:ext cx="4967257" cy="369332"/>
          </a:xfrm>
          <a:prstGeom prst="rect">
            <a:avLst/>
          </a:prstGeom>
          <a:solidFill>
            <a:schemeClr val="accent6">
              <a:lumMod val="40000"/>
              <a:lumOff val="60000"/>
            </a:schemeClr>
          </a:solidFill>
          <a:ln w="28575">
            <a:solidFill>
              <a:srgbClr val="00B050"/>
            </a:solidFill>
          </a:ln>
        </p:spPr>
        <p:txBody>
          <a:bodyPr wrap="none" rtlCol="0">
            <a:spAutoFit/>
          </a:bodyPr>
          <a:lstStyle/>
          <a:p>
            <a:r>
              <a:rPr lang="nb-NO" dirty="0"/>
              <a:t>«SERA» og «del NCO» gjelder også for sportsflyging</a:t>
            </a:r>
          </a:p>
        </p:txBody>
      </p:sp>
    </p:spTree>
    <p:extLst>
      <p:ext uri="{BB962C8B-B14F-4D97-AF65-F5344CB8AC3E}">
        <p14:creationId xmlns:p14="http://schemas.microsoft.com/office/powerpoint/2010/main" val="1404678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B16422C-9A28-43DA-B250-DFEB4802D4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2210" y="6000750"/>
            <a:ext cx="2627580" cy="571500"/>
          </a:xfrm>
          <a:prstGeom prst="rect">
            <a:avLst/>
          </a:prstGeom>
        </p:spPr>
      </p:pic>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3037936" y="1759123"/>
            <a:ext cx="6425242" cy="3694782"/>
          </a:xfrm>
        </p:spPr>
        <p:txBody>
          <a:bodyPr/>
          <a:lstStyle/>
          <a:p>
            <a:r>
              <a:rPr lang="nb-NO" dirty="0"/>
              <a:t>Å gi oversikt og sammenhenger</a:t>
            </a:r>
          </a:p>
          <a:p>
            <a:r>
              <a:rPr lang="nb-NO" dirty="0"/>
              <a:t>Å lære dere å finne frem i regelverket</a:t>
            </a:r>
          </a:p>
          <a:p>
            <a:r>
              <a:rPr lang="nb-NO" dirty="0"/>
              <a:t>Å gi struktur til faget</a:t>
            </a:r>
          </a:p>
          <a:p>
            <a:r>
              <a:rPr lang="nb-NO" dirty="0"/>
              <a:t>Å ta opp hoved- og problemområder</a:t>
            </a:r>
          </a:p>
          <a:p>
            <a:r>
              <a:rPr lang="nb-NO" dirty="0"/>
              <a:t>Å gi tips til eksamen</a:t>
            </a:r>
          </a:p>
          <a:p>
            <a:endParaRPr lang="nb-NO"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810126" y="689058"/>
            <a:ext cx="10515600" cy="523220"/>
          </a:xfrm>
          <a:prstGeom prst="rect">
            <a:avLst/>
          </a:prstGeom>
          <a:noFill/>
        </p:spPr>
        <p:txBody>
          <a:bodyPr wrap="square" rtlCol="0">
            <a:spAutoFit/>
          </a:bodyPr>
          <a:lstStyle/>
          <a:p>
            <a:pPr algn="ctr"/>
            <a:r>
              <a:rPr lang="nb-NO" sz="2800" b="1" dirty="0"/>
              <a:t>Mål for undervisningen i Lover og Bestemmelser</a:t>
            </a:r>
          </a:p>
        </p:txBody>
      </p:sp>
    </p:spTree>
    <p:extLst>
      <p:ext uri="{BB962C8B-B14F-4D97-AF65-F5344CB8AC3E}">
        <p14:creationId xmlns:p14="http://schemas.microsoft.com/office/powerpoint/2010/main" val="328713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541417"/>
            <a:ext cx="10515600" cy="4635546"/>
          </a:xfrm>
        </p:spPr>
        <p:txBody>
          <a:bodyPr>
            <a:normAutofit fontScale="77500" lnSpcReduction="20000"/>
          </a:bodyPr>
          <a:lstStyle/>
          <a:p>
            <a:r>
              <a:rPr lang="nb-NO" sz="3100" dirty="0"/>
              <a:t>Alle </a:t>
            </a:r>
            <a:r>
              <a:rPr lang="nb-NO" sz="3100" b="1" dirty="0"/>
              <a:t>luftfartøy</a:t>
            </a:r>
            <a:r>
              <a:rPr lang="nb-NO" sz="3100" dirty="0"/>
              <a:t> skal være registrerte og ha nasjonalitets- og registreringsmerker</a:t>
            </a:r>
          </a:p>
          <a:p>
            <a:r>
              <a:rPr lang="nb-NO" sz="3100" dirty="0"/>
              <a:t>Registreringsstat er staten hvor luftfartøyet er registrert</a:t>
            </a:r>
          </a:p>
          <a:p>
            <a:r>
              <a:rPr lang="nb-NO" sz="3100" dirty="0"/>
              <a:t>Merkene består av en gruppe bokstaver eller tall, eller en blanding av bokstaver og tall</a:t>
            </a:r>
          </a:p>
          <a:p>
            <a:r>
              <a:rPr lang="nb-NO" sz="3100" dirty="0"/>
              <a:t>I Norge brukes kun bokstaver, og nasjonalitetsmerket er </a:t>
            </a:r>
            <a:r>
              <a:rPr lang="nb-NO" sz="3100" b="1" dirty="0"/>
              <a:t>LN</a:t>
            </a:r>
          </a:p>
          <a:p>
            <a:r>
              <a:rPr lang="nb-NO" sz="3100" dirty="0"/>
              <a:t>Registreringsmerker i Norge brukes i samsvar med type luftfartøy og skilles på førstebokstav:</a:t>
            </a:r>
            <a:br>
              <a:rPr lang="nb-NO" sz="3100" dirty="0"/>
            </a:br>
            <a:endParaRPr lang="nb-NO" sz="3100" dirty="0"/>
          </a:p>
          <a:p>
            <a:pPr lvl="1">
              <a:buFont typeface="Wingdings" panose="05000000000000000000" pitchFamily="2" charset="2"/>
              <a:buChar char="Ø"/>
            </a:pPr>
            <a:r>
              <a:rPr lang="nb-NO" sz="3100" dirty="0"/>
              <a:t>C for ballong</a:t>
            </a:r>
          </a:p>
          <a:p>
            <a:pPr lvl="1">
              <a:buFont typeface="Wingdings" panose="05000000000000000000" pitchFamily="2" charset="2"/>
              <a:buChar char="Ø"/>
            </a:pPr>
            <a:r>
              <a:rPr lang="nb-NO" sz="3100" dirty="0"/>
              <a:t>G for seilfly</a:t>
            </a:r>
          </a:p>
          <a:p>
            <a:pPr lvl="1">
              <a:buFont typeface="Wingdings" panose="05000000000000000000" pitchFamily="2" charset="2"/>
              <a:buChar char="Ø"/>
            </a:pPr>
            <a:r>
              <a:rPr lang="nb-NO" sz="3100" dirty="0"/>
              <a:t>O for helikopter</a:t>
            </a:r>
          </a:p>
          <a:p>
            <a:pPr lvl="1">
              <a:buFont typeface="Wingdings" panose="05000000000000000000" pitchFamily="2" charset="2"/>
              <a:buChar char="Ø"/>
            </a:pPr>
            <a:r>
              <a:rPr lang="nb-NO" sz="3100" dirty="0"/>
              <a:t>Y for sportsfly</a:t>
            </a:r>
          </a:p>
          <a:p>
            <a:pPr lvl="1">
              <a:buFont typeface="Wingdings" panose="05000000000000000000" pitchFamily="2" charset="2"/>
              <a:buChar char="Ø"/>
            </a:pPr>
            <a:r>
              <a:rPr lang="nb-NO" sz="3100" dirty="0"/>
              <a:t>Alle andre førstebokstaver i registreringen tilhører motorfly og større</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523220"/>
          </a:xfrm>
          <a:prstGeom prst="rect">
            <a:avLst/>
          </a:prstGeom>
          <a:noFill/>
        </p:spPr>
        <p:txBody>
          <a:bodyPr wrap="square" rtlCol="0">
            <a:spAutoFit/>
          </a:bodyPr>
          <a:lstStyle/>
          <a:p>
            <a:pPr algn="ctr"/>
            <a:r>
              <a:rPr lang="nb-NO" sz="2800" b="1"/>
              <a:t>Nasjonalitets- og registreringsmerker – ICAO Annex 7</a:t>
            </a:r>
            <a:endParaRPr lang="nb-NO" sz="2800" b="1" dirty="0"/>
          </a:p>
        </p:txBody>
      </p:sp>
    </p:spTree>
    <p:extLst>
      <p:ext uri="{BB962C8B-B14F-4D97-AF65-F5344CB8AC3E}">
        <p14:creationId xmlns:p14="http://schemas.microsoft.com/office/powerpoint/2010/main" val="27197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Effect transition="in" filter="fade">
                                      <p:cBhvr>
                                        <p:cTn id="70" dur="1000"/>
                                        <p:tgtEl>
                                          <p:spTgt spid="2">
                                            <p:txEl>
                                              <p:pRg st="9" end="9"/>
                                            </p:txEl>
                                          </p:spTgt>
                                        </p:tgtEl>
                                      </p:cBhvr>
                                    </p:animEffect>
                                    <p:anim calcmode="lin" valueType="num">
                                      <p:cBhvr>
                                        <p:cTn id="7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57CC42FB-7FFB-452C-9ECF-F597BAA74C82}"/>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dirty="0">
                <a:solidFill>
                  <a:srgbClr val="FFFFFF"/>
                </a:solidFill>
              </a:rPr>
              <a:t>Nasjonalitets- og registreringsmerker</a:t>
            </a:r>
            <a:endParaRPr lang="en-US" sz="4800" kern="1200" dirty="0">
              <a:solidFill>
                <a:srgbClr val="FFFFFF"/>
              </a:solidFill>
              <a:latin typeface="+mj-lt"/>
              <a:ea typeface="+mj-ea"/>
              <a:cs typeface="+mj-cs"/>
            </a:endParaRPr>
          </a:p>
        </p:txBody>
      </p:sp>
      <p:cxnSp>
        <p:nvCxnSpPr>
          <p:cNvPr id="18" name="Straight Connector 17">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Bilde 8" descr="Et bilde som inneholder luftfartøy, ballong, transport, gress&#10;&#10;Automatisk generert beskrivelse">
            <a:extLst>
              <a:ext uri="{FF2B5EF4-FFF2-40B4-BE49-F238E27FC236}">
                <a16:creationId xmlns:a16="http://schemas.microsoft.com/office/drawing/2014/main" id="{EF20AC7F-0FAC-4B5C-B03E-CB8E92103A1E}"/>
              </a:ext>
            </a:extLst>
          </p:cNvPr>
          <p:cNvPicPr>
            <a:picLocks noChangeAspect="1"/>
          </p:cNvPicPr>
          <p:nvPr/>
        </p:nvPicPr>
        <p:blipFill rotWithShape="1">
          <a:blip r:embed="rId2">
            <a:extLst>
              <a:ext uri="{28A0092B-C50C-407E-A947-70E740481C1C}">
                <a14:useLocalDpi xmlns:a14="http://schemas.microsoft.com/office/drawing/2010/main" val="0"/>
              </a:ext>
            </a:extLst>
          </a:blip>
          <a:srcRect b="15605"/>
          <a:stretch/>
        </p:blipFill>
        <p:spPr>
          <a:xfrm>
            <a:off x="317635" y="321733"/>
            <a:ext cx="4160452" cy="6214534"/>
          </a:xfrm>
          <a:prstGeom prst="rect">
            <a:avLst/>
          </a:prstGeom>
        </p:spPr>
      </p:pic>
      <p:pic>
        <p:nvPicPr>
          <p:cNvPr id="7" name="Plassholder for innhold 6" descr="Et bilde som inneholder utendørs, fly, tre, gress&#10;&#10;Automatisk generert beskrivelse">
            <a:extLst>
              <a:ext uri="{FF2B5EF4-FFF2-40B4-BE49-F238E27FC236}">
                <a16:creationId xmlns:a16="http://schemas.microsoft.com/office/drawing/2014/main" id="{E07BAEBE-E934-4C3D-AAB8-6A5EDF8F541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199" r="6663" b="1"/>
          <a:stretch/>
        </p:blipFill>
        <p:spPr>
          <a:xfrm>
            <a:off x="4638955" y="321733"/>
            <a:ext cx="3539976" cy="2985818"/>
          </a:xfrm>
          <a:prstGeom prst="rect">
            <a:avLst/>
          </a:prstGeom>
        </p:spPr>
      </p:pic>
      <p:pic>
        <p:nvPicPr>
          <p:cNvPr id="11" name="Bilde 10" descr="Et bilde som inneholder himmel, gul, utendørs, bygning&#10;&#10;Automatisk generert beskrivelse">
            <a:extLst>
              <a:ext uri="{FF2B5EF4-FFF2-40B4-BE49-F238E27FC236}">
                <a16:creationId xmlns:a16="http://schemas.microsoft.com/office/drawing/2014/main" id="{2F0DBE74-2111-40BD-A0E0-5D49FA9E941C}"/>
              </a:ext>
            </a:extLst>
          </p:cNvPr>
          <p:cNvPicPr>
            <a:picLocks noChangeAspect="1"/>
          </p:cNvPicPr>
          <p:nvPr/>
        </p:nvPicPr>
        <p:blipFill rotWithShape="1">
          <a:blip r:embed="rId4">
            <a:extLst>
              <a:ext uri="{28A0092B-C50C-407E-A947-70E740481C1C}">
                <a14:useLocalDpi xmlns:a14="http://schemas.microsoft.com/office/drawing/2010/main" val="0"/>
              </a:ext>
            </a:extLst>
          </a:blip>
          <a:srcRect l="1413" r="9780" b="3"/>
          <a:stretch/>
        </p:blipFill>
        <p:spPr>
          <a:xfrm>
            <a:off x="8348570" y="321734"/>
            <a:ext cx="3535590" cy="2985818"/>
          </a:xfrm>
          <a:prstGeom prst="rect">
            <a:avLst/>
          </a:prstGeom>
        </p:spPr>
      </p:pic>
    </p:spTree>
    <p:extLst>
      <p:ext uri="{BB962C8B-B14F-4D97-AF65-F5344CB8AC3E}">
        <p14:creationId xmlns:p14="http://schemas.microsoft.com/office/powerpoint/2010/main" val="1894578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B76027-F24D-4D43-A558-1D75DF0BE9BA}"/>
              </a:ext>
            </a:extLst>
          </p:cNvPr>
          <p:cNvSpPr>
            <a:spLocks noGrp="1"/>
          </p:cNvSpPr>
          <p:nvPr>
            <p:ph type="ctrTitle"/>
          </p:nvPr>
        </p:nvSpPr>
        <p:spPr/>
        <p:txBody>
          <a:bodyPr/>
          <a:lstStyle/>
          <a:p>
            <a:endParaRPr lang="nb-NO" dirty="0"/>
          </a:p>
        </p:txBody>
      </p:sp>
      <p:sp>
        <p:nvSpPr>
          <p:cNvPr id="3" name="Undertittel 2">
            <a:extLst>
              <a:ext uri="{FF2B5EF4-FFF2-40B4-BE49-F238E27FC236}">
                <a16:creationId xmlns:a16="http://schemas.microsoft.com/office/drawing/2014/main" id="{EA60A2E3-0F2A-4BA6-862F-46ACD8F65022}"/>
              </a:ext>
            </a:extLst>
          </p:cNvPr>
          <p:cNvSpPr>
            <a:spLocks noGrp="1"/>
          </p:cNvSpPr>
          <p:nvPr>
            <p:ph type="subTitle" idx="1"/>
          </p:nvPr>
        </p:nvSpPr>
        <p:spPr/>
        <p:txBody>
          <a:bodyPr/>
          <a:lstStyle/>
          <a:p>
            <a:endParaRPr lang="nb-NO"/>
          </a:p>
        </p:txBody>
      </p:sp>
      <p:pic>
        <p:nvPicPr>
          <p:cNvPr id="5" name="Bilde 4">
            <a:extLst>
              <a:ext uri="{FF2B5EF4-FFF2-40B4-BE49-F238E27FC236}">
                <a16:creationId xmlns:a16="http://schemas.microsoft.com/office/drawing/2014/main" id="{DA039701-E604-4D3C-8AEC-A73EB67801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492" y="0"/>
            <a:ext cx="12496799" cy="6858000"/>
          </a:xfrm>
          <a:prstGeom prst="rect">
            <a:avLst/>
          </a:prstGeom>
        </p:spPr>
      </p:pic>
    </p:spTree>
    <p:extLst>
      <p:ext uri="{BB962C8B-B14F-4D97-AF65-F5344CB8AC3E}">
        <p14:creationId xmlns:p14="http://schemas.microsoft.com/office/powerpoint/2010/main" val="3646301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93CBA6-4FBD-46FD-9A9B-B548B2334448}"/>
              </a:ext>
            </a:extLst>
          </p:cNvPr>
          <p:cNvSpPr>
            <a:spLocks noGrp="1"/>
          </p:cNvSpPr>
          <p:nvPr>
            <p:ph type="title"/>
          </p:nvPr>
        </p:nvSpPr>
        <p:spPr>
          <a:xfrm>
            <a:off x="4965430" y="629268"/>
            <a:ext cx="6586491" cy="1286160"/>
          </a:xfrm>
        </p:spPr>
        <p:txBody>
          <a:bodyPr anchor="b">
            <a:normAutofit/>
          </a:bodyPr>
          <a:lstStyle/>
          <a:p>
            <a:r>
              <a:rPr lang="en-US" sz="3700" b="1"/>
              <a:t>Lufttrafikktjeneste ICAO Annex 11</a:t>
            </a:r>
            <a:br>
              <a:rPr lang="en-US" sz="3700" b="1"/>
            </a:br>
            <a:endParaRPr lang="nb-NO" sz="3700"/>
          </a:p>
        </p:txBody>
      </p:sp>
      <p:pic>
        <p:nvPicPr>
          <p:cNvPr id="5" name="Bilde 4" descr="Et bilde som inneholder himmel, utendørs, klokke, bygning&#10;&#10;Automatisk generert beskrivelse">
            <a:extLst>
              <a:ext uri="{FF2B5EF4-FFF2-40B4-BE49-F238E27FC236}">
                <a16:creationId xmlns:a16="http://schemas.microsoft.com/office/drawing/2014/main" id="{83C2DFFE-9757-472B-8DFA-8A5B9A4855A0}"/>
              </a:ext>
            </a:extLst>
          </p:cNvPr>
          <p:cNvPicPr>
            <a:picLocks noChangeAspect="1"/>
          </p:cNvPicPr>
          <p:nvPr/>
        </p:nvPicPr>
        <p:blipFill rotWithShape="1">
          <a:blip r:embed="rId2">
            <a:extLst>
              <a:ext uri="{28A0092B-C50C-407E-A947-70E740481C1C}">
                <a14:useLocalDpi xmlns:a14="http://schemas.microsoft.com/office/drawing/2010/main" val="0"/>
              </a:ext>
            </a:extLst>
          </a:blip>
          <a:srcRect l="25514" r="29366"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098D6"/>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1448B1D-8322-415E-A669-64B29F040685}"/>
              </a:ext>
            </a:extLst>
          </p:cNvPr>
          <p:cNvSpPr>
            <a:spLocks noGrp="1"/>
          </p:cNvSpPr>
          <p:nvPr>
            <p:ph idx="1"/>
          </p:nvPr>
        </p:nvSpPr>
        <p:spPr>
          <a:xfrm>
            <a:off x="4965431" y="2438400"/>
            <a:ext cx="6586489" cy="3785419"/>
          </a:xfrm>
        </p:spPr>
        <p:txBody>
          <a:bodyPr>
            <a:normAutofit/>
          </a:bodyPr>
          <a:lstStyle/>
          <a:p>
            <a:r>
              <a:rPr lang="en-US" sz="1900" dirty="0"/>
              <a:t>Lufttrafikktjeneste forkortes ATS på </a:t>
            </a:r>
            <a:r>
              <a:rPr lang="en-US" sz="1900" dirty="0" err="1"/>
              <a:t>engelsk</a:t>
            </a:r>
            <a:r>
              <a:rPr lang="en-US" sz="1900" dirty="0"/>
              <a:t> og er en </a:t>
            </a:r>
            <a:r>
              <a:rPr lang="en-US" sz="1900" dirty="0" err="1"/>
              <a:t>samlebetegnelse</a:t>
            </a:r>
            <a:r>
              <a:rPr lang="en-US" sz="1900" dirty="0"/>
              <a:t> på de tjenester vi </a:t>
            </a:r>
            <a:r>
              <a:rPr lang="en-US" sz="1900" dirty="0" err="1"/>
              <a:t>får</a:t>
            </a:r>
            <a:r>
              <a:rPr lang="en-US" sz="1900" dirty="0"/>
              <a:t> fra de som </a:t>
            </a:r>
            <a:r>
              <a:rPr lang="en-US" sz="1900" dirty="0" err="1"/>
              <a:t>styrer</a:t>
            </a:r>
            <a:r>
              <a:rPr lang="en-US" sz="1900" dirty="0"/>
              <a:t> og / eller </a:t>
            </a:r>
            <a:r>
              <a:rPr lang="en-US" sz="1900" dirty="0" err="1"/>
              <a:t>informerer</a:t>
            </a:r>
            <a:r>
              <a:rPr lang="en-US" sz="1900" dirty="0"/>
              <a:t> </a:t>
            </a:r>
            <a:r>
              <a:rPr lang="en-US" sz="1900" dirty="0" err="1"/>
              <a:t>trafikken</a:t>
            </a:r>
            <a:endParaRPr lang="en-US" sz="1900" dirty="0"/>
          </a:p>
          <a:p>
            <a:r>
              <a:rPr lang="en-US" sz="1900" dirty="0"/>
              <a:t>ICAO Annex 11 med </a:t>
            </a:r>
            <a:r>
              <a:rPr lang="en-US" sz="1900" dirty="0" err="1"/>
              <a:t>vedlegg</a:t>
            </a:r>
            <a:r>
              <a:rPr lang="en-US" sz="1900" dirty="0"/>
              <a:t> </a:t>
            </a:r>
            <a:r>
              <a:rPr lang="en-US" sz="1900" dirty="0" err="1"/>
              <a:t>omhandler</a:t>
            </a:r>
            <a:r>
              <a:rPr lang="en-US" sz="1900" dirty="0"/>
              <a:t> de </a:t>
            </a:r>
            <a:r>
              <a:rPr lang="en-US" sz="1900" dirty="0" err="1"/>
              <a:t>prosedyrer</a:t>
            </a:r>
            <a:r>
              <a:rPr lang="en-US" sz="1900" dirty="0"/>
              <a:t> som </a:t>
            </a:r>
            <a:r>
              <a:rPr lang="en-US" sz="1900" dirty="0" err="1"/>
              <a:t>skal</a:t>
            </a:r>
            <a:r>
              <a:rPr lang="en-US" sz="1900" dirty="0"/>
              <a:t> </a:t>
            </a:r>
            <a:r>
              <a:rPr lang="en-US" sz="1900" dirty="0" err="1"/>
              <a:t>følges</a:t>
            </a:r>
            <a:r>
              <a:rPr lang="en-US" sz="1900" dirty="0"/>
              <a:t> </a:t>
            </a:r>
            <a:r>
              <a:rPr lang="en-US" sz="1900" dirty="0" err="1"/>
              <a:t>når</a:t>
            </a:r>
            <a:r>
              <a:rPr lang="en-US" sz="1900" dirty="0"/>
              <a:t> det </a:t>
            </a:r>
            <a:r>
              <a:rPr lang="en-US" sz="1900" dirty="0" err="1"/>
              <a:t>gjelder</a:t>
            </a:r>
            <a:r>
              <a:rPr lang="en-US" sz="1900" dirty="0"/>
              <a:t> </a:t>
            </a:r>
            <a:r>
              <a:rPr lang="en-US" sz="1900" dirty="0" err="1"/>
              <a:t>styring</a:t>
            </a:r>
            <a:r>
              <a:rPr lang="en-US" sz="1900" dirty="0"/>
              <a:t> av </a:t>
            </a:r>
            <a:r>
              <a:rPr lang="en-US" sz="1900" dirty="0" err="1"/>
              <a:t>lufttrafikk</a:t>
            </a:r>
            <a:endParaRPr lang="en-US" sz="1900" dirty="0"/>
          </a:p>
          <a:p>
            <a:r>
              <a:rPr lang="en-US" sz="1900" dirty="0"/>
              <a:t>Samt </a:t>
            </a:r>
            <a:r>
              <a:rPr lang="en-US" sz="1900" dirty="0" err="1"/>
              <a:t>krav</a:t>
            </a:r>
            <a:r>
              <a:rPr lang="en-US" sz="1900" dirty="0"/>
              <a:t> til </a:t>
            </a:r>
            <a:r>
              <a:rPr lang="en-US" sz="1900" dirty="0" err="1"/>
              <a:t>myndighetene</a:t>
            </a:r>
            <a:r>
              <a:rPr lang="en-US" sz="1900" dirty="0"/>
              <a:t> at de </a:t>
            </a:r>
            <a:r>
              <a:rPr lang="en-US" sz="1900" dirty="0" err="1"/>
              <a:t>skal</a:t>
            </a:r>
            <a:r>
              <a:rPr lang="en-US" sz="1900" dirty="0"/>
              <a:t> </a:t>
            </a:r>
            <a:r>
              <a:rPr lang="en-US" sz="1900" dirty="0" err="1"/>
              <a:t>styre</a:t>
            </a:r>
            <a:r>
              <a:rPr lang="en-US" sz="1900" dirty="0"/>
              <a:t> </a:t>
            </a:r>
            <a:r>
              <a:rPr lang="en-US" sz="1900" dirty="0" err="1"/>
              <a:t>trafikken</a:t>
            </a:r>
            <a:r>
              <a:rPr lang="en-US" sz="1900" dirty="0"/>
              <a:t> og </a:t>
            </a:r>
            <a:r>
              <a:rPr lang="en-US" sz="1900" dirty="0" err="1"/>
              <a:t>lage</a:t>
            </a:r>
            <a:r>
              <a:rPr lang="en-US" sz="1900" dirty="0"/>
              <a:t> </a:t>
            </a:r>
            <a:r>
              <a:rPr lang="en-US" sz="1900" dirty="0" err="1"/>
              <a:t>ruter</a:t>
            </a:r>
            <a:r>
              <a:rPr lang="en-US" sz="1900" dirty="0"/>
              <a:t> i </a:t>
            </a:r>
            <a:r>
              <a:rPr lang="en-US" sz="1900" dirty="0" err="1"/>
              <a:t>luftrom</a:t>
            </a:r>
            <a:r>
              <a:rPr lang="en-US" sz="1900" dirty="0"/>
              <a:t> og til og fra </a:t>
            </a:r>
            <a:r>
              <a:rPr lang="en-US" sz="1900" dirty="0" err="1"/>
              <a:t>flyplassene</a:t>
            </a:r>
            <a:endParaRPr lang="en-US" sz="1900" dirty="0"/>
          </a:p>
          <a:p>
            <a:r>
              <a:rPr lang="en-US" sz="1900" dirty="0"/>
              <a:t>Det står </a:t>
            </a:r>
            <a:r>
              <a:rPr lang="en-US" sz="1900" dirty="0" err="1"/>
              <a:t>også</a:t>
            </a:r>
            <a:r>
              <a:rPr lang="en-US" sz="1900" dirty="0"/>
              <a:t> </a:t>
            </a:r>
            <a:r>
              <a:rPr lang="en-US" sz="1900" dirty="0" err="1"/>
              <a:t>hvordan</a:t>
            </a:r>
            <a:r>
              <a:rPr lang="en-US" sz="1900" dirty="0"/>
              <a:t> </a:t>
            </a:r>
            <a:r>
              <a:rPr lang="en-US" sz="1900" dirty="0" err="1"/>
              <a:t>denne</a:t>
            </a:r>
            <a:r>
              <a:rPr lang="en-US" sz="1900" dirty="0"/>
              <a:t> </a:t>
            </a:r>
            <a:r>
              <a:rPr lang="en-US" sz="1900" dirty="0" err="1"/>
              <a:t>styringen</a:t>
            </a:r>
            <a:r>
              <a:rPr lang="en-US" sz="1900" dirty="0"/>
              <a:t> </a:t>
            </a:r>
            <a:r>
              <a:rPr lang="en-US" sz="1900" dirty="0" err="1"/>
              <a:t>skal</a:t>
            </a:r>
            <a:r>
              <a:rPr lang="en-US" sz="1900" dirty="0"/>
              <a:t> </a:t>
            </a:r>
            <a:r>
              <a:rPr lang="en-US" sz="1900" dirty="0" err="1"/>
              <a:t>utføres</a:t>
            </a:r>
            <a:r>
              <a:rPr lang="en-US" sz="1900" dirty="0"/>
              <a:t>, og </a:t>
            </a:r>
            <a:r>
              <a:rPr lang="en-US" sz="1900" dirty="0" err="1"/>
              <a:t>hva</a:t>
            </a:r>
            <a:r>
              <a:rPr lang="en-US" sz="1900" dirty="0"/>
              <a:t> vi </a:t>
            </a:r>
            <a:r>
              <a:rPr lang="en-US" sz="1900" dirty="0" err="1"/>
              <a:t>mener</a:t>
            </a:r>
            <a:r>
              <a:rPr lang="en-US" sz="1900" dirty="0"/>
              <a:t> med «</a:t>
            </a:r>
            <a:r>
              <a:rPr lang="en-US" sz="1900" dirty="0" err="1"/>
              <a:t>alarmtjeneste</a:t>
            </a:r>
            <a:r>
              <a:rPr lang="en-US" sz="1900" dirty="0"/>
              <a:t>»</a:t>
            </a:r>
          </a:p>
          <a:p>
            <a:r>
              <a:rPr lang="en-US" sz="1900" dirty="0"/>
              <a:t>Vi </a:t>
            </a:r>
            <a:r>
              <a:rPr lang="en-US" sz="1900" dirty="0" err="1"/>
              <a:t>skal</a:t>
            </a:r>
            <a:r>
              <a:rPr lang="en-US" sz="1900" dirty="0"/>
              <a:t> se </a:t>
            </a:r>
            <a:r>
              <a:rPr lang="en-US" sz="1900" dirty="0" err="1"/>
              <a:t>nærmere</a:t>
            </a:r>
            <a:r>
              <a:rPr lang="en-US" sz="1900" dirty="0"/>
              <a:t> på </a:t>
            </a:r>
            <a:r>
              <a:rPr lang="en-US" sz="1900" dirty="0" err="1"/>
              <a:t>hvordan</a:t>
            </a:r>
            <a:r>
              <a:rPr lang="en-US" sz="1900" dirty="0"/>
              <a:t> ATS </a:t>
            </a:r>
            <a:r>
              <a:rPr lang="en-US" sz="1900" dirty="0" err="1"/>
              <a:t>fungerer</a:t>
            </a:r>
            <a:r>
              <a:rPr lang="en-US" sz="1900" dirty="0"/>
              <a:t> og </a:t>
            </a:r>
            <a:r>
              <a:rPr lang="en-US" sz="1900" dirty="0" err="1"/>
              <a:t>hvilke</a:t>
            </a:r>
            <a:r>
              <a:rPr lang="en-US" sz="1900" dirty="0"/>
              <a:t> tjenester de </a:t>
            </a:r>
            <a:r>
              <a:rPr lang="en-US" sz="1900" dirty="0" err="1"/>
              <a:t>gir</a:t>
            </a:r>
            <a:r>
              <a:rPr lang="en-US" sz="1900" dirty="0"/>
              <a:t> i </a:t>
            </a:r>
            <a:r>
              <a:rPr lang="en-US" sz="1900" dirty="0" err="1"/>
              <a:t>hvilke</a:t>
            </a:r>
            <a:r>
              <a:rPr lang="en-US" sz="1900" dirty="0"/>
              <a:t> </a:t>
            </a:r>
            <a:r>
              <a:rPr lang="en-US" sz="1900" dirty="0" err="1"/>
              <a:t>luftrom</a:t>
            </a:r>
            <a:r>
              <a:rPr lang="en-US" sz="1900" dirty="0"/>
              <a:t> </a:t>
            </a:r>
            <a:r>
              <a:rPr lang="en-US" sz="1900" dirty="0" err="1"/>
              <a:t>senere</a:t>
            </a:r>
            <a:r>
              <a:rPr lang="en-US" sz="1900" dirty="0"/>
              <a:t> i </a:t>
            </a:r>
            <a:r>
              <a:rPr lang="en-US" sz="1900" dirty="0" err="1"/>
              <a:t>kurset</a:t>
            </a:r>
            <a:endParaRPr lang="en-US" sz="1900" dirty="0"/>
          </a:p>
          <a:p>
            <a:endParaRPr lang="nb-NO" sz="1900" dirty="0"/>
          </a:p>
        </p:txBody>
      </p:sp>
    </p:spTree>
    <p:extLst>
      <p:ext uri="{BB962C8B-B14F-4D97-AF65-F5344CB8AC3E}">
        <p14:creationId xmlns:p14="http://schemas.microsoft.com/office/powerpoint/2010/main" val="153331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Sylinder 2">
            <a:extLst>
              <a:ext uri="{FF2B5EF4-FFF2-40B4-BE49-F238E27FC236}">
                <a16:creationId xmlns:a16="http://schemas.microsoft.com/office/drawing/2014/main" id="{03A85664-F76D-4B28-8645-4215BDF3F691}"/>
              </a:ext>
            </a:extLst>
          </p:cNvPr>
          <p:cNvSpPr txBox="1"/>
          <p:nvPr/>
        </p:nvSpPr>
        <p:spPr>
          <a:xfrm>
            <a:off x="821516" y="640263"/>
            <a:ext cx="6204984" cy="13449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latin typeface="+mj-lt"/>
                <a:ea typeface="+mj-ea"/>
                <a:cs typeface="+mj-cs"/>
              </a:rPr>
              <a:t>Søk- og redningstjeneste ICAO Annex 12</a:t>
            </a: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21515" y="2121762"/>
            <a:ext cx="6204984" cy="3626917"/>
          </a:xfrm>
        </p:spPr>
        <p:txBody>
          <a:bodyPr vert="horz" lIns="91440" tIns="45720" rIns="91440" bIns="45720" rtlCol="0">
            <a:normAutofit/>
          </a:bodyPr>
          <a:lstStyle/>
          <a:p>
            <a:r>
              <a:rPr lang="en-US" sz="2200" dirty="0" err="1"/>
              <a:t>Søk</a:t>
            </a:r>
            <a:r>
              <a:rPr lang="en-US" sz="2200" dirty="0"/>
              <a:t>- og </a:t>
            </a:r>
            <a:r>
              <a:rPr lang="en-US" sz="2200" dirty="0" err="1"/>
              <a:t>redningstjenesten</a:t>
            </a:r>
            <a:r>
              <a:rPr lang="en-US" sz="2200" dirty="0"/>
              <a:t> er de som </a:t>
            </a:r>
            <a:r>
              <a:rPr lang="en-US" sz="2200" dirty="0" err="1"/>
              <a:t>leter</a:t>
            </a:r>
            <a:r>
              <a:rPr lang="en-US" sz="2200" dirty="0"/>
              <a:t> </a:t>
            </a:r>
            <a:r>
              <a:rPr lang="en-US" sz="2200" dirty="0" err="1"/>
              <a:t>oss</a:t>
            </a:r>
            <a:r>
              <a:rPr lang="en-US" sz="2200" dirty="0"/>
              <a:t> om vi må </a:t>
            </a:r>
            <a:r>
              <a:rPr lang="en-US" sz="2200" dirty="0" err="1"/>
              <a:t>nødlande</a:t>
            </a:r>
            <a:r>
              <a:rPr lang="en-US" sz="2200" dirty="0"/>
              <a:t> eller har </a:t>
            </a:r>
            <a:r>
              <a:rPr lang="en-US" sz="2200" dirty="0" err="1"/>
              <a:t>vært</a:t>
            </a:r>
            <a:r>
              <a:rPr lang="en-US" sz="2200" dirty="0"/>
              <a:t> </a:t>
            </a:r>
            <a:r>
              <a:rPr lang="en-US" sz="2200" dirty="0" err="1"/>
              <a:t>utsatt</a:t>
            </a:r>
            <a:r>
              <a:rPr lang="en-US" sz="2200" dirty="0"/>
              <a:t> for en </a:t>
            </a:r>
            <a:r>
              <a:rPr lang="en-US" sz="2200" dirty="0" err="1"/>
              <a:t>ulykke</a:t>
            </a:r>
            <a:endParaRPr lang="en-US" sz="2200" dirty="0"/>
          </a:p>
          <a:p>
            <a:r>
              <a:rPr lang="en-US" sz="2200" dirty="0"/>
              <a:t>To </a:t>
            </a:r>
            <a:r>
              <a:rPr lang="en-US" sz="2200" dirty="0" err="1"/>
              <a:t>hovedredningssentraler</a:t>
            </a:r>
            <a:r>
              <a:rPr lang="en-US" sz="2200" dirty="0"/>
              <a:t> i Norge, en del av den </a:t>
            </a:r>
            <a:r>
              <a:rPr lang="en-US" sz="2200" dirty="0" err="1"/>
              <a:t>alminnelige</a:t>
            </a:r>
            <a:r>
              <a:rPr lang="en-US" sz="2200" dirty="0"/>
              <a:t>, </a:t>
            </a:r>
            <a:r>
              <a:rPr lang="en-US" sz="2200" dirty="0" err="1"/>
              <a:t>offentlige</a:t>
            </a:r>
            <a:r>
              <a:rPr lang="en-US" sz="2200" dirty="0"/>
              <a:t> </a:t>
            </a:r>
            <a:r>
              <a:rPr lang="en-US" sz="2200" dirty="0" err="1"/>
              <a:t>redningstjenesten</a:t>
            </a:r>
            <a:endParaRPr lang="en-US" sz="2200" dirty="0"/>
          </a:p>
          <a:p>
            <a:r>
              <a:rPr lang="en-US" sz="2200" dirty="0" err="1"/>
              <a:t>Enheter</a:t>
            </a:r>
            <a:r>
              <a:rPr lang="en-US" sz="2200" dirty="0"/>
              <a:t> av lufttrafikktjenesten har </a:t>
            </a:r>
            <a:r>
              <a:rPr lang="en-US" sz="2200" dirty="0" err="1"/>
              <a:t>plikt</a:t>
            </a:r>
            <a:r>
              <a:rPr lang="en-US" sz="2200" dirty="0"/>
              <a:t> til å </a:t>
            </a:r>
            <a:r>
              <a:rPr lang="en-US" sz="2200" dirty="0" err="1"/>
              <a:t>sette</a:t>
            </a:r>
            <a:r>
              <a:rPr lang="en-US" sz="2200" dirty="0"/>
              <a:t> i gang </a:t>
            </a:r>
            <a:r>
              <a:rPr lang="en-US" sz="2200" dirty="0" err="1"/>
              <a:t>ettersøkings</a:t>
            </a:r>
            <a:r>
              <a:rPr lang="en-US" sz="2200" dirty="0"/>
              <a:t>- og </a:t>
            </a:r>
            <a:r>
              <a:rPr lang="en-US" sz="2200" dirty="0" err="1"/>
              <a:t>redningsaksjoner</a:t>
            </a:r>
            <a:r>
              <a:rPr lang="en-US" sz="2200" dirty="0"/>
              <a:t> </a:t>
            </a:r>
            <a:r>
              <a:rPr lang="en-US" sz="2200" dirty="0" err="1"/>
              <a:t>dersom</a:t>
            </a:r>
            <a:r>
              <a:rPr lang="en-US" sz="2200" dirty="0"/>
              <a:t> de </a:t>
            </a:r>
            <a:r>
              <a:rPr lang="en-US" sz="2200" dirty="0" err="1"/>
              <a:t>anser</a:t>
            </a:r>
            <a:r>
              <a:rPr lang="en-US" sz="2200" dirty="0"/>
              <a:t> </a:t>
            </a:r>
            <a:r>
              <a:rPr lang="en-US" sz="2200" dirty="0" err="1"/>
              <a:t>dette</a:t>
            </a:r>
            <a:r>
              <a:rPr lang="en-US" sz="2200" dirty="0"/>
              <a:t> for å </a:t>
            </a:r>
            <a:r>
              <a:rPr lang="en-US" sz="2200" dirty="0" err="1"/>
              <a:t>være</a:t>
            </a:r>
            <a:r>
              <a:rPr lang="en-US" sz="2200" dirty="0"/>
              <a:t> </a:t>
            </a:r>
            <a:r>
              <a:rPr lang="en-US" sz="2200" dirty="0" err="1"/>
              <a:t>nødvendig</a:t>
            </a:r>
            <a:endParaRPr lang="en-US" sz="2200" dirty="0"/>
          </a:p>
          <a:p>
            <a:r>
              <a:rPr lang="en-US" sz="2200" dirty="0"/>
              <a:t>En </a:t>
            </a:r>
            <a:r>
              <a:rPr lang="en-US" sz="2200" dirty="0" err="1"/>
              <a:t>redningsaksjon</a:t>
            </a:r>
            <a:r>
              <a:rPr lang="en-US" sz="2200" dirty="0"/>
              <a:t> deles i </a:t>
            </a:r>
            <a:r>
              <a:rPr lang="en-US" sz="2200" dirty="0" err="1"/>
              <a:t>tre</a:t>
            </a:r>
            <a:r>
              <a:rPr lang="en-US" sz="2200" dirty="0"/>
              <a:t> </a:t>
            </a:r>
            <a:r>
              <a:rPr lang="en-US" sz="2200" dirty="0" err="1"/>
              <a:t>faser</a:t>
            </a:r>
            <a:r>
              <a:rPr lang="en-US" sz="2200" dirty="0"/>
              <a:t>: </a:t>
            </a:r>
            <a:r>
              <a:rPr lang="en-US" sz="2200" dirty="0" err="1"/>
              <a:t>Usikkerhetsfasen</a:t>
            </a:r>
            <a:r>
              <a:rPr lang="en-US" sz="2200" dirty="0"/>
              <a:t>, </a:t>
            </a:r>
            <a:r>
              <a:rPr lang="en-US" sz="2200" dirty="0" err="1"/>
              <a:t>beredskapsfasen</a:t>
            </a:r>
            <a:r>
              <a:rPr lang="en-US" sz="2200" dirty="0"/>
              <a:t> og nødfasen</a:t>
            </a:r>
          </a:p>
          <a:p>
            <a:endParaRPr lang="en-US" sz="2200" dirty="0"/>
          </a:p>
        </p:txBody>
      </p:sp>
      <p:pic>
        <p:nvPicPr>
          <p:cNvPr id="6" name="Bilde 5">
            <a:extLst>
              <a:ext uri="{FF2B5EF4-FFF2-40B4-BE49-F238E27FC236}">
                <a16:creationId xmlns:a16="http://schemas.microsoft.com/office/drawing/2014/main" id="{EB16422C-9A28-43DA-B250-DFEB4802D4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6825" y="1146728"/>
            <a:ext cx="2787860" cy="606361"/>
          </a:xfrm>
          <a:prstGeom prst="rect">
            <a:avLst/>
          </a:prstGeom>
        </p:spPr>
      </p:pic>
      <p:pic>
        <p:nvPicPr>
          <p:cNvPr id="4" name="Bilde 3">
            <a:extLst>
              <a:ext uri="{FF2B5EF4-FFF2-40B4-BE49-F238E27FC236}">
                <a16:creationId xmlns:a16="http://schemas.microsoft.com/office/drawing/2014/main" id="{D63DB2C0-A935-47C4-9F83-BDC9BA1A0068}"/>
              </a:ext>
            </a:extLst>
          </p:cNvPr>
          <p:cNvPicPr>
            <a:picLocks noChangeAspect="1"/>
          </p:cNvPicPr>
          <p:nvPr/>
        </p:nvPicPr>
        <p:blipFill>
          <a:blip r:embed="rId3"/>
          <a:stretch>
            <a:fillRect/>
          </a:stretch>
        </p:blipFill>
        <p:spPr>
          <a:xfrm>
            <a:off x="7829551" y="3177356"/>
            <a:ext cx="4042410" cy="2692132"/>
          </a:xfrm>
          <a:prstGeom prst="rect">
            <a:avLst/>
          </a:prstGeom>
        </p:spPr>
      </p:pic>
    </p:spTree>
    <p:extLst>
      <p:ext uri="{BB962C8B-B14F-4D97-AF65-F5344CB8AC3E}">
        <p14:creationId xmlns:p14="http://schemas.microsoft.com/office/powerpoint/2010/main" val="383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r>
              <a:rPr lang="en-US" dirty="0"/>
              <a:t>For å </a:t>
            </a:r>
            <a:r>
              <a:rPr lang="en-US" dirty="0" err="1"/>
              <a:t>finne</a:t>
            </a:r>
            <a:r>
              <a:rPr lang="en-US" dirty="0"/>
              <a:t> </a:t>
            </a:r>
            <a:r>
              <a:rPr lang="en-US" dirty="0" err="1"/>
              <a:t>ut</a:t>
            </a:r>
            <a:r>
              <a:rPr lang="en-US" dirty="0"/>
              <a:t> om </a:t>
            </a:r>
            <a:r>
              <a:rPr lang="en-US" dirty="0" err="1"/>
              <a:t>hva</a:t>
            </a:r>
            <a:r>
              <a:rPr lang="en-US" dirty="0"/>
              <a:t> som har </a:t>
            </a:r>
            <a:r>
              <a:rPr lang="en-US" dirty="0" err="1"/>
              <a:t>skjedd</a:t>
            </a:r>
            <a:r>
              <a:rPr lang="en-US" dirty="0"/>
              <a:t>, ikke for å </a:t>
            </a:r>
            <a:r>
              <a:rPr lang="en-US" dirty="0" err="1"/>
              <a:t>fordele</a:t>
            </a:r>
            <a:r>
              <a:rPr lang="en-US" dirty="0"/>
              <a:t> </a:t>
            </a:r>
            <a:r>
              <a:rPr lang="en-US" dirty="0" err="1"/>
              <a:t>skyld</a:t>
            </a:r>
            <a:r>
              <a:rPr lang="en-US" dirty="0"/>
              <a:t> eller </a:t>
            </a:r>
            <a:r>
              <a:rPr lang="en-US" dirty="0" err="1"/>
              <a:t>ansvar</a:t>
            </a:r>
            <a:r>
              <a:rPr lang="en-US" dirty="0"/>
              <a:t>, men for å </a:t>
            </a:r>
            <a:r>
              <a:rPr lang="en-US" dirty="0" err="1"/>
              <a:t>forebygge</a:t>
            </a:r>
            <a:endParaRPr lang="en-US" dirty="0"/>
          </a:p>
          <a:p>
            <a:r>
              <a:rPr lang="nb-NO" dirty="0"/>
              <a:t>Landet hvor ulykken/hendelsen skjer er ansvarlig for etterforskningen</a:t>
            </a:r>
          </a:p>
          <a:p>
            <a:r>
              <a:rPr lang="nb-NO" dirty="0"/>
              <a:t>Registreringsstaten er ansvarlig om ulykken/hendelsen skjer over områder som ikke tilhører noe land</a:t>
            </a:r>
          </a:p>
          <a:p>
            <a:r>
              <a:rPr lang="nb-NO" dirty="0"/>
              <a:t>Havarikommisjonen og dens oppgaver: Samle inn, registrere og analysere informasjon. Utstede sikkerhetsanbefalinger om nødvendig. Bestemme årsakene, og skrive og publisere sluttrapport</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Etterforskning av ulykker og hendelser ICAO Annex 13</a:t>
            </a:r>
          </a:p>
        </p:txBody>
      </p:sp>
    </p:spTree>
    <p:extLst>
      <p:ext uri="{BB962C8B-B14F-4D97-AF65-F5344CB8AC3E}">
        <p14:creationId xmlns:p14="http://schemas.microsoft.com/office/powerpoint/2010/main" val="248590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3A85664-F76D-4B28-8645-4215BDF3F691}"/>
              </a:ext>
            </a:extLst>
          </p:cNvPr>
          <p:cNvSpPr txBox="1"/>
          <p:nvPr/>
        </p:nvSpPr>
        <p:spPr>
          <a:xfrm>
            <a:off x="5214579" y="629266"/>
            <a:ext cx="6422849"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chemeClr val="tx1"/>
                </a:solidFill>
                <a:latin typeface="+mj-lt"/>
                <a:ea typeface="+mj-ea"/>
                <a:cs typeface="+mj-cs"/>
              </a:rPr>
              <a:t>Sportsflyhåndboken - SFHB</a:t>
            </a:r>
          </a:p>
        </p:txBody>
      </p:sp>
      <p:sp>
        <p:nvSpPr>
          <p:cNvPr id="19" name="Rectangle 18">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555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F919DF9A-CFC8-A56B-9FDB-52AC31B98499}"/>
              </a:ext>
            </a:extLst>
          </p:cNvPr>
          <p:cNvPicPr>
            <a:picLocks noChangeAspect="1"/>
          </p:cNvPicPr>
          <p:nvPr/>
        </p:nvPicPr>
        <p:blipFill rotWithShape="1">
          <a:blip r:embed="rId2">
            <a:extLst>
              <a:ext uri="{28A0092B-C50C-407E-A947-70E740481C1C}">
                <a14:useLocalDpi xmlns:a14="http://schemas.microsoft.com/office/drawing/2010/main" val="0"/>
              </a:ext>
            </a:extLst>
          </a:blip>
          <a:srcRect r="-3" b="3789"/>
          <a:stretch/>
        </p:blipFill>
        <p:spPr>
          <a:xfrm>
            <a:off x="761364" y="1312230"/>
            <a:ext cx="3113280" cy="4233540"/>
          </a:xfrm>
          <a:prstGeom prst="rect">
            <a:avLst/>
          </a:prstGeom>
          <a:effectLst/>
        </p:spPr>
      </p:pic>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5214581" y="2438400"/>
            <a:ext cx="6422848" cy="3785419"/>
          </a:xfrm>
        </p:spPr>
        <p:txBody>
          <a:bodyPr vert="horz" lIns="91440" tIns="45720" rIns="91440" bIns="45720" rtlCol="0">
            <a:normAutofit/>
          </a:bodyPr>
          <a:lstStyle/>
          <a:p>
            <a:pPr marL="0" indent="0">
              <a:buNone/>
            </a:pPr>
            <a:r>
              <a:rPr lang="en-US" sz="2000" dirty="0" err="1"/>
              <a:t>Sportsflyging</a:t>
            </a:r>
            <a:r>
              <a:rPr lang="en-US" sz="2000" dirty="0"/>
              <a:t> er </a:t>
            </a:r>
            <a:r>
              <a:rPr lang="en-US" sz="2000" dirty="0" err="1"/>
              <a:t>underlagt</a:t>
            </a:r>
            <a:r>
              <a:rPr lang="en-US" sz="2000" dirty="0"/>
              <a:t> </a:t>
            </a:r>
            <a:r>
              <a:rPr lang="en-US" sz="2000" dirty="0" err="1"/>
              <a:t>særnorske</a:t>
            </a:r>
            <a:r>
              <a:rPr lang="en-US" sz="2000" dirty="0"/>
              <a:t> </a:t>
            </a:r>
            <a:r>
              <a:rPr lang="en-US" sz="2000" dirty="0" err="1"/>
              <a:t>bestemmelser</a:t>
            </a:r>
            <a:r>
              <a:rPr lang="en-US" sz="2000" dirty="0"/>
              <a:t> </a:t>
            </a:r>
            <a:r>
              <a:rPr lang="en-US" sz="2000" dirty="0" err="1"/>
              <a:t>i</a:t>
            </a:r>
            <a:r>
              <a:rPr lang="en-US" sz="2000" dirty="0"/>
              <a:t> form av et </a:t>
            </a:r>
            <a:r>
              <a:rPr lang="en-US" sz="2000" dirty="0" err="1"/>
              <a:t>sikkerhetssystem</a:t>
            </a:r>
            <a:r>
              <a:rPr lang="en-US" sz="2000" dirty="0"/>
              <a:t>. Dette </a:t>
            </a:r>
            <a:r>
              <a:rPr lang="en-US" sz="2000" dirty="0" err="1"/>
              <a:t>inneholder</a:t>
            </a:r>
            <a:r>
              <a:rPr lang="en-US" sz="2000" dirty="0"/>
              <a:t> </a:t>
            </a:r>
            <a:r>
              <a:rPr lang="en-US" sz="2000" dirty="0" err="1"/>
              <a:t>detaljerte</a:t>
            </a:r>
            <a:r>
              <a:rPr lang="en-US" sz="2000" dirty="0"/>
              <a:t> </a:t>
            </a:r>
            <a:r>
              <a:rPr lang="en-US" sz="2000" dirty="0" err="1"/>
              <a:t>bestemmelser</a:t>
            </a:r>
            <a:r>
              <a:rPr lang="en-US" sz="2000" dirty="0"/>
              <a:t> om </a:t>
            </a:r>
            <a:r>
              <a:rPr lang="en-US" sz="2000" dirty="0" err="1"/>
              <a:t>hvem</a:t>
            </a:r>
            <a:r>
              <a:rPr lang="en-US" sz="2000" dirty="0"/>
              <a:t> </a:t>
            </a:r>
            <a:r>
              <a:rPr lang="en-US" sz="2000" dirty="0" err="1"/>
              <a:t>som</a:t>
            </a:r>
            <a:r>
              <a:rPr lang="en-US" sz="2000" dirty="0"/>
              <a:t> </a:t>
            </a:r>
            <a:r>
              <a:rPr lang="en-US" sz="2000" dirty="0" err="1"/>
              <a:t>forvalter</a:t>
            </a:r>
            <a:r>
              <a:rPr lang="en-US" sz="2000" dirty="0"/>
              <a:t> det, </a:t>
            </a:r>
            <a:r>
              <a:rPr lang="en-US" sz="2000" dirty="0" err="1"/>
              <a:t>operasjoner</a:t>
            </a:r>
            <a:r>
              <a:rPr lang="en-US" sz="2000" dirty="0"/>
              <a:t>, </a:t>
            </a:r>
            <a:r>
              <a:rPr lang="en-US" sz="2000" dirty="0" err="1"/>
              <a:t>utdanning</a:t>
            </a:r>
            <a:r>
              <a:rPr lang="en-US" sz="2000" dirty="0"/>
              <a:t>, </a:t>
            </a:r>
            <a:r>
              <a:rPr lang="en-US" sz="2000" dirty="0" err="1"/>
              <a:t>tekniske</a:t>
            </a:r>
            <a:r>
              <a:rPr lang="en-US" sz="2000" dirty="0"/>
              <a:t> </a:t>
            </a:r>
            <a:r>
              <a:rPr lang="en-US" sz="2000" dirty="0" err="1"/>
              <a:t>detaljer</a:t>
            </a:r>
            <a:r>
              <a:rPr lang="en-US" sz="2000" dirty="0"/>
              <a:t> </a:t>
            </a:r>
            <a:r>
              <a:rPr lang="en-US" sz="2000" dirty="0" err="1"/>
              <a:t>og</a:t>
            </a:r>
            <a:r>
              <a:rPr lang="en-US" sz="2000" dirty="0"/>
              <a:t> </a:t>
            </a:r>
            <a:r>
              <a:rPr lang="en-US" sz="2000" dirty="0" err="1"/>
              <a:t>flytrygging</a:t>
            </a:r>
            <a:r>
              <a:rPr lang="en-US" sz="2000" dirty="0"/>
              <a:t>. </a:t>
            </a:r>
          </a:p>
          <a:p>
            <a:pPr marL="0"/>
            <a:r>
              <a:rPr lang="en-US" sz="2000" dirty="0"/>
              <a:t>Det er </a:t>
            </a:r>
            <a:r>
              <a:rPr lang="en-US" sz="2000" dirty="0" err="1"/>
              <a:t>som</a:t>
            </a:r>
            <a:r>
              <a:rPr lang="en-US" sz="2000" dirty="0"/>
              <a:t> et </a:t>
            </a:r>
            <a:r>
              <a:rPr lang="en-US" sz="2000" dirty="0" err="1"/>
              <a:t>eget</a:t>
            </a:r>
            <a:r>
              <a:rPr lang="en-US" sz="2000" dirty="0"/>
              <a:t> </a:t>
            </a:r>
            <a:r>
              <a:rPr lang="en-US" sz="2000" dirty="0" err="1"/>
              <a:t>selvstendig</a:t>
            </a:r>
            <a:r>
              <a:rPr lang="en-US" sz="2000" dirty="0"/>
              <a:t> </a:t>
            </a:r>
            <a:r>
              <a:rPr lang="en-US" sz="2000" dirty="0" err="1"/>
              <a:t>luftfartssystem</a:t>
            </a:r>
            <a:r>
              <a:rPr lang="en-US" sz="2000" dirty="0"/>
              <a:t> </a:t>
            </a:r>
            <a:r>
              <a:rPr lang="en-US" sz="2000" dirty="0" err="1"/>
              <a:t>i</a:t>
            </a:r>
            <a:r>
              <a:rPr lang="en-US" sz="2000" dirty="0"/>
              <a:t> seg </a:t>
            </a:r>
            <a:r>
              <a:rPr lang="en-US" sz="2000" dirty="0" err="1"/>
              <a:t>selv</a:t>
            </a:r>
            <a:r>
              <a:rPr lang="en-US" sz="2000" dirty="0"/>
              <a:t>, </a:t>
            </a:r>
            <a:r>
              <a:rPr lang="en-US" sz="2000" dirty="0" err="1"/>
              <a:t>og</a:t>
            </a:r>
            <a:r>
              <a:rPr lang="en-US" sz="2000" dirty="0"/>
              <a:t> det </a:t>
            </a:r>
            <a:r>
              <a:rPr lang="en-US" sz="2000" dirty="0" err="1"/>
              <a:t>har</a:t>
            </a:r>
            <a:r>
              <a:rPr lang="en-US" sz="2000" dirty="0"/>
              <a:t> </a:t>
            </a:r>
            <a:r>
              <a:rPr lang="en-US" sz="2000" dirty="0" err="1"/>
              <a:t>kun</a:t>
            </a:r>
            <a:r>
              <a:rPr lang="en-US" sz="2000" dirty="0"/>
              <a:t> </a:t>
            </a:r>
            <a:r>
              <a:rPr lang="en-US" sz="2000" dirty="0" err="1"/>
              <a:t>gyldighet</a:t>
            </a:r>
            <a:r>
              <a:rPr lang="en-US" sz="2000" dirty="0"/>
              <a:t> </a:t>
            </a:r>
            <a:r>
              <a:rPr lang="en-US" sz="2000" dirty="0" err="1"/>
              <a:t>i</a:t>
            </a:r>
            <a:r>
              <a:rPr lang="en-US" sz="2000" dirty="0"/>
              <a:t> Norge. </a:t>
            </a:r>
          </a:p>
          <a:p>
            <a:pPr marL="0"/>
            <a:r>
              <a:rPr lang="en-US" sz="2000" dirty="0"/>
              <a:t>De </a:t>
            </a:r>
            <a:r>
              <a:rPr lang="en-US" sz="2000" dirty="0" err="1"/>
              <a:t>internasjonale</a:t>
            </a:r>
            <a:r>
              <a:rPr lang="en-US" sz="2000" dirty="0"/>
              <a:t> </a:t>
            </a:r>
            <a:r>
              <a:rPr lang="en-US" sz="2000" dirty="0" err="1"/>
              <a:t>bestemmelsene</a:t>
            </a:r>
            <a:r>
              <a:rPr lang="en-US" sz="2000" dirty="0"/>
              <a:t> </a:t>
            </a:r>
            <a:r>
              <a:rPr lang="en-US" sz="2000" dirty="0" err="1"/>
              <a:t>som</a:t>
            </a:r>
            <a:r>
              <a:rPr lang="en-US" sz="2000" dirty="0"/>
              <a:t> </a:t>
            </a:r>
            <a:r>
              <a:rPr lang="en-US" sz="2000" dirty="0" err="1"/>
              <a:t>vil</a:t>
            </a:r>
            <a:r>
              <a:rPr lang="en-US" sz="2000" dirty="0"/>
              <a:t> </a:t>
            </a:r>
            <a:r>
              <a:rPr lang="en-US" sz="2000" dirty="0" err="1"/>
              <a:t>gjelde</a:t>
            </a:r>
            <a:r>
              <a:rPr lang="en-US" sz="2000" dirty="0"/>
              <a:t> </a:t>
            </a:r>
            <a:r>
              <a:rPr lang="en-US" sz="2000" dirty="0" err="1"/>
              <a:t>sportsflyging</a:t>
            </a:r>
            <a:r>
              <a:rPr lang="en-US" sz="2000" dirty="0"/>
              <a:t> er tatt inn </a:t>
            </a:r>
            <a:r>
              <a:rPr lang="en-US" sz="2000" dirty="0" err="1"/>
              <a:t>i</a:t>
            </a:r>
            <a:r>
              <a:rPr lang="en-US" sz="2000" dirty="0"/>
              <a:t> </a:t>
            </a:r>
            <a:r>
              <a:rPr lang="en-US" sz="2000" dirty="0" err="1"/>
              <a:t>dette</a:t>
            </a:r>
            <a:r>
              <a:rPr lang="en-US" sz="2000" dirty="0"/>
              <a:t> </a:t>
            </a:r>
            <a:r>
              <a:rPr lang="en-US" sz="2000" dirty="0" err="1"/>
              <a:t>sikkerhetssystemet</a:t>
            </a:r>
            <a:r>
              <a:rPr lang="en-US" sz="2000" dirty="0"/>
              <a:t>, </a:t>
            </a:r>
            <a:r>
              <a:rPr lang="en-US" sz="2000" dirty="0" err="1"/>
              <a:t>og</a:t>
            </a:r>
            <a:r>
              <a:rPr lang="en-US" sz="2000" dirty="0"/>
              <a:t> det </a:t>
            </a:r>
            <a:r>
              <a:rPr lang="en-US" sz="2000" dirty="0" err="1"/>
              <a:t>som</a:t>
            </a:r>
            <a:r>
              <a:rPr lang="en-US" sz="2000" dirty="0"/>
              <a:t> </a:t>
            </a:r>
            <a:r>
              <a:rPr lang="en-US" sz="2000" dirty="0" err="1"/>
              <a:t>ikke</a:t>
            </a:r>
            <a:r>
              <a:rPr lang="en-US" sz="2000" dirty="0"/>
              <a:t> er </a:t>
            </a:r>
            <a:r>
              <a:rPr lang="en-US" sz="2000" dirty="0" err="1"/>
              <a:t>skrevet</a:t>
            </a:r>
            <a:r>
              <a:rPr lang="en-US" sz="2000" dirty="0"/>
              <a:t> inn </a:t>
            </a:r>
            <a:r>
              <a:rPr lang="en-US" sz="2000" dirty="0" err="1"/>
              <a:t>direkte</a:t>
            </a:r>
            <a:r>
              <a:rPr lang="en-US" sz="2000" dirty="0"/>
              <a:t> ligger </a:t>
            </a:r>
            <a:r>
              <a:rPr lang="en-US" sz="2000" dirty="0" err="1"/>
              <a:t>som</a:t>
            </a:r>
            <a:r>
              <a:rPr lang="en-US" sz="2000" dirty="0"/>
              <a:t> </a:t>
            </a:r>
            <a:r>
              <a:rPr lang="en-US" sz="2000" dirty="0" err="1"/>
              <a:t>lenker</a:t>
            </a:r>
            <a:r>
              <a:rPr lang="en-US" sz="2000" dirty="0"/>
              <a:t>. </a:t>
            </a:r>
          </a:p>
        </p:txBody>
      </p:sp>
    </p:spTree>
    <p:extLst>
      <p:ext uri="{BB962C8B-B14F-4D97-AF65-F5344CB8AC3E}">
        <p14:creationId xmlns:p14="http://schemas.microsoft.com/office/powerpoint/2010/main" val="365178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pPr marL="0" indent="0">
              <a:buNone/>
            </a:pPr>
            <a:r>
              <a:rPr lang="nb-NO" dirty="0"/>
              <a:t>Inneholder ordforklaringer og seks kapitler</a:t>
            </a:r>
          </a:p>
          <a:p>
            <a:pPr marL="0" indent="0">
              <a:buNone/>
            </a:pPr>
            <a:endParaRPr lang="nb-NO" dirty="0"/>
          </a:p>
          <a:p>
            <a:pPr lvl="2"/>
            <a:r>
              <a:rPr lang="nb-NO" sz="2800" dirty="0"/>
              <a:t>Kapittel 1 SIKKERHETSSYSTEMET</a:t>
            </a:r>
          </a:p>
          <a:p>
            <a:pPr lvl="2"/>
            <a:r>
              <a:rPr lang="nb-NO" sz="2800" dirty="0"/>
              <a:t>Kapittel 2 ORGANISASJON</a:t>
            </a:r>
          </a:p>
          <a:p>
            <a:pPr lvl="2"/>
            <a:r>
              <a:rPr lang="nb-NO" sz="2800" dirty="0"/>
              <a:t>Kapittel 3 OPERATIVE BESTEMMELSER</a:t>
            </a:r>
          </a:p>
          <a:p>
            <a:pPr lvl="2"/>
            <a:r>
              <a:rPr lang="nb-NO" sz="2800" dirty="0"/>
              <a:t>Kapittel 4 UTDANNING</a:t>
            </a:r>
          </a:p>
          <a:p>
            <a:pPr lvl="2"/>
            <a:r>
              <a:rPr lang="nb-NO" sz="2800" dirty="0"/>
              <a:t>Kapittel 5 TEKNISKE BESTEMMELSER</a:t>
            </a:r>
          </a:p>
          <a:p>
            <a:pPr lvl="2"/>
            <a:r>
              <a:rPr lang="nb-NO" sz="2800" dirty="0"/>
              <a:t>Kapittel 6 FLYTRYGGING</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Sportsflyhåndboken - SFHB</a:t>
            </a:r>
          </a:p>
        </p:txBody>
      </p:sp>
    </p:spTree>
    <p:extLst>
      <p:ext uri="{BB962C8B-B14F-4D97-AF65-F5344CB8AC3E}">
        <p14:creationId xmlns:p14="http://schemas.microsoft.com/office/powerpoint/2010/main" val="132210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anim calcmode="lin" valueType="num">
                                      <p:cBhvr>
                                        <p:cTn id="2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1000"/>
                                        <p:tgtEl>
                                          <p:spTgt spid="2">
                                            <p:txEl>
                                              <p:pRg st="6" end="6"/>
                                            </p:txEl>
                                          </p:spTgt>
                                        </p:tgtEl>
                                      </p:cBhvr>
                                    </p:animEffect>
                                    <p:anim calcmode="lin" valueType="num">
                                      <p:cBhvr>
                                        <p:cTn id="2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1000"/>
                                        <p:tgtEl>
                                          <p:spTgt spid="2">
                                            <p:txEl>
                                              <p:pRg st="7" end="7"/>
                                            </p:txEl>
                                          </p:spTgt>
                                        </p:tgtEl>
                                      </p:cBhvr>
                                    </p:animEffect>
                                    <p:anim calcmode="lin" valueType="num">
                                      <p:cBhvr>
                                        <p:cTn id="3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0">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2">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25" name="Straight Connector 24">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Del 6 Flygebevis og legeattest</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t="41" b="41"/>
          <a:stretch/>
        </p:blipFill>
        <p:spPr>
          <a:xfrm>
            <a:off x="243840" y="256540"/>
            <a:ext cx="11704320" cy="3764276"/>
          </a:xfrm>
          <a:prstGeom prst="rect">
            <a:avLst/>
          </a:prstGeom>
        </p:spPr>
      </p:pic>
      <p:pic>
        <p:nvPicPr>
          <p:cNvPr id="15" name="Bilde 14">
            <a:extLst>
              <a:ext uri="{FF2B5EF4-FFF2-40B4-BE49-F238E27FC236}">
                <a16:creationId xmlns:a16="http://schemas.microsoft.com/office/drawing/2014/main" id="{05D48686-73A1-4A37-890F-465697B497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43678" y="5837676"/>
            <a:ext cx="2627580" cy="571500"/>
          </a:xfrm>
          <a:prstGeom prst="rect">
            <a:avLst/>
          </a:prstGeom>
        </p:spPr>
      </p:pic>
    </p:spTree>
    <p:extLst>
      <p:ext uri="{BB962C8B-B14F-4D97-AF65-F5344CB8AC3E}">
        <p14:creationId xmlns:p14="http://schemas.microsoft.com/office/powerpoint/2010/main" val="3334471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38200" y="1384300"/>
            <a:ext cx="10515600" cy="4799938"/>
          </a:xfrm>
        </p:spPr>
        <p:txBody>
          <a:bodyPr>
            <a:normAutofit fontScale="92500" lnSpcReduction="20000"/>
          </a:bodyPr>
          <a:lstStyle/>
          <a:p>
            <a:pPr marL="0" indent="0">
              <a:buNone/>
            </a:pPr>
            <a:r>
              <a:rPr lang="nb-NO" dirty="0"/>
              <a:t>For å kunne fly sportsfly trenger du et flygebevis med rettigheter. Dette er kun til egen rekreasjon og hobbyflyging, og betyr at du ikke kan tilby tjenester eller tjene penger på flygingen</a:t>
            </a:r>
          </a:p>
          <a:p>
            <a:pPr marL="0" indent="0">
              <a:buNone/>
            </a:pPr>
            <a:endParaRPr lang="nb-NO" dirty="0"/>
          </a:p>
          <a:p>
            <a:pPr marL="0" indent="0">
              <a:buNone/>
            </a:pPr>
            <a:r>
              <a:rPr lang="nb-NO" dirty="0"/>
              <a:t>Flygebeviset i seg selv har ingen utløpsdato, men kan inneholde rettigheter som medisinsk godkjenning, flygerettighet og instruktørrettighet som forlenges eller fornyes uavhengig av hverandre.</a:t>
            </a:r>
          </a:p>
          <a:p>
            <a:pPr marL="0" indent="0">
              <a:buNone/>
            </a:pPr>
            <a:endParaRPr lang="nb-NO" dirty="0"/>
          </a:p>
          <a:p>
            <a:pPr marL="0" indent="0">
              <a:buNone/>
            </a:pPr>
            <a:r>
              <a:rPr lang="nb-NO" dirty="0"/>
              <a:t>Flygerettighetene utstedes i følgende tre kategorier (eller styresystemer)</a:t>
            </a:r>
          </a:p>
          <a:p>
            <a:pPr marL="0" indent="0">
              <a:buNone/>
            </a:pPr>
            <a:r>
              <a:rPr lang="nb-NO" dirty="0"/>
              <a:t> </a:t>
            </a:r>
          </a:p>
          <a:p>
            <a:pPr lvl="1"/>
            <a:r>
              <a:rPr lang="nb-NO" dirty="0"/>
              <a:t>«Gyroplan» og forkortes «G» </a:t>
            </a:r>
          </a:p>
          <a:p>
            <a:pPr lvl="1"/>
            <a:r>
              <a:rPr lang="nb-NO" dirty="0"/>
              <a:t>«Rorstyring» og forkortes R</a:t>
            </a:r>
          </a:p>
          <a:p>
            <a:pPr lvl="1"/>
            <a:r>
              <a:rPr lang="nb-NO" dirty="0"/>
              <a:t>«Vektskift» og forkortes V. </a:t>
            </a:r>
          </a:p>
          <a:p>
            <a:pPr marL="0" indent="0">
              <a:buNone/>
            </a:pPr>
            <a:endParaRPr lang="nb-NO" i="1"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Flygebeviset - kategorier</a:t>
            </a:r>
          </a:p>
        </p:txBody>
      </p:sp>
    </p:spTree>
    <p:extLst>
      <p:ext uri="{BB962C8B-B14F-4D97-AF65-F5344CB8AC3E}">
        <p14:creationId xmlns:p14="http://schemas.microsoft.com/office/powerpoint/2010/main" val="146383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1000"/>
                                        <p:tgtEl>
                                          <p:spTgt spid="2">
                                            <p:txEl>
                                              <p:pRg st="4" end="4"/>
                                            </p:txEl>
                                          </p:spTgt>
                                        </p:tgtEl>
                                      </p:cBhvr>
                                    </p:animEffect>
                                    <p:anim calcmode="lin" valueType="num">
                                      <p:cBhvr>
                                        <p:cTn id="1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1000"/>
                                        <p:tgtEl>
                                          <p:spTgt spid="2">
                                            <p:txEl>
                                              <p:pRg st="5" end="5"/>
                                            </p:txEl>
                                          </p:spTgt>
                                        </p:tgtEl>
                                      </p:cBhvr>
                                    </p:animEffect>
                                    <p:anim calcmode="lin" valueType="num">
                                      <p:cBhvr>
                                        <p:cTn id="2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1000"/>
                                        <p:tgtEl>
                                          <p:spTgt spid="2">
                                            <p:txEl>
                                              <p:pRg st="6" end="6"/>
                                            </p:txEl>
                                          </p:spTgt>
                                        </p:tgtEl>
                                      </p:cBhvr>
                                    </p:animEffect>
                                    <p:anim calcmode="lin" valueType="num">
                                      <p:cBhvr>
                                        <p:cTn id="2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1000"/>
                                        <p:tgtEl>
                                          <p:spTgt spid="2">
                                            <p:txEl>
                                              <p:pRg st="7" end="7"/>
                                            </p:txEl>
                                          </p:spTgt>
                                        </p:tgtEl>
                                      </p:cBhvr>
                                    </p:animEffect>
                                    <p:anim calcmode="lin" valueType="num">
                                      <p:cBhvr>
                                        <p:cTn id="3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1000"/>
                                        <p:tgtEl>
                                          <p:spTgt spid="2">
                                            <p:txEl>
                                              <p:pRg st="8" end="8"/>
                                            </p:txEl>
                                          </p:spTgt>
                                        </p:tgtEl>
                                      </p:cBhvr>
                                    </p:animEffect>
                                    <p:anim calcmode="lin" valueType="num">
                                      <p:cBhvr>
                                        <p:cTn id="3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33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03A85664-F76D-4B28-8645-4215BDF3F691}"/>
              </a:ext>
            </a:extLst>
          </p:cNvPr>
          <p:cNvSpPr txBox="1"/>
          <p:nvPr/>
        </p:nvSpPr>
        <p:spPr>
          <a:xfrm>
            <a:off x="524256" y="4767072"/>
            <a:ext cx="6594189"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a:solidFill>
                  <a:srgbClr val="FFFFFF"/>
                </a:solidFill>
                <a:latin typeface="+mj-lt"/>
                <a:ea typeface="+mj-ea"/>
                <a:cs typeface="+mj-cs"/>
              </a:rPr>
              <a:t>Forutsetninger</a:t>
            </a:r>
          </a:p>
        </p:txBody>
      </p:sp>
      <p:pic>
        <p:nvPicPr>
          <p:cNvPr id="5" name="Bilde 4" descr="Et bilde som inneholder person, klær, utendørs&#10;&#10;Automatisk generert beskrivelse">
            <a:extLst>
              <a:ext uri="{FF2B5EF4-FFF2-40B4-BE49-F238E27FC236}">
                <a16:creationId xmlns:a16="http://schemas.microsoft.com/office/drawing/2014/main" id="{9503CC09-DC8A-479E-BFDE-40A97CFE8664}"/>
              </a:ext>
            </a:extLst>
          </p:cNvPr>
          <p:cNvPicPr>
            <a:picLocks noChangeAspect="1"/>
          </p:cNvPicPr>
          <p:nvPr/>
        </p:nvPicPr>
        <p:blipFill rotWithShape="1">
          <a:blip r:embed="rId2">
            <a:extLst>
              <a:ext uri="{28A0092B-C50C-407E-A947-70E740481C1C}">
                <a14:useLocalDpi xmlns:a14="http://schemas.microsoft.com/office/drawing/2010/main" val="0"/>
              </a:ext>
            </a:extLst>
          </a:blip>
          <a:srcRect r="1" b="1282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2400" dirty="0" err="1">
                <a:solidFill>
                  <a:srgbClr val="FFFFFF"/>
                </a:solidFill>
              </a:rPr>
              <a:t>Motiverte</a:t>
            </a:r>
            <a:r>
              <a:rPr lang="en-US" sz="2400" dirty="0">
                <a:solidFill>
                  <a:srgbClr val="FFFFFF"/>
                </a:solidFill>
              </a:rPr>
              <a:t> og </a:t>
            </a:r>
            <a:r>
              <a:rPr lang="en-US" sz="2400" dirty="0" err="1">
                <a:solidFill>
                  <a:srgbClr val="FFFFFF"/>
                </a:solidFill>
              </a:rPr>
              <a:t>forberedte</a:t>
            </a:r>
            <a:r>
              <a:rPr lang="en-US" sz="2400" dirty="0">
                <a:solidFill>
                  <a:srgbClr val="FFFFFF"/>
                </a:solidFill>
              </a:rPr>
              <a:t> </a:t>
            </a:r>
            <a:r>
              <a:rPr lang="en-US" sz="2400" dirty="0" err="1">
                <a:solidFill>
                  <a:srgbClr val="FFFFFF"/>
                </a:solidFill>
              </a:rPr>
              <a:t>elever</a:t>
            </a:r>
            <a:r>
              <a:rPr lang="en-US" sz="2400" dirty="0">
                <a:solidFill>
                  <a:srgbClr val="FFFFFF"/>
                </a:solidFill>
              </a:rPr>
              <a:t>!</a:t>
            </a:r>
          </a:p>
          <a:p>
            <a:r>
              <a:rPr lang="en-US" sz="2400" dirty="0">
                <a:solidFill>
                  <a:srgbClr val="FFFFFF"/>
                </a:solidFill>
              </a:rPr>
              <a:t>Som har lest eller </a:t>
            </a:r>
            <a:r>
              <a:rPr lang="en-US" sz="2400" dirty="0" err="1">
                <a:solidFill>
                  <a:srgbClr val="FFFFFF"/>
                </a:solidFill>
              </a:rPr>
              <a:t>leser</a:t>
            </a:r>
            <a:r>
              <a:rPr lang="en-US" sz="2400" dirty="0">
                <a:solidFill>
                  <a:srgbClr val="FFFFFF"/>
                </a:solidFill>
              </a:rPr>
              <a:t> </a:t>
            </a:r>
            <a:r>
              <a:rPr lang="en-US" sz="2400" dirty="0" err="1">
                <a:solidFill>
                  <a:srgbClr val="FFFFFF"/>
                </a:solidFill>
              </a:rPr>
              <a:t>gjennom</a:t>
            </a:r>
            <a:r>
              <a:rPr lang="en-US" sz="2400" dirty="0">
                <a:solidFill>
                  <a:srgbClr val="FFFFFF"/>
                </a:solidFill>
              </a:rPr>
              <a:t> pensum-</a:t>
            </a:r>
            <a:r>
              <a:rPr lang="en-US" sz="2400" dirty="0" err="1">
                <a:solidFill>
                  <a:srgbClr val="FFFFFF"/>
                </a:solidFill>
              </a:rPr>
              <a:t>litteraturen</a:t>
            </a:r>
            <a:r>
              <a:rPr lang="en-US" sz="2400" dirty="0">
                <a:solidFill>
                  <a:srgbClr val="FFFFFF"/>
                </a:solidFill>
              </a:rPr>
              <a:t> </a:t>
            </a:r>
            <a:r>
              <a:rPr lang="en-US" sz="2400" dirty="0" err="1">
                <a:solidFill>
                  <a:srgbClr val="FFFFFF"/>
                </a:solidFill>
              </a:rPr>
              <a:t>parallelt</a:t>
            </a:r>
            <a:r>
              <a:rPr lang="en-US" sz="2400" dirty="0">
                <a:solidFill>
                  <a:srgbClr val="FFFFFF"/>
                </a:solidFill>
              </a:rPr>
              <a:t> med </a:t>
            </a:r>
            <a:r>
              <a:rPr lang="en-US" sz="2400" dirty="0" err="1">
                <a:solidFill>
                  <a:srgbClr val="FFFFFF"/>
                </a:solidFill>
              </a:rPr>
              <a:t>klasseroms</a:t>
            </a:r>
            <a:r>
              <a:rPr lang="en-US" sz="2400" dirty="0">
                <a:solidFill>
                  <a:srgbClr val="FFFFFF"/>
                </a:solidFill>
              </a:rPr>
              <a:t>-</a:t>
            </a:r>
            <a:br>
              <a:rPr lang="en-US" sz="2400" dirty="0">
                <a:solidFill>
                  <a:srgbClr val="FFFFFF"/>
                </a:solidFill>
              </a:rPr>
            </a:br>
            <a:r>
              <a:rPr lang="en-US" sz="2400" dirty="0" err="1">
                <a:solidFill>
                  <a:srgbClr val="FFFFFF"/>
                </a:solidFill>
              </a:rPr>
              <a:t>undervisningen</a:t>
            </a:r>
            <a:r>
              <a:rPr lang="en-US" sz="2400" dirty="0">
                <a:solidFill>
                  <a:srgbClr val="FFFFFF"/>
                </a:solidFill>
              </a:rPr>
              <a:t> </a:t>
            </a:r>
          </a:p>
          <a:p>
            <a:r>
              <a:rPr lang="en-US" sz="2400" dirty="0" err="1">
                <a:solidFill>
                  <a:srgbClr val="FFFFFF"/>
                </a:solidFill>
              </a:rPr>
              <a:t>Skolen</a:t>
            </a:r>
            <a:r>
              <a:rPr lang="en-US" sz="2400" dirty="0">
                <a:solidFill>
                  <a:srgbClr val="FFFFFF"/>
                </a:solidFill>
              </a:rPr>
              <a:t> </a:t>
            </a:r>
            <a:r>
              <a:rPr lang="en-US" sz="2400" dirty="0" err="1">
                <a:solidFill>
                  <a:srgbClr val="FFFFFF"/>
                </a:solidFill>
              </a:rPr>
              <a:t>følger</a:t>
            </a:r>
            <a:r>
              <a:rPr lang="en-US" sz="2400" dirty="0">
                <a:solidFill>
                  <a:srgbClr val="FFFFFF"/>
                </a:solidFill>
              </a:rPr>
              <a:t> pensum som </a:t>
            </a:r>
            <a:r>
              <a:rPr lang="en-US" sz="2400" dirty="0" err="1">
                <a:solidFill>
                  <a:srgbClr val="FFFFFF"/>
                </a:solidFill>
              </a:rPr>
              <a:t>beskrevet</a:t>
            </a:r>
            <a:r>
              <a:rPr lang="en-US" sz="2400" dirty="0">
                <a:solidFill>
                  <a:srgbClr val="FFFFFF"/>
                </a:solidFill>
              </a:rPr>
              <a:t> </a:t>
            </a:r>
            <a:r>
              <a:rPr lang="en-US" sz="2400" dirty="0" err="1">
                <a:solidFill>
                  <a:srgbClr val="FFFFFF"/>
                </a:solidFill>
              </a:rPr>
              <a:t>i</a:t>
            </a:r>
            <a:r>
              <a:rPr lang="en-US" sz="2400" dirty="0">
                <a:solidFill>
                  <a:srgbClr val="FFFFFF"/>
                </a:solidFill>
              </a:rPr>
              <a:t> </a:t>
            </a:r>
            <a:r>
              <a:rPr lang="en-US" sz="2400" dirty="0" err="1">
                <a:solidFill>
                  <a:srgbClr val="FFFFFF"/>
                </a:solidFill>
              </a:rPr>
              <a:t>Sikkerhetssystemet</a:t>
            </a:r>
            <a:r>
              <a:rPr lang="en-US" sz="2400" dirty="0">
                <a:solidFill>
                  <a:srgbClr val="FFFFFF"/>
                </a:solidFill>
              </a:rPr>
              <a:t> for </a:t>
            </a:r>
            <a:r>
              <a:rPr lang="en-US" sz="2400" dirty="0" err="1">
                <a:solidFill>
                  <a:srgbClr val="FFFFFF"/>
                </a:solidFill>
              </a:rPr>
              <a:t>sportsfly</a:t>
            </a:r>
            <a:endParaRPr lang="en-US" sz="2000" dirty="0">
              <a:solidFill>
                <a:srgbClr val="FFFFFF"/>
              </a:solidFill>
            </a:endParaRPr>
          </a:p>
        </p:txBody>
      </p:sp>
      <p:pic>
        <p:nvPicPr>
          <p:cNvPr id="9" name="Bilde 8">
            <a:extLst>
              <a:ext uri="{FF2B5EF4-FFF2-40B4-BE49-F238E27FC236}">
                <a16:creationId xmlns:a16="http://schemas.microsoft.com/office/drawing/2014/main" id="{B40F18D7-44B7-40C4-9154-EA66D558EE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81074" y="5867426"/>
            <a:ext cx="2642774" cy="571500"/>
          </a:xfrm>
          <a:prstGeom prst="rect">
            <a:avLst/>
          </a:prstGeom>
        </p:spPr>
      </p:pic>
    </p:spTree>
    <p:extLst>
      <p:ext uri="{BB962C8B-B14F-4D97-AF65-F5344CB8AC3E}">
        <p14:creationId xmlns:p14="http://schemas.microsoft.com/office/powerpoint/2010/main" val="289687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pPr marL="0" indent="0">
              <a:buNone/>
            </a:pPr>
            <a:r>
              <a:rPr lang="nb-NO" dirty="0"/>
              <a:t>Flygerettighetene utstedes i to nivåer:</a:t>
            </a:r>
          </a:p>
          <a:p>
            <a:r>
              <a:rPr lang="nb-NO" dirty="0"/>
              <a:t>Nivå 1 – elevbevis for de som er under utdanning, men gir soloflygingsrettighet. For å fly solo er det nødvendig med soloflygingsbevis for flyturen autorisert av en flyinstruktør, og gyldig legeattest innsendt til NLF</a:t>
            </a:r>
          </a:p>
          <a:p>
            <a:r>
              <a:rPr lang="nb-NO" dirty="0"/>
              <a:t>Nivå 2 – ordinær flygerettighet til å være fartøysjef på sportsfly med bestått teoripensum tilsvarende LAPL privatflygernivå, samt gyldig legeattest innsendt til NLF</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Flygerettighetene - nivåer</a:t>
            </a:r>
          </a:p>
        </p:txBody>
      </p:sp>
    </p:spTree>
    <p:extLst>
      <p:ext uri="{BB962C8B-B14F-4D97-AF65-F5344CB8AC3E}">
        <p14:creationId xmlns:p14="http://schemas.microsoft.com/office/powerpoint/2010/main" val="240471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101743" cy="4253220"/>
          </a:xfrm>
        </p:spPr>
        <p:txBody>
          <a:bodyPr>
            <a:normAutofit/>
          </a:bodyPr>
          <a:lstStyle/>
          <a:p>
            <a:pPr marL="0" indent="0">
              <a:buNone/>
            </a:pPr>
            <a:r>
              <a:rPr lang="nb-NO" dirty="0"/>
              <a:t>Instruktørrettighetene utstedes i tre klasser:</a:t>
            </a:r>
            <a:br>
              <a:rPr lang="nb-NO" dirty="0"/>
            </a:br>
            <a:endParaRPr lang="nb-NO" dirty="0"/>
          </a:p>
          <a:p>
            <a:pPr lvl="1"/>
            <a:r>
              <a:rPr lang="nb-NO" sz="2800" dirty="0"/>
              <a:t>Klasse 1 – Kontrollant</a:t>
            </a:r>
          </a:p>
          <a:p>
            <a:pPr lvl="1"/>
            <a:r>
              <a:rPr lang="nb-NO" sz="2800" dirty="0"/>
              <a:t>Klasse 2 – Instruktør</a:t>
            </a:r>
          </a:p>
          <a:p>
            <a:pPr lvl="1"/>
            <a:r>
              <a:rPr lang="nb-NO" sz="2800" dirty="0"/>
              <a:t>Klasse 3 – Instruktør med begrensede rettigheter</a:t>
            </a:r>
          </a:p>
          <a:p>
            <a:endParaRPr lang="nb-NO" dirty="0"/>
          </a:p>
          <a:p>
            <a:pPr marL="0" indent="0">
              <a:buNone/>
            </a:pPr>
            <a:r>
              <a:rPr lang="nb-NO" dirty="0"/>
              <a:t>I tillegg har NLF </a:t>
            </a:r>
            <a:r>
              <a:rPr lang="nb-NO" dirty="0" err="1"/>
              <a:t>seniorkontrollanter</a:t>
            </a:r>
            <a:r>
              <a:rPr lang="nb-NO" dirty="0"/>
              <a:t> for godkjenning av instruktører, og tilsyn med klubber og deres virksomhet.</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Instruktørrettighetene - nivåer</a:t>
            </a:r>
          </a:p>
        </p:txBody>
      </p:sp>
    </p:spTree>
    <p:extLst>
      <p:ext uri="{BB962C8B-B14F-4D97-AF65-F5344CB8AC3E}">
        <p14:creationId xmlns:p14="http://schemas.microsoft.com/office/powerpoint/2010/main" val="92243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tx1">
                    <a:lumMod val="85000"/>
                    <a:lumOff val="15000"/>
                  </a:schemeClr>
                </a:solidFill>
              </a:rPr>
              <a:t>Medisinske</a:t>
            </a:r>
            <a:r>
              <a:rPr lang="en-US" sz="3600" dirty="0">
                <a:solidFill>
                  <a:schemeClr val="tx1">
                    <a:lumMod val="85000"/>
                    <a:lumOff val="15000"/>
                  </a:schemeClr>
                </a:solidFill>
              </a:rPr>
              <a:t> </a:t>
            </a:r>
            <a:r>
              <a:rPr lang="en-US" sz="3600" dirty="0" err="1">
                <a:solidFill>
                  <a:schemeClr val="tx1">
                    <a:lumMod val="85000"/>
                    <a:lumOff val="15000"/>
                  </a:schemeClr>
                </a:solidFill>
              </a:rPr>
              <a:t>krav</a:t>
            </a:r>
            <a:r>
              <a:rPr lang="en-US" sz="3600" dirty="0">
                <a:solidFill>
                  <a:schemeClr val="tx1">
                    <a:lumMod val="85000"/>
                    <a:lumOff val="15000"/>
                  </a:schemeClr>
                </a:solidFill>
              </a:rPr>
              <a:t> og </a:t>
            </a:r>
            <a:r>
              <a:rPr lang="en-US" sz="3600" dirty="0" err="1">
                <a:solidFill>
                  <a:schemeClr val="tx1">
                    <a:lumMod val="85000"/>
                    <a:lumOff val="15000"/>
                  </a:schemeClr>
                </a:solidFill>
              </a:rPr>
              <a:t>legeattest</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82210" y="6207629"/>
            <a:ext cx="2627580" cy="571500"/>
          </a:xfrm>
          <a:prstGeom prst="rect">
            <a:avLst/>
          </a:prstGeom>
        </p:spPr>
      </p:pic>
    </p:spTree>
    <p:extLst>
      <p:ext uri="{BB962C8B-B14F-4D97-AF65-F5344CB8AC3E}">
        <p14:creationId xmlns:p14="http://schemas.microsoft.com/office/powerpoint/2010/main" val="2942523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762001" y="803325"/>
            <a:ext cx="5314536" cy="1325563"/>
          </a:xfrm>
        </p:spPr>
        <p:txBody>
          <a:bodyPr>
            <a:normAutofit/>
          </a:bodyPr>
          <a:lstStyle/>
          <a:p>
            <a:r>
              <a:rPr lang="nb-NO" b="1" dirty="0">
                <a:latin typeface="+mn-lt"/>
              </a:rPr>
              <a:t>Nedsatt medisinsk skikkethet</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762000" y="2279018"/>
            <a:ext cx="5609220" cy="3967958"/>
          </a:xfrm>
        </p:spPr>
        <p:txBody>
          <a:bodyPr anchor="t">
            <a:normAutofit fontScale="92500"/>
          </a:bodyPr>
          <a:lstStyle/>
          <a:p>
            <a:pPr marL="0" indent="0">
              <a:buNone/>
            </a:pPr>
            <a:r>
              <a:rPr lang="nb-NO" sz="2400" dirty="0"/>
              <a:t>Du har ikke lov å bruke rettighetene dine dersom du vet at </a:t>
            </a:r>
          </a:p>
          <a:p>
            <a:pPr>
              <a:buFont typeface="Wingdings" panose="05000000000000000000" pitchFamily="2" charset="2"/>
              <a:buChar char="ü"/>
            </a:pPr>
            <a:r>
              <a:rPr lang="nb-NO" sz="2400" dirty="0"/>
              <a:t>Din medisinske skikkethet er nedsatt slik at du ikke er i stand til å utøve rettighetene dine på en sikker måte</a:t>
            </a:r>
          </a:p>
          <a:p>
            <a:pPr>
              <a:buFont typeface="Wingdings" panose="05000000000000000000" pitchFamily="2" charset="2"/>
              <a:buChar char="ü"/>
            </a:pPr>
            <a:r>
              <a:rPr lang="nb-NO" sz="2400" dirty="0"/>
              <a:t>Tar eller bruker et reseptfritt eller reseptpliktig legemiddel som sannsynligvis vil påvirke evnen din til å utøve rettighetene dine på en sikker måte</a:t>
            </a:r>
          </a:p>
          <a:p>
            <a:pPr>
              <a:buFont typeface="Wingdings" panose="05000000000000000000" pitchFamily="2" charset="2"/>
              <a:buChar char="ü"/>
            </a:pPr>
            <a:r>
              <a:rPr lang="nb-NO" sz="2400" dirty="0"/>
              <a:t>Får medisinsk, kirurgisk eller annen behandling som kan påvirke flysikkerheten</a:t>
            </a:r>
          </a:p>
        </p:txBody>
      </p:sp>
      <p:pic>
        <p:nvPicPr>
          <p:cNvPr id="6" name="Bilde 5" descr="Et bilde som inneholder person, kvinne, vegg, telefon&#10;&#10;Automatisk generert beskrivelse">
            <a:extLst>
              <a:ext uri="{FF2B5EF4-FFF2-40B4-BE49-F238E27FC236}">
                <a16:creationId xmlns:a16="http://schemas.microsoft.com/office/drawing/2014/main" id="{80442FB6-DC4B-4DDD-AC86-EA6D320D46E8}"/>
              </a:ext>
            </a:extLst>
          </p:cNvPr>
          <p:cNvPicPr>
            <a:picLocks noChangeAspect="1"/>
          </p:cNvPicPr>
          <p:nvPr/>
        </p:nvPicPr>
        <p:blipFill rotWithShape="1">
          <a:blip r:embed="rId3">
            <a:extLst>
              <a:ext uri="{28A0092B-C50C-407E-A947-70E740481C1C}">
                <a14:useLocalDpi xmlns:a14="http://schemas.microsoft.com/office/drawing/2010/main" val="0"/>
              </a:ext>
            </a:extLst>
          </a:blip>
          <a:srcRect t="1565" r="-1" b="1556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01553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SFHB 4.2 Medisinske krav  («medical»)</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406525"/>
            <a:ext cx="10515600" cy="4351338"/>
          </a:xfrm>
        </p:spPr>
        <p:txBody>
          <a:bodyPr>
            <a:normAutofit/>
          </a:bodyPr>
          <a:lstStyle/>
          <a:p>
            <a:r>
              <a:rPr lang="nb-NO" sz="2400" dirty="0"/>
              <a:t>Kravene står i forskriftene BSL C 1-2 og 1-3. </a:t>
            </a:r>
          </a:p>
          <a:p>
            <a:r>
              <a:rPr lang="nb-NO" sz="2400" dirty="0"/>
              <a:t>Legeundersøkelse kan foregå hos allmennpraktiserende lege (gjerne fastlegen) i henhold til de gjeldende medisinske krav. Veiledning for en slik undersøkelse, samt skjema for undersøkelsen kan lastes ned fra NLF Sportsflyseksjonens nettsider. </a:t>
            </a:r>
          </a:p>
          <a:p>
            <a:r>
              <a:rPr lang="nb-NO" sz="2400" dirty="0"/>
              <a:t>Dokumentasjon på godkjent legeattest sendes inn til NLF i god tid før første soloflyging, og denne dokumentasjonen gir grunnlag for å utstede </a:t>
            </a:r>
            <a:r>
              <a:rPr lang="nb-NO" sz="2400" dirty="0" err="1"/>
              <a:t>soloflygerettighet</a:t>
            </a:r>
            <a:r>
              <a:rPr lang="nb-NO" sz="2400" dirty="0"/>
              <a:t>. Rettigheten vises i «Min idrett».</a:t>
            </a:r>
          </a:p>
          <a:p>
            <a:r>
              <a:rPr lang="nb-NO" sz="2400" dirty="0"/>
              <a:t>Ved førstegangsundersøkelse skal det fremlegges bekreftelse, fortrinnsvis fra ektefelle eller nær slektning, om at søkeren ikke har hatt epilepsi, kramper eller bevissthetstap i løpet av de siste 10 år.</a:t>
            </a:r>
          </a:p>
        </p:txBody>
      </p:sp>
    </p:spTree>
    <p:extLst>
      <p:ext uri="{BB962C8B-B14F-4D97-AF65-F5344CB8AC3E}">
        <p14:creationId xmlns:p14="http://schemas.microsoft.com/office/powerpoint/2010/main" val="299100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524256" y="4767072"/>
            <a:ext cx="6594189" cy="1625210"/>
          </a:xfrm>
        </p:spPr>
        <p:txBody>
          <a:bodyPr>
            <a:normAutofit/>
          </a:bodyPr>
          <a:lstStyle/>
          <a:p>
            <a:pPr algn="r"/>
            <a:r>
              <a:rPr lang="nb-NO" sz="3700" b="1" dirty="0">
                <a:solidFill>
                  <a:schemeClr val="tx1">
                    <a:lumMod val="75000"/>
                    <a:lumOff val="25000"/>
                  </a:schemeClr>
                </a:solidFill>
                <a:latin typeface="+mn-lt"/>
              </a:rPr>
              <a:t>SFHB 4.2.3 </a:t>
            </a:r>
            <a:br>
              <a:rPr lang="nb-NO" sz="3700" b="1" dirty="0">
                <a:solidFill>
                  <a:schemeClr val="tx1">
                    <a:lumMod val="75000"/>
                    <a:lumOff val="25000"/>
                  </a:schemeClr>
                </a:solidFill>
                <a:latin typeface="+mn-lt"/>
              </a:rPr>
            </a:br>
            <a:r>
              <a:rPr lang="nb-NO" sz="3700" b="1" dirty="0">
                <a:solidFill>
                  <a:schemeClr val="tx1">
                    <a:lumMod val="75000"/>
                    <a:lumOff val="25000"/>
                  </a:schemeClr>
                </a:solidFill>
                <a:latin typeface="+mn-lt"/>
              </a:rPr>
              <a:t>Gyldighet, forlengelse </a:t>
            </a:r>
            <a:br>
              <a:rPr lang="nb-NO" sz="3700" b="1" dirty="0">
                <a:solidFill>
                  <a:schemeClr val="tx1">
                    <a:lumMod val="75000"/>
                    <a:lumOff val="25000"/>
                  </a:schemeClr>
                </a:solidFill>
                <a:latin typeface="+mn-lt"/>
              </a:rPr>
            </a:br>
            <a:r>
              <a:rPr lang="nb-NO" sz="3700" b="1" dirty="0">
                <a:solidFill>
                  <a:schemeClr val="tx1">
                    <a:lumMod val="75000"/>
                    <a:lumOff val="25000"/>
                  </a:schemeClr>
                </a:solidFill>
                <a:latin typeface="+mn-lt"/>
              </a:rPr>
              <a:t>og fornyelse av legeattest</a:t>
            </a:r>
          </a:p>
        </p:txBody>
      </p:sp>
      <p:pic>
        <p:nvPicPr>
          <p:cNvPr id="6" name="Bilde 5" descr="Et bilde som inneholder klokke, objekt, tid, henge&#10;&#10;Automatisk generert beskrivelse">
            <a:extLst>
              <a:ext uri="{FF2B5EF4-FFF2-40B4-BE49-F238E27FC236}">
                <a16:creationId xmlns:a16="http://schemas.microsoft.com/office/drawing/2014/main" id="{FFA7EA8E-1AC1-4398-BD99-B05FD1396167}"/>
              </a:ext>
            </a:extLst>
          </p:cNvPr>
          <p:cNvPicPr>
            <a:picLocks noChangeAspect="1"/>
          </p:cNvPicPr>
          <p:nvPr/>
        </p:nvPicPr>
        <p:blipFill rotWithShape="1">
          <a:blip r:embed="rId3">
            <a:extLst>
              <a:ext uri="{28A0092B-C50C-407E-A947-70E740481C1C}">
                <a14:useLocalDpi xmlns:a14="http://schemas.microsoft.com/office/drawing/2010/main" val="0"/>
              </a:ext>
            </a:extLst>
          </a:blip>
          <a:srcRect t="4704" r="1" b="8117"/>
          <a:stretch/>
        </p:blipFill>
        <p:spPr>
          <a:xfrm>
            <a:off x="327547" y="321733"/>
            <a:ext cx="7058306" cy="4107392"/>
          </a:xfrm>
          <a:prstGeom prst="rect">
            <a:avLst/>
          </a:prstGeom>
        </p:spPr>
      </p:pic>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029319" y="917724"/>
            <a:ext cx="3638425" cy="5400779"/>
          </a:xfrm>
        </p:spPr>
        <p:txBody>
          <a:bodyPr anchor="ctr">
            <a:normAutofit fontScale="92500" lnSpcReduction="20000"/>
          </a:bodyPr>
          <a:lstStyle/>
          <a:p>
            <a:pPr marL="0" indent="0">
              <a:buNone/>
            </a:pPr>
            <a:r>
              <a:rPr lang="nb-NO" sz="2400" dirty="0">
                <a:solidFill>
                  <a:schemeClr val="tx1">
                    <a:lumMod val="75000"/>
                    <a:lumOff val="25000"/>
                  </a:schemeClr>
                </a:solidFill>
              </a:rPr>
              <a:t>Gyldighetstiden for en legeattest, herunder eventuelle tilknyttede undersøkelser eller spesialutredninger, skal:</a:t>
            </a:r>
          </a:p>
          <a:p>
            <a:pPr marL="514350" indent="-514350">
              <a:buFont typeface="+mj-lt"/>
              <a:buAutoNum type="alphaLcPeriod"/>
            </a:pPr>
            <a:r>
              <a:rPr lang="nb-NO" sz="2400" dirty="0">
                <a:solidFill>
                  <a:schemeClr val="tx1">
                    <a:lumMod val="75000"/>
                    <a:lumOff val="25000"/>
                  </a:schemeClr>
                </a:solidFill>
              </a:rPr>
              <a:t>Bestemmes av søkerens alder på den datoen den medisinske undersøkelsen finner sted, og</a:t>
            </a:r>
          </a:p>
          <a:p>
            <a:pPr marL="514350" indent="-514350">
              <a:buFont typeface="+mj-lt"/>
              <a:buAutoNum type="alphaLcPeriod"/>
            </a:pPr>
            <a:r>
              <a:rPr lang="nb-NO" sz="2400" dirty="0">
                <a:solidFill>
                  <a:schemeClr val="tx1">
                    <a:lumMod val="75000"/>
                    <a:lumOff val="25000"/>
                  </a:schemeClr>
                </a:solidFill>
              </a:rPr>
              <a:t>Når det gjelder førstegangsutstedelse og fornyelse, regnes fra den datoen den medisinske undersøkelsen fant sted, og når det gjelder forlengelse, fra utløpsdatoen for den forrige legeattesten.</a:t>
            </a:r>
          </a:p>
          <a:p>
            <a:pPr marL="0" indent="0">
              <a:buNone/>
            </a:pPr>
            <a:endParaRPr lang="nb-NO" sz="1900" dirty="0">
              <a:solidFill>
                <a:schemeClr val="tx1">
                  <a:lumMod val="75000"/>
                  <a:lumOff val="25000"/>
                </a:schemeClr>
              </a:solidFill>
            </a:endParaRPr>
          </a:p>
        </p:txBody>
      </p:sp>
      <p:pic>
        <p:nvPicPr>
          <p:cNvPr id="14" name="Bilde 13">
            <a:extLst>
              <a:ext uri="{FF2B5EF4-FFF2-40B4-BE49-F238E27FC236}">
                <a16:creationId xmlns:a16="http://schemas.microsoft.com/office/drawing/2014/main" id="{AB256242-31BA-468B-B6BD-D68BC1AFB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7461" y="5855885"/>
            <a:ext cx="3810000" cy="571500"/>
          </a:xfrm>
          <a:prstGeom prst="rect">
            <a:avLst/>
          </a:prstGeom>
        </p:spPr>
      </p:pic>
    </p:spTree>
    <p:extLst>
      <p:ext uri="{BB962C8B-B14F-4D97-AF65-F5344CB8AC3E}">
        <p14:creationId xmlns:p14="http://schemas.microsoft.com/office/powerpoint/2010/main" val="423030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SFHB 4.2.3 Gyldighetstid for legeattest («medical»)</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406525"/>
            <a:ext cx="10515600" cy="4351338"/>
          </a:xfrm>
        </p:spPr>
        <p:txBody>
          <a:bodyPr>
            <a:normAutofit/>
          </a:bodyPr>
          <a:lstStyle/>
          <a:p>
            <a:pPr marL="0" indent="0">
              <a:buNone/>
            </a:pPr>
            <a:r>
              <a:rPr lang="nb-NO" sz="2400" dirty="0"/>
              <a:t>Gyldighetstid regnes fra den dato legeundersøkelsen ble utført. Ved fornyelse godtas at legeundersøkelsen blir utført inntil 45 dager før legeattestens gyldighetsdato utløper. </a:t>
            </a:r>
          </a:p>
          <a:p>
            <a:pPr marL="0" indent="0">
              <a:buNone/>
            </a:pPr>
            <a:r>
              <a:rPr lang="nb-NO" sz="2400" dirty="0"/>
              <a:t>Gyldighetstider (ved undersøkelse i tråd med BSL C 1-2 og BSL C 1-3):</a:t>
            </a:r>
          </a:p>
          <a:p>
            <a:pPr marL="914400" lvl="1" indent="-457200">
              <a:buFont typeface="+mj-lt"/>
              <a:buAutoNum type="alphaLcParenR"/>
            </a:pPr>
            <a:r>
              <a:rPr lang="nb-NO" dirty="0"/>
              <a:t>For personer under 40 år: Fem år.</a:t>
            </a:r>
          </a:p>
          <a:p>
            <a:pPr marL="914400" lvl="1" indent="-457200">
              <a:buFont typeface="+mj-lt"/>
              <a:buAutoNum type="alphaLcParenR"/>
            </a:pPr>
            <a:r>
              <a:rPr lang="nb-NO" dirty="0"/>
              <a:t>For personer mellom 40 år og 50 år: To år.</a:t>
            </a:r>
          </a:p>
          <a:p>
            <a:pPr marL="914400" lvl="1" indent="-457200">
              <a:buFont typeface="+mj-lt"/>
              <a:buAutoNum type="alphaLcParenR"/>
            </a:pPr>
            <a:r>
              <a:rPr lang="nb-NO" dirty="0"/>
              <a:t>For personer over 50 år: Ett år. </a:t>
            </a:r>
          </a:p>
          <a:p>
            <a:pPr marL="0" indent="0">
              <a:buNone/>
            </a:pPr>
            <a:r>
              <a:rPr lang="nb-NO" sz="2400" dirty="0"/>
              <a:t>Legeattest etter felleseuropeiske regler (LAPL, klasse 1 eller klasse 2) har en gyldighet på to år etter fylte 50 år.</a:t>
            </a:r>
          </a:p>
        </p:txBody>
      </p:sp>
    </p:spTree>
    <p:extLst>
      <p:ext uri="{BB962C8B-B14F-4D97-AF65-F5344CB8AC3E}">
        <p14:creationId xmlns:p14="http://schemas.microsoft.com/office/powerpoint/2010/main" val="420938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524256" y="4767072"/>
            <a:ext cx="6594189" cy="1625210"/>
          </a:xfrm>
        </p:spPr>
        <p:txBody>
          <a:bodyPr>
            <a:normAutofit/>
          </a:bodyPr>
          <a:lstStyle/>
          <a:p>
            <a:pPr algn="r"/>
            <a:r>
              <a:rPr lang="nb-NO" sz="3700" b="1">
                <a:solidFill>
                  <a:srgbClr val="FFFFFF"/>
                </a:solidFill>
                <a:latin typeface="+mn-lt"/>
              </a:rPr>
              <a:t>SFHB 4.2 Utstedelse, </a:t>
            </a:r>
            <a:r>
              <a:rPr lang="nb-NO" sz="3700" b="1" i="1">
                <a:solidFill>
                  <a:srgbClr val="FFFFFF"/>
                </a:solidFill>
                <a:latin typeface="+mn-lt"/>
              </a:rPr>
              <a:t>forlengelse</a:t>
            </a:r>
            <a:r>
              <a:rPr lang="nb-NO" sz="3700" b="1">
                <a:solidFill>
                  <a:srgbClr val="FFFFFF"/>
                </a:solidFill>
                <a:latin typeface="+mn-lt"/>
              </a:rPr>
              <a:t> og </a:t>
            </a:r>
            <a:r>
              <a:rPr lang="nb-NO" sz="3700" b="1" i="1">
                <a:solidFill>
                  <a:srgbClr val="FFFFFF"/>
                </a:solidFill>
                <a:latin typeface="+mn-lt"/>
              </a:rPr>
              <a:t>fornyelse</a:t>
            </a:r>
            <a:r>
              <a:rPr lang="nb-NO" sz="3700" b="1">
                <a:solidFill>
                  <a:srgbClr val="FFFFFF"/>
                </a:solidFill>
                <a:latin typeface="+mn-lt"/>
              </a:rPr>
              <a:t> av legeattester</a:t>
            </a:r>
          </a:p>
        </p:txBody>
      </p:sp>
      <p:pic>
        <p:nvPicPr>
          <p:cNvPr id="6" name="Bilde 5" descr="Et bilde som inneholder person, mann, bygning, munn&#10;&#10;Automatisk generert beskrivelse">
            <a:extLst>
              <a:ext uri="{FF2B5EF4-FFF2-40B4-BE49-F238E27FC236}">
                <a16:creationId xmlns:a16="http://schemas.microsoft.com/office/drawing/2014/main" id="{7D226B30-0DBC-4FE2-B10C-374539D24E74}"/>
              </a:ext>
            </a:extLst>
          </p:cNvPr>
          <p:cNvPicPr>
            <a:picLocks noChangeAspect="1"/>
          </p:cNvPicPr>
          <p:nvPr/>
        </p:nvPicPr>
        <p:blipFill rotWithShape="1">
          <a:blip r:embed="rId3">
            <a:extLst>
              <a:ext uri="{28A0092B-C50C-407E-A947-70E740481C1C}">
                <a14:useLocalDpi xmlns:a14="http://schemas.microsoft.com/office/drawing/2010/main" val="0"/>
              </a:ext>
            </a:extLst>
          </a:blip>
          <a:srcRect t="9780" r="1" b="3042"/>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029319" y="917725"/>
            <a:ext cx="3424739" cy="4852362"/>
          </a:xfrm>
        </p:spPr>
        <p:txBody>
          <a:bodyPr anchor="ctr">
            <a:normAutofit/>
          </a:bodyPr>
          <a:lstStyle/>
          <a:p>
            <a:pPr marL="0" indent="0">
              <a:buNone/>
            </a:pPr>
            <a:r>
              <a:rPr lang="nb-NO" sz="2400" dirty="0">
                <a:solidFill>
                  <a:srgbClr val="FFFFFF"/>
                </a:solidFill>
              </a:rPr>
              <a:t>Forlengelse og fornyelse: </a:t>
            </a:r>
          </a:p>
          <a:p>
            <a:pPr marL="514350" indent="-514350">
              <a:buFont typeface="+mj-lt"/>
              <a:buAutoNum type="alphaLcPeriod"/>
            </a:pPr>
            <a:r>
              <a:rPr lang="nb-NO" sz="2400" dirty="0">
                <a:solidFill>
                  <a:srgbClr val="FFFFFF"/>
                </a:solidFill>
              </a:rPr>
              <a:t>Legeattester kan forlenges eller fornyes hos allmenn-praktiserende lege </a:t>
            </a:r>
          </a:p>
          <a:p>
            <a:pPr marL="514350" indent="-514350">
              <a:buFont typeface="+mj-lt"/>
              <a:buAutoNum type="alphaLcPeriod"/>
            </a:pPr>
            <a:r>
              <a:rPr lang="nb-NO" sz="2400" dirty="0">
                <a:solidFill>
                  <a:srgbClr val="FFFFFF"/>
                </a:solidFill>
              </a:rPr>
              <a:t>LAPL-legeattester skal forlenges eller fornyes av et flymedisinsk senter, en flylege, eller av en allmennpraktiserende lege med LAPL-autorisasjon</a:t>
            </a:r>
          </a:p>
        </p:txBody>
      </p:sp>
    </p:spTree>
    <p:extLst>
      <p:ext uri="{BB962C8B-B14F-4D97-AF65-F5344CB8AC3E}">
        <p14:creationId xmlns:p14="http://schemas.microsoft.com/office/powerpoint/2010/main" val="85928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9C039B-5E5C-4A38-8943-CBBC255D1850}"/>
              </a:ext>
            </a:extLst>
          </p:cNvPr>
          <p:cNvSpPr>
            <a:spLocks noGrp="1"/>
          </p:cNvSpPr>
          <p:nvPr>
            <p:ph type="title"/>
          </p:nvPr>
        </p:nvSpPr>
        <p:spPr>
          <a:xfrm>
            <a:off x="805543" y="723189"/>
            <a:ext cx="5006336" cy="1325563"/>
          </a:xfrm>
        </p:spPr>
        <p:txBody>
          <a:bodyPr>
            <a:normAutofit/>
          </a:bodyPr>
          <a:lstStyle/>
          <a:p>
            <a:r>
              <a:rPr lang="nb-NO" b="1" dirty="0">
                <a:latin typeface="+mn-lt"/>
              </a:rPr>
              <a:t>Flygerelev</a:t>
            </a:r>
            <a:br>
              <a:rPr lang="nb-NO" b="1" dirty="0"/>
            </a:br>
            <a:endParaRPr lang="nb-NO" dirty="0"/>
          </a:p>
        </p:txBody>
      </p:sp>
      <p:sp>
        <p:nvSpPr>
          <p:cNvPr id="3" name="Plassholder for innhold 2">
            <a:extLst>
              <a:ext uri="{FF2B5EF4-FFF2-40B4-BE49-F238E27FC236}">
                <a16:creationId xmlns:a16="http://schemas.microsoft.com/office/drawing/2014/main" id="{5A51E9F4-6F79-4608-9D0B-32A5E84C254B}"/>
              </a:ext>
            </a:extLst>
          </p:cNvPr>
          <p:cNvSpPr>
            <a:spLocks noGrp="1"/>
          </p:cNvSpPr>
          <p:nvPr>
            <p:ph idx="1"/>
          </p:nvPr>
        </p:nvSpPr>
        <p:spPr>
          <a:xfrm>
            <a:off x="805543" y="2171700"/>
            <a:ext cx="5006336" cy="4152900"/>
          </a:xfrm>
        </p:spPr>
        <p:txBody>
          <a:bodyPr anchor="t">
            <a:normAutofit/>
          </a:bodyPr>
          <a:lstStyle/>
          <a:p>
            <a:r>
              <a:rPr lang="nb-NO" sz="2000" dirty="0"/>
              <a:t>Utdanning og flyging under instruksjon kan påbegynnes ved fylte 16 år  </a:t>
            </a:r>
          </a:p>
          <a:p>
            <a:r>
              <a:rPr lang="nb-NO" sz="2000" dirty="0"/>
              <a:t>Flygebevis med nivå 2 kan ikke utstedes før kandidaten har fylt 17 år</a:t>
            </a:r>
          </a:p>
          <a:p>
            <a:r>
              <a:rPr lang="nb-NO" sz="2000" dirty="0"/>
              <a:t>Elever under 18 år må ha skriftlig godkjennelse av foreldre/foresatte</a:t>
            </a:r>
          </a:p>
          <a:p>
            <a:r>
              <a:rPr lang="nb-NO" sz="2000" dirty="0"/>
              <a:t>Du kan ikke fly solo med mindre du har tillatelse til det, er autorisert og følges opp av en instruktør</a:t>
            </a:r>
          </a:p>
          <a:p>
            <a:r>
              <a:rPr lang="nb-NO" sz="2000" dirty="0"/>
              <a:t>Å fly solo betyr å fly alene</a:t>
            </a:r>
          </a:p>
          <a:p>
            <a:r>
              <a:rPr lang="nb-NO" sz="2000" dirty="0"/>
              <a:t>Du kan ikke ha med deg passasjerer</a:t>
            </a:r>
          </a:p>
          <a:p>
            <a:endParaRPr lang="nb-NO" sz="1800" dirty="0"/>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descr="Et bilde som inneholder gulv&#10;&#10;Automatisk generert beskrivelse">
            <a:extLst>
              <a:ext uri="{FF2B5EF4-FFF2-40B4-BE49-F238E27FC236}">
                <a16:creationId xmlns:a16="http://schemas.microsoft.com/office/drawing/2014/main" id="{5CDF0A1A-4529-4C4C-995C-E58E2F2BC3FC}"/>
              </a:ext>
            </a:extLst>
          </p:cNvPr>
          <p:cNvPicPr>
            <a:picLocks noChangeAspect="1"/>
          </p:cNvPicPr>
          <p:nvPr/>
        </p:nvPicPr>
        <p:blipFill rotWithShape="1">
          <a:blip r:embed="rId2">
            <a:extLst>
              <a:ext uri="{28A0092B-C50C-407E-A947-70E740481C1C}">
                <a14:useLocalDpi xmlns:a14="http://schemas.microsoft.com/office/drawing/2010/main" val="0"/>
              </a:ext>
            </a:extLst>
          </a:blip>
          <a:srcRect l="13795" r="36795"/>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28554357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38200" y="1402708"/>
            <a:ext cx="10515600" cy="4253220"/>
          </a:xfrm>
        </p:spPr>
        <p:txBody>
          <a:bodyPr>
            <a:normAutofit fontScale="92500" lnSpcReduction="20000"/>
          </a:bodyPr>
          <a:lstStyle/>
          <a:p>
            <a:pPr marL="0" indent="0">
              <a:buNone/>
            </a:pPr>
            <a:r>
              <a:rPr lang="nb-NO" dirty="0"/>
              <a:t>Utdanningen må foregå i en sportsflyklubb med gyldig skoletillatelse.  Teorikurset består av ni fag jf. SFHB 4.4.3, og du må bestå eksamen i alle fagene:</a:t>
            </a:r>
          </a:p>
          <a:p>
            <a:pPr marL="0" indent="0">
              <a:buNone/>
            </a:pPr>
            <a:endParaRPr lang="nb-NO" dirty="0"/>
          </a:p>
          <a:p>
            <a:pPr marL="457200" lvl="1" indent="0">
              <a:buNone/>
            </a:pPr>
            <a:r>
              <a:rPr lang="nb-NO" dirty="0"/>
              <a:t>1.	ALW - Lover og bestemmelser </a:t>
            </a:r>
          </a:p>
          <a:p>
            <a:pPr marL="457200" lvl="1" indent="0">
              <a:buNone/>
            </a:pPr>
            <a:r>
              <a:rPr lang="nb-NO" dirty="0"/>
              <a:t>2.	MYB - Menneskelige ytelser og begrensninger </a:t>
            </a:r>
          </a:p>
          <a:p>
            <a:pPr marL="457200" lvl="1" indent="0">
              <a:buNone/>
            </a:pPr>
            <a:r>
              <a:rPr lang="nb-NO" dirty="0"/>
              <a:t>3.	MET - Meteorologi</a:t>
            </a:r>
          </a:p>
          <a:p>
            <a:pPr marL="457200" lvl="1" indent="0">
              <a:buNone/>
            </a:pPr>
            <a:r>
              <a:rPr lang="nb-NO" dirty="0"/>
              <a:t>4.	COM - </a:t>
            </a:r>
            <a:r>
              <a:rPr lang="nb-NO" dirty="0" err="1"/>
              <a:t>Flytelefoni</a:t>
            </a:r>
            <a:endParaRPr lang="nb-NO" dirty="0"/>
          </a:p>
          <a:p>
            <a:pPr marL="457200" lvl="1" indent="0">
              <a:buNone/>
            </a:pPr>
            <a:r>
              <a:rPr lang="nb-NO" dirty="0"/>
              <a:t>5.	POF - </a:t>
            </a:r>
            <a:r>
              <a:rPr lang="nb-NO" dirty="0" err="1"/>
              <a:t>Flygeteori</a:t>
            </a:r>
            <a:endParaRPr lang="nb-NO" dirty="0"/>
          </a:p>
          <a:p>
            <a:pPr marL="457200" lvl="1" indent="0">
              <a:buNone/>
            </a:pPr>
            <a:r>
              <a:rPr lang="nb-NO" dirty="0"/>
              <a:t>6.	OPR - Operasjonelle prosedyrer</a:t>
            </a:r>
          </a:p>
          <a:p>
            <a:pPr marL="457200" lvl="1" indent="0">
              <a:buNone/>
            </a:pPr>
            <a:r>
              <a:rPr lang="nb-NO" dirty="0"/>
              <a:t>7.	FPP - Ytelser og </a:t>
            </a:r>
            <a:r>
              <a:rPr lang="nb-NO" dirty="0" err="1"/>
              <a:t>flygeplanlegging</a:t>
            </a:r>
            <a:endParaRPr lang="nb-NO" dirty="0"/>
          </a:p>
          <a:p>
            <a:pPr marL="457200" lvl="1" indent="0">
              <a:buNone/>
            </a:pPr>
            <a:r>
              <a:rPr lang="nb-NO" dirty="0"/>
              <a:t>8.	AGK - Fly- og motorlære</a:t>
            </a:r>
          </a:p>
          <a:p>
            <a:pPr marL="457200" lvl="1" indent="0">
              <a:buNone/>
            </a:pPr>
            <a:r>
              <a:rPr lang="nb-NO" dirty="0"/>
              <a:t>9.	NAV - Navigasjon</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Utdanning</a:t>
            </a:r>
          </a:p>
        </p:txBody>
      </p:sp>
    </p:spTree>
    <p:extLst>
      <p:ext uri="{BB962C8B-B14F-4D97-AF65-F5344CB8AC3E}">
        <p14:creationId xmlns:p14="http://schemas.microsoft.com/office/powerpoint/2010/main" val="115226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anim calcmode="lin" valueType="num">
                                      <p:cBhvr>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1000"/>
                                        <p:tgtEl>
                                          <p:spTgt spid="2">
                                            <p:txEl>
                                              <p:pRg st="6" end="6"/>
                                            </p:txEl>
                                          </p:spTgt>
                                        </p:tgtEl>
                                      </p:cBhvr>
                                    </p:animEffect>
                                    <p:anim calcmode="lin" valueType="num">
                                      <p:cBhvr>
                                        <p:cTn id="3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1000"/>
                                        <p:tgtEl>
                                          <p:spTgt spid="2">
                                            <p:txEl>
                                              <p:pRg st="7" end="7"/>
                                            </p:txEl>
                                          </p:spTgt>
                                        </p:tgtEl>
                                      </p:cBhvr>
                                    </p:animEffect>
                                    <p:anim calcmode="lin" valueType="num">
                                      <p:cBhvr>
                                        <p:cTn id="3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1000"/>
                                        <p:tgtEl>
                                          <p:spTgt spid="2">
                                            <p:txEl>
                                              <p:pRg st="8" end="8"/>
                                            </p:txEl>
                                          </p:spTgt>
                                        </p:tgtEl>
                                      </p:cBhvr>
                                    </p:animEffect>
                                    <p:anim calcmode="lin" valueType="num">
                                      <p:cBhvr>
                                        <p:cTn id="4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1000"/>
                                        <p:tgtEl>
                                          <p:spTgt spid="2">
                                            <p:txEl>
                                              <p:pRg st="9" end="9"/>
                                            </p:txEl>
                                          </p:spTgt>
                                        </p:tgtEl>
                                      </p:cBhvr>
                                    </p:animEffect>
                                    <p:anim calcmode="lin" valueType="num">
                                      <p:cBhvr>
                                        <p:cTn id="4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1000"/>
                                        <p:tgtEl>
                                          <p:spTgt spid="2">
                                            <p:txEl>
                                              <p:pRg st="10" end="10"/>
                                            </p:txEl>
                                          </p:spTgt>
                                        </p:tgtEl>
                                      </p:cBhvr>
                                    </p:animEffect>
                                    <p:anim calcmode="lin" valueType="num">
                                      <p:cBhvr>
                                        <p:cTn id="5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E263FC3-76C6-4213-B9C9-E199CF88DBFF}"/>
              </a:ext>
            </a:extLst>
          </p:cNvPr>
          <p:cNvPicPr>
            <a:picLocks noChangeAspect="1"/>
          </p:cNvPicPr>
          <p:nvPr/>
        </p:nvPicPr>
        <p:blipFill rotWithShape="1">
          <a:blip r:embed="rId2">
            <a:extLst>
              <a:ext uri="{28A0092B-C50C-407E-A947-70E740481C1C}">
                <a14:useLocalDpi xmlns:a14="http://schemas.microsoft.com/office/drawing/2010/main" val="0"/>
              </a:ext>
            </a:extLst>
          </a:blip>
          <a:srcRect t="25753" b="17998"/>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kstSylinder 2">
            <a:extLst>
              <a:ext uri="{FF2B5EF4-FFF2-40B4-BE49-F238E27FC236}">
                <a16:creationId xmlns:a16="http://schemas.microsoft.com/office/drawing/2014/main" id="{03A85664-F76D-4B28-8645-4215BDF3F691}"/>
              </a:ext>
            </a:extLst>
          </p:cNvPr>
          <p:cNvSpPr txBox="1"/>
          <p:nvPr/>
        </p:nvSpPr>
        <p:spPr>
          <a:xfrm>
            <a:off x="709448" y="1913950"/>
            <a:ext cx="4204137"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a:latin typeface="+mj-lt"/>
                <a:ea typeface="+mj-ea"/>
                <a:cs typeface="+mj-cs"/>
              </a:rPr>
              <a:t>Forkortelser og definisjoner</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525516" y="3417573"/>
            <a:ext cx="4593021" cy="2619839"/>
          </a:xfrm>
        </p:spPr>
        <p:txBody>
          <a:bodyPr vert="horz" lIns="91440" tIns="45720" rIns="91440" bIns="45720" rtlCol="0" anchor="ctr">
            <a:normAutofit/>
          </a:bodyPr>
          <a:lstStyle/>
          <a:p>
            <a:pPr marL="342900"/>
            <a:r>
              <a:rPr lang="en-US" sz="1800" dirty="0"/>
              <a:t>Vi bruker </a:t>
            </a:r>
            <a:r>
              <a:rPr lang="en-US" sz="1800" dirty="0" err="1"/>
              <a:t>standardiserte</a:t>
            </a:r>
            <a:r>
              <a:rPr lang="en-US" sz="1800" dirty="0"/>
              <a:t> </a:t>
            </a:r>
            <a:r>
              <a:rPr lang="en-US" sz="1800" dirty="0" err="1"/>
              <a:t>forkortelser</a:t>
            </a:r>
            <a:r>
              <a:rPr lang="en-US" sz="1800" dirty="0"/>
              <a:t> </a:t>
            </a:r>
          </a:p>
          <a:p>
            <a:pPr marL="342900"/>
            <a:r>
              <a:rPr lang="en-US" sz="1800" dirty="0"/>
              <a:t>De definisjoner og </a:t>
            </a:r>
            <a:r>
              <a:rPr lang="en-US" sz="1800" dirty="0" err="1"/>
              <a:t>forkortelser</a:t>
            </a:r>
            <a:r>
              <a:rPr lang="en-US" sz="1800" dirty="0"/>
              <a:t> som er </a:t>
            </a:r>
            <a:r>
              <a:rPr lang="en-US" sz="1800" dirty="0" err="1"/>
              <a:t>definert</a:t>
            </a:r>
            <a:r>
              <a:rPr lang="en-US" sz="1800" dirty="0"/>
              <a:t> i </a:t>
            </a:r>
            <a:r>
              <a:rPr lang="en-US" sz="1800" dirty="0" err="1"/>
              <a:t>pensumlisten</a:t>
            </a:r>
            <a:r>
              <a:rPr lang="en-US" sz="1800" dirty="0"/>
              <a:t> må du </a:t>
            </a:r>
            <a:r>
              <a:rPr lang="en-US" sz="1800" dirty="0" err="1"/>
              <a:t>kunne</a:t>
            </a:r>
            <a:r>
              <a:rPr lang="en-US" sz="1800" dirty="0"/>
              <a:t> – </a:t>
            </a:r>
            <a:r>
              <a:rPr lang="en-US" sz="1800" dirty="0" err="1"/>
              <a:t>eksamensstoff</a:t>
            </a:r>
            <a:endParaRPr lang="en-US" sz="1800" dirty="0"/>
          </a:p>
          <a:p>
            <a:pPr marL="342900"/>
            <a:r>
              <a:rPr lang="en-US" sz="1800" dirty="0"/>
              <a:t>Vi </a:t>
            </a:r>
            <a:r>
              <a:rPr lang="en-US" sz="1800" dirty="0" err="1"/>
              <a:t>kan</a:t>
            </a:r>
            <a:r>
              <a:rPr lang="en-US" sz="1800" dirty="0"/>
              <a:t> </a:t>
            </a:r>
            <a:r>
              <a:rPr lang="en-US" sz="1800" dirty="0" err="1"/>
              <a:t>godt</a:t>
            </a:r>
            <a:r>
              <a:rPr lang="en-US" sz="1800" dirty="0"/>
              <a:t> </a:t>
            </a:r>
            <a:r>
              <a:rPr lang="en-US" sz="1800" dirty="0" err="1"/>
              <a:t>kalle</a:t>
            </a:r>
            <a:r>
              <a:rPr lang="en-US" sz="1800" dirty="0"/>
              <a:t> det for «</a:t>
            </a:r>
            <a:r>
              <a:rPr lang="en-US" sz="1800" dirty="0" err="1"/>
              <a:t>planke-spørsmål</a:t>
            </a:r>
            <a:r>
              <a:rPr lang="en-US" sz="1800" dirty="0"/>
              <a:t>»</a:t>
            </a:r>
          </a:p>
          <a:p>
            <a:pPr marL="342900"/>
            <a:endParaRPr lang="en-US" sz="1800" dirty="0"/>
          </a:p>
          <a:p>
            <a:endParaRPr lang="en-US" sz="1800" dirty="0"/>
          </a:p>
        </p:txBody>
      </p:sp>
      <p:pic>
        <p:nvPicPr>
          <p:cNvPr id="9" name="Bilde 8">
            <a:extLst>
              <a:ext uri="{FF2B5EF4-FFF2-40B4-BE49-F238E27FC236}">
                <a16:creationId xmlns:a16="http://schemas.microsoft.com/office/drawing/2014/main" id="{6A39AB91-8725-4460-99B2-AAED85914F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82210" y="6000750"/>
            <a:ext cx="2627580" cy="571500"/>
          </a:xfrm>
          <a:prstGeom prst="rect">
            <a:avLst/>
          </a:prstGeom>
        </p:spPr>
      </p:pic>
    </p:spTree>
    <p:extLst>
      <p:ext uri="{BB962C8B-B14F-4D97-AF65-F5344CB8AC3E}">
        <p14:creationId xmlns:p14="http://schemas.microsoft.com/office/powerpoint/2010/main" val="646472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r>
              <a:rPr lang="nb-NO" dirty="0"/>
              <a:t>Du kan kun ta prøven om du har fått godkjennelse av skolen du går på</a:t>
            </a:r>
          </a:p>
          <a:p>
            <a:r>
              <a:rPr lang="nb-NO" dirty="0"/>
              <a:t>Denne godkjennelsen er gyldig i 12 måneder, dersom du ikke har tatt minst én prøve i denne perioden, må skolen du går på vurdere om du trenger ytterligere opplæring (repetisjon)</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Teoriprøve for utstedelse av flygerettighet - generelt</a:t>
            </a:r>
          </a:p>
        </p:txBody>
      </p:sp>
    </p:spTree>
    <p:extLst>
      <p:ext uri="{BB962C8B-B14F-4D97-AF65-F5344CB8AC3E}">
        <p14:creationId xmlns:p14="http://schemas.microsoft.com/office/powerpoint/2010/main" val="23601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r>
              <a:rPr lang="nb-NO" dirty="0"/>
              <a:t>Laveste godkjente resultat er 75 prosent per prøve (fag) (totalt ni fag)</a:t>
            </a:r>
          </a:p>
          <a:p>
            <a:r>
              <a:rPr lang="nb-NO" dirty="0"/>
              <a:t>Dersom du ikke består prøven i ett eller flere fag, må du vente minst syv dager før du kan forsøke deg på en ny prøve i dette faget</a:t>
            </a:r>
          </a:p>
          <a:p>
            <a:r>
              <a:rPr lang="nb-NO" dirty="0"/>
              <a:t>Alle prøvene må bestås innen </a:t>
            </a:r>
            <a:r>
              <a:rPr lang="nb-NO" dirty="0">
                <a:solidFill>
                  <a:srgbClr val="FF0000"/>
                </a:solidFill>
              </a:rPr>
              <a:t>18 </a:t>
            </a:r>
            <a:r>
              <a:rPr lang="nb-NO" dirty="0"/>
              <a:t>måneder fra utgangen av kalendermåneden du første gang forsøkte deg på en prøve</a:t>
            </a:r>
          </a:p>
          <a:p>
            <a:r>
              <a:rPr lang="nb-NO" dirty="0"/>
              <a:t>Du har </a:t>
            </a:r>
            <a:r>
              <a:rPr lang="nb-NO" dirty="0">
                <a:solidFill>
                  <a:schemeClr val="accent6"/>
                </a:solidFill>
              </a:rPr>
              <a:t>fire</a:t>
            </a:r>
            <a:r>
              <a:rPr lang="nb-NO" dirty="0"/>
              <a:t> forsøk per fag og kan være med på </a:t>
            </a:r>
            <a:r>
              <a:rPr lang="nb-NO" dirty="0">
                <a:solidFill>
                  <a:schemeClr val="accent1"/>
                </a:solidFill>
              </a:rPr>
              <a:t>seks</a:t>
            </a:r>
            <a:r>
              <a:rPr lang="nb-NO" dirty="0"/>
              <a:t> «sittings»</a:t>
            </a:r>
          </a:p>
          <a:p>
            <a:r>
              <a:rPr lang="nb-NO" dirty="0"/>
              <a:t>Dersom du ikke består alle fagene innen </a:t>
            </a:r>
            <a:r>
              <a:rPr lang="nb-NO" dirty="0">
                <a:solidFill>
                  <a:srgbClr val="FF0000"/>
                </a:solidFill>
              </a:rPr>
              <a:t>18</a:t>
            </a:r>
            <a:r>
              <a:rPr lang="nb-NO" dirty="0"/>
              <a:t>-</a:t>
            </a:r>
            <a:r>
              <a:rPr lang="nb-NO" dirty="0">
                <a:solidFill>
                  <a:schemeClr val="accent6"/>
                </a:solidFill>
              </a:rPr>
              <a:t>4</a:t>
            </a:r>
            <a:r>
              <a:rPr lang="nb-NO" dirty="0"/>
              <a:t>-</a:t>
            </a:r>
            <a:r>
              <a:rPr lang="nb-NO" dirty="0">
                <a:solidFill>
                  <a:schemeClr val="accent1"/>
                </a:solidFill>
              </a:rPr>
              <a:t>6</a:t>
            </a:r>
            <a:r>
              <a:rPr lang="nb-NO" dirty="0"/>
              <a:t> fristen må du ta prøve i alle fagene på nytt, men du kan først meldes opp etter du har tatt ytterligere opplæring (repetisjon) ved skolen du går på</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Teoriprøve for utstedelse av flygebevis – krav til å bestå</a:t>
            </a:r>
          </a:p>
        </p:txBody>
      </p:sp>
    </p:spTree>
    <p:extLst>
      <p:ext uri="{BB962C8B-B14F-4D97-AF65-F5344CB8AC3E}">
        <p14:creationId xmlns:p14="http://schemas.microsoft.com/office/powerpoint/2010/main" val="296532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fontScale="85000" lnSpcReduction="20000"/>
          </a:bodyPr>
          <a:lstStyle/>
          <a:p>
            <a:r>
              <a:rPr lang="nb-NO" b="1" dirty="0"/>
              <a:t>Fartøysjef (FSJ) </a:t>
            </a:r>
            <a:r>
              <a:rPr lang="nb-NO" dirty="0"/>
              <a:t>(«PIC – pilot-in-</a:t>
            </a:r>
            <a:r>
              <a:rPr lang="nb-NO" dirty="0" err="1"/>
              <a:t>command</a:t>
            </a:r>
            <a:r>
              <a:rPr lang="nb-NO" dirty="0"/>
              <a:t>»). Den flyger som er ansvarlig for å føre fartøyet og har ansvaret for at orden og sikkerheten opprettholdes under flyvningen</a:t>
            </a:r>
          </a:p>
          <a:p>
            <a:r>
              <a:rPr lang="nb-NO" b="1" dirty="0"/>
              <a:t>Ferdighetskontroll</a:t>
            </a:r>
            <a:r>
              <a:rPr lang="nb-NO" dirty="0"/>
              <a:t> («</a:t>
            </a:r>
            <a:r>
              <a:rPr lang="nb-NO" dirty="0" err="1"/>
              <a:t>proficiency</a:t>
            </a:r>
            <a:r>
              <a:rPr lang="nb-NO" dirty="0"/>
              <a:t> </a:t>
            </a:r>
            <a:r>
              <a:rPr lang="nb-NO" dirty="0" err="1"/>
              <a:t>check</a:t>
            </a:r>
            <a:r>
              <a:rPr lang="nb-NO" dirty="0"/>
              <a:t>» eller bare PC): Påvisning av ferdigheter for å fornye gyldigheten av </a:t>
            </a:r>
            <a:r>
              <a:rPr lang="nb-NO" dirty="0" err="1"/>
              <a:t>flygerettighten</a:t>
            </a:r>
            <a:r>
              <a:rPr lang="nb-NO" dirty="0"/>
              <a:t>, herunder en slik muntlig prøve som kan være påkrevet</a:t>
            </a:r>
          </a:p>
          <a:p>
            <a:r>
              <a:rPr lang="nb-NO" b="1" dirty="0"/>
              <a:t>Ferdighetsprøve</a:t>
            </a:r>
            <a:r>
              <a:rPr lang="nb-NO" dirty="0"/>
              <a:t> («skill test» eller oppflyging). Påvisning av ferdigheter for utstedelse av flygerettighet, herunder en slik muntlig prøve som kan være påkrevet</a:t>
            </a:r>
          </a:p>
          <a:p>
            <a:r>
              <a:rPr lang="nb-NO" b="1" dirty="0"/>
              <a:t>Forlengelse</a:t>
            </a:r>
            <a:r>
              <a:rPr lang="nb-NO" dirty="0"/>
              <a:t> («</a:t>
            </a:r>
            <a:r>
              <a:rPr lang="nb-NO" dirty="0" err="1"/>
              <a:t>revalidation</a:t>
            </a:r>
            <a:r>
              <a:rPr lang="nb-NO" dirty="0"/>
              <a:t>»): Begrep som brukes for å forlenge en flygerettighet som ikke er gått ut, slik at flygeren kan fortsette å utøve denne i en ny periode</a:t>
            </a:r>
          </a:p>
          <a:p>
            <a:r>
              <a:rPr lang="nb-NO" b="1" dirty="0"/>
              <a:t>Fornyelse</a:t>
            </a:r>
            <a:r>
              <a:rPr lang="nb-NO" dirty="0"/>
              <a:t> («</a:t>
            </a:r>
            <a:r>
              <a:rPr lang="nb-NO" dirty="0" err="1"/>
              <a:t>renewal</a:t>
            </a:r>
            <a:r>
              <a:rPr lang="nb-NO" dirty="0"/>
              <a:t>»). Begrep som brukes for å fornye en flygerettighet etter at den har gått ut, slik at flygeren kan fortsette å utøve denne i en ny periode</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Noen begreper knyttet til sportsflybevis</a:t>
            </a:r>
          </a:p>
        </p:txBody>
      </p:sp>
    </p:spTree>
    <p:extLst>
      <p:ext uri="{BB962C8B-B14F-4D97-AF65-F5344CB8AC3E}">
        <p14:creationId xmlns:p14="http://schemas.microsoft.com/office/powerpoint/2010/main" val="120646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3A85664-F76D-4B28-8645-4215BDF3F691}"/>
              </a:ext>
            </a:extLst>
          </p:cNvPr>
          <p:cNvSpPr txBox="1"/>
          <p:nvPr/>
        </p:nvSpPr>
        <p:spPr>
          <a:xfrm>
            <a:off x="640080" y="214378"/>
            <a:ext cx="4368602" cy="77139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5400" b="1" dirty="0" err="1">
                <a:latin typeface="+mj-lt"/>
                <a:ea typeface="+mj-ea"/>
                <a:cs typeface="+mj-cs"/>
              </a:rPr>
              <a:t>Teorikurs</a:t>
            </a:r>
            <a:endParaRPr lang="en-US" sz="5400" b="1" dirty="0">
              <a:latin typeface="+mj-lt"/>
              <a:ea typeface="+mj-ea"/>
              <a:cs typeface="+mj-cs"/>
            </a:endParaRP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640080" y="985769"/>
            <a:ext cx="4490720" cy="5237231"/>
          </a:xfrm>
        </p:spPr>
        <p:txBody>
          <a:bodyPr vert="horz" lIns="91440" tIns="45720" rIns="91440" bIns="45720" rtlCol="0">
            <a:noAutofit/>
          </a:bodyPr>
          <a:lstStyle/>
          <a:p>
            <a:pPr marL="0" indent="0">
              <a:buNone/>
            </a:pPr>
            <a:r>
              <a:rPr lang="en-US" sz="2200" dirty="0" err="1"/>
              <a:t>Sportsflyklubber</a:t>
            </a:r>
            <a:r>
              <a:rPr lang="en-US" sz="2200" dirty="0"/>
              <a:t> </a:t>
            </a:r>
            <a:r>
              <a:rPr lang="en-US" sz="2200" dirty="0" err="1"/>
              <a:t>som</a:t>
            </a:r>
            <a:r>
              <a:rPr lang="en-US" sz="2200" dirty="0"/>
              <a:t> </a:t>
            </a:r>
            <a:r>
              <a:rPr lang="en-US" sz="2200" dirty="0" err="1"/>
              <a:t>tilbyr</a:t>
            </a:r>
            <a:r>
              <a:rPr lang="en-US" sz="2200" dirty="0"/>
              <a:t> </a:t>
            </a:r>
            <a:r>
              <a:rPr lang="en-US" sz="2200" dirty="0" err="1"/>
              <a:t>kurs</a:t>
            </a:r>
            <a:r>
              <a:rPr lang="en-US" sz="2200" dirty="0"/>
              <a:t> </a:t>
            </a:r>
            <a:r>
              <a:rPr lang="en-US" sz="2200" dirty="0" err="1"/>
              <a:t>og</a:t>
            </a:r>
            <a:r>
              <a:rPr lang="en-US" sz="2200" dirty="0"/>
              <a:t> </a:t>
            </a:r>
            <a:r>
              <a:rPr lang="en-US" sz="2200" dirty="0" err="1"/>
              <a:t>utdanning</a:t>
            </a:r>
            <a:r>
              <a:rPr lang="en-US" sz="2200" dirty="0"/>
              <a:t> </a:t>
            </a:r>
            <a:r>
              <a:rPr lang="en-US" sz="2200" dirty="0" err="1"/>
              <a:t>til</a:t>
            </a:r>
            <a:r>
              <a:rPr lang="en-US" sz="2200" dirty="0"/>
              <a:t> flygebevis </a:t>
            </a:r>
            <a:r>
              <a:rPr lang="en-US" sz="2200" dirty="0" err="1"/>
              <a:t>skal</a:t>
            </a:r>
            <a:r>
              <a:rPr lang="en-US" sz="2200" dirty="0"/>
              <a:t> ha </a:t>
            </a:r>
            <a:r>
              <a:rPr lang="en-US" sz="2200" dirty="0" err="1"/>
              <a:t>gyldig</a:t>
            </a:r>
            <a:r>
              <a:rPr lang="en-US" sz="2200" dirty="0"/>
              <a:t> </a:t>
            </a:r>
            <a:r>
              <a:rPr lang="en-US" sz="2200" dirty="0" err="1"/>
              <a:t>skoletillatelse</a:t>
            </a:r>
            <a:r>
              <a:rPr lang="en-US" sz="2200" dirty="0"/>
              <a:t> </a:t>
            </a:r>
            <a:r>
              <a:rPr lang="en-US" sz="2200" dirty="0" err="1"/>
              <a:t>og</a:t>
            </a:r>
            <a:r>
              <a:rPr lang="en-US" sz="2200" dirty="0"/>
              <a:t> er </a:t>
            </a:r>
            <a:r>
              <a:rPr lang="en-US" sz="2200" dirty="0" err="1"/>
              <a:t>ansvarlig</a:t>
            </a:r>
            <a:r>
              <a:rPr lang="en-US" sz="2200" dirty="0"/>
              <a:t> for at </a:t>
            </a:r>
            <a:r>
              <a:rPr lang="en-US" sz="2200" dirty="0" err="1"/>
              <a:t>elevene</a:t>
            </a:r>
            <a:r>
              <a:rPr lang="en-US" sz="2200" dirty="0"/>
              <a:t> </a:t>
            </a:r>
            <a:r>
              <a:rPr lang="en-US" sz="2200" dirty="0" err="1"/>
              <a:t>får</a:t>
            </a:r>
            <a:r>
              <a:rPr lang="en-US" sz="2200" dirty="0"/>
              <a:t> </a:t>
            </a:r>
            <a:r>
              <a:rPr lang="en-US" sz="2200" dirty="0" err="1"/>
              <a:t>en</a:t>
            </a:r>
            <a:r>
              <a:rPr lang="en-US" sz="2200" dirty="0"/>
              <a:t> </a:t>
            </a:r>
            <a:r>
              <a:rPr lang="en-US" sz="2200" dirty="0" err="1"/>
              <a:t>tilfredsstillende</a:t>
            </a:r>
            <a:r>
              <a:rPr lang="en-US" sz="2200" dirty="0"/>
              <a:t> </a:t>
            </a:r>
            <a:r>
              <a:rPr lang="en-US" sz="2200" dirty="0" err="1"/>
              <a:t>teoretisk</a:t>
            </a:r>
            <a:r>
              <a:rPr lang="en-US" sz="2200" dirty="0"/>
              <a:t> </a:t>
            </a:r>
            <a:r>
              <a:rPr lang="en-US" sz="2200" dirty="0" err="1"/>
              <a:t>utdanning</a:t>
            </a:r>
            <a:r>
              <a:rPr lang="en-US" sz="2200" dirty="0"/>
              <a:t>. </a:t>
            </a:r>
          </a:p>
          <a:p>
            <a:r>
              <a:rPr lang="en-US" sz="2200" dirty="0" err="1"/>
              <a:t>Flyskolen</a:t>
            </a:r>
            <a:r>
              <a:rPr lang="en-US" sz="2200" dirty="0"/>
              <a:t> </a:t>
            </a:r>
            <a:r>
              <a:rPr lang="en-US" sz="2200" dirty="0" err="1"/>
              <a:t>fastsetter</a:t>
            </a:r>
            <a:r>
              <a:rPr lang="en-US" sz="2200" dirty="0"/>
              <a:t> </a:t>
            </a:r>
            <a:r>
              <a:rPr lang="en-US" sz="2200" dirty="0" err="1"/>
              <a:t>selv</a:t>
            </a:r>
            <a:r>
              <a:rPr lang="en-US" sz="2200" dirty="0"/>
              <a:t> </a:t>
            </a:r>
            <a:r>
              <a:rPr lang="en-US" sz="2200" dirty="0" err="1"/>
              <a:t>hvilke</a:t>
            </a:r>
            <a:r>
              <a:rPr lang="en-US" sz="2200" dirty="0"/>
              <a:t> av fire </a:t>
            </a:r>
            <a:r>
              <a:rPr lang="en-US" sz="2200" dirty="0" err="1"/>
              <a:t>undervisningsformer</a:t>
            </a:r>
            <a:r>
              <a:rPr lang="en-US" sz="2200" dirty="0"/>
              <a:t> </a:t>
            </a:r>
            <a:r>
              <a:rPr lang="en-US" sz="2200" dirty="0" err="1"/>
              <a:t>som</a:t>
            </a:r>
            <a:r>
              <a:rPr lang="en-US" sz="2200" dirty="0"/>
              <a:t> </a:t>
            </a:r>
            <a:r>
              <a:rPr lang="en-US" sz="2200" dirty="0" err="1"/>
              <a:t>skolen</a:t>
            </a:r>
            <a:r>
              <a:rPr lang="en-US" sz="2200" dirty="0"/>
              <a:t> </a:t>
            </a:r>
            <a:r>
              <a:rPr lang="en-US" sz="2200" dirty="0" err="1"/>
              <a:t>benytter</a:t>
            </a:r>
            <a:r>
              <a:rPr lang="en-US" sz="2200" dirty="0"/>
              <a:t>: </a:t>
            </a:r>
            <a:br>
              <a:rPr lang="en-US" sz="2200" dirty="0"/>
            </a:br>
            <a:br>
              <a:rPr lang="en-US" sz="2200" dirty="0"/>
            </a:br>
            <a:r>
              <a:rPr lang="en-US" sz="2200" dirty="0"/>
              <a:t>1) </a:t>
            </a:r>
            <a:r>
              <a:rPr lang="en-US" sz="2200" dirty="0" err="1"/>
              <a:t>Selvstudium</a:t>
            </a:r>
            <a:r>
              <a:rPr lang="en-US" sz="2200" dirty="0"/>
              <a:t> </a:t>
            </a:r>
            <a:br>
              <a:rPr lang="en-US" sz="2200" dirty="0"/>
            </a:br>
            <a:r>
              <a:rPr lang="en-US" sz="2200" dirty="0"/>
              <a:t>2) </a:t>
            </a:r>
            <a:r>
              <a:rPr lang="en-US" sz="2200" dirty="0" err="1"/>
              <a:t>Klasseromsundervisning</a:t>
            </a:r>
            <a:r>
              <a:rPr lang="en-US" sz="2200" dirty="0"/>
              <a:t> </a:t>
            </a:r>
            <a:br>
              <a:rPr lang="en-US" sz="2200" dirty="0"/>
            </a:br>
            <a:r>
              <a:rPr lang="en-US" sz="2200" dirty="0"/>
              <a:t>3) </a:t>
            </a:r>
            <a:r>
              <a:rPr lang="en-US" sz="2200" dirty="0" err="1"/>
              <a:t>Fjernundervisning</a:t>
            </a:r>
            <a:r>
              <a:rPr lang="en-US" sz="2200" dirty="0"/>
              <a:t> </a:t>
            </a:r>
            <a:br>
              <a:rPr lang="en-US" sz="2200" dirty="0"/>
            </a:br>
            <a:r>
              <a:rPr lang="en-US" sz="2200" dirty="0"/>
              <a:t>4) </a:t>
            </a:r>
            <a:r>
              <a:rPr lang="en-US" sz="2200" dirty="0" err="1"/>
              <a:t>Instruksjon</a:t>
            </a:r>
            <a:r>
              <a:rPr lang="en-US" sz="2200" dirty="0"/>
              <a:t> </a:t>
            </a:r>
            <a:r>
              <a:rPr lang="en-US" sz="2200" dirty="0" err="1"/>
              <a:t>én</a:t>
            </a:r>
            <a:r>
              <a:rPr lang="en-US" sz="2200" dirty="0"/>
              <a:t> </a:t>
            </a:r>
            <a:r>
              <a:rPr lang="en-US" sz="2200" dirty="0" err="1"/>
              <a:t>til</a:t>
            </a:r>
            <a:r>
              <a:rPr lang="en-US" sz="2200" dirty="0"/>
              <a:t> </a:t>
            </a:r>
            <a:r>
              <a:rPr lang="en-US" sz="2200" dirty="0" err="1"/>
              <a:t>én</a:t>
            </a:r>
            <a:endParaRPr lang="en-US" sz="2200" dirty="0"/>
          </a:p>
          <a:p>
            <a:r>
              <a:rPr lang="en-US" sz="2200" dirty="0" err="1"/>
              <a:t>Kursets</a:t>
            </a:r>
            <a:r>
              <a:rPr lang="en-US" sz="2200" dirty="0"/>
              <a:t> </a:t>
            </a:r>
            <a:r>
              <a:rPr lang="en-US" sz="2200" dirty="0" err="1"/>
              <a:t>varighet</a:t>
            </a:r>
            <a:r>
              <a:rPr lang="en-US" sz="2200" dirty="0"/>
              <a:t> er </a:t>
            </a:r>
            <a:r>
              <a:rPr lang="en-US" sz="2200" dirty="0" err="1"/>
              <a:t>estimert</a:t>
            </a:r>
            <a:r>
              <a:rPr lang="en-US" sz="2200" dirty="0"/>
              <a:t> </a:t>
            </a:r>
            <a:r>
              <a:rPr lang="en-US" sz="2200" dirty="0" err="1"/>
              <a:t>til</a:t>
            </a:r>
            <a:r>
              <a:rPr lang="en-US" sz="2200" dirty="0"/>
              <a:t> 80 timer </a:t>
            </a:r>
            <a:r>
              <a:rPr lang="en-US" sz="2200" dirty="0" err="1"/>
              <a:t>studietid</a:t>
            </a:r>
            <a:endParaRPr lang="en-US" sz="2200" dirty="0"/>
          </a:p>
        </p:txBody>
      </p:sp>
      <p:pic>
        <p:nvPicPr>
          <p:cNvPr id="5" name="Bilde 4">
            <a:extLst>
              <a:ext uri="{FF2B5EF4-FFF2-40B4-BE49-F238E27FC236}">
                <a16:creationId xmlns:a16="http://schemas.microsoft.com/office/drawing/2014/main" id="{C39D8DAE-E7F9-4FE3-B5E8-A39B405CDBEA}"/>
              </a:ext>
            </a:extLst>
          </p:cNvPr>
          <p:cNvPicPr>
            <a:picLocks noChangeAspect="1"/>
          </p:cNvPicPr>
          <p:nvPr/>
        </p:nvPicPr>
        <p:blipFill rotWithShape="1">
          <a:blip r:embed="rId2">
            <a:extLst>
              <a:ext uri="{28A0092B-C50C-407E-A947-70E740481C1C}">
                <a14:useLocalDpi xmlns:a14="http://schemas.microsoft.com/office/drawing/2010/main" val="0"/>
              </a:ext>
            </a:extLst>
          </a:blip>
          <a:srcRect t="7466" r="-2" b="147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8910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38200" y="1415408"/>
            <a:ext cx="10515600" cy="4253220"/>
          </a:xfrm>
        </p:spPr>
        <p:txBody>
          <a:bodyPr>
            <a:normAutofit lnSpcReduction="10000"/>
          </a:bodyPr>
          <a:lstStyle/>
          <a:p>
            <a:pPr marL="0" indent="0">
              <a:buNone/>
            </a:pPr>
            <a:r>
              <a:rPr lang="nb-NO" dirty="0"/>
              <a:t>Teoretiske prøver og eksamen består av </a:t>
            </a:r>
            <a:r>
              <a:rPr lang="nb-NO" dirty="0" err="1"/>
              <a:t>flervalgsspørsmål</a:t>
            </a:r>
            <a:r>
              <a:rPr lang="nb-NO" dirty="0"/>
              <a:t>. </a:t>
            </a:r>
          </a:p>
          <a:p>
            <a:pPr marL="514350" indent="-514350">
              <a:buAutoNum type="alphaLcParenR"/>
            </a:pPr>
            <a:r>
              <a:rPr lang="nb-NO" dirty="0"/>
              <a:t>Skolesjefen skal benytte seksjonens TMS for progresjonssjekk, jf. SFHB 4.4.2 bokstav d for å sjekke at kunnskapsnivået i hvert fag før kandidaten kan bli oppmeldt til eksamen </a:t>
            </a:r>
          </a:p>
          <a:p>
            <a:pPr marL="514350" indent="-514350">
              <a:buAutoNum type="alphaLcParenR"/>
            </a:pPr>
            <a:r>
              <a:rPr lang="nb-NO" dirty="0"/>
              <a:t>Skolesjefen melder opp kandidaten til ett eller flere fag til elektronisk eksamen. Eksamen avholdes av en utpekt en </a:t>
            </a:r>
            <a:r>
              <a:rPr lang="nb-NO" dirty="0" err="1"/>
              <a:t>eksamenskontrollant</a:t>
            </a:r>
            <a:r>
              <a:rPr lang="nb-NO" dirty="0"/>
              <a:t> </a:t>
            </a:r>
          </a:p>
          <a:p>
            <a:pPr marL="514350" indent="-514350">
              <a:buAutoNum type="alphaLcParenR"/>
            </a:pPr>
            <a:r>
              <a:rPr lang="nb-NO" dirty="0"/>
              <a:t>Det kreves minst 75 prosent riktig svar i hvert fag for å bestå prøven</a:t>
            </a:r>
          </a:p>
          <a:p>
            <a:pPr marL="514350" indent="-514350">
              <a:buAutoNum type="alphaLcParenR"/>
            </a:pPr>
            <a:r>
              <a:rPr lang="nb-NO" dirty="0"/>
              <a:t>Når en prøve ikke er bestått kan nytt forsøk gjøres etter syv dager</a:t>
            </a:r>
          </a:p>
          <a:p>
            <a:pPr marL="514350" indent="-514350">
              <a:buAutoNum type="alphaLcParenR"/>
            </a:pPr>
            <a:r>
              <a:rPr lang="nb-NO" dirty="0"/>
              <a:t>Bestått teorieksamen er gyldig i to år, regnet fra første avlagte prøve</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SFHB 4.4.5 – Teoriprøver og eksamen</a:t>
            </a:r>
          </a:p>
        </p:txBody>
      </p:sp>
    </p:spTree>
    <p:extLst>
      <p:ext uri="{BB962C8B-B14F-4D97-AF65-F5344CB8AC3E}">
        <p14:creationId xmlns:p14="http://schemas.microsoft.com/office/powerpoint/2010/main" val="64772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94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03A85664-F76D-4B28-8645-4215BDF3F691}"/>
              </a:ext>
            </a:extLst>
          </p:cNvPr>
          <p:cNvSpPr txBox="1"/>
          <p:nvPr/>
        </p:nvSpPr>
        <p:spPr>
          <a:xfrm>
            <a:off x="524256" y="4767072"/>
            <a:ext cx="6594189"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3700" b="1">
                <a:solidFill>
                  <a:srgbClr val="FFFFFF"/>
                </a:solidFill>
                <a:latin typeface="+mj-lt"/>
                <a:ea typeface="+mj-ea"/>
                <a:cs typeface="+mj-cs"/>
              </a:rPr>
              <a:t>Teoriprøve for utstedelse av flygerettighet – gyldighetstid</a:t>
            </a:r>
            <a:endParaRPr lang="en-US" sz="3700" b="1" dirty="0">
              <a:solidFill>
                <a:srgbClr val="FFFFFF"/>
              </a:solidFill>
              <a:latin typeface="+mj-lt"/>
              <a:ea typeface="+mj-ea"/>
              <a:cs typeface="+mj-cs"/>
            </a:endParaRPr>
          </a:p>
        </p:txBody>
      </p:sp>
      <p:pic>
        <p:nvPicPr>
          <p:cNvPr id="5" name="Bilde 4">
            <a:extLst>
              <a:ext uri="{FF2B5EF4-FFF2-40B4-BE49-F238E27FC236}">
                <a16:creationId xmlns:a16="http://schemas.microsoft.com/office/drawing/2014/main" id="{BE04FF81-D8D1-4B7A-B28C-E742AACF34C0}"/>
              </a:ext>
            </a:extLst>
          </p:cNvPr>
          <p:cNvPicPr>
            <a:picLocks noChangeAspect="1"/>
          </p:cNvPicPr>
          <p:nvPr/>
        </p:nvPicPr>
        <p:blipFill>
          <a:blip r:embed="rId2">
            <a:extLst>
              <a:ext uri="{28A0092B-C50C-407E-A947-70E740481C1C}">
                <a14:useLocalDpi xmlns:a14="http://schemas.microsoft.com/office/drawing/2010/main" val="0"/>
              </a:ext>
            </a:extLst>
          </a:blip>
          <a:srcRect l="24" r="2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dirty="0" err="1">
                <a:solidFill>
                  <a:srgbClr val="FFFFFF"/>
                </a:solidFill>
              </a:rPr>
              <a:t>Bestått</a:t>
            </a:r>
            <a:r>
              <a:rPr lang="en-US" dirty="0">
                <a:solidFill>
                  <a:srgbClr val="FFFFFF"/>
                </a:solidFill>
              </a:rPr>
              <a:t> </a:t>
            </a:r>
            <a:r>
              <a:rPr lang="en-US" dirty="0" err="1">
                <a:solidFill>
                  <a:srgbClr val="FFFFFF"/>
                </a:solidFill>
              </a:rPr>
              <a:t>teoriprøve</a:t>
            </a:r>
            <a:r>
              <a:rPr lang="en-US" dirty="0">
                <a:solidFill>
                  <a:srgbClr val="FFFFFF"/>
                </a:solidFill>
              </a:rPr>
              <a:t> er </a:t>
            </a:r>
            <a:r>
              <a:rPr lang="en-US" dirty="0" err="1">
                <a:solidFill>
                  <a:srgbClr val="FFFFFF"/>
                </a:solidFill>
              </a:rPr>
              <a:t>gyldig</a:t>
            </a:r>
            <a:endParaRPr lang="en-US" dirty="0">
              <a:solidFill>
                <a:srgbClr val="FFFFFF"/>
              </a:solidFill>
            </a:endParaRPr>
          </a:p>
          <a:p>
            <a:r>
              <a:rPr lang="en-US" dirty="0" err="1">
                <a:solidFill>
                  <a:srgbClr val="FFFFFF"/>
                </a:solidFill>
              </a:rPr>
              <a:t>i</a:t>
            </a:r>
            <a:r>
              <a:rPr lang="en-US" dirty="0">
                <a:solidFill>
                  <a:srgbClr val="FFFFFF"/>
                </a:solidFill>
              </a:rPr>
              <a:t> et </a:t>
            </a:r>
            <a:r>
              <a:rPr lang="en-US" dirty="0" err="1">
                <a:solidFill>
                  <a:srgbClr val="FFFFFF"/>
                </a:solidFill>
              </a:rPr>
              <a:t>tidsrom</a:t>
            </a:r>
            <a:r>
              <a:rPr lang="en-US" dirty="0">
                <a:solidFill>
                  <a:srgbClr val="FFFFFF"/>
                </a:solidFill>
              </a:rPr>
              <a:t> </a:t>
            </a:r>
            <a:r>
              <a:rPr lang="en-US" dirty="0" err="1">
                <a:solidFill>
                  <a:srgbClr val="FFFFFF"/>
                </a:solidFill>
              </a:rPr>
              <a:t>på</a:t>
            </a:r>
            <a:r>
              <a:rPr lang="en-US" dirty="0">
                <a:solidFill>
                  <a:srgbClr val="FFFFFF"/>
                </a:solidFill>
              </a:rPr>
              <a:t> 24 </a:t>
            </a:r>
            <a:r>
              <a:rPr lang="en-US" dirty="0" err="1">
                <a:solidFill>
                  <a:srgbClr val="FFFFFF"/>
                </a:solidFill>
              </a:rPr>
              <a:t>måneder</a:t>
            </a:r>
            <a:r>
              <a:rPr lang="en-US" dirty="0">
                <a:solidFill>
                  <a:srgbClr val="FFFFFF"/>
                </a:solidFill>
              </a:rPr>
              <a:t> for </a:t>
            </a:r>
            <a:r>
              <a:rPr lang="en-US" dirty="0" err="1">
                <a:solidFill>
                  <a:srgbClr val="FFFFFF"/>
                </a:solidFill>
              </a:rPr>
              <a:t>utstedelse</a:t>
            </a:r>
            <a:r>
              <a:rPr lang="en-US" dirty="0">
                <a:solidFill>
                  <a:srgbClr val="FFFFFF"/>
                </a:solidFill>
              </a:rPr>
              <a:t> av flygebevis med flygerettighet</a:t>
            </a:r>
          </a:p>
          <a:p>
            <a:r>
              <a:rPr lang="en-US" dirty="0" err="1">
                <a:solidFill>
                  <a:srgbClr val="FFFFFF"/>
                </a:solidFill>
              </a:rPr>
              <a:t>tidsrommet</a:t>
            </a:r>
            <a:r>
              <a:rPr lang="en-US" dirty="0">
                <a:solidFill>
                  <a:srgbClr val="FFFFFF"/>
                </a:solidFill>
              </a:rPr>
              <a:t> </a:t>
            </a:r>
            <a:r>
              <a:rPr lang="en-US" dirty="0" err="1">
                <a:solidFill>
                  <a:srgbClr val="FFFFFF"/>
                </a:solidFill>
              </a:rPr>
              <a:t>gjelder</a:t>
            </a:r>
            <a:r>
              <a:rPr lang="en-US" dirty="0">
                <a:solidFill>
                  <a:srgbClr val="FFFFFF"/>
                </a:solidFill>
              </a:rPr>
              <a:t> </a:t>
            </a:r>
            <a:r>
              <a:rPr lang="en-US" dirty="0" err="1">
                <a:solidFill>
                  <a:srgbClr val="FFFFFF"/>
                </a:solidFill>
              </a:rPr>
              <a:t>fra</a:t>
            </a:r>
            <a:r>
              <a:rPr lang="en-US" dirty="0">
                <a:solidFill>
                  <a:srgbClr val="FFFFFF"/>
                </a:solidFill>
              </a:rPr>
              <a:t> den </a:t>
            </a:r>
            <a:r>
              <a:rPr lang="en-US" dirty="0" err="1">
                <a:solidFill>
                  <a:srgbClr val="FFFFFF"/>
                </a:solidFill>
              </a:rPr>
              <a:t>dagen</a:t>
            </a:r>
            <a:r>
              <a:rPr lang="en-US" dirty="0">
                <a:solidFill>
                  <a:srgbClr val="FFFFFF"/>
                </a:solidFill>
              </a:rPr>
              <a:t> du </a:t>
            </a:r>
            <a:r>
              <a:rPr lang="en-US" dirty="0" err="1">
                <a:solidFill>
                  <a:srgbClr val="FFFFFF"/>
                </a:solidFill>
              </a:rPr>
              <a:t>består</a:t>
            </a:r>
            <a:r>
              <a:rPr lang="en-US" dirty="0">
                <a:solidFill>
                  <a:srgbClr val="FFFFFF"/>
                </a:solidFill>
              </a:rPr>
              <a:t> </a:t>
            </a:r>
            <a:r>
              <a:rPr lang="en-US" dirty="0" err="1">
                <a:solidFill>
                  <a:srgbClr val="FFFFFF"/>
                </a:solidFill>
              </a:rPr>
              <a:t>teoriprøven</a:t>
            </a:r>
            <a:endParaRPr lang="en-US" dirty="0">
              <a:solidFill>
                <a:srgbClr val="FFFFFF"/>
              </a:solidFill>
            </a:endParaRPr>
          </a:p>
        </p:txBody>
      </p:sp>
      <p:pic>
        <p:nvPicPr>
          <p:cNvPr id="9" name="Bilde 8">
            <a:extLst>
              <a:ext uri="{FF2B5EF4-FFF2-40B4-BE49-F238E27FC236}">
                <a16:creationId xmlns:a16="http://schemas.microsoft.com/office/drawing/2014/main" id="{C8423ABC-D70C-45D2-BD3F-BE086B8273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81074" y="5794580"/>
            <a:ext cx="2642774" cy="571500"/>
          </a:xfrm>
          <a:prstGeom prst="rect">
            <a:avLst/>
          </a:prstGeom>
        </p:spPr>
      </p:pic>
    </p:spTree>
    <p:extLst>
      <p:ext uri="{BB962C8B-B14F-4D97-AF65-F5344CB8AC3E}">
        <p14:creationId xmlns:p14="http://schemas.microsoft.com/office/powerpoint/2010/main" val="343417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lnSpcReduction="10000"/>
          </a:bodyPr>
          <a:lstStyle/>
          <a:p>
            <a:pPr marL="514350" indent="-514350">
              <a:buFont typeface="+mj-lt"/>
              <a:buAutoNum type="alphaLcParenR"/>
            </a:pPr>
            <a:r>
              <a:rPr lang="nb-NO" dirty="0"/>
              <a:t>Eksamen i alle fag (jf. SFHB 4.4.3) må være bestått før ferdighetsprøve  </a:t>
            </a:r>
          </a:p>
          <a:p>
            <a:pPr marL="514350" indent="-514350">
              <a:buFont typeface="+mj-lt"/>
              <a:buAutoNum type="alphaLcParenR"/>
            </a:pPr>
            <a:r>
              <a:rPr lang="nb-NO" dirty="0"/>
              <a:t>Søkere til flygebevis for vektskift skal ha gjennomført minimum 25 timer skoleflyging</a:t>
            </a:r>
          </a:p>
          <a:p>
            <a:pPr marL="514350" indent="-514350">
              <a:buFont typeface="+mj-lt"/>
              <a:buAutoNum type="alphaLcParenR"/>
            </a:pPr>
            <a:r>
              <a:rPr lang="nb-NO" dirty="0"/>
              <a:t>Søkere til flygebevis på sportsflykategoriene gyroplan og rorstyring skal ha gjennomført minimum 30 timer skoleflyging  </a:t>
            </a:r>
          </a:p>
          <a:p>
            <a:pPr marL="514350" indent="-514350">
              <a:buFont typeface="+mj-lt"/>
              <a:buAutoNum type="alphaLcParenR"/>
            </a:pPr>
            <a:r>
              <a:rPr lang="nb-NO" dirty="0"/>
              <a:t>Ferdighetsprøve («skill test») til sportsflyrettighet nivå 2 gjøres av en kontrollant (IK-1).</a:t>
            </a:r>
            <a:br>
              <a:rPr lang="nb-NO" dirty="0"/>
            </a:br>
            <a:r>
              <a:rPr lang="nb-NO" dirty="0"/>
              <a:t> </a:t>
            </a:r>
            <a:br>
              <a:rPr lang="nb-NO" dirty="0"/>
            </a:br>
            <a:r>
              <a:rPr lang="nb-NO" dirty="0" err="1"/>
              <a:t>Kontrollanten</a:t>
            </a:r>
            <a:r>
              <a:rPr lang="nb-NO" dirty="0"/>
              <a:t> skal stille spørsmål for å kontrollere at eleven fullt ut forstår hva han/hun gjør og hvorfor dette gjøres</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SFHB 4.5.8 – Ferdighetsprøve</a:t>
            </a:r>
          </a:p>
        </p:txBody>
      </p:sp>
    </p:spTree>
    <p:extLst>
      <p:ext uri="{BB962C8B-B14F-4D97-AF65-F5344CB8AC3E}">
        <p14:creationId xmlns:p14="http://schemas.microsoft.com/office/powerpoint/2010/main" val="49557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pPr marL="0" indent="0">
              <a:buNone/>
            </a:pPr>
            <a:r>
              <a:rPr lang="nb-NO" dirty="0"/>
              <a:t>Den praktiske utdanningen skal minimum bestå av følgende:</a:t>
            </a:r>
          </a:p>
          <a:p>
            <a:r>
              <a:rPr lang="nb-NO" dirty="0"/>
              <a:t>Minst 24 timer instruksjon i sportsfly med rorkontroll</a:t>
            </a:r>
          </a:p>
          <a:p>
            <a:r>
              <a:rPr lang="nb-NO" dirty="0"/>
              <a:t>Minst 18 timer instruksjon i gyroplan eller med vektskiftstyring </a:t>
            </a:r>
          </a:p>
          <a:p>
            <a:r>
              <a:rPr lang="nb-NO" dirty="0"/>
              <a:t>Seks timer soloflyging under tilsyn, hvorav minst tre timer skal være navigasjonsflyging, inkludert en flyvning på minst 80 NM hvor det skal utføres minst en landing med full stopp på en annen flyplass enn avgangsflyplassen</a:t>
            </a:r>
          </a:p>
          <a:p>
            <a:r>
              <a:rPr lang="nb-NO" dirty="0"/>
              <a:t>En flyelev får lov å fly solo om han/hun er autorisert og følges opp av en instruktør</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SFHB 4.5.8 – Inndeling av praktisk opplæring</a:t>
            </a:r>
          </a:p>
        </p:txBody>
      </p:sp>
    </p:spTree>
    <p:extLst>
      <p:ext uri="{BB962C8B-B14F-4D97-AF65-F5344CB8AC3E}">
        <p14:creationId xmlns:p14="http://schemas.microsoft.com/office/powerpoint/2010/main" val="89196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A2B76F-7AA2-4380-9886-5ECA7C9B5417}"/>
              </a:ext>
            </a:extLst>
          </p:cNvPr>
          <p:cNvSpPr>
            <a:spLocks noGrp="1"/>
          </p:cNvSpPr>
          <p:nvPr>
            <p:ph type="title"/>
          </p:nvPr>
        </p:nvSpPr>
        <p:spPr>
          <a:xfrm>
            <a:off x="524256" y="4767072"/>
            <a:ext cx="6594189" cy="1625210"/>
          </a:xfrm>
        </p:spPr>
        <p:txBody>
          <a:bodyPr>
            <a:normAutofit/>
          </a:bodyPr>
          <a:lstStyle/>
          <a:p>
            <a:pPr algn="r"/>
            <a:r>
              <a:rPr lang="nb-NO" b="1" dirty="0">
                <a:solidFill>
                  <a:schemeClr val="tx1">
                    <a:lumMod val="75000"/>
                    <a:lumOff val="25000"/>
                  </a:schemeClr>
                </a:solidFill>
                <a:latin typeface="+mn-lt"/>
              </a:rPr>
              <a:t>Krav til </a:t>
            </a:r>
            <a:r>
              <a:rPr lang="nb-NO" b="1" i="1" dirty="0">
                <a:solidFill>
                  <a:schemeClr val="tx1">
                    <a:lumMod val="75000"/>
                    <a:lumOff val="25000"/>
                  </a:schemeClr>
                </a:solidFill>
                <a:latin typeface="+mn-lt"/>
              </a:rPr>
              <a:t>erfaring</a:t>
            </a:r>
            <a:r>
              <a:rPr lang="nb-NO" b="1" dirty="0">
                <a:solidFill>
                  <a:schemeClr val="tx1">
                    <a:lumMod val="75000"/>
                    <a:lumOff val="25000"/>
                  </a:schemeClr>
                </a:solidFill>
                <a:latin typeface="+mn-lt"/>
              </a:rPr>
              <a:t> og godskriving</a:t>
            </a:r>
          </a:p>
        </p:txBody>
      </p:sp>
      <p:pic>
        <p:nvPicPr>
          <p:cNvPr id="6" name="Bilde 5" descr="Et bilde som inneholder himmel, utendørs, fjell, luftfartøy&#10;&#10;Automatisk generert beskrivelse">
            <a:extLst>
              <a:ext uri="{FF2B5EF4-FFF2-40B4-BE49-F238E27FC236}">
                <a16:creationId xmlns:a16="http://schemas.microsoft.com/office/drawing/2014/main" id="{3663266A-56C7-4F2B-8BF7-CFD79BA34390}"/>
              </a:ext>
            </a:extLst>
          </p:cNvPr>
          <p:cNvPicPr>
            <a:picLocks noChangeAspect="1"/>
          </p:cNvPicPr>
          <p:nvPr/>
        </p:nvPicPr>
        <p:blipFill rotWithShape="1">
          <a:blip r:embed="rId2">
            <a:extLst>
              <a:ext uri="{28A0092B-C50C-407E-A947-70E740481C1C}">
                <a14:useLocalDpi xmlns:a14="http://schemas.microsoft.com/office/drawing/2010/main" val="0"/>
              </a:ext>
            </a:extLst>
          </a:blip>
          <a:srcRect r="3337"/>
          <a:stretch/>
        </p:blipFill>
        <p:spPr>
          <a:xfrm>
            <a:off x="327547" y="321733"/>
            <a:ext cx="7058306" cy="4107392"/>
          </a:xfrm>
          <a:prstGeom prst="rect">
            <a:avLst/>
          </a:prstGeom>
        </p:spPr>
      </p:pic>
      <p:sp>
        <p:nvSpPr>
          <p:cNvPr id="3" name="Plassholder for innhold 2">
            <a:extLst>
              <a:ext uri="{FF2B5EF4-FFF2-40B4-BE49-F238E27FC236}">
                <a16:creationId xmlns:a16="http://schemas.microsoft.com/office/drawing/2014/main" id="{4DBD3A24-A7A8-452F-A8B7-B4EE7DB11359}"/>
              </a:ext>
            </a:extLst>
          </p:cNvPr>
          <p:cNvSpPr>
            <a:spLocks noGrp="1"/>
          </p:cNvSpPr>
          <p:nvPr>
            <p:ph idx="1"/>
          </p:nvPr>
        </p:nvSpPr>
        <p:spPr>
          <a:xfrm>
            <a:off x="8029319" y="917725"/>
            <a:ext cx="3489581" cy="4852362"/>
          </a:xfrm>
        </p:spPr>
        <p:txBody>
          <a:bodyPr anchor="ctr">
            <a:normAutofit fontScale="85000" lnSpcReduction="10000"/>
          </a:bodyPr>
          <a:lstStyle/>
          <a:p>
            <a:r>
              <a:rPr lang="nb-NO" sz="2400" dirty="0">
                <a:solidFill>
                  <a:schemeClr val="tx1">
                    <a:lumMod val="75000"/>
                    <a:lumOff val="25000"/>
                  </a:schemeClr>
                </a:solidFill>
              </a:rPr>
              <a:t>Du skal ha mottatt minst </a:t>
            </a:r>
            <a:r>
              <a:rPr lang="nb-NO" sz="2400" b="1" dirty="0">
                <a:solidFill>
                  <a:schemeClr val="tx1">
                    <a:lumMod val="75000"/>
                    <a:lumOff val="25000"/>
                  </a:schemeClr>
                </a:solidFill>
              </a:rPr>
              <a:t>30</a:t>
            </a:r>
            <a:r>
              <a:rPr lang="nb-NO" sz="2400" dirty="0">
                <a:solidFill>
                  <a:schemeClr val="tx1">
                    <a:lumMod val="75000"/>
                    <a:lumOff val="25000"/>
                  </a:schemeClr>
                </a:solidFill>
              </a:rPr>
              <a:t> timers undervisning i rorstyring eller gyroplan hvorav minst:</a:t>
            </a:r>
          </a:p>
          <a:p>
            <a:r>
              <a:rPr lang="nb-NO" sz="2400" b="1" dirty="0">
                <a:solidFill>
                  <a:schemeClr val="tx1">
                    <a:lumMod val="75000"/>
                    <a:lumOff val="25000"/>
                  </a:schemeClr>
                </a:solidFill>
              </a:rPr>
              <a:t>15</a:t>
            </a:r>
            <a:r>
              <a:rPr lang="nb-NO" sz="2400" dirty="0">
                <a:solidFill>
                  <a:schemeClr val="tx1">
                    <a:lumMod val="75000"/>
                    <a:lumOff val="25000"/>
                  </a:schemeClr>
                </a:solidFill>
              </a:rPr>
              <a:t> timer elevtid i den klassen som ferdighetsprøven skal tas på</a:t>
            </a:r>
          </a:p>
          <a:p>
            <a:r>
              <a:rPr lang="nb-NO" sz="2400" b="1" dirty="0">
                <a:solidFill>
                  <a:schemeClr val="tx1">
                    <a:lumMod val="75000"/>
                    <a:lumOff val="25000"/>
                  </a:schemeClr>
                </a:solidFill>
              </a:rPr>
              <a:t>Seks</a:t>
            </a:r>
            <a:r>
              <a:rPr lang="nb-NO" sz="2400" dirty="0">
                <a:solidFill>
                  <a:schemeClr val="tx1">
                    <a:lumMod val="75000"/>
                    <a:lumOff val="25000"/>
                  </a:schemeClr>
                </a:solidFill>
              </a:rPr>
              <a:t> timer soloflygetid under tilsyn, hvorav minst </a:t>
            </a:r>
            <a:r>
              <a:rPr lang="nb-NO" sz="2400" b="1" dirty="0">
                <a:solidFill>
                  <a:schemeClr val="tx1">
                    <a:lumMod val="75000"/>
                    <a:lumOff val="25000"/>
                  </a:schemeClr>
                </a:solidFill>
              </a:rPr>
              <a:t>tre</a:t>
            </a:r>
            <a:r>
              <a:rPr lang="nb-NO" sz="2400" dirty="0">
                <a:solidFill>
                  <a:schemeClr val="tx1">
                    <a:lumMod val="75000"/>
                    <a:lumOff val="25000"/>
                  </a:schemeClr>
                </a:solidFill>
              </a:rPr>
              <a:t> timer solonavigasjonsflyging med minst </a:t>
            </a:r>
            <a:r>
              <a:rPr lang="nb-NO" sz="2400" b="1" dirty="0">
                <a:solidFill>
                  <a:schemeClr val="tx1">
                    <a:lumMod val="75000"/>
                    <a:lumOff val="25000"/>
                  </a:schemeClr>
                </a:solidFill>
              </a:rPr>
              <a:t>én</a:t>
            </a:r>
            <a:r>
              <a:rPr lang="nb-NO" sz="2400" dirty="0">
                <a:solidFill>
                  <a:schemeClr val="tx1">
                    <a:lumMod val="75000"/>
                    <a:lumOff val="25000"/>
                  </a:schemeClr>
                </a:solidFill>
              </a:rPr>
              <a:t> navigasjonsflyging på minst 80 nautiske mil hvor du skal utføre én landing med full stopp på en annen flyplass enn den du dro fra</a:t>
            </a:r>
          </a:p>
          <a:p>
            <a:r>
              <a:rPr lang="nb-NO" sz="2400" dirty="0">
                <a:solidFill>
                  <a:schemeClr val="tx1">
                    <a:lumMod val="75000"/>
                    <a:lumOff val="25000"/>
                  </a:schemeClr>
                </a:solidFill>
              </a:rPr>
              <a:t>Altså 30-15-6-3-1</a:t>
            </a:r>
          </a:p>
        </p:txBody>
      </p:sp>
      <p:pic>
        <p:nvPicPr>
          <p:cNvPr id="9" name="Bilde 8">
            <a:extLst>
              <a:ext uri="{FF2B5EF4-FFF2-40B4-BE49-F238E27FC236}">
                <a16:creationId xmlns:a16="http://schemas.microsoft.com/office/drawing/2014/main" id="{135C0AE1-BF89-4EC4-BBA1-4969C96562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81074" y="5867426"/>
            <a:ext cx="2642774" cy="571500"/>
          </a:xfrm>
          <a:prstGeom prst="rect">
            <a:avLst/>
          </a:prstGeom>
        </p:spPr>
      </p:pic>
    </p:spTree>
    <p:extLst>
      <p:ext uri="{BB962C8B-B14F-4D97-AF65-F5344CB8AC3E}">
        <p14:creationId xmlns:p14="http://schemas.microsoft.com/office/powerpoint/2010/main" val="37654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Sylinder 2">
            <a:extLst>
              <a:ext uri="{FF2B5EF4-FFF2-40B4-BE49-F238E27FC236}">
                <a16:creationId xmlns:a16="http://schemas.microsoft.com/office/drawing/2014/main" id="{03A85664-F76D-4B28-8645-4215BDF3F691}"/>
              </a:ext>
            </a:extLst>
          </p:cNvPr>
          <p:cNvSpPr txBox="1"/>
          <p:nvPr/>
        </p:nvSpPr>
        <p:spPr>
          <a:xfrm>
            <a:off x="829781" y="2745736"/>
            <a:ext cx="3698803" cy="1366528"/>
          </a:xfrm>
          <a:prstGeom prst="rect">
            <a:avLst/>
          </a:prstGeom>
          <a:solidFill>
            <a:srgbClr val="FFFFFF"/>
          </a:solidFill>
          <a:ln w="25400" cap="sq">
            <a:solidFill>
              <a:srgbClr val="404040"/>
            </a:solidFill>
            <a:miter lim="800000"/>
          </a:ln>
        </p:spPr>
        <p:txBody>
          <a:bodyPr vert="horz" lIns="91440" tIns="45720" rIns="91440" bIns="45720" rtlCol="0" anchor="ctr">
            <a:normAutofit/>
          </a:bodyPr>
          <a:lstStyle/>
          <a:p>
            <a:pPr algn="ctr">
              <a:lnSpc>
                <a:spcPct val="90000"/>
              </a:lnSpc>
              <a:spcBef>
                <a:spcPct val="0"/>
              </a:spcBef>
              <a:spcAft>
                <a:spcPts val="600"/>
              </a:spcAft>
            </a:pPr>
            <a:r>
              <a:rPr lang="en-US" sz="3000" b="1" kern="1200" dirty="0" err="1">
                <a:solidFill>
                  <a:srgbClr val="262626"/>
                </a:solidFill>
                <a:latin typeface="+mj-lt"/>
                <a:ea typeface="+mj-ea"/>
                <a:cs typeface="+mj-cs"/>
              </a:rPr>
              <a:t>Godskriving</a:t>
            </a:r>
            <a:r>
              <a:rPr lang="en-US" sz="3000" b="1" kern="1200" dirty="0">
                <a:solidFill>
                  <a:srgbClr val="262626"/>
                </a:solidFill>
                <a:latin typeface="+mj-lt"/>
                <a:ea typeface="+mj-ea"/>
                <a:cs typeface="+mj-cs"/>
              </a:rPr>
              <a:t> av </a:t>
            </a:r>
            <a:r>
              <a:rPr lang="en-US" sz="3000" b="1" i="1" kern="1200" dirty="0" err="1">
                <a:solidFill>
                  <a:srgbClr val="262626"/>
                </a:solidFill>
                <a:latin typeface="+mj-lt"/>
                <a:ea typeface="+mj-ea"/>
                <a:cs typeface="+mj-cs"/>
              </a:rPr>
              <a:t>flygetid</a:t>
            </a:r>
            <a:r>
              <a:rPr lang="en-US" sz="3000" b="1" kern="1200" dirty="0">
                <a:solidFill>
                  <a:srgbClr val="262626"/>
                </a:solidFill>
                <a:latin typeface="+mj-lt"/>
                <a:ea typeface="+mj-ea"/>
                <a:cs typeface="+mj-cs"/>
              </a:rPr>
              <a:t> </a:t>
            </a:r>
            <a:r>
              <a:rPr lang="en-US" sz="3000" b="1" kern="1200" dirty="0" err="1">
                <a:solidFill>
                  <a:srgbClr val="262626"/>
                </a:solidFill>
                <a:latin typeface="+mj-lt"/>
                <a:ea typeface="+mj-ea"/>
                <a:cs typeface="+mj-cs"/>
              </a:rPr>
              <a:t>og</a:t>
            </a:r>
            <a:r>
              <a:rPr lang="en-US" sz="3000" b="1" kern="1200" dirty="0">
                <a:solidFill>
                  <a:srgbClr val="262626"/>
                </a:solidFill>
                <a:latin typeface="+mj-lt"/>
                <a:ea typeface="+mj-ea"/>
                <a:cs typeface="+mj-cs"/>
              </a:rPr>
              <a:t> </a:t>
            </a:r>
            <a:r>
              <a:rPr lang="en-US" sz="3000" b="1" kern="1200" dirty="0" err="1">
                <a:solidFill>
                  <a:srgbClr val="262626"/>
                </a:solidFill>
                <a:latin typeface="+mj-lt"/>
                <a:ea typeface="+mj-ea"/>
                <a:cs typeface="+mj-cs"/>
              </a:rPr>
              <a:t>teorikunnskaper</a:t>
            </a:r>
            <a:endParaRPr lang="en-US" sz="3000" b="1" kern="1200" dirty="0">
              <a:solidFill>
                <a:srgbClr val="262626"/>
              </a:solidFill>
              <a:latin typeface="+mj-lt"/>
              <a:ea typeface="+mj-ea"/>
              <a:cs typeface="+mj-cs"/>
            </a:endParaRP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6049182" y="802638"/>
            <a:ext cx="5408696" cy="5252722"/>
          </a:xfrm>
        </p:spPr>
        <p:txBody>
          <a:bodyPr vert="horz" lIns="91440" tIns="45720" rIns="91440" bIns="45720" rtlCol="0" anchor="ctr">
            <a:normAutofit/>
          </a:bodyPr>
          <a:lstStyle/>
          <a:p>
            <a:pPr marL="0" indent="0">
              <a:buNone/>
            </a:pPr>
            <a:r>
              <a:rPr lang="en-US" sz="2400" b="1" dirty="0" err="1"/>
              <a:t>Flygetid</a:t>
            </a:r>
            <a:r>
              <a:rPr lang="en-US" sz="2400" b="1" dirty="0"/>
              <a:t> </a:t>
            </a:r>
          </a:p>
          <a:p>
            <a:r>
              <a:rPr lang="en-US" sz="2400" b="1" dirty="0" err="1"/>
              <a:t>Hovedregel</a:t>
            </a:r>
            <a:r>
              <a:rPr lang="en-US" sz="2400" dirty="0"/>
              <a:t>: </a:t>
            </a:r>
            <a:r>
              <a:rPr lang="en-US" sz="2400" dirty="0" err="1"/>
              <a:t>Flygetid</a:t>
            </a:r>
            <a:r>
              <a:rPr lang="en-US" sz="2400" dirty="0"/>
              <a:t> som </a:t>
            </a:r>
            <a:r>
              <a:rPr lang="en-US" sz="2400" dirty="0" err="1"/>
              <a:t>godskrives</a:t>
            </a:r>
            <a:r>
              <a:rPr lang="en-US" sz="2400" dirty="0"/>
              <a:t> for en </a:t>
            </a:r>
            <a:r>
              <a:rPr lang="en-US" sz="2400" dirty="0" err="1"/>
              <a:t>rettighet</a:t>
            </a:r>
            <a:r>
              <a:rPr lang="en-US" sz="2400" dirty="0"/>
              <a:t> </a:t>
            </a:r>
            <a:r>
              <a:rPr lang="en-US" sz="2400" dirty="0" err="1"/>
              <a:t>skal</a:t>
            </a:r>
            <a:r>
              <a:rPr lang="en-US" sz="2400" dirty="0"/>
              <a:t> </a:t>
            </a:r>
            <a:r>
              <a:rPr lang="en-US" sz="2400" dirty="0" err="1"/>
              <a:t>være</a:t>
            </a:r>
            <a:r>
              <a:rPr lang="en-US" sz="2400" dirty="0"/>
              <a:t> </a:t>
            </a:r>
            <a:r>
              <a:rPr lang="en-US" sz="2400" dirty="0" err="1"/>
              <a:t>gjennomført</a:t>
            </a:r>
            <a:r>
              <a:rPr lang="en-US" sz="2400" dirty="0"/>
              <a:t> på samme </a:t>
            </a:r>
            <a:r>
              <a:rPr lang="en-US" sz="2400" dirty="0" err="1"/>
              <a:t>luftfartøykategori</a:t>
            </a:r>
            <a:r>
              <a:rPr lang="en-US" sz="2400" dirty="0"/>
              <a:t> </a:t>
            </a:r>
            <a:r>
              <a:rPr lang="en-US" sz="2400" dirty="0" err="1"/>
              <a:t>som</a:t>
            </a:r>
            <a:r>
              <a:rPr lang="en-US" sz="2400" dirty="0"/>
              <a:t> den </a:t>
            </a:r>
            <a:r>
              <a:rPr lang="en-US" sz="2400" dirty="0" err="1"/>
              <a:t>ønskede</a:t>
            </a:r>
            <a:r>
              <a:rPr lang="en-US" sz="2400" dirty="0"/>
              <a:t> </a:t>
            </a:r>
            <a:r>
              <a:rPr lang="en-US" sz="2400" dirty="0" err="1"/>
              <a:t>rettigheten</a:t>
            </a:r>
            <a:endParaRPr lang="en-US" sz="2400" dirty="0"/>
          </a:p>
          <a:p>
            <a:r>
              <a:rPr lang="en-US" sz="2400" dirty="0"/>
              <a:t>En </a:t>
            </a:r>
            <a:r>
              <a:rPr lang="en-US" sz="2400" dirty="0" err="1"/>
              <a:t>søker</a:t>
            </a:r>
            <a:r>
              <a:rPr lang="en-US" sz="2400" dirty="0"/>
              <a:t> </a:t>
            </a:r>
            <a:r>
              <a:rPr lang="en-US" sz="2400" dirty="0" err="1"/>
              <a:t>til</a:t>
            </a:r>
            <a:r>
              <a:rPr lang="en-US" sz="2400" dirty="0"/>
              <a:t> en </a:t>
            </a:r>
            <a:r>
              <a:rPr lang="en-US" sz="2400" dirty="0" err="1"/>
              <a:t>rettighet</a:t>
            </a:r>
            <a:r>
              <a:rPr lang="en-US" sz="2400" dirty="0"/>
              <a:t> </a:t>
            </a:r>
            <a:r>
              <a:rPr lang="en-US" sz="2400" dirty="0" err="1"/>
              <a:t>får</a:t>
            </a:r>
            <a:r>
              <a:rPr lang="en-US" sz="2400" dirty="0"/>
              <a:t> </a:t>
            </a:r>
            <a:r>
              <a:rPr lang="en-US" sz="2400" dirty="0" err="1"/>
              <a:t>godskrevet</a:t>
            </a:r>
            <a:r>
              <a:rPr lang="en-US" sz="2400" dirty="0"/>
              <a:t> all soloflygetid, </a:t>
            </a:r>
            <a:r>
              <a:rPr lang="en-US" sz="2400" dirty="0" err="1"/>
              <a:t>elevtid</a:t>
            </a:r>
            <a:r>
              <a:rPr lang="en-US" sz="2400" dirty="0"/>
              <a:t> eller </a:t>
            </a:r>
            <a:r>
              <a:rPr lang="en-US" sz="2400" dirty="0" err="1"/>
              <a:t>flygetid</a:t>
            </a:r>
            <a:r>
              <a:rPr lang="en-US" sz="2400" dirty="0"/>
              <a:t> som </a:t>
            </a:r>
            <a:r>
              <a:rPr lang="en-US" sz="2400" dirty="0" err="1"/>
              <a:t>fartøysjef</a:t>
            </a:r>
            <a:r>
              <a:rPr lang="en-US" sz="2400" dirty="0"/>
              <a:t> i den </a:t>
            </a:r>
            <a:r>
              <a:rPr lang="en-US" sz="2400" dirty="0" err="1"/>
              <a:t>samlede</a:t>
            </a:r>
            <a:r>
              <a:rPr lang="en-US" sz="2400" dirty="0"/>
              <a:t> </a:t>
            </a:r>
            <a:r>
              <a:rPr lang="en-US" sz="2400" dirty="0" err="1"/>
              <a:t>flytiden</a:t>
            </a:r>
            <a:r>
              <a:rPr lang="en-US" sz="2400" dirty="0"/>
              <a:t> som </a:t>
            </a:r>
            <a:r>
              <a:rPr lang="en-US" sz="2400" dirty="0" err="1"/>
              <a:t>kreves</a:t>
            </a:r>
            <a:r>
              <a:rPr lang="en-US" sz="2400" dirty="0"/>
              <a:t> for </a:t>
            </a:r>
            <a:r>
              <a:rPr lang="en-US" sz="2400" dirty="0" err="1"/>
              <a:t>rettigheten</a:t>
            </a:r>
            <a:endParaRPr lang="en-US" sz="2400" dirty="0"/>
          </a:p>
          <a:p>
            <a:r>
              <a:rPr lang="en-US" sz="2400" i="1" dirty="0"/>
              <a:t>Hva betyr det? Kan du </a:t>
            </a:r>
            <a:r>
              <a:rPr lang="en-US" sz="2400" i="1" dirty="0" err="1"/>
              <a:t>definere</a:t>
            </a:r>
            <a:r>
              <a:rPr lang="en-US" sz="2400" i="1" dirty="0"/>
              <a:t> soloflygetid, </a:t>
            </a:r>
            <a:r>
              <a:rPr lang="en-US" sz="2400" i="1" dirty="0" err="1"/>
              <a:t>elevtid</a:t>
            </a:r>
            <a:r>
              <a:rPr lang="en-US" sz="2400" i="1" dirty="0"/>
              <a:t>, </a:t>
            </a:r>
            <a:r>
              <a:rPr lang="en-US" sz="2400" i="1" dirty="0" err="1"/>
              <a:t>flygetid</a:t>
            </a:r>
            <a:r>
              <a:rPr lang="en-US" sz="2400" i="1" dirty="0"/>
              <a:t> og </a:t>
            </a:r>
            <a:r>
              <a:rPr lang="en-US" sz="2400" i="1" dirty="0" err="1"/>
              <a:t>fartøysjef</a:t>
            </a:r>
            <a:r>
              <a:rPr lang="en-US" sz="2400" i="1" dirty="0"/>
              <a:t>?</a:t>
            </a:r>
          </a:p>
          <a:p>
            <a:pPr marL="0"/>
            <a:endParaRPr lang="en-US" sz="2200" dirty="0"/>
          </a:p>
        </p:txBody>
      </p:sp>
    </p:spTree>
    <p:extLst>
      <p:ext uri="{BB962C8B-B14F-4D97-AF65-F5344CB8AC3E}">
        <p14:creationId xmlns:p14="http://schemas.microsoft.com/office/powerpoint/2010/main" val="20637049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B16422C-9A28-43DA-B250-DFEB4802D4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74613" y="6000750"/>
            <a:ext cx="2642774" cy="571500"/>
          </a:xfrm>
          <a:prstGeom prst="rect">
            <a:avLst/>
          </a:prstGeom>
        </p:spPr>
      </p:pic>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fontScale="92500" lnSpcReduction="20000"/>
          </a:bodyPr>
          <a:lstStyle/>
          <a:p>
            <a:pPr marL="0" indent="0">
              <a:buNone/>
            </a:pPr>
            <a:r>
              <a:rPr lang="nb-NO" dirty="0"/>
              <a:t>En forkortelse:</a:t>
            </a:r>
          </a:p>
          <a:p>
            <a:pPr marL="0" indent="0">
              <a:buNone/>
            </a:pPr>
            <a:endParaRPr lang="nb-NO" sz="2200" dirty="0"/>
          </a:p>
          <a:p>
            <a:pPr marL="342900" indent="-342900"/>
            <a:r>
              <a:rPr lang="nb-NO" dirty="0"/>
              <a:t>Skrives alltid med store bokstaver med unntak av SI-verdier</a:t>
            </a:r>
          </a:p>
          <a:p>
            <a:pPr marL="342900" indent="-342900"/>
            <a:r>
              <a:rPr lang="nb-NO" dirty="0"/>
              <a:t>Er ordet den forkorter helt eller delvis uten vokaler, </a:t>
            </a:r>
            <a:r>
              <a:rPr lang="nb-NO" sz="1700" i="1" dirty="0"/>
              <a:t>eksempelvis TWR, APCH</a:t>
            </a:r>
          </a:p>
          <a:p>
            <a:pPr marL="342900" indent="-342900"/>
            <a:r>
              <a:rPr lang="nb-NO" dirty="0"/>
              <a:t>Kan være en eller flere stavelser av ordet den forkorter, </a:t>
            </a:r>
            <a:r>
              <a:rPr lang="nb-NO" sz="1700" i="1" dirty="0"/>
              <a:t>eksempelvis ARR, DEP</a:t>
            </a:r>
          </a:p>
          <a:p>
            <a:pPr marL="342900" indent="-342900"/>
            <a:r>
              <a:rPr lang="nb-NO" dirty="0"/>
              <a:t>Kan være sammensatt av flere ord, </a:t>
            </a:r>
            <a:r>
              <a:rPr lang="nb-NO" sz="1700" i="1" dirty="0"/>
              <a:t>eksempelvis NLF, NRK, BSL</a:t>
            </a:r>
          </a:p>
          <a:p>
            <a:pPr marL="342900" indent="-342900"/>
            <a:r>
              <a:rPr lang="nb-NO" dirty="0"/>
              <a:t>Kan være sammensatt av flere ord slik at den leses og uttales som et vanlig ord, altså ikke bokstav for bokstav. Det kalles for et akronym, </a:t>
            </a:r>
            <a:br>
              <a:rPr lang="nb-NO" dirty="0"/>
            </a:br>
            <a:r>
              <a:rPr lang="nb-NO" sz="1700" i="1" dirty="0"/>
              <a:t>eksempelvis NOTAM, SNOWTAM, ICAO, EASA, AFIS</a:t>
            </a:r>
            <a:endParaRPr lang="nb-NO" i="1" dirty="0"/>
          </a:p>
          <a:p>
            <a:pPr marL="0" indent="0">
              <a:buNone/>
            </a:pPr>
            <a:endParaRPr lang="nb-NO" sz="2200" dirty="0"/>
          </a:p>
          <a:p>
            <a:pPr marL="0" indent="0">
              <a:buNone/>
            </a:pPr>
            <a:r>
              <a:rPr lang="nb-NO" dirty="0"/>
              <a:t>Det finnes unntak, så sjekk alltid sammenhengen forkortelsene står i!</a:t>
            </a:r>
          </a:p>
          <a:p>
            <a:pPr marL="0" indent="0">
              <a:buNone/>
            </a:pPr>
            <a:endParaRPr lang="nb-NO"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523220"/>
          </a:xfrm>
          <a:prstGeom prst="rect">
            <a:avLst/>
          </a:prstGeom>
          <a:noFill/>
        </p:spPr>
        <p:txBody>
          <a:bodyPr wrap="square" rtlCol="0">
            <a:spAutoFit/>
          </a:bodyPr>
          <a:lstStyle/>
          <a:p>
            <a:pPr algn="ctr"/>
            <a:r>
              <a:rPr lang="nb-NO" sz="2800" b="1" dirty="0"/>
              <a:t>Forkortelser og tommelfingerregler</a:t>
            </a:r>
          </a:p>
        </p:txBody>
      </p:sp>
    </p:spTree>
    <p:extLst>
      <p:ext uri="{BB962C8B-B14F-4D97-AF65-F5344CB8AC3E}">
        <p14:creationId xmlns:p14="http://schemas.microsoft.com/office/powerpoint/2010/main" val="135113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pPr marL="0" indent="0">
              <a:buNone/>
            </a:pPr>
            <a:r>
              <a:rPr lang="nb-NO" dirty="0"/>
              <a:t>En ferdighetsprøve kalles for en «skill-test» på engelsk</a:t>
            </a:r>
          </a:p>
          <a:p>
            <a:r>
              <a:rPr lang="nb-NO" dirty="0"/>
              <a:t>Vi kaller den også for «oppflyging»</a:t>
            </a:r>
          </a:p>
          <a:p>
            <a:r>
              <a:rPr lang="nb-NO" dirty="0"/>
              <a:t>Dette er prøven du tar for en NLF-kontrollant slik at du kan få utstedt et flygebevis med rettigheter eller, om du allerede har et flygebevis, andre rettigheter</a:t>
            </a:r>
          </a:p>
          <a:p>
            <a:r>
              <a:rPr lang="nb-NO" dirty="0"/>
              <a:t>Du kan ikke meldes opp til en ferdighetsprøve før du har bestått teorieksamen i alle fag</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4.5.8 Ferdighetsprøve – praktisk prøve</a:t>
            </a:r>
          </a:p>
        </p:txBody>
      </p:sp>
    </p:spTree>
    <p:extLst>
      <p:ext uri="{BB962C8B-B14F-4D97-AF65-F5344CB8AC3E}">
        <p14:creationId xmlns:p14="http://schemas.microsoft.com/office/powerpoint/2010/main" val="33571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pPr marL="0" indent="0">
              <a:buNone/>
            </a:pPr>
            <a:r>
              <a:rPr lang="nb-NO" dirty="0"/>
              <a:t>Sendes til NLF på fastsatt </a:t>
            </a:r>
            <a:r>
              <a:rPr lang="nb-NO" dirty="0">
                <a:hlinkClick r:id="rId2"/>
              </a:rPr>
              <a:t>skjema</a:t>
            </a:r>
            <a:r>
              <a:rPr lang="nb-NO" dirty="0"/>
              <a:t> (se nettsiden for nedlasting)</a:t>
            </a:r>
          </a:p>
          <a:p>
            <a:r>
              <a:rPr lang="nb-NO" dirty="0"/>
              <a:t>Det som kreves av dokumentasjon må også legges ved</a:t>
            </a:r>
          </a:p>
          <a:p>
            <a:r>
              <a:rPr lang="nb-NO" dirty="0"/>
              <a:t>Søknad om utstedelse av flygerettighet for et annet type luftfartøy, ytterlige rettigheter eller endring, forlengelse eller fornyelse av de rettigheter vi allerede har skal rettes til NLF</a:t>
            </a:r>
          </a:p>
          <a:p>
            <a:r>
              <a:rPr lang="nb-NO" dirty="0"/>
              <a:t>Kan du forklare forskjellen mellom </a:t>
            </a:r>
            <a:r>
              <a:rPr lang="nb-NO" i="1" dirty="0"/>
              <a:t>forlengelse</a:t>
            </a:r>
            <a:r>
              <a:rPr lang="nb-NO" dirty="0"/>
              <a:t> og </a:t>
            </a:r>
            <a:r>
              <a:rPr lang="nb-NO" i="1" dirty="0"/>
              <a:t>fornyelse</a:t>
            </a:r>
            <a:r>
              <a:rPr lang="nb-NO" dirty="0"/>
              <a:t>?</a:t>
            </a:r>
          </a:p>
          <a:p>
            <a:endParaRPr lang="nb-NO"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Søknad om og utstedelse av flygebevis med rettigheter</a:t>
            </a:r>
          </a:p>
        </p:txBody>
      </p:sp>
    </p:spTree>
    <p:extLst>
      <p:ext uri="{BB962C8B-B14F-4D97-AF65-F5344CB8AC3E}">
        <p14:creationId xmlns:p14="http://schemas.microsoft.com/office/powerpoint/2010/main" val="160053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0791685-FFB7-4876-9207-C0A69D28A8EF}"/>
              </a:ext>
            </a:extLst>
          </p:cNvPr>
          <p:cNvSpPr>
            <a:spLocks noGrp="1"/>
          </p:cNvSpPr>
          <p:nvPr>
            <p:ph type="title"/>
          </p:nvPr>
        </p:nvSpPr>
        <p:spPr>
          <a:xfrm>
            <a:off x="838200" y="585216"/>
            <a:ext cx="10515600" cy="1325563"/>
          </a:xfrm>
        </p:spPr>
        <p:txBody>
          <a:bodyPr>
            <a:normAutofit/>
          </a:bodyPr>
          <a:lstStyle/>
          <a:p>
            <a:r>
              <a:rPr lang="nb-NO" b="1" dirty="0">
                <a:solidFill>
                  <a:schemeClr val="bg1"/>
                </a:solidFill>
                <a:latin typeface="+mn-lt"/>
              </a:rPr>
              <a:t>Registrering av flygetid</a:t>
            </a:r>
            <a:br>
              <a:rPr lang="nb-NO" b="1" dirty="0">
                <a:solidFill>
                  <a:schemeClr val="bg1"/>
                </a:solidFill>
              </a:rPr>
            </a:br>
            <a:endParaRPr lang="nb-NO" dirty="0">
              <a:solidFill>
                <a:schemeClr val="bg1"/>
              </a:solidFill>
            </a:endParaRPr>
          </a:p>
        </p:txBody>
      </p:sp>
      <p:pic>
        <p:nvPicPr>
          <p:cNvPr id="4" name="Bilde 3">
            <a:extLst>
              <a:ext uri="{FF2B5EF4-FFF2-40B4-BE49-F238E27FC236}">
                <a16:creationId xmlns:a16="http://schemas.microsoft.com/office/drawing/2014/main" id="{FCA17631-50F4-426D-8547-562C8E8C96BF}"/>
              </a:ext>
            </a:extLst>
          </p:cNvPr>
          <p:cNvPicPr>
            <a:picLocks noChangeAspect="1"/>
          </p:cNvPicPr>
          <p:nvPr/>
        </p:nvPicPr>
        <p:blipFill rotWithShape="1">
          <a:blip r:embed="rId2">
            <a:extLst>
              <a:ext uri="{28A0092B-C50C-407E-A947-70E740481C1C}">
                <a14:useLocalDpi xmlns:a14="http://schemas.microsoft.com/office/drawing/2010/main" val="0"/>
              </a:ext>
            </a:extLst>
          </a:blip>
          <a:srcRect l="47" r="4112" b="-3"/>
          <a:stretch/>
        </p:blipFill>
        <p:spPr>
          <a:xfrm>
            <a:off x="841248" y="2516777"/>
            <a:ext cx="6236208" cy="3660185"/>
          </a:xfrm>
          <a:prstGeom prst="rect">
            <a:avLst/>
          </a:prstGeom>
        </p:spPr>
      </p:pic>
      <p:sp>
        <p:nvSpPr>
          <p:cNvPr id="3" name="Plassholder for innhold 2">
            <a:extLst>
              <a:ext uri="{FF2B5EF4-FFF2-40B4-BE49-F238E27FC236}">
                <a16:creationId xmlns:a16="http://schemas.microsoft.com/office/drawing/2014/main" id="{D7C77A6E-B394-4B58-A985-EA1454382CA7}"/>
              </a:ext>
            </a:extLst>
          </p:cNvPr>
          <p:cNvSpPr>
            <a:spLocks noGrp="1"/>
          </p:cNvSpPr>
          <p:nvPr>
            <p:ph idx="1"/>
          </p:nvPr>
        </p:nvSpPr>
        <p:spPr>
          <a:xfrm>
            <a:off x="7546848" y="2516777"/>
            <a:ext cx="3803904" cy="3660185"/>
          </a:xfrm>
        </p:spPr>
        <p:txBody>
          <a:bodyPr anchor="ctr">
            <a:normAutofit/>
          </a:bodyPr>
          <a:lstStyle/>
          <a:p>
            <a:r>
              <a:rPr lang="nb-NO" sz="2000" dirty="0"/>
              <a:t>Det er et krav om at du skal føre loggbok i en form og på en måte som er fastsatt av NLF</a:t>
            </a:r>
          </a:p>
          <a:p>
            <a:r>
              <a:rPr lang="nb-NO" sz="2000" dirty="0"/>
              <a:t>Hvordan du fyller denne ut vil du lære av instruktøren din når du begynner på den praktiske treningen</a:t>
            </a:r>
          </a:p>
          <a:p>
            <a:endParaRPr lang="nb-NO" sz="2000" dirty="0"/>
          </a:p>
        </p:txBody>
      </p:sp>
    </p:spTree>
    <p:extLst>
      <p:ext uri="{BB962C8B-B14F-4D97-AF65-F5344CB8AC3E}">
        <p14:creationId xmlns:p14="http://schemas.microsoft.com/office/powerpoint/2010/main" val="2094233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A2B76F-7AA2-4380-9886-5ECA7C9B5417}"/>
              </a:ext>
            </a:extLst>
          </p:cNvPr>
          <p:cNvSpPr>
            <a:spLocks noGrp="1"/>
          </p:cNvSpPr>
          <p:nvPr>
            <p:ph type="title"/>
          </p:nvPr>
        </p:nvSpPr>
        <p:spPr>
          <a:xfrm>
            <a:off x="509229" y="629266"/>
            <a:ext cx="3651467" cy="1676603"/>
          </a:xfrm>
        </p:spPr>
        <p:txBody>
          <a:bodyPr>
            <a:normAutofit/>
          </a:bodyPr>
          <a:lstStyle/>
          <a:p>
            <a:r>
              <a:rPr lang="nb-NO" sz="3200" b="1" dirty="0">
                <a:latin typeface="+mn-lt"/>
              </a:rPr>
              <a:t>SFHB 4.7.1 – Krav til kontinuerlig erfaring</a:t>
            </a:r>
          </a:p>
        </p:txBody>
      </p:sp>
      <p:sp>
        <p:nvSpPr>
          <p:cNvPr id="3" name="Plassholder for innhold 2">
            <a:extLst>
              <a:ext uri="{FF2B5EF4-FFF2-40B4-BE49-F238E27FC236}">
                <a16:creationId xmlns:a16="http://schemas.microsoft.com/office/drawing/2014/main" id="{4DBD3A24-A7A8-452F-A8B7-B4EE7DB11359}"/>
              </a:ext>
            </a:extLst>
          </p:cNvPr>
          <p:cNvSpPr>
            <a:spLocks noGrp="1"/>
          </p:cNvSpPr>
          <p:nvPr>
            <p:ph idx="1"/>
          </p:nvPr>
        </p:nvSpPr>
        <p:spPr>
          <a:xfrm>
            <a:off x="490396" y="1993900"/>
            <a:ext cx="3810001" cy="4229919"/>
          </a:xfrm>
        </p:spPr>
        <p:txBody>
          <a:bodyPr>
            <a:normAutofit fontScale="92500" lnSpcReduction="10000"/>
          </a:bodyPr>
          <a:lstStyle/>
          <a:p>
            <a:pPr marL="0" indent="0">
              <a:buNone/>
            </a:pPr>
            <a:r>
              <a:rPr lang="nb-NO" sz="1800" dirty="0"/>
              <a:t>For å kunne bruke sertifikatet med tilhørende rettigheter må du de siste 24 måneder gjennomføre:</a:t>
            </a:r>
          </a:p>
          <a:p>
            <a:r>
              <a:rPr lang="nb-NO" sz="1800" dirty="0"/>
              <a:t>Minst 12 timers flygetid som fartøysjef, inkludert 12 starter og landinger</a:t>
            </a:r>
          </a:p>
          <a:p>
            <a:r>
              <a:rPr lang="nb-NO" sz="1800" dirty="0"/>
              <a:t>Oppfriskningstrening på minst én times samlet flytid med instruktør innenfor de siste 12 måneder før utløpsdato</a:t>
            </a:r>
          </a:p>
          <a:p>
            <a:pPr marL="0" indent="0">
              <a:buNone/>
            </a:pPr>
            <a:r>
              <a:rPr lang="nb-NO" sz="1800" dirty="0"/>
              <a:t>Dersom du ikke oppfyller disse kravene må du:</a:t>
            </a:r>
          </a:p>
          <a:p>
            <a:r>
              <a:rPr lang="nb-NO" sz="1800" dirty="0"/>
              <a:t>Gjennomgå en ferdighetskontroll, eller</a:t>
            </a:r>
          </a:p>
          <a:p>
            <a:r>
              <a:rPr lang="nb-NO" sz="1800" dirty="0"/>
              <a:t>Fly 12 starter og landinger, enten med instruktør, eller som soloflyvning autorisert av en instruktør</a:t>
            </a:r>
          </a:p>
        </p:txBody>
      </p:sp>
      <p:pic>
        <p:nvPicPr>
          <p:cNvPr id="6" name="Bilde 5" descr="Et bilde som inneholder gress, utendørs, himmel, fly&#10;&#10;Automatisk generert beskrivelse">
            <a:extLst>
              <a:ext uri="{FF2B5EF4-FFF2-40B4-BE49-F238E27FC236}">
                <a16:creationId xmlns:a16="http://schemas.microsoft.com/office/drawing/2014/main" id="{2BD97F66-37D2-4231-A9B2-B4E57B8F87D2}"/>
              </a:ext>
            </a:extLst>
          </p:cNvPr>
          <p:cNvPicPr>
            <a:picLocks noChangeAspect="1"/>
          </p:cNvPicPr>
          <p:nvPr/>
        </p:nvPicPr>
        <p:blipFill rotWithShape="1">
          <a:blip r:embed="rId2">
            <a:extLst>
              <a:ext uri="{28A0092B-C50C-407E-A947-70E740481C1C}">
                <a14:useLocalDpi xmlns:a14="http://schemas.microsoft.com/office/drawing/2010/main" val="0"/>
              </a:ext>
            </a:extLst>
          </a:blip>
          <a:srcRect l="3981" r="22781"/>
          <a:stretch/>
        </p:blipFill>
        <p:spPr>
          <a:xfrm>
            <a:off x="4639056" y="10"/>
            <a:ext cx="7552944" cy="6857990"/>
          </a:xfrm>
          <a:prstGeom prst="rect">
            <a:avLst/>
          </a:prstGeom>
          <a:effectLst/>
        </p:spPr>
      </p:pic>
    </p:spTree>
    <p:extLst>
      <p:ext uri="{BB962C8B-B14F-4D97-AF65-F5344CB8AC3E}">
        <p14:creationId xmlns:p14="http://schemas.microsoft.com/office/powerpoint/2010/main" val="2441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A6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88890A4-FB4B-41DB-8A86-82AF22BC0306}"/>
              </a:ext>
            </a:extLst>
          </p:cNvPr>
          <p:cNvSpPr>
            <a:spLocks noGrp="1"/>
          </p:cNvSpPr>
          <p:nvPr>
            <p:ph type="title"/>
          </p:nvPr>
        </p:nvSpPr>
        <p:spPr>
          <a:xfrm>
            <a:off x="524256" y="4767072"/>
            <a:ext cx="6594189" cy="1625210"/>
          </a:xfrm>
        </p:spPr>
        <p:txBody>
          <a:bodyPr>
            <a:normAutofit/>
          </a:bodyPr>
          <a:lstStyle/>
          <a:p>
            <a:pPr algn="r"/>
            <a:r>
              <a:rPr lang="nb-NO" sz="3700" b="1" dirty="0">
                <a:solidFill>
                  <a:srgbClr val="FFFFFF"/>
                </a:solidFill>
                <a:latin typeface="+mn-lt"/>
              </a:rPr>
              <a:t>4.10 Kreditering fra andre sertifikater</a:t>
            </a:r>
            <a:br>
              <a:rPr lang="nb-NO" sz="3700" b="1" dirty="0">
                <a:solidFill>
                  <a:srgbClr val="FFFFFF"/>
                </a:solidFill>
              </a:rPr>
            </a:br>
            <a:endParaRPr lang="nb-NO" sz="3700" dirty="0">
              <a:solidFill>
                <a:srgbClr val="FFFFFF"/>
              </a:solidFill>
              <a:latin typeface="+mn-lt"/>
            </a:endParaRPr>
          </a:p>
        </p:txBody>
      </p:sp>
      <p:pic>
        <p:nvPicPr>
          <p:cNvPr id="5" name="Bilde 4" descr="Et bilde som inneholder gress, utendørs, bilvei, fly&#10;&#10;Automatisk generert beskrivelse">
            <a:extLst>
              <a:ext uri="{FF2B5EF4-FFF2-40B4-BE49-F238E27FC236}">
                <a16:creationId xmlns:a16="http://schemas.microsoft.com/office/drawing/2014/main" id="{55B2BCEB-B2E5-4238-8D78-8CA7CCE2AAA3}"/>
              </a:ext>
            </a:extLst>
          </p:cNvPr>
          <p:cNvPicPr>
            <a:picLocks noChangeAspect="1"/>
          </p:cNvPicPr>
          <p:nvPr/>
        </p:nvPicPr>
        <p:blipFill rotWithShape="1">
          <a:blip r:embed="rId2">
            <a:extLst>
              <a:ext uri="{28A0092B-C50C-407E-A947-70E740481C1C}">
                <a14:useLocalDpi xmlns:a14="http://schemas.microsoft.com/office/drawing/2010/main" val="0"/>
              </a:ext>
            </a:extLst>
          </a:blip>
          <a:srcRect t="15809" r="1" b="6602"/>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7480710-6961-487A-A3A8-C7087738FB2F}"/>
              </a:ext>
            </a:extLst>
          </p:cNvPr>
          <p:cNvSpPr>
            <a:spLocks noGrp="1"/>
          </p:cNvSpPr>
          <p:nvPr>
            <p:ph idx="1"/>
          </p:nvPr>
        </p:nvSpPr>
        <p:spPr>
          <a:xfrm>
            <a:off x="8029319" y="917725"/>
            <a:ext cx="3424739" cy="4852362"/>
          </a:xfrm>
        </p:spPr>
        <p:txBody>
          <a:bodyPr anchor="ctr">
            <a:normAutofit lnSpcReduction="10000"/>
          </a:bodyPr>
          <a:lstStyle/>
          <a:p>
            <a:r>
              <a:rPr lang="nb-NO" sz="2400" dirty="0">
                <a:solidFill>
                  <a:srgbClr val="FFFFFF"/>
                </a:solidFill>
              </a:rPr>
              <a:t>Kandidater med tidligere erfaring som fartøysjef kan krediteres mot kravene for sportsflybevis</a:t>
            </a:r>
          </a:p>
          <a:p>
            <a:r>
              <a:rPr lang="nb-NO" sz="2400" dirty="0">
                <a:solidFill>
                  <a:srgbClr val="FFFFFF"/>
                </a:solidFill>
              </a:rPr>
              <a:t>Omfanget av krediteringen vurderes av skolesjef på grunnlag av en testflyging</a:t>
            </a:r>
          </a:p>
          <a:p>
            <a:r>
              <a:rPr lang="nb-NO" sz="2400" dirty="0">
                <a:solidFill>
                  <a:srgbClr val="FFFFFF"/>
                </a:solidFill>
              </a:rPr>
              <a:t>Kandidaten må gjennomgå en prøve i lover og bestemmelser samt seksjonens sikkerhetssystem, Sportsflyhåndboken</a:t>
            </a:r>
          </a:p>
        </p:txBody>
      </p:sp>
    </p:spTree>
    <p:extLst>
      <p:ext uri="{BB962C8B-B14F-4D97-AF65-F5344CB8AC3E}">
        <p14:creationId xmlns:p14="http://schemas.microsoft.com/office/powerpoint/2010/main" val="1458450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p:txBody>
          <a:bodyPr>
            <a:normAutofit/>
          </a:bodyPr>
          <a:lstStyle/>
          <a:p>
            <a:pPr algn="ctr"/>
            <a:r>
              <a:rPr lang="nb-NO" sz="2800" b="1" dirty="0">
                <a:latin typeface="+mn-lt"/>
              </a:rPr>
              <a:t>SFHB 4.8 Modell- og typerettigheter - varianter</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p:txBody>
          <a:bodyPr>
            <a:normAutofit/>
          </a:bodyPr>
          <a:lstStyle/>
          <a:p>
            <a:pPr marL="0" indent="0">
              <a:buNone/>
            </a:pPr>
            <a:r>
              <a:rPr lang="nb-NO" dirty="0"/>
              <a:t>For å utvide dine rettigheter til en annen luftfartøymodell, type eller variant innen kategori, må du gjennomføre differanse- eller tilvenningsopplæring. </a:t>
            </a:r>
          </a:p>
          <a:p>
            <a:r>
              <a:rPr lang="nb-NO" i="1" dirty="0"/>
              <a:t>Hva er en luftfartøyvariant? (se i SFHB Begrep og ordforklaring)</a:t>
            </a:r>
          </a:p>
          <a:p>
            <a:r>
              <a:rPr lang="nb-NO" dirty="0"/>
              <a:t>Opplæringen skal føres opp i flygetidsboken din (loggbok) under </a:t>
            </a:r>
            <a:r>
              <a:rPr lang="nb-NO" b="1" dirty="0"/>
              <a:t>utsjekker</a:t>
            </a:r>
            <a:r>
              <a:rPr lang="nb-NO" dirty="0"/>
              <a:t>, og undertegnes av instruktøren</a:t>
            </a:r>
          </a:p>
          <a:p>
            <a:pPr marL="0" indent="0">
              <a:buNone/>
            </a:pPr>
            <a:endParaRPr lang="nb-NO" dirty="0"/>
          </a:p>
        </p:txBody>
      </p:sp>
    </p:spTree>
    <p:extLst>
      <p:ext uri="{BB962C8B-B14F-4D97-AF65-F5344CB8AC3E}">
        <p14:creationId xmlns:p14="http://schemas.microsoft.com/office/powerpoint/2010/main" val="200721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lnSpcReduction="10000"/>
          </a:bodyPr>
          <a:lstStyle/>
          <a:p>
            <a:pPr marL="0" indent="0">
              <a:buNone/>
            </a:pPr>
            <a:r>
              <a:rPr lang="nb-NO" dirty="0"/>
              <a:t>Det er et krav at du alltid har med deg gyldig flygebevis med legeattest og flygerettighet når du skal fly som fartøysjef </a:t>
            </a:r>
          </a:p>
          <a:p>
            <a:r>
              <a:rPr lang="nb-NO" dirty="0"/>
              <a:t>Når du flyr solo må du ha med dokumentasjon som viser at du har lov til å fly solo</a:t>
            </a:r>
            <a:endParaRPr lang="nb-NO" i="1" dirty="0"/>
          </a:p>
          <a:p>
            <a:r>
              <a:rPr lang="nb-NO" dirty="0"/>
              <a:t>Siden flygebeviset er uten gyldig bilde (du kan legge inn hva du vil selv), må du ha med deg ID med fotografi</a:t>
            </a:r>
          </a:p>
          <a:p>
            <a:r>
              <a:rPr lang="nb-NO" dirty="0"/>
              <a:t>Det er et krav at du uten unødig opphold skal fremlegge loggbok for kontroll dersom du blir bedt om det av en godkjent representant for myndighetene eller NLF</a:t>
            </a:r>
          </a:p>
          <a:p>
            <a:r>
              <a:rPr lang="nb-NO" dirty="0"/>
              <a:t>Hva tror du de mener med uttrykket </a:t>
            </a:r>
            <a:r>
              <a:rPr lang="nb-NO" i="1" dirty="0"/>
              <a:t>unødig opphold</a:t>
            </a:r>
            <a:r>
              <a:rPr lang="nb-NO" dirty="0"/>
              <a:t>?</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Forpliktelse til å medbringe og fremlegge dokumenter</a:t>
            </a:r>
          </a:p>
        </p:txBody>
      </p:sp>
    </p:spTree>
    <p:extLst>
      <p:ext uri="{BB962C8B-B14F-4D97-AF65-F5344CB8AC3E}">
        <p14:creationId xmlns:p14="http://schemas.microsoft.com/office/powerpoint/2010/main" val="347913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566E06-A39F-4FBF-8242-B6B3783F6AA2}"/>
              </a:ext>
            </a:extLst>
          </p:cNvPr>
          <p:cNvSpPr>
            <a:spLocks noGrp="1"/>
          </p:cNvSpPr>
          <p:nvPr>
            <p:ph type="title"/>
          </p:nvPr>
        </p:nvSpPr>
        <p:spPr>
          <a:xfrm>
            <a:off x="838200" y="365125"/>
            <a:ext cx="10515600" cy="1325563"/>
          </a:xfrm>
        </p:spPr>
        <p:txBody>
          <a:bodyPr>
            <a:normAutofit/>
          </a:bodyPr>
          <a:lstStyle/>
          <a:p>
            <a:pPr algn="ctr"/>
            <a:r>
              <a:rPr lang="nb-NO" b="1" dirty="0">
                <a:latin typeface="+mn-lt"/>
              </a:rPr>
              <a:t>Språkferdigheter</a:t>
            </a:r>
            <a:br>
              <a:rPr lang="nb-NO" b="1" dirty="0"/>
            </a:br>
            <a:endParaRPr lang="nb-NO" dirty="0"/>
          </a:p>
        </p:txBody>
      </p:sp>
      <p:pic>
        <p:nvPicPr>
          <p:cNvPr id="5" name="Bilde 4">
            <a:extLst>
              <a:ext uri="{FF2B5EF4-FFF2-40B4-BE49-F238E27FC236}">
                <a16:creationId xmlns:a16="http://schemas.microsoft.com/office/drawing/2014/main" id="{3F986764-53E5-4C62-B03C-A0892CC0BBAD}"/>
              </a:ext>
            </a:extLst>
          </p:cNvPr>
          <p:cNvPicPr>
            <a:picLocks noChangeAspect="1"/>
          </p:cNvPicPr>
          <p:nvPr/>
        </p:nvPicPr>
        <p:blipFill rotWithShape="1">
          <a:blip r:embed="rId2">
            <a:extLst>
              <a:ext uri="{28A0092B-C50C-407E-A947-70E740481C1C}">
                <a14:useLocalDpi xmlns:a14="http://schemas.microsoft.com/office/drawing/2010/main" val="0"/>
              </a:ext>
            </a:extLst>
          </a:blip>
          <a:srcRect r="-1" b="7464"/>
          <a:stretch/>
        </p:blipFill>
        <p:spPr>
          <a:xfrm>
            <a:off x="828772" y="1904281"/>
            <a:ext cx="2821193" cy="2375619"/>
          </a:xfrm>
          <a:prstGeom prst="rect">
            <a:avLst/>
          </a:prstGeom>
        </p:spPr>
      </p:pic>
      <p:sp>
        <p:nvSpPr>
          <p:cNvPr id="3" name="Plassholder for innhold 2">
            <a:extLst>
              <a:ext uri="{FF2B5EF4-FFF2-40B4-BE49-F238E27FC236}">
                <a16:creationId xmlns:a16="http://schemas.microsoft.com/office/drawing/2014/main" id="{F5C5D5BD-0CF0-4976-95F2-59CAE8D18332}"/>
              </a:ext>
            </a:extLst>
          </p:cNvPr>
          <p:cNvSpPr>
            <a:spLocks noGrp="1"/>
          </p:cNvSpPr>
          <p:nvPr>
            <p:ph idx="1"/>
          </p:nvPr>
        </p:nvSpPr>
        <p:spPr>
          <a:xfrm>
            <a:off x="3975100" y="1317974"/>
            <a:ext cx="7994396" cy="5174901"/>
          </a:xfrm>
        </p:spPr>
        <p:txBody>
          <a:bodyPr>
            <a:normAutofit/>
          </a:bodyPr>
          <a:lstStyle/>
          <a:p>
            <a:r>
              <a:rPr lang="nb-NO" sz="2400" dirty="0"/>
              <a:t>Du har ikke lov å snakke på radioen før du har fått «språkpåtegning» i </a:t>
            </a:r>
            <a:r>
              <a:rPr lang="nb-NO" sz="2400" dirty="0" err="1"/>
              <a:t>flytelefonistsertifikatet</a:t>
            </a:r>
            <a:r>
              <a:rPr lang="nb-NO" sz="2400" dirty="0"/>
              <a:t>. Elever er unntatt fra dette kravet </a:t>
            </a:r>
          </a:p>
          <a:p>
            <a:r>
              <a:rPr lang="nb-NO" sz="2400" dirty="0"/>
              <a:t>Språkferdigheter defineres som språk, ferdighetsnivå og gyldighetsdato – det vil si enten engelsk eller nasjonalt språk. </a:t>
            </a:r>
            <a:br>
              <a:rPr lang="nb-NO" sz="2400" dirty="0"/>
            </a:br>
            <a:r>
              <a:rPr lang="nb-NO" sz="2400" dirty="0"/>
              <a:t>I Norge bruker vi kun engelsk når vi snakker på radioen</a:t>
            </a:r>
          </a:p>
          <a:p>
            <a:r>
              <a:rPr lang="nb-NO" sz="2400" dirty="0"/>
              <a:t>Dersom du oppnår ferdighetsnivå «</a:t>
            </a:r>
            <a:r>
              <a:rPr lang="nb-NO" sz="2400" i="1" dirty="0"/>
              <a:t>operativt</a:t>
            </a:r>
            <a:r>
              <a:rPr lang="nb-NO" sz="2400" dirty="0"/>
              <a:t>» må språkpåtegningen revurderes hvert fjerde år</a:t>
            </a:r>
          </a:p>
          <a:p>
            <a:r>
              <a:rPr lang="nb-NO" sz="2400" dirty="0"/>
              <a:t>Dersom du oppnår ferdighetsnivå «</a:t>
            </a:r>
            <a:r>
              <a:rPr lang="nb-NO" sz="2400" i="1" dirty="0"/>
              <a:t>utvidet</a:t>
            </a:r>
            <a:r>
              <a:rPr lang="nb-NO" sz="2400" dirty="0"/>
              <a:t>» må språkpåtegningen revurderes hvert sjette år</a:t>
            </a:r>
          </a:p>
          <a:p>
            <a:r>
              <a:rPr lang="nb-NO" sz="2400" dirty="0"/>
              <a:t>Dersom du oppnår ferdighetsnivå «</a:t>
            </a:r>
            <a:r>
              <a:rPr lang="nb-NO" sz="2400" i="1" dirty="0"/>
              <a:t>ekspert</a:t>
            </a:r>
            <a:r>
              <a:rPr lang="nb-NO" sz="2400" dirty="0"/>
              <a:t>» trenger du ikke å få språkferdighetene dine revurdert</a:t>
            </a:r>
          </a:p>
          <a:p>
            <a:endParaRPr lang="nb-NO" sz="1700" dirty="0"/>
          </a:p>
        </p:txBody>
      </p:sp>
    </p:spTree>
    <p:extLst>
      <p:ext uri="{BB962C8B-B14F-4D97-AF65-F5344CB8AC3E}">
        <p14:creationId xmlns:p14="http://schemas.microsoft.com/office/powerpoint/2010/main" val="198180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pPr marL="0" indent="0">
              <a:buNone/>
            </a:pPr>
            <a:r>
              <a:rPr lang="nb-NO" dirty="0"/>
              <a:t>Du har ikke lov til å ha med deg passasjerer med mindre du </a:t>
            </a:r>
          </a:p>
          <a:p>
            <a:r>
              <a:rPr lang="nb-NO" dirty="0"/>
              <a:t>har gjennomført og bestått passasjerutsjekk med instruktør </a:t>
            </a:r>
            <a:br>
              <a:rPr lang="nb-NO" dirty="0"/>
            </a:br>
            <a:r>
              <a:rPr lang="nb-NO" dirty="0"/>
              <a:t>jf. SFHB 4.6.1 bokstav b</a:t>
            </a:r>
          </a:p>
          <a:p>
            <a:r>
              <a:rPr lang="nb-NO" dirty="0"/>
              <a:t>de </a:t>
            </a:r>
            <a:r>
              <a:rPr lang="nb-NO" b="1" dirty="0"/>
              <a:t>siste 30 dager </a:t>
            </a:r>
            <a:r>
              <a:rPr lang="nb-NO" dirty="0"/>
              <a:t>har gjennomført </a:t>
            </a:r>
            <a:r>
              <a:rPr lang="nb-NO" b="1" i="1" dirty="0"/>
              <a:t>fem</a:t>
            </a:r>
            <a:r>
              <a:rPr lang="nb-NO" dirty="0"/>
              <a:t> starter, innflyginger og landinger som fartøysjef i et luftfartøy av samme type eller modell som det du har tenkt å fly jf. SFHB 4.7.1 bokstav d</a:t>
            </a:r>
          </a:p>
          <a:p>
            <a:pPr marL="0" indent="0">
              <a:buNone/>
            </a:pPr>
            <a:endParaRPr lang="nb-NO" i="1" dirty="0"/>
          </a:p>
          <a:p>
            <a:pPr marL="0" indent="0">
              <a:buNone/>
            </a:pPr>
            <a:r>
              <a:rPr lang="nb-NO" i="1" dirty="0"/>
              <a:t>Hva tror du menes når en snakker om samme type eller modell?</a:t>
            </a:r>
          </a:p>
          <a:p>
            <a:endParaRPr lang="nb-NO" i="1" dirty="0"/>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Aktuell erfaring for å medbringe passasjer</a:t>
            </a:r>
          </a:p>
        </p:txBody>
      </p:sp>
    </p:spTree>
    <p:extLst>
      <p:ext uri="{BB962C8B-B14F-4D97-AF65-F5344CB8AC3E}">
        <p14:creationId xmlns:p14="http://schemas.microsoft.com/office/powerpoint/2010/main" val="27123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947257" y="1669408"/>
            <a:ext cx="10515600" cy="4253220"/>
          </a:xfrm>
        </p:spPr>
        <p:txBody>
          <a:bodyPr>
            <a:normAutofit/>
          </a:bodyPr>
          <a:lstStyle/>
          <a:p>
            <a:r>
              <a:rPr lang="nb-NO" dirty="0"/>
              <a:t>Luftfartsmyndighetene kan begrense, oppheve midlertidig eller tilbakekalle flygerettigheten som er utstedt i samsvar med sikkerhetssystemet (jf. SFHB 3.10 Konsekvensregime)</a:t>
            </a:r>
          </a:p>
          <a:p>
            <a:r>
              <a:rPr lang="nb-NO" dirty="0"/>
              <a:t>Det kan myndighetene gjøre dersom de mener at flygeren ikke oppfyller gjeldende operative krav</a:t>
            </a:r>
          </a:p>
          <a:p>
            <a:r>
              <a:rPr lang="nb-NO" dirty="0"/>
              <a:t>Dersom du får flygerettigheten din midlertidig opphevet eller tilbakekalt skal du omgående makulere utskriften</a:t>
            </a:r>
          </a:p>
          <a:p>
            <a:r>
              <a:rPr lang="nb-NO" i="1" dirty="0"/>
              <a:t>Hva tror du myndighetene mener med «begrense, oppheve midlertidig eller tilbakekalle?</a:t>
            </a:r>
          </a:p>
        </p:txBody>
      </p:sp>
      <p:sp>
        <p:nvSpPr>
          <p:cNvPr id="3" name="TekstSylinder 2">
            <a:extLst>
              <a:ext uri="{FF2B5EF4-FFF2-40B4-BE49-F238E27FC236}">
                <a16:creationId xmlns:a16="http://schemas.microsoft.com/office/drawing/2014/main" id="{03A85664-F76D-4B28-8645-4215BDF3F691}"/>
              </a:ext>
            </a:extLst>
          </p:cNvPr>
          <p:cNvSpPr txBox="1"/>
          <p:nvPr/>
        </p:nvSpPr>
        <p:spPr>
          <a:xfrm>
            <a:off x="669758" y="673762"/>
            <a:ext cx="10515600" cy="523220"/>
          </a:xfrm>
          <a:prstGeom prst="rect">
            <a:avLst/>
          </a:prstGeom>
          <a:noFill/>
        </p:spPr>
        <p:txBody>
          <a:bodyPr wrap="square" rtlCol="0">
            <a:spAutoFit/>
          </a:bodyPr>
          <a:lstStyle/>
          <a:p>
            <a:pPr algn="ctr"/>
            <a:r>
              <a:rPr lang="nb-NO" sz="2800" b="1" dirty="0"/>
              <a:t>Tilbakekalling, midlertidig oppheving og begrensning av rettigheter</a:t>
            </a:r>
          </a:p>
        </p:txBody>
      </p:sp>
    </p:spTree>
    <p:extLst>
      <p:ext uri="{BB962C8B-B14F-4D97-AF65-F5344CB8AC3E}">
        <p14:creationId xmlns:p14="http://schemas.microsoft.com/office/powerpoint/2010/main" val="402489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a:solidFill>
                  <a:srgbClr val="42505E"/>
                </a:solidFill>
              </a:rPr>
              <a:t>Del 1 Internasjonal og nasjonal lovgivning</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t="41" b="41"/>
          <a:stretch/>
        </p:blipFill>
        <p:spPr>
          <a:xfrm>
            <a:off x="243840" y="256540"/>
            <a:ext cx="11704320" cy="3764276"/>
          </a:xfrm>
          <a:prstGeom prst="rect">
            <a:avLst/>
          </a:prstGeom>
        </p:spPr>
      </p:pic>
      <p:pic>
        <p:nvPicPr>
          <p:cNvPr id="8" name="Bilde 7">
            <a:extLst>
              <a:ext uri="{FF2B5EF4-FFF2-40B4-BE49-F238E27FC236}">
                <a16:creationId xmlns:a16="http://schemas.microsoft.com/office/drawing/2014/main" id="{C880A934-E64A-426B-BCC1-B838277DC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43678" y="5837676"/>
            <a:ext cx="2627580" cy="571500"/>
          </a:xfrm>
          <a:prstGeom prst="rect">
            <a:avLst/>
          </a:prstGeom>
        </p:spPr>
      </p:pic>
    </p:spTree>
    <p:extLst>
      <p:ext uri="{BB962C8B-B14F-4D97-AF65-F5344CB8AC3E}">
        <p14:creationId xmlns:p14="http://schemas.microsoft.com/office/powerpoint/2010/main" val="3786339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1800" b="1" dirty="0" err="1">
                <a:solidFill>
                  <a:schemeClr val="tx1">
                    <a:lumMod val="85000"/>
                    <a:lumOff val="15000"/>
                  </a:schemeClr>
                </a:solidFill>
              </a:rPr>
              <a:t>Kapittel</a:t>
            </a:r>
            <a:r>
              <a:rPr lang="en-US" sz="1800" b="1" dirty="0">
                <a:solidFill>
                  <a:schemeClr val="tx1">
                    <a:lumMod val="85000"/>
                    <a:lumOff val="15000"/>
                  </a:schemeClr>
                </a:solidFill>
              </a:rPr>
              <a:t> 2.3.10</a:t>
            </a:r>
            <a:r>
              <a:rPr lang="en-US" sz="3600" dirty="0">
                <a:solidFill>
                  <a:schemeClr val="tx1">
                    <a:lumMod val="85000"/>
                    <a:lumOff val="15000"/>
                  </a:schemeClr>
                </a:solidFill>
              </a:rPr>
              <a:t> </a:t>
            </a:r>
            <a:r>
              <a:rPr lang="en-US" sz="3600" dirty="0" err="1">
                <a:solidFill>
                  <a:schemeClr val="tx1">
                    <a:lumMod val="85000"/>
                    <a:lumOff val="15000"/>
                  </a:schemeClr>
                </a:solidFill>
              </a:rPr>
              <a:t>Flygetillatelse</a:t>
            </a:r>
            <a:r>
              <a:rPr lang="en-US" sz="3600" dirty="0">
                <a:solidFill>
                  <a:schemeClr val="tx1">
                    <a:lumMod val="85000"/>
                    <a:lumOff val="15000"/>
                  </a:schemeClr>
                </a:solidFill>
              </a:rPr>
              <a:t> </a:t>
            </a:r>
            <a:r>
              <a:rPr lang="en-US" sz="3600" dirty="0" err="1">
                <a:solidFill>
                  <a:schemeClr val="tx1">
                    <a:lumMod val="85000"/>
                    <a:lumOff val="15000"/>
                  </a:schemeClr>
                </a:solidFill>
              </a:rPr>
              <a:t>og</a:t>
            </a:r>
            <a:r>
              <a:rPr lang="en-US" sz="3600" dirty="0">
                <a:solidFill>
                  <a:schemeClr val="tx1">
                    <a:lumMod val="85000"/>
                    <a:lumOff val="15000"/>
                  </a:schemeClr>
                </a:solidFill>
              </a:rPr>
              <a:t> </a:t>
            </a:r>
            <a:r>
              <a:rPr lang="en-US" sz="3600" dirty="0" err="1">
                <a:solidFill>
                  <a:schemeClr val="tx1">
                    <a:lumMod val="85000"/>
                    <a:lumOff val="15000"/>
                  </a:schemeClr>
                </a:solidFill>
              </a:rPr>
              <a:t>forsikringsbevis</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82210" y="6207629"/>
            <a:ext cx="2627580" cy="571500"/>
          </a:xfrm>
          <a:prstGeom prst="rect">
            <a:avLst/>
          </a:prstGeom>
        </p:spPr>
      </p:pic>
    </p:spTree>
    <p:extLst>
      <p:ext uri="{BB962C8B-B14F-4D97-AF65-F5344CB8AC3E}">
        <p14:creationId xmlns:p14="http://schemas.microsoft.com/office/powerpoint/2010/main" val="2573026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3A85664-F76D-4B28-8645-4215BDF3F691}"/>
              </a:ext>
            </a:extLst>
          </p:cNvPr>
          <p:cNvSpPr txBox="1"/>
          <p:nvPr/>
        </p:nvSpPr>
        <p:spPr>
          <a:xfrm>
            <a:off x="1286934" y="1286934"/>
            <a:ext cx="9618132" cy="790147"/>
          </a:xfrm>
          <a:prstGeom prst="rect">
            <a:avLst/>
          </a:prstGeom>
          <a:solidFill>
            <a:schemeClr val="tx1"/>
          </a:solidFill>
        </p:spPr>
        <p:txBody>
          <a:bodyPr vert="horz" lIns="91440" tIns="45720" rIns="91440" bIns="45720" rtlCol="0" anchor="ctr">
            <a:normAutofit/>
          </a:bodyPr>
          <a:lstStyle/>
          <a:p>
            <a:pPr algn="ctr">
              <a:lnSpc>
                <a:spcPct val="90000"/>
              </a:lnSpc>
              <a:spcBef>
                <a:spcPct val="0"/>
              </a:spcBef>
              <a:spcAft>
                <a:spcPts val="600"/>
              </a:spcAft>
            </a:pPr>
            <a:r>
              <a:rPr lang="en-US" sz="3200" b="1" dirty="0" err="1">
                <a:solidFill>
                  <a:schemeClr val="bg1"/>
                </a:solidFill>
                <a:latin typeface="+mj-lt"/>
                <a:ea typeface="+mj-ea"/>
                <a:cs typeface="+mj-cs"/>
              </a:rPr>
              <a:t>Flygetillatelsen</a:t>
            </a:r>
            <a:r>
              <a:rPr lang="en-US" sz="3200" b="1" dirty="0">
                <a:solidFill>
                  <a:schemeClr val="bg1"/>
                </a:solidFill>
                <a:latin typeface="+mj-lt"/>
                <a:ea typeface="+mj-ea"/>
                <a:cs typeface="+mj-cs"/>
              </a:rPr>
              <a:t> er </a:t>
            </a:r>
            <a:r>
              <a:rPr lang="en-US" sz="3200" b="1" dirty="0" err="1">
                <a:solidFill>
                  <a:schemeClr val="bg1"/>
                </a:solidFill>
                <a:latin typeface="+mj-lt"/>
                <a:ea typeface="+mj-ea"/>
                <a:cs typeface="+mj-cs"/>
              </a:rPr>
              <a:t>r</a:t>
            </a:r>
            <a:r>
              <a:rPr lang="en-US" sz="3200" b="1" kern="1200" dirty="0" err="1">
                <a:solidFill>
                  <a:schemeClr val="bg1"/>
                </a:solidFill>
                <a:latin typeface="+mj-lt"/>
                <a:ea typeface="+mj-ea"/>
                <a:cs typeface="+mj-cs"/>
              </a:rPr>
              <a:t>egistreringsbeviset</a:t>
            </a:r>
            <a:r>
              <a:rPr lang="en-US" sz="3200" b="1" kern="1200" dirty="0">
                <a:solidFill>
                  <a:schemeClr val="bg1"/>
                </a:solidFill>
                <a:latin typeface="+mj-lt"/>
                <a:ea typeface="+mj-ea"/>
                <a:cs typeface="+mj-cs"/>
              </a:rPr>
              <a:t> 	</a:t>
            </a: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1286934" y="2365002"/>
            <a:ext cx="9618132" cy="1536382"/>
          </a:xfrm>
        </p:spPr>
        <p:txBody>
          <a:bodyPr vert="horz" lIns="91440" tIns="45720" rIns="91440" bIns="45720" rtlCol="0">
            <a:normAutofit lnSpcReduction="10000"/>
          </a:bodyPr>
          <a:lstStyle/>
          <a:p>
            <a:r>
              <a:rPr lang="en-US" sz="2400" dirty="0" err="1"/>
              <a:t>Flygetillatelsen</a:t>
            </a:r>
            <a:r>
              <a:rPr lang="en-US" sz="2400" dirty="0"/>
              <a:t> er et </a:t>
            </a:r>
            <a:r>
              <a:rPr lang="en-US" sz="2400" dirty="0" err="1"/>
              <a:t>bevis</a:t>
            </a:r>
            <a:r>
              <a:rPr lang="en-US" sz="2400" dirty="0"/>
              <a:t> </a:t>
            </a:r>
            <a:r>
              <a:rPr lang="en-US" sz="2400" dirty="0" err="1"/>
              <a:t>som</a:t>
            </a:r>
            <a:r>
              <a:rPr lang="en-US" sz="2400" dirty="0"/>
              <a:t> </a:t>
            </a:r>
            <a:r>
              <a:rPr lang="en-US" sz="2400" dirty="0" err="1"/>
              <a:t>viser</a:t>
            </a:r>
            <a:r>
              <a:rPr lang="en-US" sz="2400" dirty="0"/>
              <a:t> at </a:t>
            </a:r>
            <a:r>
              <a:rPr lang="en-US" sz="2400" dirty="0" err="1"/>
              <a:t>registreringslandet</a:t>
            </a:r>
            <a:r>
              <a:rPr lang="en-US" sz="2400" dirty="0"/>
              <a:t> («State of Registry») </a:t>
            </a:r>
            <a:r>
              <a:rPr lang="en-US" sz="2400" dirty="0" err="1"/>
              <a:t>har</a:t>
            </a:r>
            <a:r>
              <a:rPr lang="en-US" sz="2400" dirty="0"/>
              <a:t> </a:t>
            </a:r>
            <a:r>
              <a:rPr lang="en-US" sz="2400" dirty="0" err="1"/>
              <a:t>registrert</a:t>
            </a:r>
            <a:r>
              <a:rPr lang="en-US" sz="2400" dirty="0"/>
              <a:t> </a:t>
            </a:r>
            <a:r>
              <a:rPr lang="en-US" sz="2400" dirty="0" err="1"/>
              <a:t>luftfartøyet</a:t>
            </a:r>
            <a:r>
              <a:rPr lang="en-US" sz="2400" dirty="0"/>
              <a:t>. </a:t>
            </a:r>
          </a:p>
          <a:p>
            <a:r>
              <a:rPr lang="en-US" sz="2400" dirty="0" err="1"/>
              <a:t>Flygetillatelsen</a:t>
            </a:r>
            <a:r>
              <a:rPr lang="en-US" sz="2400" dirty="0"/>
              <a:t> </a:t>
            </a:r>
            <a:r>
              <a:rPr lang="en-US" sz="2400" dirty="0" err="1"/>
              <a:t>utstedes</a:t>
            </a:r>
            <a:r>
              <a:rPr lang="en-US" sz="2400" dirty="0"/>
              <a:t> av NLF.</a:t>
            </a:r>
          </a:p>
          <a:p>
            <a:r>
              <a:rPr lang="en-US" sz="2400" dirty="0" err="1"/>
              <a:t>Flygetillatelsen</a:t>
            </a:r>
            <a:r>
              <a:rPr lang="en-US" sz="2400" dirty="0"/>
              <a:t> </a:t>
            </a:r>
            <a:r>
              <a:rPr lang="en-US" sz="2400" dirty="0" err="1"/>
              <a:t>skal</a:t>
            </a:r>
            <a:r>
              <a:rPr lang="en-US" sz="2400" dirty="0"/>
              <a:t> </a:t>
            </a:r>
            <a:r>
              <a:rPr lang="en-US" sz="2400" dirty="0" err="1"/>
              <a:t>følge</a:t>
            </a:r>
            <a:r>
              <a:rPr lang="en-US" sz="2400" dirty="0"/>
              <a:t> </a:t>
            </a:r>
            <a:r>
              <a:rPr lang="en-US" sz="2400" dirty="0" err="1"/>
              <a:t>luftfartøyet</a:t>
            </a:r>
            <a:r>
              <a:rPr lang="en-US" sz="2400" dirty="0"/>
              <a:t> </a:t>
            </a:r>
            <a:r>
              <a:rPr lang="en-US" sz="2400" dirty="0" err="1"/>
              <a:t>til</a:t>
            </a:r>
            <a:r>
              <a:rPr lang="en-US" sz="2400" dirty="0"/>
              <a:t> </a:t>
            </a:r>
            <a:r>
              <a:rPr lang="en-US" sz="2400" dirty="0" err="1"/>
              <a:t>enhver</a:t>
            </a:r>
            <a:r>
              <a:rPr lang="en-US" sz="2400" dirty="0"/>
              <a:t> </a:t>
            </a:r>
            <a:r>
              <a:rPr lang="en-US" sz="2400" dirty="0" err="1"/>
              <a:t>tid</a:t>
            </a:r>
            <a:endParaRPr lang="en-US" sz="2400" dirty="0"/>
          </a:p>
          <a:p>
            <a:pPr marL="0"/>
            <a:endParaRPr lang="en-US" sz="2400" dirty="0"/>
          </a:p>
        </p:txBody>
      </p:sp>
      <p:pic>
        <p:nvPicPr>
          <p:cNvPr id="6" name="Bilde 5">
            <a:extLst>
              <a:ext uri="{FF2B5EF4-FFF2-40B4-BE49-F238E27FC236}">
                <a16:creationId xmlns:a16="http://schemas.microsoft.com/office/drawing/2014/main" id="{EB16422C-9A28-43DA-B250-DFEB4802D4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4003" y="4534746"/>
            <a:ext cx="3073277" cy="668439"/>
          </a:xfrm>
          <a:prstGeom prst="rect">
            <a:avLst/>
          </a:prstGeom>
        </p:spPr>
      </p:pic>
    </p:spTree>
    <p:extLst>
      <p:ext uri="{BB962C8B-B14F-4D97-AF65-F5344CB8AC3E}">
        <p14:creationId xmlns:p14="http://schemas.microsoft.com/office/powerpoint/2010/main" val="978743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tekst&#10;&#10;Automatisk generert beskrivelse">
            <a:extLst>
              <a:ext uri="{FF2B5EF4-FFF2-40B4-BE49-F238E27FC236}">
                <a16:creationId xmlns:a16="http://schemas.microsoft.com/office/drawing/2014/main" id="{5E3F72CA-EAF4-48E2-49D0-C7343EB793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4560" y="1458222"/>
            <a:ext cx="7680960" cy="5025068"/>
          </a:xfrm>
        </p:spPr>
      </p:pic>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523220"/>
          </a:xfrm>
          <a:prstGeom prst="rect">
            <a:avLst/>
          </a:prstGeom>
          <a:noFill/>
        </p:spPr>
        <p:txBody>
          <a:bodyPr wrap="square" rtlCol="0">
            <a:spAutoFit/>
          </a:bodyPr>
          <a:lstStyle/>
          <a:p>
            <a:pPr algn="ctr"/>
            <a:r>
              <a:rPr lang="nb-NO" sz="2800" b="1" dirty="0"/>
              <a:t>Flygetillatelsen for luftfartøyet </a:t>
            </a:r>
          </a:p>
        </p:txBody>
      </p:sp>
    </p:spTree>
    <p:extLst>
      <p:ext uri="{BB962C8B-B14F-4D97-AF65-F5344CB8AC3E}">
        <p14:creationId xmlns:p14="http://schemas.microsoft.com/office/powerpoint/2010/main" val="23094861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3A85664-F76D-4B28-8645-4215BDF3F691}"/>
              </a:ext>
            </a:extLst>
          </p:cNvPr>
          <p:cNvSpPr txBox="1"/>
          <p:nvPr/>
        </p:nvSpPr>
        <p:spPr>
          <a:xfrm>
            <a:off x="1286934" y="1286934"/>
            <a:ext cx="9618132" cy="790147"/>
          </a:xfrm>
          <a:prstGeom prst="rect">
            <a:avLst/>
          </a:prstGeom>
          <a:solidFill>
            <a:schemeClr val="tx1"/>
          </a:solidFill>
        </p:spPr>
        <p:txBody>
          <a:bodyPr vert="horz" lIns="91440" tIns="45720" rIns="91440" bIns="45720" rtlCol="0" anchor="ctr">
            <a:normAutofit/>
          </a:bodyPr>
          <a:lstStyle/>
          <a:p>
            <a:pPr algn="ctr">
              <a:lnSpc>
                <a:spcPct val="90000"/>
              </a:lnSpc>
              <a:spcBef>
                <a:spcPct val="0"/>
              </a:spcBef>
              <a:spcAft>
                <a:spcPts val="600"/>
              </a:spcAft>
            </a:pPr>
            <a:r>
              <a:rPr lang="en-US" sz="3200" b="1" dirty="0" err="1">
                <a:solidFill>
                  <a:schemeClr val="bg1"/>
                </a:solidFill>
                <a:latin typeface="+mj-lt"/>
                <a:ea typeface="+mj-ea"/>
                <a:cs typeface="+mj-cs"/>
              </a:rPr>
              <a:t>Forsikringsbevis</a:t>
            </a:r>
            <a:r>
              <a:rPr lang="en-US" sz="3200" b="1" kern="1200" dirty="0">
                <a:solidFill>
                  <a:schemeClr val="bg1"/>
                </a:solidFill>
                <a:latin typeface="+mj-lt"/>
                <a:ea typeface="+mj-ea"/>
                <a:cs typeface="+mj-cs"/>
              </a:rPr>
              <a:t> 	</a:t>
            </a: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1286934" y="2365002"/>
            <a:ext cx="9618132" cy="1536382"/>
          </a:xfrm>
        </p:spPr>
        <p:txBody>
          <a:bodyPr vert="horz" lIns="91440" tIns="45720" rIns="91440" bIns="45720" rtlCol="0">
            <a:normAutofit lnSpcReduction="10000"/>
          </a:bodyPr>
          <a:lstStyle/>
          <a:p>
            <a:r>
              <a:rPr lang="en-US" sz="2400" dirty="0" err="1"/>
              <a:t>Forsikringsbeviset</a:t>
            </a:r>
            <a:r>
              <a:rPr lang="en-US" sz="2400" dirty="0"/>
              <a:t> </a:t>
            </a:r>
            <a:r>
              <a:rPr lang="en-US" sz="2400" dirty="0" err="1"/>
              <a:t>viser</a:t>
            </a:r>
            <a:r>
              <a:rPr lang="en-US" sz="2400" dirty="0"/>
              <a:t> at </a:t>
            </a:r>
            <a:r>
              <a:rPr lang="en-US" sz="2400" dirty="0" err="1"/>
              <a:t>flyet</a:t>
            </a:r>
            <a:r>
              <a:rPr lang="en-US" sz="2400" dirty="0"/>
              <a:t> </a:t>
            </a:r>
            <a:r>
              <a:rPr lang="en-US" sz="2400" dirty="0" err="1"/>
              <a:t>har</a:t>
            </a:r>
            <a:r>
              <a:rPr lang="en-US" sz="2400" dirty="0"/>
              <a:t> </a:t>
            </a:r>
            <a:r>
              <a:rPr lang="en-US" sz="2400" dirty="0" err="1"/>
              <a:t>gyldig</a:t>
            </a:r>
            <a:r>
              <a:rPr lang="en-US" sz="2400" dirty="0"/>
              <a:t> </a:t>
            </a:r>
            <a:r>
              <a:rPr lang="en-US" sz="2400" dirty="0" err="1"/>
              <a:t>forsikring</a:t>
            </a:r>
            <a:r>
              <a:rPr lang="en-US" sz="2400" dirty="0"/>
              <a:t> for </a:t>
            </a:r>
            <a:r>
              <a:rPr lang="en-US" sz="2400" dirty="0" err="1"/>
              <a:t>skader</a:t>
            </a:r>
            <a:r>
              <a:rPr lang="en-US" sz="2400" dirty="0"/>
              <a:t> </a:t>
            </a:r>
            <a:r>
              <a:rPr lang="en-US" sz="2400" dirty="0" err="1"/>
              <a:t>som</a:t>
            </a:r>
            <a:r>
              <a:rPr lang="en-US" sz="2400" dirty="0"/>
              <a:t> </a:t>
            </a:r>
            <a:r>
              <a:rPr lang="en-US" sz="2400" dirty="0" err="1"/>
              <a:t>flyet</a:t>
            </a:r>
            <a:r>
              <a:rPr lang="en-US" sz="2400" dirty="0"/>
              <a:t> </a:t>
            </a:r>
            <a:r>
              <a:rPr lang="en-US" sz="2400" dirty="0" err="1"/>
              <a:t>forvolder</a:t>
            </a:r>
            <a:r>
              <a:rPr lang="en-US" sz="2400" dirty="0"/>
              <a:t> </a:t>
            </a:r>
            <a:r>
              <a:rPr lang="en-US" sz="2400" dirty="0" err="1"/>
              <a:t>på</a:t>
            </a:r>
            <a:r>
              <a:rPr lang="en-US" sz="2400" dirty="0"/>
              <a:t> </a:t>
            </a:r>
          </a:p>
          <a:p>
            <a:r>
              <a:rPr lang="en-US" sz="2400" dirty="0" err="1"/>
              <a:t>tredjeparts</a:t>
            </a:r>
            <a:r>
              <a:rPr lang="en-US" sz="2400" dirty="0"/>
              <a:t> </a:t>
            </a:r>
            <a:r>
              <a:rPr lang="en-US" sz="2400" dirty="0" err="1"/>
              <a:t>eiendom</a:t>
            </a:r>
            <a:r>
              <a:rPr lang="en-US" sz="2400" dirty="0"/>
              <a:t> </a:t>
            </a:r>
            <a:r>
              <a:rPr lang="en-US" sz="2400" dirty="0" err="1"/>
              <a:t>inntil</a:t>
            </a:r>
            <a:r>
              <a:rPr lang="en-US" sz="2400" dirty="0"/>
              <a:t> 1,500,000 Euro</a:t>
            </a:r>
          </a:p>
          <a:p>
            <a:r>
              <a:rPr lang="en-US" sz="2400" dirty="0" err="1"/>
              <a:t>Passasjer</a:t>
            </a:r>
            <a:r>
              <a:rPr lang="en-US" sz="2400" dirty="0"/>
              <a:t> </a:t>
            </a:r>
            <a:r>
              <a:rPr lang="en-US" sz="2400" dirty="0" err="1"/>
              <a:t>inntil</a:t>
            </a:r>
            <a:r>
              <a:rPr lang="en-US" sz="2400" dirty="0"/>
              <a:t> 300,000 Euro</a:t>
            </a:r>
          </a:p>
        </p:txBody>
      </p:sp>
      <p:pic>
        <p:nvPicPr>
          <p:cNvPr id="6" name="Bilde 5">
            <a:extLst>
              <a:ext uri="{FF2B5EF4-FFF2-40B4-BE49-F238E27FC236}">
                <a16:creationId xmlns:a16="http://schemas.microsoft.com/office/drawing/2014/main" id="{EB16422C-9A28-43DA-B250-DFEB4802D4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4003" y="4534746"/>
            <a:ext cx="3073277" cy="668439"/>
          </a:xfrm>
          <a:prstGeom prst="rect">
            <a:avLst/>
          </a:prstGeom>
        </p:spPr>
      </p:pic>
    </p:spTree>
    <p:extLst>
      <p:ext uri="{BB962C8B-B14F-4D97-AF65-F5344CB8AC3E}">
        <p14:creationId xmlns:p14="http://schemas.microsoft.com/office/powerpoint/2010/main" val="13295027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5E3F72CA-EAF4-48E2-49D0-C7343EB793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57401" y="1358900"/>
            <a:ext cx="8684028" cy="4835810"/>
          </a:xfrm>
        </p:spPr>
      </p:pic>
      <p:sp>
        <p:nvSpPr>
          <p:cNvPr id="3" name="TekstSylinder 2">
            <a:extLst>
              <a:ext uri="{FF2B5EF4-FFF2-40B4-BE49-F238E27FC236}">
                <a16:creationId xmlns:a16="http://schemas.microsoft.com/office/drawing/2014/main" id="{03A85664-F76D-4B28-8645-4215BDF3F691}"/>
              </a:ext>
            </a:extLst>
          </p:cNvPr>
          <p:cNvSpPr txBox="1"/>
          <p:nvPr/>
        </p:nvSpPr>
        <p:spPr>
          <a:xfrm>
            <a:off x="838200" y="681037"/>
            <a:ext cx="10515600" cy="523220"/>
          </a:xfrm>
          <a:prstGeom prst="rect">
            <a:avLst/>
          </a:prstGeom>
          <a:noFill/>
        </p:spPr>
        <p:txBody>
          <a:bodyPr wrap="square" rtlCol="0">
            <a:spAutoFit/>
          </a:bodyPr>
          <a:lstStyle/>
          <a:p>
            <a:pPr algn="ctr"/>
            <a:r>
              <a:rPr lang="nb-NO" sz="2800" b="1" dirty="0"/>
              <a:t>Forsikringsbeviset for luftfartøyet </a:t>
            </a:r>
          </a:p>
        </p:txBody>
      </p:sp>
    </p:spTree>
    <p:extLst>
      <p:ext uri="{BB962C8B-B14F-4D97-AF65-F5344CB8AC3E}">
        <p14:creationId xmlns:p14="http://schemas.microsoft.com/office/powerpoint/2010/main" val="21892671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0">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2">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25" name="Straight Connector 24">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Del 7 ATS – lufttrafikktjenesten</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t="41" b="41"/>
          <a:stretch/>
        </p:blipFill>
        <p:spPr>
          <a:xfrm>
            <a:off x="243840" y="256540"/>
            <a:ext cx="11704320" cy="3764276"/>
          </a:xfrm>
          <a:prstGeom prst="rect">
            <a:avLst/>
          </a:prstGeom>
        </p:spPr>
      </p:pic>
      <p:pic>
        <p:nvPicPr>
          <p:cNvPr id="15" name="Bilde 14">
            <a:extLst>
              <a:ext uri="{FF2B5EF4-FFF2-40B4-BE49-F238E27FC236}">
                <a16:creationId xmlns:a16="http://schemas.microsoft.com/office/drawing/2014/main" id="{05D48686-73A1-4A37-890F-465697B49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468" y="5837676"/>
            <a:ext cx="3810000" cy="571500"/>
          </a:xfrm>
          <a:prstGeom prst="rect">
            <a:avLst/>
          </a:prstGeom>
        </p:spPr>
      </p:pic>
    </p:spTree>
    <p:extLst>
      <p:ext uri="{BB962C8B-B14F-4D97-AF65-F5344CB8AC3E}">
        <p14:creationId xmlns:p14="http://schemas.microsoft.com/office/powerpoint/2010/main" val="1704176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1800" b="1" dirty="0">
                <a:latin typeface="+mn-lt"/>
              </a:rPr>
              <a:t>Kapittel 2.4.9 </a:t>
            </a:r>
            <a:r>
              <a:rPr lang="nb-NO" sz="2800" b="1" dirty="0">
                <a:latin typeface="+mn-lt"/>
              </a:rPr>
              <a:t>Lufttrafikktjenesten («ATS – Air </a:t>
            </a:r>
            <a:r>
              <a:rPr lang="nb-NO" sz="2800" b="1" dirty="0" err="1">
                <a:latin typeface="+mn-lt"/>
              </a:rPr>
              <a:t>Traffic</a:t>
            </a:r>
            <a:r>
              <a:rPr lang="nb-NO" sz="2800" b="1" dirty="0">
                <a:latin typeface="+mn-lt"/>
              </a:rPr>
              <a:t> Services»)</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825625"/>
            <a:ext cx="10515600" cy="4351338"/>
          </a:xfrm>
        </p:spPr>
        <p:txBody>
          <a:bodyPr>
            <a:normAutofit/>
          </a:bodyPr>
          <a:lstStyle/>
          <a:p>
            <a:pPr marL="0" indent="0">
              <a:buNone/>
            </a:pPr>
            <a:r>
              <a:rPr lang="nb-NO" dirty="0"/>
              <a:t>Enhetene som er ansvarlige for å levere lufttrafikktjenester kaller vi for ATS-enheter, og disse yter lufttrafikktjeneste i luftrommet over norsk territorium samt over tilstøtende internasjonale farvann, der dette er avtalt. </a:t>
            </a:r>
          </a:p>
          <a:p>
            <a:pPr marL="0" indent="0">
              <a:buNone/>
            </a:pPr>
            <a:r>
              <a:rPr lang="nb-NO" dirty="0"/>
              <a:t>Luftrom er enten kontrollerte eller ikke-kontrollerte (ukontrollerte).</a:t>
            </a:r>
          </a:p>
          <a:p>
            <a:r>
              <a:rPr lang="nb-NO" dirty="0"/>
              <a:t>Et kontrollert luftrom er et luftrom hvor det ytes flygekontrolltjeneste i samsvar med luftrommets klassifisering. </a:t>
            </a:r>
          </a:p>
          <a:p>
            <a:r>
              <a:rPr lang="nb-NO" dirty="0"/>
              <a:t>Et ukontrollert luftrom er et luftrom hvor det er bestemt at flygekontrolltjeneste ikke er nødvendig eller hvor denne tjenesten ikke kan tilbys av praktiske grunner.</a:t>
            </a:r>
          </a:p>
          <a:p>
            <a:pPr marL="0" indent="0">
              <a:buNone/>
            </a:pPr>
            <a:endParaRPr lang="nb-NO" dirty="0"/>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7956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Inndeling av kontrollert luftrom</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409700"/>
            <a:ext cx="10515600" cy="4767263"/>
          </a:xfrm>
        </p:spPr>
        <p:txBody>
          <a:bodyPr>
            <a:normAutofit fontScale="70000" lnSpcReduction="20000"/>
          </a:bodyPr>
          <a:lstStyle/>
          <a:p>
            <a:r>
              <a:rPr lang="nb-NO" dirty="0"/>
              <a:t>Flygeinformasjonsområde («</a:t>
            </a:r>
            <a:r>
              <a:rPr lang="nb-NO" b="1" dirty="0"/>
              <a:t>FIR - Flight Information Region</a:t>
            </a:r>
            <a:r>
              <a:rPr lang="nb-NO" dirty="0"/>
              <a:t>») et luftrom av en bestemt størrelse hvor det ytes flygeinformasjonstjeneste og alarmtjeneste. En FIR strekker seg fra bakken og opp til en viss høyde. I Norge har vi to FIR, Polaris FIR over hele </a:t>
            </a:r>
            <a:r>
              <a:rPr lang="nb-NO" dirty="0" err="1"/>
              <a:t>fastlandsnorge</a:t>
            </a:r>
            <a:r>
              <a:rPr lang="nb-NO" dirty="0"/>
              <a:t>, og Bodø </a:t>
            </a:r>
            <a:r>
              <a:rPr lang="nb-NO" dirty="0" err="1"/>
              <a:t>Ocenanic</a:t>
            </a:r>
            <a:r>
              <a:rPr lang="nb-NO" dirty="0"/>
              <a:t> (OFIR).</a:t>
            </a:r>
          </a:p>
          <a:p>
            <a:endParaRPr lang="nb-NO" dirty="0"/>
          </a:p>
          <a:p>
            <a:r>
              <a:rPr lang="nb-NO" dirty="0"/>
              <a:t>Kontrollområder («</a:t>
            </a:r>
            <a:r>
              <a:rPr lang="nb-NO" b="1" dirty="0"/>
              <a:t>CTA – Control Areas</a:t>
            </a:r>
            <a:r>
              <a:rPr lang="nb-NO" dirty="0"/>
              <a:t>»). Dette er kontrollert luftrom av en bestemt størrelse hvor det ytes flygekontrolltjeneste, flygeinformasjonstjeneste og alarmtjeneste.</a:t>
            </a:r>
            <a:br>
              <a:rPr lang="nb-NO" dirty="0"/>
            </a:br>
            <a:br>
              <a:rPr lang="nb-NO" dirty="0"/>
            </a:br>
            <a:r>
              <a:rPr lang="nb-NO" dirty="0"/>
              <a:t>Flygekontrolltjeneste («ATC – Air </a:t>
            </a:r>
            <a:r>
              <a:rPr lang="nb-NO" dirty="0" err="1"/>
              <a:t>Traffic</a:t>
            </a:r>
            <a:r>
              <a:rPr lang="nb-NO" dirty="0"/>
              <a:t> Control Service») betyr at lufttrafikken kontrolleres og klareres av lufttrafikktjenesten.</a:t>
            </a:r>
          </a:p>
          <a:p>
            <a:endParaRPr lang="nb-NO" dirty="0"/>
          </a:p>
          <a:p>
            <a:r>
              <a:rPr lang="nb-NO" dirty="0"/>
              <a:t>Terminalområde («</a:t>
            </a:r>
            <a:r>
              <a:rPr lang="nb-NO" b="1" dirty="0"/>
              <a:t>TMA - Terminal Control Area</a:t>
            </a:r>
            <a:r>
              <a:rPr lang="nb-NO" dirty="0"/>
              <a:t>») er et kontrollområde som ligger rundt en flyplass. En TMA strekker seg fra en viss høyde over bakken eller vannet og opp til en øvre grense.  I Norge ligger TMA over en CTR («Control Zone») eller over en TIZ («</a:t>
            </a:r>
            <a:r>
              <a:rPr lang="nb-NO" dirty="0" err="1"/>
              <a:t>Traffic</a:t>
            </a:r>
            <a:r>
              <a:rPr lang="nb-NO" dirty="0"/>
              <a:t> Information Zone») </a:t>
            </a:r>
          </a:p>
          <a:p>
            <a:endParaRPr lang="nb-NO" dirty="0"/>
          </a:p>
          <a:p>
            <a:r>
              <a:rPr lang="nb-NO" dirty="0"/>
              <a:t>Kontrollsoner («</a:t>
            </a:r>
            <a:r>
              <a:rPr lang="nb-NO" b="1" dirty="0"/>
              <a:t>CTR – Control Zones</a:t>
            </a:r>
            <a:r>
              <a:rPr lang="nb-NO" dirty="0"/>
              <a:t>») er et kontrollert område som strekker seg fra bakken eller vannet og opp til en viss høyde hvor det ytes flygekontrolltjeneste, flygeinformasjonstjeneste samt alarmtjeneste </a:t>
            </a:r>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60271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Inndeling av ikke-kontrollert luftrom</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409700"/>
            <a:ext cx="10515600" cy="4767263"/>
          </a:xfrm>
        </p:spPr>
        <p:txBody>
          <a:bodyPr>
            <a:normAutofit fontScale="70000" lnSpcReduction="20000"/>
          </a:bodyPr>
          <a:lstStyle/>
          <a:p>
            <a:pPr marL="0" indent="0">
              <a:buNone/>
            </a:pPr>
            <a:r>
              <a:rPr lang="nb-NO" dirty="0"/>
              <a:t>Trafikkinformasjonssoner («</a:t>
            </a:r>
            <a:r>
              <a:rPr lang="nb-NO" b="1" dirty="0"/>
              <a:t>TIZ – </a:t>
            </a:r>
            <a:r>
              <a:rPr lang="nb-NO" b="1" dirty="0" err="1"/>
              <a:t>Traffic</a:t>
            </a:r>
            <a:r>
              <a:rPr lang="nb-NO" b="1" dirty="0"/>
              <a:t> Information Zone</a:t>
            </a:r>
            <a:r>
              <a:rPr lang="nb-NO" dirty="0"/>
              <a:t>») er et ikke-kontrollert luftrom av bestemte dimensjoner (fra bakken eller vannet og opp til en viss høyde) med krav til toveis radiokommunikasjon (RMZ) hvor det ytes flygeinformasjonstjeneste og alarmtjeneste.</a:t>
            </a:r>
          </a:p>
          <a:p>
            <a:pPr marL="0" indent="0">
              <a:buNone/>
            </a:pPr>
            <a:endParaRPr lang="nb-NO" dirty="0"/>
          </a:p>
          <a:p>
            <a:pPr marL="0" indent="0">
              <a:buNone/>
            </a:pPr>
            <a:r>
              <a:rPr lang="nb-NO" dirty="0" err="1"/>
              <a:t>Traffikkinformasjonsområder</a:t>
            </a:r>
            <a:r>
              <a:rPr lang="nb-NO" dirty="0"/>
              <a:t> («</a:t>
            </a:r>
            <a:r>
              <a:rPr lang="nb-NO" b="1" dirty="0"/>
              <a:t>TIA – </a:t>
            </a:r>
            <a:r>
              <a:rPr lang="nb-NO" b="1" dirty="0" err="1"/>
              <a:t>Traffic</a:t>
            </a:r>
            <a:r>
              <a:rPr lang="nb-NO" b="1" dirty="0"/>
              <a:t> Information Areas</a:t>
            </a:r>
            <a:r>
              <a:rPr lang="nb-NO" dirty="0"/>
              <a:t>») er også et ikke-kontrollert luftrom av bestemte dimensjoner med krav om toveis radiokommunikasjon (RMZ), men området begynner ikke fra bakken eller vannet, men i høyden hvor TIZ slutter og strekker seg derfra et visst antall fot oppover. Her ytes det også flygeinformasjonstjeneste og alarmtjeneste.</a:t>
            </a:r>
          </a:p>
          <a:p>
            <a:pPr marL="0" indent="0">
              <a:buNone/>
            </a:pPr>
            <a:endParaRPr lang="nb-NO" dirty="0"/>
          </a:p>
          <a:p>
            <a:pPr marL="0" indent="0">
              <a:buNone/>
            </a:pPr>
            <a:r>
              <a:rPr lang="nb-NO" dirty="0"/>
              <a:t>Radiopåbudsone («</a:t>
            </a:r>
            <a:r>
              <a:rPr lang="nb-NO" b="1" dirty="0"/>
              <a:t>RMZ – Radio </a:t>
            </a:r>
            <a:r>
              <a:rPr lang="nb-NO" b="1" dirty="0" err="1"/>
              <a:t>Mandatory</a:t>
            </a:r>
            <a:r>
              <a:rPr lang="nb-NO" b="1" dirty="0"/>
              <a:t> Zone</a:t>
            </a:r>
            <a:r>
              <a:rPr lang="nb-NO" dirty="0"/>
              <a:t>») er et ikke-kontrollert luftrom hvor det er krav om toveis radiosamband. For å fly inn i en RMZ trenger du å holde lyttevakt på frekvensen fra du har etablert radiosamband til du forlater luftrommet. En kontrollsone (CTR) vil utenfor kontrolltårnets åpningstid bli en TIZ, og blir da klassifisert som RMZ.</a:t>
            </a:r>
          </a:p>
          <a:p>
            <a:pPr marL="0" indent="0">
              <a:buNone/>
            </a:pPr>
            <a:endParaRPr lang="nb-NO" dirty="0"/>
          </a:p>
          <a:p>
            <a:pPr marL="0" indent="0">
              <a:buNone/>
            </a:pPr>
            <a:r>
              <a:rPr lang="nb-NO" dirty="0"/>
              <a:t>Transponderpåbudsone («TMZ – Transponder </a:t>
            </a:r>
            <a:r>
              <a:rPr lang="nb-NO" dirty="0" err="1"/>
              <a:t>Mandatory</a:t>
            </a:r>
            <a:r>
              <a:rPr lang="nb-NO" dirty="0"/>
              <a:t> Zone») er et ikke-kontrollert luftrom hvor det er krav om transponder</a:t>
            </a:r>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77270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Luftromsklasser i Norge</a:t>
            </a:r>
          </a:p>
        </p:txBody>
      </p:sp>
      <p:graphicFrame>
        <p:nvGraphicFramePr>
          <p:cNvPr id="5" name="Plassholder for innhold 4">
            <a:extLst>
              <a:ext uri="{FF2B5EF4-FFF2-40B4-BE49-F238E27FC236}">
                <a16:creationId xmlns:a16="http://schemas.microsoft.com/office/drawing/2014/main" id="{F619078A-BBA4-E024-D399-E9E3FC7B0651}"/>
              </a:ext>
            </a:extLst>
          </p:cNvPr>
          <p:cNvGraphicFramePr>
            <a:graphicFrameLocks noGrp="1"/>
          </p:cNvGraphicFramePr>
          <p:nvPr>
            <p:ph idx="1"/>
            <p:extLst>
              <p:ext uri="{D42A27DB-BD31-4B8C-83A1-F6EECF244321}">
                <p14:modId xmlns:p14="http://schemas.microsoft.com/office/powerpoint/2010/main" val="864675402"/>
              </p:ext>
            </p:extLst>
          </p:nvPr>
        </p:nvGraphicFramePr>
        <p:xfrm>
          <a:off x="1282700" y="1308100"/>
          <a:ext cx="9918702" cy="4674498"/>
        </p:xfrm>
        <a:graphic>
          <a:graphicData uri="http://schemas.openxmlformats.org/drawingml/2006/table">
            <a:tbl>
              <a:tblPr firstRow="1" firstCol="1" bandRow="1">
                <a:tableStyleId>{5C22544A-7EE6-4342-B048-85BDC9FD1C3A}</a:tableStyleId>
              </a:tblPr>
              <a:tblGrid>
                <a:gridCol w="800702">
                  <a:extLst>
                    <a:ext uri="{9D8B030D-6E8A-4147-A177-3AD203B41FA5}">
                      <a16:colId xmlns:a16="http://schemas.microsoft.com/office/drawing/2014/main" val="245869257"/>
                    </a:ext>
                  </a:extLst>
                </a:gridCol>
                <a:gridCol w="978150">
                  <a:extLst>
                    <a:ext uri="{9D8B030D-6E8A-4147-A177-3AD203B41FA5}">
                      <a16:colId xmlns:a16="http://schemas.microsoft.com/office/drawing/2014/main" val="3612839027"/>
                    </a:ext>
                  </a:extLst>
                </a:gridCol>
                <a:gridCol w="2329555">
                  <a:extLst>
                    <a:ext uri="{9D8B030D-6E8A-4147-A177-3AD203B41FA5}">
                      <a16:colId xmlns:a16="http://schemas.microsoft.com/office/drawing/2014/main" val="1671373092"/>
                    </a:ext>
                  </a:extLst>
                </a:gridCol>
                <a:gridCol w="2329555">
                  <a:extLst>
                    <a:ext uri="{9D8B030D-6E8A-4147-A177-3AD203B41FA5}">
                      <a16:colId xmlns:a16="http://schemas.microsoft.com/office/drawing/2014/main" val="1159114616"/>
                    </a:ext>
                  </a:extLst>
                </a:gridCol>
                <a:gridCol w="1238642">
                  <a:extLst>
                    <a:ext uri="{9D8B030D-6E8A-4147-A177-3AD203B41FA5}">
                      <a16:colId xmlns:a16="http://schemas.microsoft.com/office/drawing/2014/main" val="582394639"/>
                    </a:ext>
                  </a:extLst>
                </a:gridCol>
                <a:gridCol w="1238642">
                  <a:extLst>
                    <a:ext uri="{9D8B030D-6E8A-4147-A177-3AD203B41FA5}">
                      <a16:colId xmlns:a16="http://schemas.microsoft.com/office/drawing/2014/main" val="1127994776"/>
                    </a:ext>
                  </a:extLst>
                </a:gridCol>
                <a:gridCol w="1003456">
                  <a:extLst>
                    <a:ext uri="{9D8B030D-6E8A-4147-A177-3AD203B41FA5}">
                      <a16:colId xmlns:a16="http://schemas.microsoft.com/office/drawing/2014/main" val="3431048699"/>
                    </a:ext>
                  </a:extLst>
                </a:gridCol>
              </a:tblGrid>
              <a:tr h="593777">
                <a:tc>
                  <a:txBody>
                    <a:bodyPr/>
                    <a:lstStyle/>
                    <a:p>
                      <a:pPr>
                        <a:lnSpc>
                          <a:spcPct val="115000"/>
                        </a:lnSpc>
                        <a:spcAft>
                          <a:spcPts val="1000"/>
                        </a:spcAft>
                      </a:pPr>
                      <a:br>
                        <a:rPr lang="nb-NO" sz="1400">
                          <a:effectLst/>
                        </a:rPr>
                      </a:br>
                      <a:r>
                        <a:rPr lang="nb-NO" sz="1400">
                          <a:effectLst/>
                        </a:rPr>
                        <a:t>Klasse</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dirty="0">
                          <a:effectLst/>
                        </a:rPr>
                        <a:t>Type flyvning tillatt</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Adskillelse mellom</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Tjeneste som ytes</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Hastighets-begrensning</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Krav om toveis radio</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Krav om klarering</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23995751"/>
                  </a:ext>
                </a:extLst>
              </a:tr>
              <a:tr h="273807">
                <a:tc>
                  <a:txBody>
                    <a:bodyPr/>
                    <a:lstStyle/>
                    <a:p>
                      <a:pPr algn="ctr">
                        <a:lnSpc>
                          <a:spcPct val="115000"/>
                        </a:lnSpc>
                        <a:spcAft>
                          <a:spcPts val="1000"/>
                        </a:spcAft>
                      </a:pPr>
                      <a:r>
                        <a:rPr lang="nb-NO" sz="1400">
                          <a:effectLst/>
                        </a:rPr>
                        <a:t>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Kun IFR</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Alle fly</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Flygekontrolltjeneste</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Nei</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6611102"/>
                  </a:ext>
                </a:extLst>
              </a:tr>
              <a:tr h="273807">
                <a:tc rowSpan="2">
                  <a:txBody>
                    <a:bodyPr/>
                    <a:lstStyle/>
                    <a:p>
                      <a:pPr algn="ctr">
                        <a:lnSpc>
                          <a:spcPct val="115000"/>
                        </a:lnSpc>
                        <a:spcAft>
                          <a:spcPts val="1000"/>
                        </a:spcAft>
                      </a:pPr>
                      <a:r>
                        <a:rPr lang="nb-NO" sz="1400">
                          <a:effectLst/>
                        </a:rPr>
                        <a:t>C</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IFR</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IFR fra IFR IFR fra VFR</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Flygekontrolltjeneste</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Nei</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2729694"/>
                  </a:ext>
                </a:extLst>
              </a:tr>
              <a:tr h="855571">
                <a:tc vMerge="1">
                  <a:txBody>
                    <a:bodyPr/>
                    <a:lstStyle/>
                    <a:p>
                      <a:endParaRPr lang="nb-NO"/>
                    </a:p>
                  </a:txBody>
                  <a:tcPr/>
                </a:tc>
                <a:tc>
                  <a:txBody>
                    <a:bodyPr/>
                    <a:lstStyle/>
                    <a:p>
                      <a:pPr algn="ctr">
                        <a:lnSpc>
                          <a:spcPct val="115000"/>
                        </a:lnSpc>
                        <a:spcAft>
                          <a:spcPts val="1000"/>
                        </a:spcAft>
                      </a:pPr>
                      <a:r>
                        <a:rPr lang="nb-NO" sz="1400">
                          <a:effectLst/>
                        </a:rPr>
                        <a:t>VFR</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VFR &amp; IFR</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Flygekontrolltjeneste for separasjon fra IFR.</a:t>
                      </a:r>
                      <a:br>
                        <a:rPr lang="nb-NO" sz="1400">
                          <a:effectLst/>
                        </a:rPr>
                      </a:br>
                      <a:r>
                        <a:rPr lang="nb-NO" sz="1400">
                          <a:effectLst/>
                        </a:rPr>
                        <a:t>VFR/VFR trafikkinformasjon</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250 KIAS   </a:t>
                      </a:r>
                      <a:br>
                        <a:rPr lang="nb-NO" sz="1400">
                          <a:effectLst/>
                        </a:rPr>
                      </a:br>
                      <a:r>
                        <a:rPr lang="nb-NO" sz="1400">
                          <a:effectLst/>
                        </a:rPr>
                        <a:t>&lt; 10 000 FT</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38125763"/>
                  </a:ext>
                </a:extLst>
              </a:tr>
              <a:tr h="855571">
                <a:tc rowSpan="2">
                  <a:txBody>
                    <a:bodyPr/>
                    <a:lstStyle/>
                    <a:p>
                      <a:pPr algn="ctr">
                        <a:lnSpc>
                          <a:spcPct val="115000"/>
                        </a:lnSpc>
                        <a:spcAft>
                          <a:spcPts val="1000"/>
                        </a:spcAft>
                      </a:pPr>
                      <a:r>
                        <a:rPr lang="nb-NO" sz="1400">
                          <a:effectLst/>
                        </a:rPr>
                        <a:t>D</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IFR</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IFR &amp; IFR</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Flygekontrolltjeneste, trafikkinformasjon om VFR flyvninger </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250 KIAS   </a:t>
                      </a:r>
                      <a:br>
                        <a:rPr lang="nb-NO" sz="1400">
                          <a:effectLst/>
                        </a:rPr>
                      </a:br>
                      <a:r>
                        <a:rPr lang="nb-NO" sz="1400">
                          <a:effectLst/>
                        </a:rPr>
                        <a:t>&lt; 10 000 FT</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1983343"/>
                  </a:ext>
                </a:extLst>
              </a:tr>
              <a:tr h="564688">
                <a:tc vMerge="1">
                  <a:txBody>
                    <a:bodyPr/>
                    <a:lstStyle/>
                    <a:p>
                      <a:endParaRPr lang="nb-NO"/>
                    </a:p>
                  </a:txBody>
                  <a:tcPr/>
                </a:tc>
                <a:tc>
                  <a:txBody>
                    <a:bodyPr/>
                    <a:lstStyle/>
                    <a:p>
                      <a:pPr algn="ctr">
                        <a:lnSpc>
                          <a:spcPct val="115000"/>
                        </a:lnSpc>
                        <a:spcAft>
                          <a:spcPts val="1000"/>
                        </a:spcAft>
                      </a:pPr>
                      <a:r>
                        <a:rPr lang="nb-NO" sz="1400">
                          <a:effectLst/>
                        </a:rPr>
                        <a:t>VFR</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Nei</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IFR/VFR og VFR/VFR trafikk-informasjon </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250 KIAS   </a:t>
                      </a:r>
                      <a:br>
                        <a:rPr lang="nb-NO" sz="1400">
                          <a:effectLst/>
                        </a:rPr>
                      </a:br>
                      <a:r>
                        <a:rPr lang="nb-NO" sz="1400">
                          <a:effectLst/>
                        </a:rPr>
                        <a:t>&lt; 10 000 FT </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29067255"/>
                  </a:ext>
                </a:extLst>
              </a:tr>
              <a:tr h="564688">
                <a:tc rowSpan="2">
                  <a:txBody>
                    <a:bodyPr/>
                    <a:lstStyle/>
                    <a:p>
                      <a:pPr algn="ctr">
                        <a:lnSpc>
                          <a:spcPct val="115000"/>
                        </a:lnSpc>
                        <a:spcAft>
                          <a:spcPts val="1000"/>
                        </a:spcAft>
                      </a:pPr>
                      <a:r>
                        <a:rPr lang="nb-NO" sz="1400">
                          <a:effectLst/>
                        </a:rPr>
                        <a:t>G</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IFR</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Nei</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Flygeinformasjonstjeneste</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250 KIAS   </a:t>
                      </a:r>
                      <a:br>
                        <a:rPr lang="nb-NO" sz="1400">
                          <a:effectLst/>
                        </a:rPr>
                      </a:br>
                      <a:r>
                        <a:rPr lang="nb-NO" sz="1400">
                          <a:effectLst/>
                        </a:rPr>
                        <a:t>&lt; 10 000 FT</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Ja</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Nei</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9175964"/>
                  </a:ext>
                </a:extLst>
              </a:tr>
              <a:tr h="564688">
                <a:tc vMerge="1">
                  <a:txBody>
                    <a:bodyPr/>
                    <a:lstStyle/>
                    <a:p>
                      <a:endParaRPr lang="nb-NO"/>
                    </a:p>
                  </a:txBody>
                  <a:tcPr/>
                </a:tc>
                <a:tc>
                  <a:txBody>
                    <a:bodyPr/>
                    <a:lstStyle/>
                    <a:p>
                      <a:pPr algn="ctr">
                        <a:lnSpc>
                          <a:spcPct val="115000"/>
                        </a:lnSpc>
                        <a:spcAft>
                          <a:spcPts val="1000"/>
                        </a:spcAft>
                      </a:pPr>
                      <a:r>
                        <a:rPr lang="nb-NO" sz="1400">
                          <a:effectLst/>
                        </a:rPr>
                        <a:t>VFR</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Nei</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1000"/>
                        </a:spcAft>
                      </a:pPr>
                      <a:r>
                        <a:rPr lang="nb-NO" sz="1400">
                          <a:effectLst/>
                        </a:rPr>
                        <a:t>Flygeinformasjonstjeneste</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250 KIAS   </a:t>
                      </a:r>
                      <a:br>
                        <a:rPr lang="nb-NO" sz="1400">
                          <a:effectLst/>
                        </a:rPr>
                      </a:br>
                      <a:r>
                        <a:rPr lang="nb-NO" sz="1400">
                          <a:effectLst/>
                        </a:rPr>
                        <a:t>&lt; 10 000 FT</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a:effectLst/>
                        </a:rPr>
                        <a:t>Nei</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nb-NO" sz="1400" dirty="0">
                          <a:effectLst/>
                        </a:rPr>
                        <a:t>Nei</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48845224"/>
                  </a:ext>
                </a:extLst>
              </a:tr>
            </a:tbl>
          </a:graphicData>
        </a:graphic>
      </p:graphicFrame>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292738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person, vann, vegg, mann&#10;&#10;Automatisk generert beskrivelse">
            <a:extLst>
              <a:ext uri="{FF2B5EF4-FFF2-40B4-BE49-F238E27FC236}">
                <a16:creationId xmlns:a16="http://schemas.microsoft.com/office/drawing/2014/main" id="{438AA6A7-53A4-41EB-8F02-23A870EBBCB8}"/>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kstSylinder 2">
            <a:extLst>
              <a:ext uri="{FF2B5EF4-FFF2-40B4-BE49-F238E27FC236}">
                <a16:creationId xmlns:a16="http://schemas.microsoft.com/office/drawing/2014/main" id="{03A85664-F76D-4B28-8645-4215BDF3F691}"/>
              </a:ext>
            </a:extLst>
          </p:cNvPr>
          <p:cNvSpPr txBox="1"/>
          <p:nvPr/>
        </p:nvSpPr>
        <p:spPr>
          <a:xfrm>
            <a:off x="709448" y="1913950"/>
            <a:ext cx="4204137"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b="1">
                <a:latin typeface="+mj-lt"/>
                <a:ea typeface="+mj-ea"/>
                <a:cs typeface="+mj-cs"/>
              </a:rPr>
              <a:t>Overordnet internasjonalt regelverk?</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592893" y="3707214"/>
            <a:ext cx="4593021" cy="2619839"/>
          </a:xfrm>
        </p:spPr>
        <p:txBody>
          <a:bodyPr vert="horz" lIns="91440" tIns="45720" rIns="91440" bIns="45720" rtlCol="0" anchor="ctr">
            <a:normAutofit/>
          </a:bodyPr>
          <a:lstStyle/>
          <a:p>
            <a:pPr marL="342900"/>
            <a:r>
              <a:rPr lang="en-US" sz="1800" dirty="0" err="1"/>
              <a:t>Finnes</a:t>
            </a:r>
            <a:r>
              <a:rPr lang="en-US" sz="1800" dirty="0"/>
              <a:t> det et </a:t>
            </a:r>
            <a:r>
              <a:rPr lang="en-US" sz="1800" dirty="0" err="1"/>
              <a:t>internasjonalt</a:t>
            </a:r>
            <a:r>
              <a:rPr lang="en-US" sz="1800" dirty="0"/>
              <a:t> </a:t>
            </a:r>
            <a:r>
              <a:rPr lang="en-US" sz="1800" dirty="0" err="1"/>
              <a:t>lovverk</a:t>
            </a:r>
            <a:r>
              <a:rPr lang="en-US" sz="1800" dirty="0"/>
              <a:t>?</a:t>
            </a:r>
          </a:p>
          <a:p>
            <a:pPr marL="342900"/>
            <a:r>
              <a:rPr lang="en-US" sz="1800" dirty="0"/>
              <a:t>Nasjonale </a:t>
            </a:r>
            <a:r>
              <a:rPr lang="en-US" sz="1800" dirty="0" err="1"/>
              <a:t>stater</a:t>
            </a:r>
            <a:r>
              <a:rPr lang="en-US" sz="1800" dirty="0"/>
              <a:t> </a:t>
            </a:r>
            <a:r>
              <a:rPr lang="en-US" sz="1800" dirty="0" err="1"/>
              <a:t>kommer</a:t>
            </a:r>
            <a:r>
              <a:rPr lang="en-US" sz="1800" dirty="0"/>
              <a:t> til </a:t>
            </a:r>
            <a:r>
              <a:rPr lang="en-US" sz="1800" dirty="0" err="1"/>
              <a:t>enighet</a:t>
            </a:r>
            <a:r>
              <a:rPr lang="en-US" sz="1800" dirty="0"/>
              <a:t> på </a:t>
            </a:r>
            <a:r>
              <a:rPr lang="en-US" sz="1800" dirty="0" err="1"/>
              <a:t>områder</a:t>
            </a:r>
            <a:r>
              <a:rPr lang="en-US" sz="1800" dirty="0"/>
              <a:t> </a:t>
            </a:r>
            <a:r>
              <a:rPr lang="en-US" sz="1800" dirty="0" err="1"/>
              <a:t>hvor</a:t>
            </a:r>
            <a:r>
              <a:rPr lang="en-US" sz="1800" dirty="0"/>
              <a:t> de har </a:t>
            </a:r>
            <a:r>
              <a:rPr lang="en-US" sz="1800" dirty="0" err="1"/>
              <a:t>felles</a:t>
            </a:r>
            <a:r>
              <a:rPr lang="en-US" sz="1800" dirty="0"/>
              <a:t> </a:t>
            </a:r>
            <a:r>
              <a:rPr lang="en-US" sz="1800" dirty="0" err="1"/>
              <a:t>interesser</a:t>
            </a:r>
            <a:r>
              <a:rPr lang="en-US" sz="1800" dirty="0"/>
              <a:t> og </a:t>
            </a:r>
            <a:r>
              <a:rPr lang="en-US" sz="1800" dirty="0" err="1"/>
              <a:t>gjør</a:t>
            </a:r>
            <a:r>
              <a:rPr lang="en-US" sz="1800" dirty="0"/>
              <a:t> </a:t>
            </a:r>
            <a:r>
              <a:rPr lang="en-US" sz="1800" dirty="0" err="1"/>
              <a:t>avtaler</a:t>
            </a:r>
            <a:r>
              <a:rPr lang="en-US" sz="1800" dirty="0"/>
              <a:t> som kalles for </a:t>
            </a:r>
            <a:r>
              <a:rPr lang="en-US" sz="1800" dirty="0" err="1"/>
              <a:t>konvensjoner</a:t>
            </a:r>
            <a:r>
              <a:rPr lang="en-US" sz="1800" dirty="0"/>
              <a:t> eller </a:t>
            </a:r>
            <a:r>
              <a:rPr lang="en-US" sz="1800" dirty="0" err="1"/>
              <a:t>traktater</a:t>
            </a:r>
            <a:endParaRPr lang="en-US" sz="1800" dirty="0"/>
          </a:p>
          <a:p>
            <a:pPr marL="342900"/>
            <a:r>
              <a:rPr lang="en-US" sz="1800" dirty="0"/>
              <a:t>Disse er </a:t>
            </a:r>
            <a:r>
              <a:rPr lang="en-US" sz="1800" dirty="0" err="1"/>
              <a:t>bindende</a:t>
            </a:r>
            <a:r>
              <a:rPr lang="en-US" sz="1800" dirty="0"/>
              <a:t> for </a:t>
            </a:r>
            <a:r>
              <a:rPr lang="en-US" sz="1800" dirty="0" err="1"/>
              <a:t>innbyggerne</a:t>
            </a:r>
            <a:r>
              <a:rPr lang="en-US" sz="1800" dirty="0"/>
              <a:t> i den </a:t>
            </a:r>
            <a:r>
              <a:rPr lang="en-US" sz="1800" dirty="0" err="1"/>
              <a:t>enkelte</a:t>
            </a:r>
            <a:r>
              <a:rPr lang="en-US" sz="1800" dirty="0"/>
              <a:t> stat </a:t>
            </a:r>
            <a:r>
              <a:rPr lang="en-US" sz="1800" dirty="0" err="1"/>
              <a:t>når</a:t>
            </a:r>
            <a:r>
              <a:rPr lang="en-US" sz="1800" dirty="0"/>
              <a:t> </a:t>
            </a:r>
            <a:r>
              <a:rPr lang="en-US" sz="1800" dirty="0" err="1"/>
              <a:t>reglene</a:t>
            </a:r>
            <a:r>
              <a:rPr lang="en-US" sz="1800" dirty="0"/>
              <a:t> er </a:t>
            </a:r>
            <a:r>
              <a:rPr lang="en-US" sz="1800" dirty="0" err="1"/>
              <a:t>gjennomført</a:t>
            </a:r>
            <a:r>
              <a:rPr lang="en-US" sz="1800" dirty="0"/>
              <a:t> i </a:t>
            </a:r>
            <a:r>
              <a:rPr lang="en-US" sz="1800" dirty="0" err="1"/>
              <a:t>nasjonal</a:t>
            </a:r>
            <a:r>
              <a:rPr lang="en-US" sz="1800" dirty="0"/>
              <a:t> </a:t>
            </a:r>
            <a:r>
              <a:rPr lang="en-US" sz="1800" dirty="0" err="1"/>
              <a:t>rett</a:t>
            </a:r>
            <a:endParaRPr lang="en-US" sz="1800" dirty="0"/>
          </a:p>
          <a:p>
            <a:endParaRPr lang="en-US" sz="1500" dirty="0"/>
          </a:p>
        </p:txBody>
      </p:sp>
    </p:spTree>
    <p:extLst>
      <p:ext uri="{BB962C8B-B14F-4D97-AF65-F5344CB8AC3E}">
        <p14:creationId xmlns:p14="http://schemas.microsoft.com/office/powerpoint/2010/main" val="1259146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a:extLst>
              <a:ext uri="{FF2B5EF4-FFF2-40B4-BE49-F238E27FC236}">
                <a16:creationId xmlns:a16="http://schemas.microsoft.com/office/drawing/2014/main" id="{4CAF03F3-C67C-99EF-BEBD-63BD943F750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18020" y="544512"/>
            <a:ext cx="7342583" cy="5357524"/>
          </a:xfrm>
          <a:prstGeom prst="rect">
            <a:avLst/>
          </a:prstGeom>
        </p:spPr>
      </p:pic>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b="1" kern="1200">
                <a:solidFill>
                  <a:srgbClr val="FFFFFF"/>
                </a:solidFill>
                <a:latin typeface="+mj-lt"/>
                <a:ea typeface="+mj-ea"/>
                <a:cs typeface="+mj-cs"/>
              </a:rPr>
              <a:t>Inndeling av norsk luftrom</a:t>
            </a:r>
          </a:p>
        </p:txBody>
      </p:sp>
    </p:spTree>
    <p:extLst>
      <p:ext uri="{BB962C8B-B14F-4D97-AF65-F5344CB8AC3E}">
        <p14:creationId xmlns:p14="http://schemas.microsoft.com/office/powerpoint/2010/main" val="1210086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1800" b="1" dirty="0">
                <a:latin typeface="+mn-lt"/>
              </a:rPr>
              <a:t>Kapittel 2.4.10.1 </a:t>
            </a:r>
            <a:r>
              <a:rPr lang="nb-NO" sz="2800" b="1" dirty="0">
                <a:latin typeface="+mn-lt"/>
              </a:rPr>
              <a:t>Luftrom for luftsportsaktiviteter</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409700"/>
            <a:ext cx="10515600" cy="4767263"/>
          </a:xfrm>
        </p:spPr>
        <p:txBody>
          <a:bodyPr>
            <a:normAutofit fontScale="92500"/>
          </a:bodyPr>
          <a:lstStyle/>
          <a:p>
            <a:r>
              <a:rPr lang="nb-NO" dirty="0"/>
              <a:t>Noen steder i Norge er det opprettet egne luftsportsområder.  Disse områdene kan også være en del av et kontrollert luftrom eller en TIZ / TIA. </a:t>
            </a:r>
          </a:p>
          <a:p>
            <a:r>
              <a:rPr lang="nb-NO" dirty="0"/>
              <a:t>Det er viktig at du vet at områdene eksisterer, da de kan inneholde mye luftsportsaktivitet som flyr både med og uten radiokommunikasjon!</a:t>
            </a:r>
          </a:p>
          <a:p>
            <a:r>
              <a:rPr lang="nb-NO" dirty="0"/>
              <a:t>Oversikt over disse områdene finner du i AIP Norge del ENR 5.5. </a:t>
            </a:r>
          </a:p>
          <a:p>
            <a:r>
              <a:rPr lang="nb-NO" dirty="0"/>
              <a:t>All aktivitet vil i hovedsak foregå i dagslysperioden og under visuelle meteorologiske forhold, enten som kunngjort i AIP, eller som kunngjort over radioen med angjeldende lufttrafikktjenesteenhet. </a:t>
            </a:r>
          </a:p>
          <a:p>
            <a:r>
              <a:rPr lang="nb-NO" dirty="0"/>
              <a:t>Siden området vi skal operere i kan ligge i kontrollert luftrom, må vi ha klarering fra lufttrafikktjenesten når vi skal fly i et slikt treningsområde</a:t>
            </a:r>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50951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1800" b="1" dirty="0">
                <a:latin typeface="+mn-lt"/>
              </a:rPr>
              <a:t>Kapittel 2.4.10.2 </a:t>
            </a:r>
            <a:r>
              <a:rPr lang="nb-NO" sz="2800" b="1" dirty="0">
                <a:latin typeface="+mn-lt"/>
              </a:rPr>
              <a:t>Fare- og restriksjonsområder </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409700"/>
            <a:ext cx="10515600" cy="4767263"/>
          </a:xfrm>
        </p:spPr>
        <p:txBody>
          <a:bodyPr>
            <a:normAutofit fontScale="85000" lnSpcReduction="20000"/>
          </a:bodyPr>
          <a:lstStyle/>
          <a:p>
            <a:r>
              <a:rPr lang="nb-NO" dirty="0"/>
              <a:t>Fareområde («</a:t>
            </a:r>
            <a:r>
              <a:rPr lang="nb-NO" b="1" dirty="0"/>
              <a:t>D – </a:t>
            </a:r>
            <a:r>
              <a:rPr lang="nb-NO" b="1" dirty="0" err="1"/>
              <a:t>Danger</a:t>
            </a:r>
            <a:r>
              <a:rPr lang="nb-NO" b="1" dirty="0"/>
              <a:t> area</a:t>
            </a:r>
            <a:r>
              <a:rPr lang="nb-NO" dirty="0"/>
              <a:t>») er et luftrom av en fastlagt størrelse hvor det kan foregå aktiviteter som er farlige for luftfartøy under flyging. Det er per definisjon ikke forbudt å fly gjennom et aktivt fareområde, men det er utrolig dumt, og dersom du gjør det, bryter du regelen som sier at du er ansvarlig for både fartøyet og de </a:t>
            </a:r>
            <a:r>
              <a:rPr lang="nb-NO" dirty="0" err="1"/>
              <a:t>ombordværendes</a:t>
            </a:r>
            <a:r>
              <a:rPr lang="nb-NO" dirty="0"/>
              <a:t> sikkerhet.</a:t>
            </a:r>
            <a:br>
              <a:rPr lang="nb-NO" dirty="0"/>
            </a:br>
            <a:br>
              <a:rPr lang="nb-NO" dirty="0"/>
            </a:br>
            <a:r>
              <a:rPr lang="nb-NO" dirty="0"/>
              <a:t>Noen fareområder er alltid aktive, andre kun aktive etter kunngjøring i NOTAM, og noen er kun aktive mellom visse tidsperioder. </a:t>
            </a:r>
            <a:br>
              <a:rPr lang="nb-NO" dirty="0"/>
            </a:br>
            <a:br>
              <a:rPr lang="nb-NO" dirty="0"/>
            </a:br>
            <a:r>
              <a:rPr lang="nb-NO" dirty="0"/>
              <a:t>Opplysninger om fareområder i norsk luftrom finner du i AIP Norge ENR 5.1. Vi kan få informasjon om faktisk aktivering fra lufttrafikktjenesten.</a:t>
            </a:r>
          </a:p>
          <a:p>
            <a:endParaRPr lang="nb-NO" dirty="0"/>
          </a:p>
          <a:p>
            <a:r>
              <a:rPr lang="nb-NO" dirty="0"/>
              <a:t>Restriksjonsområde («</a:t>
            </a:r>
            <a:r>
              <a:rPr lang="nb-NO" b="1" dirty="0"/>
              <a:t>R – </a:t>
            </a:r>
            <a:r>
              <a:rPr lang="nb-NO" b="1" dirty="0" err="1"/>
              <a:t>Restricted</a:t>
            </a:r>
            <a:r>
              <a:rPr lang="nb-NO" b="1" dirty="0"/>
              <a:t> area</a:t>
            </a:r>
            <a:r>
              <a:rPr lang="nb-NO" dirty="0"/>
              <a:t>») er et nærmere avgrenset luftrom hvor flyging med luftfartøy er begrenset i samsvar med fastsatte vilkår, eller hvor lufttrafikktjenesten har godkjent / gitt klarering til en gjennomflyging i det enkelte tilfellet. </a:t>
            </a:r>
          </a:p>
          <a:p>
            <a:pPr marL="0" indent="0">
              <a:buNone/>
            </a:pPr>
            <a:endParaRPr lang="nb-NO" dirty="0"/>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2447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1800" b="1" dirty="0">
                <a:latin typeface="+mn-lt"/>
              </a:rPr>
              <a:t>Kapittel 2.4.11 </a:t>
            </a:r>
            <a:r>
              <a:rPr lang="nb-NO" sz="2800" b="1" dirty="0">
                <a:latin typeface="+mn-lt"/>
              </a:rPr>
              <a:t>Flykart</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409700"/>
            <a:ext cx="10515600" cy="4767263"/>
          </a:xfrm>
        </p:spPr>
        <p:txBody>
          <a:bodyPr>
            <a:normAutofit/>
          </a:bodyPr>
          <a:lstStyle/>
          <a:p>
            <a:pPr marL="0" indent="0">
              <a:buNone/>
            </a:pPr>
            <a:r>
              <a:rPr lang="nb-NO" sz="2400" dirty="0"/>
              <a:t>Det er Avinor som er ansvarlig for å utgi sivile luftfartskart i Norge, men det finnes også kart som publiseres av private aktører (for eksempel Jeppesen og Skydemon) og som er basert på data som Avinor (eller Kartverket) har samlet sammen. </a:t>
            </a:r>
          </a:p>
          <a:p>
            <a:pPr marL="0" indent="0">
              <a:buNone/>
            </a:pPr>
            <a:r>
              <a:rPr lang="nb-NO" sz="2400" dirty="0"/>
              <a:t>Vær klar over at kartsymbolene som brukes av private kartleverandører kan variere fra de symboler som er standard på et kart i ICAO-format.</a:t>
            </a:r>
          </a:p>
          <a:p>
            <a:pPr marL="0" indent="0">
              <a:buNone/>
            </a:pPr>
            <a:r>
              <a:rPr lang="nb-NO" sz="2400" dirty="0"/>
              <a:t>Alle kart er tegnet i en gitt målestokk. Den er forholdet mellom avstanden vi måler på et fysisk kart og reell avstand i terrenget. </a:t>
            </a:r>
          </a:p>
          <a:p>
            <a:pPr marL="0" indent="0">
              <a:buNone/>
            </a:pPr>
            <a:r>
              <a:rPr lang="nb-NO" sz="2400" dirty="0"/>
              <a:t>Når målestokken for et kart for eksempel er 1:500 000 betyr det at alle avstander vi måler på kartet er 500 000 ganger lengre i virkeligheten. 1 cm på kartet tilsvarer da 500 000 cm, det vil si 5000 meter i virkeligheten. </a:t>
            </a:r>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322929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Flykart som utgis i Norge</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409700"/>
            <a:ext cx="10515600" cy="4767263"/>
          </a:xfrm>
        </p:spPr>
        <p:txBody>
          <a:bodyPr>
            <a:normAutofit fontScale="92500" lnSpcReduction="20000"/>
          </a:bodyPr>
          <a:lstStyle/>
          <a:p>
            <a:r>
              <a:rPr lang="nb-NO" sz="2400" dirty="0"/>
              <a:t>Aeronautisk kart – </a:t>
            </a:r>
            <a:r>
              <a:rPr lang="nb-NO" sz="2400" b="1" dirty="0"/>
              <a:t>ICAO 1:500 000</a:t>
            </a:r>
            <a:r>
              <a:rPr lang="nb-NO" sz="2400" dirty="0"/>
              <a:t>. Kartet viser informasjon om flyplasser, luftrom, restriksjons- og fareområder, luftsportsområder, radionavigasjonshjelpemidler og hinder som er på 100 m (328 fot) over bakken eller høyere. </a:t>
            </a:r>
          </a:p>
          <a:p>
            <a:endParaRPr lang="nb-NO" sz="2400" dirty="0"/>
          </a:p>
          <a:p>
            <a:r>
              <a:rPr lang="nb-NO" sz="2400" b="1" dirty="0"/>
              <a:t>TSA</a:t>
            </a:r>
            <a:r>
              <a:rPr lang="nb-NO" sz="2400" dirty="0"/>
              <a:t> («</a:t>
            </a:r>
            <a:r>
              <a:rPr lang="nb-NO" sz="2400" dirty="0" err="1"/>
              <a:t>Temporary</a:t>
            </a:r>
            <a:r>
              <a:rPr lang="nb-NO" sz="2400" dirty="0"/>
              <a:t> </a:t>
            </a:r>
            <a:r>
              <a:rPr lang="nb-NO" sz="2400" dirty="0" err="1"/>
              <a:t>Segregated</a:t>
            </a:r>
            <a:r>
              <a:rPr lang="nb-NO" sz="2400" dirty="0"/>
              <a:t> Areas») og </a:t>
            </a:r>
            <a:r>
              <a:rPr lang="nb-NO" sz="2400" b="1" dirty="0"/>
              <a:t>AMC</a:t>
            </a:r>
            <a:r>
              <a:rPr lang="nb-NO" sz="2400" dirty="0"/>
              <a:t> («Airspace Management Cell») områdekart - dette er kart som viser luftrom, midlertidige adskilte områder og fareområder som styres av en luftromskoordineringsenhet (AMC). De er i målestokk 1: 2 700 000 og bør leses sammen med NOTAM når vi planlegger VFR-flyvninger.</a:t>
            </a:r>
          </a:p>
          <a:p>
            <a:endParaRPr lang="nb-NO" sz="2400" dirty="0"/>
          </a:p>
          <a:p>
            <a:r>
              <a:rPr lang="nb-NO" sz="2400" dirty="0"/>
              <a:t>Luftsportsområder. Disse kartene viser luftrom, sports- og treningsområder, samt flyplasser og flystriper som er tilgjengelige for </a:t>
            </a:r>
            <a:r>
              <a:rPr lang="nb-NO" sz="2400" dirty="0" err="1"/>
              <a:t>almennflyging</a:t>
            </a:r>
            <a:r>
              <a:rPr lang="nb-NO" sz="2400" dirty="0"/>
              <a:t>. Målestokk er 1:1 000 000. Kartene er laget for bruk av VFR-trafikk.</a:t>
            </a:r>
          </a:p>
          <a:p>
            <a:endParaRPr lang="nb-NO" sz="2400" dirty="0"/>
          </a:p>
          <a:p>
            <a:r>
              <a:rPr lang="nb-NO" sz="2400" dirty="0"/>
              <a:t>Kart for visuell innflyging («</a:t>
            </a:r>
            <a:r>
              <a:rPr lang="nb-NO" sz="2400" b="1" dirty="0"/>
              <a:t>VAC – Visual </a:t>
            </a:r>
            <a:r>
              <a:rPr lang="nb-NO" sz="2400" b="1" dirty="0" err="1"/>
              <a:t>Approach</a:t>
            </a:r>
            <a:r>
              <a:rPr lang="nb-NO" sz="2400" b="1" dirty="0"/>
              <a:t> Chart</a:t>
            </a:r>
            <a:r>
              <a:rPr lang="nb-NO" sz="2400" dirty="0"/>
              <a:t>»). Dette kartet er laget for noen flyplasser, og gir flygere som flyr IFR informasjon om visuelle innflygingsprosedyrer og innflygingshjelpemidler, geografiske- og topografiske forhold, samt hinder.</a:t>
            </a:r>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81491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966952" y="1204108"/>
            <a:ext cx="2669406" cy="1781175"/>
          </a:xfrm>
          <a:prstGeom prst="ellipse">
            <a:avLst/>
          </a:prstGeom>
        </p:spPr>
        <p:txBody>
          <a:bodyPr vert="horz" lIns="91440" tIns="45720" rIns="91440" bIns="45720" rtlCol="0">
            <a:normAutofit/>
          </a:bodyPr>
          <a:lstStyle/>
          <a:p>
            <a:r>
              <a:rPr lang="en-US" sz="2000" b="1" kern="1200">
                <a:solidFill>
                  <a:srgbClr val="FFFFFF"/>
                </a:solidFill>
                <a:latin typeface="+mj-lt"/>
                <a:ea typeface="+mj-ea"/>
                <a:cs typeface="+mj-cs"/>
              </a:rPr>
              <a:t>Utsnitt av VAC – Visual Approach Chart for Bodø</a:t>
            </a:r>
          </a:p>
        </p:txBody>
      </p:sp>
      <p:sp>
        <p:nvSpPr>
          <p:cNvPr id="22" name="Content Placeholder 21">
            <a:extLst>
              <a:ext uri="{FF2B5EF4-FFF2-40B4-BE49-F238E27FC236}">
                <a16:creationId xmlns:a16="http://schemas.microsoft.com/office/drawing/2014/main" id="{6CA92D0D-A550-897D-A744-5771A2714571}"/>
              </a:ext>
            </a:extLst>
          </p:cNvPr>
          <p:cNvSpPr>
            <a:spLocks noGrp="1"/>
          </p:cNvSpPr>
          <p:nvPr>
            <p:ph idx="1"/>
          </p:nvPr>
        </p:nvSpPr>
        <p:spPr>
          <a:xfrm>
            <a:off x="966951" y="3355130"/>
            <a:ext cx="2669407" cy="2427333"/>
          </a:xfrm>
        </p:spPr>
        <p:txBody>
          <a:bodyPr>
            <a:normAutofit/>
          </a:bodyPr>
          <a:lstStyle/>
          <a:p>
            <a:r>
              <a:rPr lang="en-US" sz="1600" dirty="0" err="1"/>
              <a:t>Åpne</a:t>
            </a:r>
            <a:r>
              <a:rPr lang="en-US" sz="1600" dirty="0"/>
              <a:t> ippc.no </a:t>
            </a:r>
            <a:r>
              <a:rPr lang="en-US" sz="1600" dirty="0" err="1"/>
              <a:t>og</a:t>
            </a:r>
            <a:r>
              <a:rPr lang="en-US" sz="1600" dirty="0"/>
              <a:t> se </a:t>
            </a:r>
            <a:r>
              <a:rPr lang="en-US" sz="1600" dirty="0" err="1"/>
              <a:t>på</a:t>
            </a:r>
            <a:r>
              <a:rPr lang="en-US" sz="1600" dirty="0"/>
              <a:t> PART 3 Aerodromes (AD) </a:t>
            </a:r>
            <a:r>
              <a:rPr lang="en-US" sz="1600" dirty="0" err="1"/>
              <a:t>i</a:t>
            </a:r>
            <a:r>
              <a:rPr lang="en-US" sz="1600" dirty="0"/>
              <a:t> </a:t>
            </a:r>
            <a:r>
              <a:rPr lang="en-US" sz="1600" dirty="0" err="1"/>
              <a:t>venstre</a:t>
            </a:r>
            <a:r>
              <a:rPr lang="en-US" sz="1600" dirty="0"/>
              <a:t> </a:t>
            </a:r>
            <a:r>
              <a:rPr lang="en-US" sz="1600" dirty="0" err="1"/>
              <a:t>kolonne</a:t>
            </a:r>
            <a:r>
              <a:rPr lang="en-US" sz="1600" dirty="0"/>
              <a:t>.</a:t>
            </a:r>
          </a:p>
          <a:p>
            <a:r>
              <a:rPr lang="en-US" sz="1600" dirty="0" err="1"/>
              <a:t>Velg</a:t>
            </a:r>
            <a:r>
              <a:rPr lang="en-US" sz="1600" dirty="0"/>
              <a:t> AD2 </a:t>
            </a:r>
            <a:r>
              <a:rPr lang="en-US" sz="1600" dirty="0" err="1"/>
              <a:t>Flyplasser</a:t>
            </a:r>
            <a:r>
              <a:rPr lang="en-US" sz="1600" dirty="0"/>
              <a:t>, </a:t>
            </a:r>
            <a:r>
              <a:rPr lang="en-US" sz="1600" dirty="0" err="1"/>
              <a:t>og</a:t>
            </a:r>
            <a:r>
              <a:rPr lang="en-US" sz="1600" dirty="0"/>
              <a:t> ENBO </a:t>
            </a:r>
            <a:r>
              <a:rPr lang="en-US" sz="1600" dirty="0" err="1"/>
              <a:t>Bodø</a:t>
            </a:r>
            <a:endParaRPr lang="en-US" sz="1600" dirty="0"/>
          </a:p>
          <a:p>
            <a:r>
              <a:rPr lang="en-US" sz="1600" dirty="0" err="1"/>
              <a:t>Rull</a:t>
            </a:r>
            <a:r>
              <a:rPr lang="en-US" sz="1600" dirty="0"/>
              <a:t> </a:t>
            </a:r>
            <a:r>
              <a:rPr lang="en-US" sz="1600" dirty="0" err="1"/>
              <a:t>ned</a:t>
            </a:r>
            <a:r>
              <a:rPr lang="en-US" sz="1600" dirty="0"/>
              <a:t> </a:t>
            </a:r>
            <a:r>
              <a:rPr lang="en-US" sz="1600" dirty="0" err="1"/>
              <a:t>til</a:t>
            </a:r>
            <a:r>
              <a:rPr lang="en-US" sz="1600" dirty="0"/>
              <a:t> AD 2.24 ENBO </a:t>
            </a:r>
            <a:r>
              <a:rPr lang="en-US" sz="1600" dirty="0" err="1"/>
              <a:t>tilhørende</a:t>
            </a:r>
            <a:r>
              <a:rPr lang="en-US" sz="1600" dirty="0"/>
              <a:t> kart.</a:t>
            </a:r>
          </a:p>
          <a:p>
            <a:r>
              <a:rPr lang="en-US" sz="1600" dirty="0" err="1"/>
              <a:t>Velg</a:t>
            </a:r>
            <a:r>
              <a:rPr lang="en-US" sz="1600" dirty="0"/>
              <a:t> AD 2 ENBO 6-1</a:t>
            </a:r>
          </a:p>
        </p:txBody>
      </p:sp>
      <p:pic>
        <p:nvPicPr>
          <p:cNvPr id="6" name="Plassholder for innhold 5" descr="Et bilde som inneholder kart&#10;&#10;Automatisk generert beskrivelse">
            <a:extLst>
              <a:ext uri="{FF2B5EF4-FFF2-40B4-BE49-F238E27FC236}">
                <a16:creationId xmlns:a16="http://schemas.microsoft.com/office/drawing/2014/main" id="{1FC00B01-2B75-334D-F0E0-C78384711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102" y="1227328"/>
            <a:ext cx="6903723" cy="4280307"/>
          </a:xfrm>
          <a:prstGeom prst="rect">
            <a:avLst/>
          </a:prstGeom>
        </p:spPr>
      </p:pic>
    </p:spTree>
    <p:extLst>
      <p:ext uri="{BB962C8B-B14F-4D97-AF65-F5344CB8AC3E}">
        <p14:creationId xmlns:p14="http://schemas.microsoft.com/office/powerpoint/2010/main" val="27864887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498475"/>
          </a:xfrm>
        </p:spPr>
        <p:txBody>
          <a:bodyPr>
            <a:normAutofit/>
          </a:bodyPr>
          <a:lstStyle/>
          <a:p>
            <a:pPr algn="ctr"/>
            <a:r>
              <a:rPr lang="nb-NO" sz="2800" b="1" dirty="0">
                <a:latin typeface="+mn-lt"/>
              </a:rPr>
              <a:t>Skriv ut ICAO-kart på ippc.no</a:t>
            </a:r>
          </a:p>
        </p:txBody>
      </p:sp>
      <p:pic>
        <p:nvPicPr>
          <p:cNvPr id="6" name="Plassholder for innhold 5" descr="Et bilde som inneholder tekst, resultattavle, skjermbilde, plakett&#10;&#10;Automatisk generert beskrivelse">
            <a:extLst>
              <a:ext uri="{FF2B5EF4-FFF2-40B4-BE49-F238E27FC236}">
                <a16:creationId xmlns:a16="http://schemas.microsoft.com/office/drawing/2014/main" id="{3F94BC50-3874-F8FE-9090-9E5916C7B4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5550" y="1651000"/>
            <a:ext cx="8952486" cy="4457700"/>
          </a:xfrm>
        </p:spPr>
      </p:pic>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
        <p:nvSpPr>
          <p:cNvPr id="7" name="Rektangel 6">
            <a:extLst>
              <a:ext uri="{FF2B5EF4-FFF2-40B4-BE49-F238E27FC236}">
                <a16:creationId xmlns:a16="http://schemas.microsoft.com/office/drawing/2014/main" id="{1E3F7E1B-FDE5-6FC5-F325-F3A025E43D18}"/>
              </a:ext>
            </a:extLst>
          </p:cNvPr>
          <p:cNvSpPr/>
          <p:nvPr/>
        </p:nvSpPr>
        <p:spPr>
          <a:xfrm>
            <a:off x="4838007" y="3125585"/>
            <a:ext cx="2527069" cy="114715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B5613BCD-9701-9845-E5FD-34EE0488D0F8}"/>
              </a:ext>
            </a:extLst>
          </p:cNvPr>
          <p:cNvSpPr txBox="1"/>
          <p:nvPr/>
        </p:nvSpPr>
        <p:spPr>
          <a:xfrm>
            <a:off x="1600200" y="953060"/>
            <a:ext cx="8991600" cy="646331"/>
          </a:xfrm>
          <a:prstGeom prst="rect">
            <a:avLst/>
          </a:prstGeom>
          <a:noFill/>
        </p:spPr>
        <p:txBody>
          <a:bodyPr wrap="square" rtlCol="0">
            <a:spAutoFit/>
          </a:bodyPr>
          <a:lstStyle/>
          <a:p>
            <a:pPr algn="ctr"/>
            <a:r>
              <a:rPr lang="nb-NO" dirty="0"/>
              <a:t>I </a:t>
            </a:r>
            <a:r>
              <a:rPr lang="nb-NO" b="1" dirty="0"/>
              <a:t>PUB-</a:t>
            </a:r>
            <a:r>
              <a:rPr lang="nb-NO" b="1" dirty="0" err="1"/>
              <a:t>Publication</a:t>
            </a:r>
            <a:r>
              <a:rPr lang="nb-NO" dirty="0"/>
              <a:t> menyen, velg </a:t>
            </a:r>
            <a:r>
              <a:rPr lang="nb-NO" b="1" dirty="0"/>
              <a:t>AIS Portal (AIP) ,</a:t>
            </a:r>
            <a:r>
              <a:rPr lang="nb-NO" dirty="0"/>
              <a:t>og klikk deretter på «NORWAY AERONAUTICAL CHART ICAO 500.000».</a:t>
            </a:r>
          </a:p>
        </p:txBody>
      </p:sp>
    </p:spTree>
    <p:extLst>
      <p:ext uri="{BB962C8B-B14F-4D97-AF65-F5344CB8AC3E}">
        <p14:creationId xmlns:p14="http://schemas.microsoft.com/office/powerpoint/2010/main" val="22134911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
        <p:nvSpPr>
          <p:cNvPr id="7" name="Rektangel 6">
            <a:extLst>
              <a:ext uri="{FF2B5EF4-FFF2-40B4-BE49-F238E27FC236}">
                <a16:creationId xmlns:a16="http://schemas.microsoft.com/office/drawing/2014/main" id="{1E3F7E1B-FDE5-6FC5-F325-F3A025E43D18}"/>
              </a:ext>
            </a:extLst>
          </p:cNvPr>
          <p:cNvSpPr/>
          <p:nvPr/>
        </p:nvSpPr>
        <p:spPr>
          <a:xfrm>
            <a:off x="4838007" y="3125585"/>
            <a:ext cx="2527069" cy="114715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lassholder for innhold 8">
            <a:extLst>
              <a:ext uri="{FF2B5EF4-FFF2-40B4-BE49-F238E27FC236}">
                <a16:creationId xmlns:a16="http://schemas.microsoft.com/office/drawing/2014/main" id="{21EB2A9B-6CF1-1C3D-99CE-B409B3E6CBEA}"/>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2697159" y="1688852"/>
            <a:ext cx="6683381" cy="4738412"/>
          </a:xfrm>
        </p:spPr>
      </p:pic>
      <p:sp>
        <p:nvSpPr>
          <p:cNvPr id="13" name="TekstSylinder 12">
            <a:extLst>
              <a:ext uri="{FF2B5EF4-FFF2-40B4-BE49-F238E27FC236}">
                <a16:creationId xmlns:a16="http://schemas.microsoft.com/office/drawing/2014/main" id="{48B68A3E-2106-EF27-94C1-C9DF7E457FFE}"/>
              </a:ext>
            </a:extLst>
          </p:cNvPr>
          <p:cNvSpPr txBox="1"/>
          <p:nvPr/>
        </p:nvSpPr>
        <p:spPr>
          <a:xfrm>
            <a:off x="1600200" y="953060"/>
            <a:ext cx="8991600" cy="646331"/>
          </a:xfrm>
          <a:prstGeom prst="rect">
            <a:avLst/>
          </a:prstGeom>
          <a:noFill/>
        </p:spPr>
        <p:txBody>
          <a:bodyPr wrap="square" rtlCol="0">
            <a:spAutoFit/>
          </a:bodyPr>
          <a:lstStyle/>
          <a:p>
            <a:pPr algn="ctr"/>
            <a:r>
              <a:rPr lang="nb-NO" dirty="0"/>
              <a:t>Velg utsnitt av kartet, og klikk på </a:t>
            </a:r>
            <a:r>
              <a:rPr lang="nb-NO" b="1" dirty="0" err="1"/>
              <a:t>skriversymbolet</a:t>
            </a:r>
            <a:r>
              <a:rPr lang="nb-NO" dirty="0"/>
              <a:t> for utskrift. Klikk på </a:t>
            </a:r>
            <a:r>
              <a:rPr lang="nb-NO" b="1" dirty="0"/>
              <a:t>Avansert</a:t>
            </a:r>
            <a:r>
              <a:rPr lang="nb-NO" dirty="0"/>
              <a:t> for å låse en valgt målestokk til et A4 format. Last ned </a:t>
            </a:r>
            <a:r>
              <a:rPr lang="nb-NO" dirty="0" err="1"/>
              <a:t>PDF’en</a:t>
            </a:r>
            <a:r>
              <a:rPr lang="nb-NO" dirty="0"/>
              <a:t> og ta den ut på egen skriver.</a:t>
            </a:r>
          </a:p>
        </p:txBody>
      </p:sp>
      <p:sp>
        <p:nvSpPr>
          <p:cNvPr id="17" name="Tittel 1">
            <a:extLst>
              <a:ext uri="{FF2B5EF4-FFF2-40B4-BE49-F238E27FC236}">
                <a16:creationId xmlns:a16="http://schemas.microsoft.com/office/drawing/2014/main" id="{F630DDC4-461D-34A6-CC7D-425AA2381D30}"/>
              </a:ext>
            </a:extLst>
          </p:cNvPr>
          <p:cNvSpPr>
            <a:spLocks noGrp="1"/>
          </p:cNvSpPr>
          <p:nvPr>
            <p:ph type="title"/>
          </p:nvPr>
        </p:nvSpPr>
        <p:spPr>
          <a:xfrm>
            <a:off x="838200" y="365125"/>
            <a:ext cx="10515600" cy="498475"/>
          </a:xfrm>
        </p:spPr>
        <p:txBody>
          <a:bodyPr>
            <a:normAutofit/>
          </a:bodyPr>
          <a:lstStyle/>
          <a:p>
            <a:pPr algn="ctr"/>
            <a:r>
              <a:rPr lang="nb-NO" sz="2800" b="1" dirty="0">
                <a:latin typeface="+mn-lt"/>
              </a:rPr>
              <a:t>Skriv ut ønsket utsnitt fra ICAO-kart på ippc.no</a:t>
            </a:r>
          </a:p>
        </p:txBody>
      </p:sp>
    </p:spTree>
    <p:extLst>
      <p:ext uri="{BB962C8B-B14F-4D97-AF65-F5344CB8AC3E}">
        <p14:creationId xmlns:p14="http://schemas.microsoft.com/office/powerpoint/2010/main" val="12180582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Flykart som utgis i Norge</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409700"/>
            <a:ext cx="10515600" cy="4767263"/>
          </a:xfrm>
        </p:spPr>
        <p:txBody>
          <a:bodyPr>
            <a:normAutofit/>
          </a:bodyPr>
          <a:lstStyle/>
          <a:p>
            <a:r>
              <a:rPr lang="nb-NO" sz="2400" dirty="0"/>
              <a:t>Flyplasskart («</a:t>
            </a:r>
            <a:r>
              <a:rPr lang="nb-NO" sz="2400" dirty="0" err="1"/>
              <a:t>Aerodrome</a:t>
            </a:r>
            <a:r>
              <a:rPr lang="nb-NO" sz="2400" dirty="0"/>
              <a:t> </a:t>
            </a:r>
            <a:r>
              <a:rPr lang="nb-NO" sz="2400" dirty="0" err="1"/>
              <a:t>chart</a:t>
            </a:r>
            <a:r>
              <a:rPr lang="nb-NO" sz="2400" dirty="0"/>
              <a:t>»). Dette kartet viser detaljert informasjon om flyplassen. </a:t>
            </a:r>
          </a:p>
          <a:p>
            <a:endParaRPr lang="nb-NO" sz="2400" dirty="0"/>
          </a:p>
          <a:p>
            <a:r>
              <a:rPr lang="nb-NO" sz="2400" dirty="0"/>
              <a:t>Flyplass-bakkemanøvreringskart («</a:t>
            </a:r>
            <a:r>
              <a:rPr lang="nb-NO" sz="2400" dirty="0" err="1"/>
              <a:t>Aerodrome</a:t>
            </a:r>
            <a:r>
              <a:rPr lang="nb-NO" sz="2400" dirty="0"/>
              <a:t> </a:t>
            </a:r>
            <a:r>
              <a:rPr lang="nb-NO" sz="2400" dirty="0" err="1"/>
              <a:t>Ground</a:t>
            </a:r>
            <a:r>
              <a:rPr lang="nb-NO" sz="2400" dirty="0"/>
              <a:t> </a:t>
            </a:r>
            <a:r>
              <a:rPr lang="nb-NO" sz="2400" dirty="0" err="1"/>
              <a:t>Movement</a:t>
            </a:r>
            <a:r>
              <a:rPr lang="nb-NO" sz="2400" dirty="0"/>
              <a:t> Chart»). Kartet gir nødvendige detaljer for manøvrering på bakken.</a:t>
            </a:r>
          </a:p>
          <a:p>
            <a:endParaRPr lang="nb-NO" sz="2400" dirty="0"/>
          </a:p>
          <a:p>
            <a:r>
              <a:rPr lang="nb-NO" sz="2400" dirty="0" err="1"/>
              <a:t>Parkeringskart</a:t>
            </a:r>
            <a:r>
              <a:rPr lang="nb-NO" sz="2400" dirty="0"/>
              <a:t> («Aircraft </a:t>
            </a:r>
            <a:r>
              <a:rPr lang="nb-NO" sz="2400" dirty="0" err="1"/>
              <a:t>Parking</a:t>
            </a:r>
            <a:r>
              <a:rPr lang="nb-NO" sz="2400" dirty="0"/>
              <a:t> and </a:t>
            </a:r>
            <a:r>
              <a:rPr lang="nb-NO" sz="2400" dirty="0" err="1"/>
              <a:t>Docking</a:t>
            </a:r>
            <a:r>
              <a:rPr lang="nb-NO" sz="2400" dirty="0"/>
              <a:t> Chart»). Kart som i hovedsak produseres for store flyplasser med en komplisert bakkestruktur (mange bygninger, parkeringsplasser, gater, </a:t>
            </a:r>
            <a:r>
              <a:rPr lang="nb-NO" sz="2400" dirty="0" err="1"/>
              <a:t>taksebaner</a:t>
            </a:r>
            <a:r>
              <a:rPr lang="nb-NO" sz="2400" dirty="0"/>
              <a:t> og rullebaner. Eksempel: Oslo Lufthavn Gardermoen)</a:t>
            </a:r>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6698354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0">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2">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25" name="Straight Connector 24">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Del 8 SERA – lufttrafikkregler</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t="41" b="41"/>
          <a:stretch/>
        </p:blipFill>
        <p:spPr>
          <a:xfrm>
            <a:off x="243840" y="256540"/>
            <a:ext cx="11704320" cy="3764276"/>
          </a:xfrm>
          <a:prstGeom prst="rect">
            <a:avLst/>
          </a:prstGeom>
        </p:spPr>
      </p:pic>
      <p:pic>
        <p:nvPicPr>
          <p:cNvPr id="15" name="Bilde 14">
            <a:extLst>
              <a:ext uri="{FF2B5EF4-FFF2-40B4-BE49-F238E27FC236}">
                <a16:creationId xmlns:a16="http://schemas.microsoft.com/office/drawing/2014/main" id="{05D48686-73A1-4A37-890F-465697B49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468" y="5837676"/>
            <a:ext cx="3810000" cy="571500"/>
          </a:xfrm>
          <a:prstGeom prst="rect">
            <a:avLst/>
          </a:prstGeom>
        </p:spPr>
      </p:pic>
    </p:spTree>
    <p:extLst>
      <p:ext uri="{BB962C8B-B14F-4D97-AF65-F5344CB8AC3E}">
        <p14:creationId xmlns:p14="http://schemas.microsoft.com/office/powerpoint/2010/main" val="250221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3A85664-F76D-4B28-8645-4215BDF3F691}"/>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mj-lt"/>
                <a:ea typeface="+mj-ea"/>
                <a:cs typeface="+mj-cs"/>
              </a:rPr>
              <a:t>Hvilket regelverk følger vi i Norge? (1/2)</a:t>
            </a: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38199" y="1825625"/>
            <a:ext cx="6775384" cy="4351338"/>
          </a:xfrm>
        </p:spPr>
        <p:txBody>
          <a:bodyPr vert="horz" lIns="91440" tIns="45720" rIns="91440" bIns="45720" rtlCol="0">
            <a:normAutofit/>
          </a:bodyPr>
          <a:lstStyle/>
          <a:p>
            <a:pPr marL="342900"/>
            <a:r>
              <a:rPr lang="nb-NO" sz="2400" dirty="0"/>
              <a:t>Regelverket som til enhver tid er innført som norsk lov og forskrift</a:t>
            </a:r>
          </a:p>
          <a:p>
            <a:pPr marL="342900"/>
            <a:r>
              <a:rPr lang="nb-NO" sz="2400" dirty="0"/>
              <a:t>Lov om luftfart også kalt luftfartsloven</a:t>
            </a:r>
          </a:p>
          <a:p>
            <a:pPr marL="342900"/>
            <a:r>
              <a:rPr lang="nb-NO" sz="2400" dirty="0"/>
              <a:t>Slår fast at luftfart i Norge bare kan finne sted i samsvar med loven og forskrifter gitt med hjemmel i loven</a:t>
            </a:r>
          </a:p>
          <a:p>
            <a:pPr marL="342900"/>
            <a:r>
              <a:rPr lang="nb-NO" sz="2400" dirty="0"/>
              <a:t>Men, EØS-avtalens bestemmelser går foran for luftfart som omfattes av denne avtalen</a:t>
            </a:r>
          </a:p>
          <a:p>
            <a:pPr marL="0"/>
            <a:endParaRPr lang="en-US" sz="1700" dirty="0"/>
          </a:p>
          <a:p>
            <a:endParaRPr lang="en-US" sz="1700" dirty="0"/>
          </a:p>
        </p:txBody>
      </p:sp>
      <p:pic>
        <p:nvPicPr>
          <p:cNvPr id="5" name="Bilde 4">
            <a:extLst>
              <a:ext uri="{FF2B5EF4-FFF2-40B4-BE49-F238E27FC236}">
                <a16:creationId xmlns:a16="http://schemas.microsoft.com/office/drawing/2014/main" id="{1E1D0124-6619-4D30-8910-D0F9F9AAE2C9}"/>
              </a:ext>
            </a:extLst>
          </p:cNvPr>
          <p:cNvPicPr>
            <a:picLocks noChangeAspect="1"/>
          </p:cNvPicPr>
          <p:nvPr/>
        </p:nvPicPr>
        <p:blipFill rotWithShape="1">
          <a:blip r:embed="rId2">
            <a:extLst>
              <a:ext uri="{28A0092B-C50C-407E-A947-70E740481C1C}">
                <a14:useLocalDpi xmlns:a14="http://schemas.microsoft.com/office/drawing/2010/main" val="0"/>
              </a:ext>
            </a:extLst>
          </a:blip>
          <a:srcRect t="360" r="1" b="15014"/>
          <a:stretch/>
        </p:blipFill>
        <p:spPr>
          <a:xfrm>
            <a:off x="7469204" y="2085023"/>
            <a:ext cx="3884596" cy="3123247"/>
          </a:xfrm>
          <a:prstGeom prst="rect">
            <a:avLst/>
          </a:prstGeom>
        </p:spPr>
      </p:pic>
    </p:spTree>
    <p:extLst>
      <p:ext uri="{BB962C8B-B14F-4D97-AF65-F5344CB8AC3E}">
        <p14:creationId xmlns:p14="http://schemas.microsoft.com/office/powerpoint/2010/main" val="17980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SERA – </a:t>
            </a:r>
            <a:r>
              <a:rPr lang="en-US" sz="3600" dirty="0" err="1">
                <a:solidFill>
                  <a:schemeClr val="tx1">
                    <a:lumMod val="85000"/>
                    <a:lumOff val="15000"/>
                  </a:schemeClr>
                </a:solidFill>
              </a:rPr>
              <a:t>Virkeområder</a:t>
            </a:r>
            <a:r>
              <a:rPr lang="en-US" sz="3600" dirty="0">
                <a:solidFill>
                  <a:schemeClr val="tx1">
                    <a:lumMod val="85000"/>
                    <a:lumOff val="15000"/>
                  </a:schemeClr>
                </a:solidFill>
              </a:rPr>
              <a:t> og </a:t>
            </a:r>
            <a:r>
              <a:rPr lang="en-US" sz="3600" dirty="0" err="1">
                <a:solidFill>
                  <a:schemeClr val="tx1">
                    <a:lumMod val="85000"/>
                    <a:lumOff val="15000"/>
                  </a:schemeClr>
                </a:solidFill>
              </a:rPr>
              <a:t>overholdelse</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6403381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0F20C50-5CB3-4117-BAA2-EC2151626606}"/>
              </a:ext>
            </a:extLst>
          </p:cNvPr>
          <p:cNvSpPr>
            <a:spLocks noGrp="1"/>
          </p:cNvSpPr>
          <p:nvPr>
            <p:ph type="title"/>
          </p:nvPr>
        </p:nvSpPr>
        <p:spPr>
          <a:xfrm>
            <a:off x="863029" y="1012004"/>
            <a:ext cx="3416158" cy="4795408"/>
          </a:xfrm>
        </p:spPr>
        <p:txBody>
          <a:bodyPr>
            <a:normAutofit/>
          </a:bodyPr>
          <a:lstStyle/>
          <a:p>
            <a:r>
              <a:rPr lang="nb-NO" sz="3700" b="1">
                <a:solidFill>
                  <a:srgbClr val="FFFFFF"/>
                </a:solidFill>
              </a:rPr>
              <a:t>SERA – Standardiserte europeiske lufttrafikkregler – Forskrift om lufttrafikkregler og operative prosedyrer (BSL F 1-1)</a:t>
            </a:r>
            <a:endParaRPr lang="nb-NO" sz="3700" dirty="0">
              <a:solidFill>
                <a:srgbClr val="FFFFFF"/>
              </a:solidFill>
            </a:endParaRPr>
          </a:p>
        </p:txBody>
      </p:sp>
      <p:graphicFrame>
        <p:nvGraphicFramePr>
          <p:cNvPr id="5" name="Plassholder for innhold 2">
            <a:extLst>
              <a:ext uri="{FF2B5EF4-FFF2-40B4-BE49-F238E27FC236}">
                <a16:creationId xmlns:a16="http://schemas.microsoft.com/office/drawing/2014/main" id="{12CC53DA-D425-471F-82AD-36ABA2B3ACDA}"/>
              </a:ext>
            </a:extLst>
          </p:cNvPr>
          <p:cNvGraphicFramePr>
            <a:graphicFrameLocks noGrp="1"/>
          </p:cNvGraphicFramePr>
          <p:nvPr>
            <p:ph idx="1"/>
            <p:extLst>
              <p:ext uri="{D42A27DB-BD31-4B8C-83A1-F6EECF244321}">
                <p14:modId xmlns:p14="http://schemas.microsoft.com/office/powerpoint/2010/main" val="188809579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Bilde 10">
            <a:extLst>
              <a:ext uri="{FF2B5EF4-FFF2-40B4-BE49-F238E27FC236}">
                <a16:creationId xmlns:a16="http://schemas.microsoft.com/office/drawing/2014/main" id="{E567E3AD-F47F-4118-9AB3-2B3ADD93D0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5428" y="6101326"/>
            <a:ext cx="3810000" cy="571500"/>
          </a:xfrm>
          <a:prstGeom prst="rect">
            <a:avLst/>
          </a:prstGeom>
        </p:spPr>
      </p:pic>
      <p:sp>
        <p:nvSpPr>
          <p:cNvPr id="3" name="TekstSylinder 2">
            <a:extLst>
              <a:ext uri="{FF2B5EF4-FFF2-40B4-BE49-F238E27FC236}">
                <a16:creationId xmlns:a16="http://schemas.microsoft.com/office/drawing/2014/main" id="{507815AD-1CFB-409C-A54D-1CD2BCBCB927}"/>
              </a:ext>
            </a:extLst>
          </p:cNvPr>
          <p:cNvSpPr txBox="1"/>
          <p:nvPr/>
        </p:nvSpPr>
        <p:spPr>
          <a:xfrm>
            <a:off x="484096" y="6456171"/>
            <a:ext cx="1332994" cy="307777"/>
          </a:xfrm>
          <a:prstGeom prst="rect">
            <a:avLst/>
          </a:prstGeom>
          <a:noFill/>
        </p:spPr>
        <p:txBody>
          <a:bodyPr wrap="none" rtlCol="0">
            <a:spAutoFit/>
          </a:bodyPr>
          <a:lstStyle/>
          <a:p>
            <a:r>
              <a:rPr lang="nb-NO" sz="1400" dirty="0"/>
              <a:t>Kapittel 11.10.1</a:t>
            </a:r>
          </a:p>
        </p:txBody>
      </p:sp>
    </p:spTree>
    <p:extLst>
      <p:ext uri="{BB962C8B-B14F-4D97-AF65-F5344CB8AC3E}">
        <p14:creationId xmlns:p14="http://schemas.microsoft.com/office/powerpoint/2010/main" val="16626351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F20C50-5CB3-4117-BAA2-EC2151626606}"/>
              </a:ext>
            </a:extLst>
          </p:cNvPr>
          <p:cNvSpPr>
            <a:spLocks noGrp="1"/>
          </p:cNvSpPr>
          <p:nvPr>
            <p:ph type="title"/>
          </p:nvPr>
        </p:nvSpPr>
        <p:spPr>
          <a:xfrm>
            <a:off x="4965430" y="629268"/>
            <a:ext cx="6586491" cy="1286160"/>
          </a:xfrm>
        </p:spPr>
        <p:txBody>
          <a:bodyPr anchor="b">
            <a:normAutofit/>
          </a:bodyPr>
          <a:lstStyle/>
          <a:p>
            <a:r>
              <a:rPr lang="nb-NO" sz="2400" b="1"/>
              <a:t>SERA – Standardiserte europeiske lufttrafikkregler – Forskrift om lufttrafikkregler og operative prosedyrer (BSL F 1-1) </a:t>
            </a:r>
            <a:endParaRPr lang="nb-NO" sz="2400"/>
          </a:p>
        </p:txBody>
      </p:sp>
      <p:pic>
        <p:nvPicPr>
          <p:cNvPr id="4" name="Bilde 3" descr="Et bilde som inneholder servise i tinn, kjede, innendørs, sitter&#10;&#10;Automatisk generert beskrivelse">
            <a:extLst>
              <a:ext uri="{FF2B5EF4-FFF2-40B4-BE49-F238E27FC236}">
                <a16:creationId xmlns:a16="http://schemas.microsoft.com/office/drawing/2014/main" id="{4DF85976-0E9F-47CB-9490-569291FFC430}"/>
              </a:ext>
            </a:extLst>
          </p:cNvPr>
          <p:cNvPicPr>
            <a:picLocks noChangeAspect="1"/>
          </p:cNvPicPr>
          <p:nvPr/>
        </p:nvPicPr>
        <p:blipFill rotWithShape="1">
          <a:blip r:embed="rId2">
            <a:extLst>
              <a:ext uri="{28A0092B-C50C-407E-A947-70E740481C1C}">
                <a14:useLocalDpi xmlns:a14="http://schemas.microsoft.com/office/drawing/2010/main" val="0"/>
              </a:ext>
            </a:extLst>
          </a:blip>
          <a:srcRect l="24817" r="30064" b="-1"/>
          <a:stretch/>
        </p:blipFill>
        <p:spPr>
          <a:xfrm>
            <a:off x="20" y="10"/>
            <a:ext cx="4635571" cy="6857990"/>
          </a:xfrm>
          <a:prstGeom prst="rect">
            <a:avLst/>
          </a:prstGeom>
          <a:effectLst/>
        </p:spPr>
      </p:pic>
      <p:cxnSp>
        <p:nvCxnSpPr>
          <p:cNvPr id="24" name="Straight Connector 2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Plassholder for innhold 2">
            <a:extLst>
              <a:ext uri="{FF2B5EF4-FFF2-40B4-BE49-F238E27FC236}">
                <a16:creationId xmlns:a16="http://schemas.microsoft.com/office/drawing/2014/main" id="{12CC53DA-D425-471F-82AD-36ABA2B3ACDA}"/>
              </a:ext>
            </a:extLst>
          </p:cNvPr>
          <p:cNvGraphicFramePr>
            <a:graphicFrameLocks noGrp="1"/>
          </p:cNvGraphicFramePr>
          <p:nvPr>
            <p:ph idx="1"/>
            <p:extLst>
              <p:ext uri="{D42A27DB-BD31-4B8C-83A1-F6EECF244321}">
                <p14:modId xmlns:p14="http://schemas.microsoft.com/office/powerpoint/2010/main" val="3610216634"/>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Bilde 12">
            <a:extLst>
              <a:ext uri="{FF2B5EF4-FFF2-40B4-BE49-F238E27FC236}">
                <a16:creationId xmlns:a16="http://schemas.microsoft.com/office/drawing/2014/main" id="{0ECCCC75-1712-4204-9E38-1858C6FCC1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0294" y="6286500"/>
            <a:ext cx="3810000" cy="571500"/>
          </a:xfrm>
          <a:prstGeom prst="rect">
            <a:avLst/>
          </a:prstGeom>
        </p:spPr>
      </p:pic>
    </p:spTree>
    <p:extLst>
      <p:ext uri="{BB962C8B-B14F-4D97-AF65-F5344CB8AC3E}">
        <p14:creationId xmlns:p14="http://schemas.microsoft.com/office/powerpoint/2010/main" val="555665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SERA.2005 Overholdelse av lufttrafikkreglene</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825625"/>
            <a:ext cx="10515600" cy="4351338"/>
          </a:xfrm>
        </p:spPr>
        <p:txBody>
          <a:bodyPr>
            <a:normAutofit lnSpcReduction="10000"/>
          </a:bodyPr>
          <a:lstStyle/>
          <a:p>
            <a:r>
              <a:rPr lang="nb-NO" dirty="0"/>
              <a:t>Vi følger alltid tre regelsett:</a:t>
            </a:r>
          </a:p>
          <a:p>
            <a:r>
              <a:rPr lang="nb-NO" dirty="0"/>
              <a:t>Alminnelige regler og gjeldende lokale bestemmelser og enten</a:t>
            </a:r>
          </a:p>
          <a:p>
            <a:r>
              <a:rPr lang="nb-NO" dirty="0"/>
              <a:t>De visuelle flygereglene (VFR), eller</a:t>
            </a:r>
          </a:p>
          <a:p>
            <a:r>
              <a:rPr lang="nb-NO" dirty="0"/>
              <a:t>Instrumentflygereglene (IFR)</a:t>
            </a:r>
          </a:p>
          <a:p>
            <a:r>
              <a:rPr lang="nb-NO" dirty="0"/>
              <a:t>Det er lov å fly i samsvar med IFR i VMC-forhold, men det er ikke lov å fly i samsvar med VFR i IMC-forhold</a:t>
            </a:r>
          </a:p>
          <a:p>
            <a:r>
              <a:rPr lang="nb-NO" dirty="0"/>
              <a:t>Vi kan ikke fly i samsvar med VFR og IFR samtidig, men vi kan planlegge å fly først VFR, så IFR eller først IFR og så VFR. Da må vi definere et punkt hvor vi skifter flygeregler og vi må også sende reiseplan</a:t>
            </a:r>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82532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SERA.2010 Ansvar</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825625"/>
            <a:ext cx="10515600" cy="4351338"/>
          </a:xfrm>
        </p:spPr>
        <p:txBody>
          <a:bodyPr>
            <a:normAutofit fontScale="92500" lnSpcReduction="10000"/>
          </a:bodyPr>
          <a:lstStyle/>
          <a:p>
            <a:r>
              <a:rPr lang="nb-NO" dirty="0"/>
              <a:t>Fartøysjefens ansvar:</a:t>
            </a:r>
          </a:p>
          <a:p>
            <a:r>
              <a:rPr lang="nb-NO" dirty="0"/>
              <a:t>Uansett om vi selv manøvrerer luftfartøyet eller ikke, er vi som fartøysjefer ansvarlig for driften av luftfartøyet, dog med unntak at vi kan avvike fra reglene dersom det er absolutt nødvendig av sikkerhetsgrunner. </a:t>
            </a:r>
            <a:r>
              <a:rPr lang="nb-NO" i="1" dirty="0"/>
              <a:t>Kan du tenke deg situasjoner hvor det kan bli aktuelt?</a:t>
            </a:r>
          </a:p>
          <a:p>
            <a:r>
              <a:rPr lang="nb-NO" dirty="0"/>
              <a:t>Før en flyging påbegynnes, skal vi gjøre oss kjent med alle tilgjengelige opplysninger av betydning for den aktuelle flygingen. Forberedelser før flyging som ikke skal foregå i nærheten av en flyplass, og for alle IFR-flyginger, skal omfatte en grundig studie av tilgjengelige aktuelle værrapporter og værvarsler, der det tas hensyn til drivstoffbehovet og til alternativ framgangsmåte dersom flygingen ikke kan gjennomføres som planlagt </a:t>
            </a:r>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2882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4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latin typeface="+mn-lt"/>
              </a:rPr>
              <a:t>SERA.2015 Fartøysjefens myndighet </a:t>
            </a:r>
          </a:p>
        </p:txBody>
      </p:sp>
      <p:pic>
        <p:nvPicPr>
          <p:cNvPr id="6" name="Bilde 5">
            <a:extLst>
              <a:ext uri="{FF2B5EF4-FFF2-40B4-BE49-F238E27FC236}">
                <a16:creationId xmlns:a16="http://schemas.microsoft.com/office/drawing/2014/main" id="{4427EF94-BDCB-4568-AD41-B07CA6E56181}"/>
              </a:ext>
            </a:extLst>
          </p:cNvPr>
          <p:cNvPicPr>
            <a:picLocks noChangeAspect="1"/>
          </p:cNvPicPr>
          <p:nvPr/>
        </p:nvPicPr>
        <p:blipFill rotWithShape="1">
          <a:blip r:embed="rId3">
            <a:extLst>
              <a:ext uri="{28A0092B-C50C-407E-A947-70E740481C1C}">
                <a14:useLocalDpi xmlns:a14="http://schemas.microsoft.com/office/drawing/2010/main" val="0"/>
              </a:ext>
            </a:extLst>
          </a:blip>
          <a:srcRect t="4701" b="4701"/>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029319" y="917725"/>
            <a:ext cx="3424739" cy="4852362"/>
          </a:xfrm>
        </p:spPr>
        <p:txBody>
          <a:bodyPr anchor="ctr">
            <a:normAutofit/>
          </a:bodyPr>
          <a:lstStyle/>
          <a:p>
            <a:pPr marL="0" indent="0">
              <a:buNone/>
            </a:pPr>
            <a:r>
              <a:rPr lang="nb-NO" sz="3200" dirty="0">
                <a:solidFill>
                  <a:srgbClr val="FFFFFF"/>
                </a:solidFill>
              </a:rPr>
              <a:t>Fartøysjefen på et luftfartøy skal ha den avgjørende myndighet over luftfartøyet mens vedkommende er fartøysjef</a:t>
            </a:r>
          </a:p>
          <a:p>
            <a:endParaRPr lang="nb-NO" sz="2000" dirty="0">
              <a:solidFill>
                <a:srgbClr val="FFFFFF"/>
              </a:solidFill>
            </a:endParaRPr>
          </a:p>
        </p:txBody>
      </p:sp>
      <p:pic>
        <p:nvPicPr>
          <p:cNvPr id="12" name="Bilde 11">
            <a:extLst>
              <a:ext uri="{FF2B5EF4-FFF2-40B4-BE49-F238E27FC236}">
                <a16:creationId xmlns:a16="http://schemas.microsoft.com/office/drawing/2014/main" id="{259134B5-6744-40AB-BF39-7B3E4E7E5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563" y="5794580"/>
            <a:ext cx="3810000" cy="571500"/>
          </a:xfrm>
          <a:prstGeom prst="rect">
            <a:avLst/>
          </a:prstGeom>
        </p:spPr>
      </p:pic>
    </p:spTree>
    <p:extLst>
      <p:ext uri="{BB962C8B-B14F-4D97-AF65-F5344CB8AC3E}">
        <p14:creationId xmlns:p14="http://schemas.microsoft.com/office/powerpoint/2010/main" val="21711633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SERA.2020 Problematisk bruk av psykoaktive stoffer</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825625"/>
            <a:ext cx="10515600" cy="4351338"/>
          </a:xfrm>
        </p:spPr>
        <p:txBody>
          <a:bodyPr>
            <a:normAutofit/>
          </a:bodyPr>
          <a:lstStyle/>
          <a:p>
            <a:r>
              <a:rPr lang="nb-NO" dirty="0"/>
              <a:t>Som fartøysjefer innehar vi en «kritisk funksjon for luftfartssikkerheten» og har ikke lov å fly om vi er under påvirkning av noe psykoaktivt stoff som svekker presentasjonsevnen</a:t>
            </a:r>
          </a:p>
          <a:p>
            <a:r>
              <a:rPr lang="nb-NO" dirty="0"/>
              <a:t>Vi skal heller ikke ha noen problematisk bruk av stoffer. </a:t>
            </a:r>
            <a:r>
              <a:rPr lang="nb-NO" i="1" dirty="0"/>
              <a:t>Hva mener de med det, tror du?</a:t>
            </a:r>
          </a:p>
          <a:p>
            <a:r>
              <a:rPr lang="nb-NO" dirty="0"/>
              <a:t>I tillegg kommer lov om pliktmessig avhold</a:t>
            </a:r>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96003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838200" y="365125"/>
            <a:ext cx="10515600" cy="1325563"/>
          </a:xfrm>
        </p:spPr>
        <p:txBody>
          <a:bodyPr>
            <a:normAutofit/>
          </a:bodyPr>
          <a:lstStyle/>
          <a:p>
            <a:pPr algn="ctr"/>
            <a:r>
              <a:rPr lang="nb-NO" sz="2800" b="1" dirty="0">
                <a:latin typeface="+mn-lt"/>
              </a:rPr>
              <a:t>Luftfartsloven §6-11 Alkoholpåvirkning </a:t>
            </a:r>
          </a:p>
        </p:txBody>
      </p: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838200" y="1825625"/>
            <a:ext cx="10515600" cy="4351338"/>
          </a:xfrm>
        </p:spPr>
        <p:txBody>
          <a:bodyPr>
            <a:normAutofit fontScale="92500"/>
          </a:bodyPr>
          <a:lstStyle/>
          <a:p>
            <a:r>
              <a:rPr lang="nb-NO" dirty="0"/>
              <a:t>Vi har ikke lov til å gjøre tjeneste om bord når vi er påvirket av alkohol eller annet berusende eller bedøvende middel, eller når sykdom, tretthet eller lignende årsaker fører til at vi er uskikket til å utføre tjenesten på en betryggende måte</a:t>
            </a:r>
          </a:p>
          <a:p>
            <a:r>
              <a:rPr lang="nb-NO" dirty="0"/>
              <a:t>Vi regnes som påvirket av alkohol om vi har en alkoholkonsentrasjon i blodet som er større enn 0,2 promille, eller en alkoholmengde i kroppen som kan føre til en så stor alkoholkonsentrasjon i blodet, eller</a:t>
            </a:r>
          </a:p>
          <a:p>
            <a:r>
              <a:rPr lang="nb-NO" dirty="0"/>
              <a:t>En større alkoholkonsentrasjon i utåndingsluft enn 0,1 mg per liter luft</a:t>
            </a:r>
          </a:p>
          <a:p>
            <a:r>
              <a:rPr lang="nb-NO" dirty="0"/>
              <a:t>At vi ikke er sikker på hvor mye alkohol/berusende eller bedøvende middel vi har i kroppen, fritar ikke for straff</a:t>
            </a:r>
          </a:p>
          <a:p>
            <a:pPr marL="514350" indent="-514350">
              <a:buFont typeface="+mj-lt"/>
              <a:buAutoNum type="arabicPeriod"/>
            </a:pPr>
            <a:endParaRPr lang="nb-NO" dirty="0"/>
          </a:p>
        </p:txBody>
      </p:sp>
      <p:pic>
        <p:nvPicPr>
          <p:cNvPr id="4" name="Bilde 3">
            <a:extLst>
              <a:ext uri="{FF2B5EF4-FFF2-40B4-BE49-F238E27FC236}">
                <a16:creationId xmlns:a16="http://schemas.microsoft.com/office/drawing/2014/main" id="{7DF2C692-5684-49BE-9194-231C59298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125"/>
            <a:ext cx="3810000" cy="571500"/>
          </a:xfrm>
          <a:prstGeom prst="rect">
            <a:avLst/>
          </a:prstGeom>
        </p:spPr>
      </p:pic>
    </p:spTree>
    <p:extLst>
      <p:ext uri="{BB962C8B-B14F-4D97-AF65-F5344CB8AC3E}">
        <p14:creationId xmlns:p14="http://schemas.microsoft.com/office/powerpoint/2010/main" val="154538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7ABD6-05CB-4EFC-82D2-AB45BA536114}"/>
              </a:ext>
            </a:extLst>
          </p:cNvPr>
          <p:cNvSpPr>
            <a:spLocks noGrp="1"/>
          </p:cNvSpPr>
          <p:nvPr>
            <p:ph type="title"/>
          </p:nvPr>
        </p:nvSpPr>
        <p:spPr>
          <a:xfrm>
            <a:off x="4965430" y="629268"/>
            <a:ext cx="6586491" cy="1286160"/>
          </a:xfrm>
        </p:spPr>
        <p:txBody>
          <a:bodyPr anchor="b">
            <a:normAutofit/>
          </a:bodyPr>
          <a:lstStyle/>
          <a:p>
            <a:r>
              <a:rPr lang="nb-NO" sz="4100" b="1" dirty="0">
                <a:latin typeface="+mn-lt"/>
              </a:rPr>
              <a:t>Luftfartsloven §6-12 Lov om pliktmessig avhold </a:t>
            </a:r>
          </a:p>
        </p:txBody>
      </p:sp>
      <p:pic>
        <p:nvPicPr>
          <p:cNvPr id="8" name="Bilde 7">
            <a:extLst>
              <a:ext uri="{FF2B5EF4-FFF2-40B4-BE49-F238E27FC236}">
                <a16:creationId xmlns:a16="http://schemas.microsoft.com/office/drawing/2014/main" id="{93699A4F-A0A0-4AE1-8419-62AAC74948C1}"/>
              </a:ext>
            </a:extLst>
          </p:cNvPr>
          <p:cNvPicPr>
            <a:picLocks noChangeAspect="1"/>
          </p:cNvPicPr>
          <p:nvPr/>
        </p:nvPicPr>
        <p:blipFill rotWithShape="1">
          <a:blip r:embed="rId3">
            <a:extLst>
              <a:ext uri="{28A0092B-C50C-407E-A947-70E740481C1C}">
                <a14:useLocalDpi xmlns:a14="http://schemas.microsoft.com/office/drawing/2010/main" val="0"/>
              </a:ext>
            </a:extLst>
          </a:blip>
          <a:srcRect l="16112" r="16294"/>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2A2A"/>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2C4588B-2881-4864-BC83-C508B9804CD5}"/>
              </a:ext>
            </a:extLst>
          </p:cNvPr>
          <p:cNvSpPr>
            <a:spLocks noGrp="1"/>
          </p:cNvSpPr>
          <p:nvPr>
            <p:ph idx="1"/>
          </p:nvPr>
        </p:nvSpPr>
        <p:spPr>
          <a:xfrm>
            <a:off x="4965431" y="2438400"/>
            <a:ext cx="6586489" cy="3785419"/>
          </a:xfrm>
        </p:spPr>
        <p:txBody>
          <a:bodyPr>
            <a:noAutofit/>
          </a:bodyPr>
          <a:lstStyle/>
          <a:p>
            <a:r>
              <a:rPr lang="nb-NO" sz="2200" dirty="0"/>
              <a:t>Ikke lov å nyte alkohol eller annet berusende / bedøvende middel i tjenestetiden – og i et tidsrom av åtte timer før tjenestetiden begynner</a:t>
            </a:r>
          </a:p>
          <a:p>
            <a:r>
              <a:rPr lang="nb-NO" sz="2200" i="1" dirty="0"/>
              <a:t>Kan du finne ut av hva som menes med tjenestetid?</a:t>
            </a:r>
          </a:p>
          <a:p>
            <a:r>
              <a:rPr lang="nb-NO" sz="2200" dirty="0"/>
              <a:t>Dersom vi har gjort tjeneste om bord, har vi ikke lov til å nyte alkohol eller annet berusende / bedøvende middel i de første seks timer etter tjenestetidens opphør dersom vi forstå at det kan bli innledet politietterforskning vedrørende flyvningen vi nettopp har foretatt</a:t>
            </a:r>
          </a:p>
          <a:p>
            <a:r>
              <a:rPr lang="nb-NO" sz="2200" i="1" dirty="0"/>
              <a:t>I hvilke tilfeller tror du at dette er aktuelt</a:t>
            </a:r>
            <a:r>
              <a:rPr lang="nb-NO" sz="2200" dirty="0"/>
              <a:t>?</a:t>
            </a:r>
          </a:p>
        </p:txBody>
      </p:sp>
    </p:spTree>
    <p:extLst>
      <p:ext uri="{BB962C8B-B14F-4D97-AF65-F5344CB8AC3E}">
        <p14:creationId xmlns:p14="http://schemas.microsoft.com/office/powerpoint/2010/main" val="410571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617F360-5742-4FFE-B2A3-F71165E7A9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7DA871-9069-4B43-A2D6-C87CA8EA6E7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SERA – </a:t>
            </a:r>
            <a:r>
              <a:rPr lang="en-US" sz="3600" dirty="0" err="1">
                <a:solidFill>
                  <a:schemeClr val="tx1">
                    <a:lumMod val="85000"/>
                    <a:lumOff val="15000"/>
                  </a:schemeClr>
                </a:solidFill>
              </a:rPr>
              <a:t>Alminnelige</a:t>
            </a:r>
            <a:r>
              <a:rPr lang="en-US" sz="3600" dirty="0">
                <a:solidFill>
                  <a:schemeClr val="tx1">
                    <a:lumMod val="85000"/>
                    <a:lumOff val="15000"/>
                  </a:schemeClr>
                </a:solidFill>
              </a:rPr>
              <a:t> </a:t>
            </a:r>
            <a:r>
              <a:rPr lang="en-US" sz="3600" dirty="0" err="1">
                <a:solidFill>
                  <a:schemeClr val="tx1">
                    <a:lumMod val="85000"/>
                    <a:lumOff val="15000"/>
                  </a:schemeClr>
                </a:solidFill>
              </a:rPr>
              <a:t>regler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198D3A4B-2412-4F12-A1E2-5FC7E9B67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207629"/>
            <a:ext cx="3810000" cy="571500"/>
          </a:xfrm>
          <a:prstGeom prst="rect">
            <a:avLst/>
          </a:prstGeom>
        </p:spPr>
      </p:pic>
    </p:spTree>
    <p:extLst>
      <p:ext uri="{BB962C8B-B14F-4D97-AF65-F5344CB8AC3E}">
        <p14:creationId xmlns:p14="http://schemas.microsoft.com/office/powerpoint/2010/main" val="329407420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5737</TotalTime>
  <Words>10874</Words>
  <Application>Microsoft Office PowerPoint</Application>
  <PresentationFormat>Widescreen</PresentationFormat>
  <Paragraphs>891</Paragraphs>
  <Slides>175</Slides>
  <Notes>28</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175</vt:i4>
      </vt:variant>
    </vt:vector>
  </HeadingPairs>
  <TitlesOfParts>
    <vt:vector size="180" baseType="lpstr">
      <vt:lpstr>Arial</vt:lpstr>
      <vt:lpstr>Calibri</vt:lpstr>
      <vt:lpstr>Calibri Light</vt:lpstr>
      <vt:lpstr>Wingdings</vt:lpstr>
      <vt:lpstr>Office-tema</vt:lpstr>
      <vt:lpstr>PowerPoint-presentasjon</vt:lpstr>
      <vt:lpstr>Del 0 Innledning</vt:lpstr>
      <vt:lpstr>PowerPoint-presentasjon</vt:lpstr>
      <vt:lpstr>PowerPoint-presentasjon</vt:lpstr>
      <vt:lpstr>PowerPoint-presentasjon</vt:lpstr>
      <vt:lpstr>PowerPoint-presentasjon</vt:lpstr>
      <vt:lpstr>Del 1 Internasjonal og nasjonal lovgivning</vt:lpstr>
      <vt:lpstr>PowerPoint-presentasjon</vt:lpstr>
      <vt:lpstr>PowerPoint-presentasjon</vt:lpstr>
      <vt:lpstr>PowerPoint-presentasjon</vt:lpstr>
      <vt:lpstr>Del 2 Den internasjonale konvensjonen for sivil luftfart</vt:lpstr>
      <vt:lpstr>PowerPoint-presentasjon</vt:lpstr>
      <vt:lpstr>PowerPoint-presentasjon</vt:lpstr>
      <vt:lpstr>PowerPoint-presentasjon</vt:lpstr>
      <vt:lpstr>Del 3 Internasjonale organisasjoner</vt:lpstr>
      <vt:lpstr>PowerPoint-presentasjon</vt:lpstr>
      <vt:lpstr>PowerPoint-presentasjon</vt:lpstr>
      <vt:lpstr>PowerPoint-presentasjon</vt:lpstr>
      <vt:lpstr>PowerPoint-presentasjon</vt:lpstr>
      <vt:lpstr>Del 4 Regelverksstruktur og dokumentasjon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Nasjonalitets- og registreringsmerker</vt:lpstr>
      <vt:lpstr>PowerPoint-presentasjon</vt:lpstr>
      <vt:lpstr>Lufttrafikktjeneste ICAO Annex 11 </vt:lpstr>
      <vt:lpstr>PowerPoint-presentasjon</vt:lpstr>
      <vt:lpstr>PowerPoint-presentasjon</vt:lpstr>
      <vt:lpstr>PowerPoint-presentasjon</vt:lpstr>
      <vt:lpstr>PowerPoint-presentasjon</vt:lpstr>
      <vt:lpstr>Del 6 Flygebevis og legeattest</vt:lpstr>
      <vt:lpstr>PowerPoint-presentasjon</vt:lpstr>
      <vt:lpstr>PowerPoint-presentasjon</vt:lpstr>
      <vt:lpstr>PowerPoint-presentasjon</vt:lpstr>
      <vt:lpstr>Medisinske krav og legeattest</vt:lpstr>
      <vt:lpstr>Nedsatt medisinsk skikkethet</vt:lpstr>
      <vt:lpstr>SFHB 4.2 Medisinske krav  («medical»)</vt:lpstr>
      <vt:lpstr>SFHB 4.2.3  Gyldighet, forlengelse  og fornyelse av legeattest</vt:lpstr>
      <vt:lpstr>SFHB 4.2.3 Gyldighetstid for legeattest («medical»)</vt:lpstr>
      <vt:lpstr>SFHB 4.2 Utstedelse, forlengelse og fornyelse av legeattester</vt:lpstr>
      <vt:lpstr>Flygerelev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Krav til erfaring og godskriving</vt:lpstr>
      <vt:lpstr>PowerPoint-presentasjon</vt:lpstr>
      <vt:lpstr>PowerPoint-presentasjon</vt:lpstr>
      <vt:lpstr>PowerPoint-presentasjon</vt:lpstr>
      <vt:lpstr>Registrering av flygetid </vt:lpstr>
      <vt:lpstr>SFHB 4.7.1 – Krav til kontinuerlig erfaring</vt:lpstr>
      <vt:lpstr>4.10 Kreditering fra andre sertifikater </vt:lpstr>
      <vt:lpstr>SFHB 4.8 Modell- og typerettigheter - varianter</vt:lpstr>
      <vt:lpstr>PowerPoint-presentasjon</vt:lpstr>
      <vt:lpstr>Språkferdigheter </vt:lpstr>
      <vt:lpstr>PowerPoint-presentasjon</vt:lpstr>
      <vt:lpstr>PowerPoint-presentasjon</vt:lpstr>
      <vt:lpstr>Kapittel 2.3.10 Flygetillatelse og forsikringsbevis</vt:lpstr>
      <vt:lpstr>PowerPoint-presentasjon</vt:lpstr>
      <vt:lpstr>PowerPoint-presentasjon</vt:lpstr>
      <vt:lpstr>PowerPoint-presentasjon</vt:lpstr>
      <vt:lpstr>PowerPoint-presentasjon</vt:lpstr>
      <vt:lpstr>Del 7 ATS – lufttrafikktjenesten</vt:lpstr>
      <vt:lpstr>Kapittel 2.4.9 Lufttrafikktjenesten («ATS – Air Traffic Services»)</vt:lpstr>
      <vt:lpstr>Inndeling av kontrollert luftrom</vt:lpstr>
      <vt:lpstr>Inndeling av ikke-kontrollert luftrom</vt:lpstr>
      <vt:lpstr>Luftromsklasser i Norge</vt:lpstr>
      <vt:lpstr>Inndeling av norsk luftrom</vt:lpstr>
      <vt:lpstr>Kapittel 2.4.10.1 Luftrom for luftsportsaktiviteter</vt:lpstr>
      <vt:lpstr>Kapittel 2.4.10.2 Fare- og restriksjonsområder </vt:lpstr>
      <vt:lpstr>Kapittel 2.4.11 Flykart</vt:lpstr>
      <vt:lpstr>Flykart som utgis i Norge</vt:lpstr>
      <vt:lpstr>Utsnitt av VAC – Visual Approach Chart for Bodø</vt:lpstr>
      <vt:lpstr>Skriv ut ICAO-kart på ippc.no</vt:lpstr>
      <vt:lpstr>Skriv ut ønsket utsnitt fra ICAO-kart på ippc.no</vt:lpstr>
      <vt:lpstr>Flykart som utgis i Norge</vt:lpstr>
      <vt:lpstr>Del 8 SERA – lufttrafikkregler</vt:lpstr>
      <vt:lpstr>SERA – Virkeområder og overholdelse</vt:lpstr>
      <vt:lpstr>SERA – Standardiserte europeiske lufttrafikkregler – Forskrift om lufttrafikkregler og operative prosedyrer (BSL F 1-1)</vt:lpstr>
      <vt:lpstr>SERA – Standardiserte europeiske lufttrafikkregler – Forskrift om lufttrafikkregler og operative prosedyrer (BSL F 1-1) </vt:lpstr>
      <vt:lpstr>SERA.2005 Overholdelse av lufttrafikkreglene</vt:lpstr>
      <vt:lpstr>SERA.2010 Ansvar</vt:lpstr>
      <vt:lpstr>SERA.2015 Fartøysjefens myndighet </vt:lpstr>
      <vt:lpstr>SERA.2020 Problematisk bruk av psykoaktive stoffer</vt:lpstr>
      <vt:lpstr>Luftfartsloven §6-11 Alkoholpåvirkning </vt:lpstr>
      <vt:lpstr>Luftfartsloven §6-12 Lov om pliktmessig avhold </vt:lpstr>
      <vt:lpstr>SERA – Alminnelige regler</vt:lpstr>
      <vt:lpstr>SERA.3101 og 3105 Uaktsom eller skjødesløs drift av luftfartøy – Laveste tillatte flygehøyde</vt:lpstr>
      <vt:lpstr>SERA.3110 Marsjhøyde</vt:lpstr>
      <vt:lpstr>Høydemålerinnstillinger</vt:lpstr>
      <vt:lpstr>PowerPoint-presentasjon</vt:lpstr>
      <vt:lpstr>SERA.3115 Nedkasting og sprøyting</vt:lpstr>
      <vt:lpstr>SERA.3120 Sleping</vt:lpstr>
      <vt:lpstr>SERA.3130 Akroflyging</vt:lpstr>
      <vt:lpstr>SERA.3135 Formasjonsflyging</vt:lpstr>
      <vt:lpstr>SERA.3145 Forbudte- og restriksjonsområder</vt:lpstr>
      <vt:lpstr>SERA – Unngå kollisjoner</vt:lpstr>
      <vt:lpstr>SERA.3201 Generelt SERA.3205 Nærhet</vt:lpstr>
      <vt:lpstr>SERA.3210 Vikeplikt - generelt</vt:lpstr>
      <vt:lpstr>SERA.3210 Vikeplikt - allment</vt:lpstr>
      <vt:lpstr>SERA.3210 Vikeplikt – passering</vt:lpstr>
      <vt:lpstr>SERA.3210 Vikeplikt – allment – viktige unntak</vt:lpstr>
      <vt:lpstr>SERA.3210 Vikeplikt – start og landing</vt:lpstr>
      <vt:lpstr>SERA.3210 Vikeplikt – på bakken 1/3</vt:lpstr>
      <vt:lpstr>SERA.3210 Vikeplikt – på bakken 2/3</vt:lpstr>
      <vt:lpstr>SERA.3210 Vikeplikt – på bakken 3/3</vt:lpstr>
      <vt:lpstr>SERA.3215 Lys som skal føres av luftfartøy</vt:lpstr>
      <vt:lpstr>SERA.3215 Lys om skal føres</vt:lpstr>
      <vt:lpstr>SERA – Signaler og tid</vt:lpstr>
      <vt:lpstr>SERA.3301 Signaler – Generelt</vt:lpstr>
      <vt:lpstr>SERA.3225 Drift på og i nærheten til en flyplass</vt:lpstr>
      <vt:lpstr>SERA.3301 Signaler – Signalmann til fly og fly til signalmann</vt:lpstr>
      <vt:lpstr>SERA.3301 Sende nødsignaler</vt:lpstr>
      <vt:lpstr>SERA.3301 Sende hastesignaler</vt:lpstr>
      <vt:lpstr>SERA.3301 Sende hastesignaler</vt:lpstr>
      <vt:lpstr>SERA.3301 Visuelle signaler som brukes for å varsle</vt:lpstr>
      <vt:lpstr>SERA.3301 Bakkesignaler</vt:lpstr>
      <vt:lpstr>SERA.3301 Signaler til trafikk rundt en flyplass</vt:lpstr>
      <vt:lpstr>SERA.3301 Kvittering for signaler</vt:lpstr>
      <vt:lpstr>SERA.3401 Tid - generelt</vt:lpstr>
      <vt:lpstr>PowerPoint-presentasjon</vt:lpstr>
      <vt:lpstr>SERA.5001 VMC-minsteverdier for sikt og avstand fra skyer 1/4</vt:lpstr>
      <vt:lpstr>SERA.5001 VMC-minsteverdier for sikt og avstand fra skyer 2/4</vt:lpstr>
      <vt:lpstr>SERA.5001 VMC-minsteverdier for sikt og avstand fra skyer 3/4</vt:lpstr>
      <vt:lpstr>SERA.5001 VMC-minsteverdier for sikt og avstand fra skyer 4/4</vt:lpstr>
      <vt:lpstr>SERA.5005 Visuelle flygeregler – spesiell VFR</vt:lpstr>
      <vt:lpstr>SERA – Reiseplaner</vt:lpstr>
      <vt:lpstr>SERA.4001 Innlevering av reiseplan 1/4</vt:lpstr>
      <vt:lpstr>SERA.4001 Innlevering av reiseplan 2/4</vt:lpstr>
      <vt:lpstr>SERA.4001 Innlevering av reiseplan 3/4</vt:lpstr>
      <vt:lpstr>SERA.4001 Innlevering av reiseplan 4/4</vt:lpstr>
      <vt:lpstr>SERA.4005 Innhold i en reiseplan</vt:lpstr>
      <vt:lpstr>SERA.4010 Utfylling av en reiseplan</vt:lpstr>
      <vt:lpstr>SERA.4015 Endringer av en reiseplan</vt:lpstr>
      <vt:lpstr>SERA.4020 Avslutning av en reiseplan</vt:lpstr>
      <vt:lpstr>SERA – Klassifisering av luftrom</vt:lpstr>
      <vt:lpstr>SERA.6001 Klassifisering av luftrom </vt:lpstr>
      <vt:lpstr>SERA.6001 Klassifisering av luftrom – klasse A</vt:lpstr>
      <vt:lpstr>SERA.6001 Klassifisering av luftrom – klasse B</vt:lpstr>
      <vt:lpstr>SERA.6001 Klassifisering av luftrom – klasse C</vt:lpstr>
      <vt:lpstr>SERA.6001 Klassifisering av luftrom – klasse D</vt:lpstr>
      <vt:lpstr>SERA.6001 Klassifisering av luftrom – klasse E</vt:lpstr>
      <vt:lpstr>SERA.6001 Klassifisering av luftrom – klasse F</vt:lpstr>
      <vt:lpstr>SERA.6001 Klassifisering av luftrom – klasse G</vt:lpstr>
      <vt:lpstr>SERA.6005 Krav til kommunikasjon og SSR-transponder</vt:lpstr>
      <vt:lpstr>SERA – Flygekontrolltjenester</vt:lpstr>
      <vt:lpstr>SERA.7001 Formål med flygekontrolltjenesten</vt:lpstr>
      <vt:lpstr>SERA.8001 Flygekontrolltjeneste - Anvendelse</vt:lpstr>
      <vt:lpstr>SERA.8005 Utførelse av flygekontrolltjeneste</vt:lpstr>
      <vt:lpstr>SERA.8005 Utførelse av flygekontrolltjeneste</vt:lpstr>
      <vt:lpstr>SERA.8020 Overholdelse av reiseplan – utilsiktete endringer</vt:lpstr>
      <vt:lpstr>SERA.8020 Overholdelse av reiseplan – tilsiktete endringer</vt:lpstr>
      <vt:lpstr>SERA.8025/8030/8035 Posisjonsrapporter/opphør av kontroll/kommunikasjon</vt:lpstr>
      <vt:lpstr>SERA – Flygeinformasjonstjenester</vt:lpstr>
      <vt:lpstr>SERA.9001 Flygeinformasjonstjeneste</vt:lpstr>
      <vt:lpstr>SERA.9010 ATIS</vt:lpstr>
      <vt:lpstr>SERA – Alarmtjeneste</vt:lpstr>
      <vt:lpstr>SERA.10001/10005 Alarmtjeneste</vt:lpstr>
      <vt:lpstr>SERA – Ulovlige inngrep, nødsituasjoner og avskjæring</vt:lpstr>
      <vt:lpstr>SERA.11001 /11005 Ulovlige inngrep</vt:lpstr>
      <vt:lpstr>SERA.11010 Luftfartøy på avvikende kurs / Uidentifiserte luftfartøy</vt:lpstr>
      <vt:lpstr>SERA.11015 Avskjæring</vt:lpstr>
      <vt:lpstr>– SLUTT på Fag 1 ALW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Kjersti Melling</dc:creator>
  <cp:lastModifiedBy>Roger Holm</cp:lastModifiedBy>
  <cp:revision>15</cp:revision>
  <dcterms:created xsi:type="dcterms:W3CDTF">2019-09-17T11:26:13Z</dcterms:created>
  <dcterms:modified xsi:type="dcterms:W3CDTF">2024-02-18T17:05:15Z</dcterms:modified>
</cp:coreProperties>
</file>