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87"/>
  </p:notesMasterIdLst>
  <p:sldIdLst>
    <p:sldId id="264" r:id="rId2"/>
    <p:sldId id="329" r:id="rId3"/>
    <p:sldId id="265" r:id="rId4"/>
    <p:sldId id="266" r:id="rId5"/>
    <p:sldId id="330" r:id="rId6"/>
    <p:sldId id="622" r:id="rId7"/>
    <p:sldId id="632" r:id="rId8"/>
    <p:sldId id="633" r:id="rId9"/>
    <p:sldId id="634" r:id="rId10"/>
    <p:sldId id="636" r:id="rId11"/>
    <p:sldId id="687" r:id="rId12"/>
    <p:sldId id="638" r:id="rId13"/>
    <p:sldId id="682" r:id="rId14"/>
    <p:sldId id="637" r:id="rId15"/>
    <p:sldId id="688" r:id="rId16"/>
    <p:sldId id="635" r:id="rId17"/>
    <p:sldId id="639" r:id="rId18"/>
    <p:sldId id="640" r:id="rId19"/>
    <p:sldId id="516" r:id="rId20"/>
    <p:sldId id="641" r:id="rId21"/>
    <p:sldId id="642" r:id="rId22"/>
    <p:sldId id="643" r:id="rId23"/>
    <p:sldId id="644" r:id="rId24"/>
    <p:sldId id="645" r:id="rId25"/>
    <p:sldId id="646" r:id="rId26"/>
    <p:sldId id="647" r:id="rId27"/>
    <p:sldId id="654" r:id="rId28"/>
    <p:sldId id="655" r:id="rId29"/>
    <p:sldId id="656" r:id="rId30"/>
    <p:sldId id="657" r:id="rId31"/>
    <p:sldId id="658" r:id="rId32"/>
    <p:sldId id="659" r:id="rId33"/>
    <p:sldId id="660" r:id="rId34"/>
    <p:sldId id="661" r:id="rId35"/>
    <p:sldId id="662" r:id="rId36"/>
    <p:sldId id="663" r:id="rId37"/>
    <p:sldId id="678" r:id="rId38"/>
    <p:sldId id="679" r:id="rId39"/>
    <p:sldId id="680" r:id="rId40"/>
    <p:sldId id="681" r:id="rId41"/>
    <p:sldId id="683" r:id="rId42"/>
    <p:sldId id="623" r:id="rId43"/>
    <p:sldId id="685" r:id="rId44"/>
    <p:sldId id="686" r:id="rId45"/>
    <p:sldId id="689" r:id="rId46"/>
    <p:sldId id="624" r:id="rId47"/>
    <p:sldId id="690" r:id="rId48"/>
    <p:sldId id="625" r:id="rId49"/>
    <p:sldId id="743" r:id="rId50"/>
    <p:sldId id="748" r:id="rId51"/>
    <p:sldId id="747" r:id="rId52"/>
    <p:sldId id="815" r:id="rId53"/>
    <p:sldId id="749" r:id="rId54"/>
    <p:sldId id="750" r:id="rId55"/>
    <p:sldId id="744" r:id="rId56"/>
    <p:sldId id="746" r:id="rId57"/>
    <p:sldId id="745" r:id="rId58"/>
    <p:sldId id="626" r:id="rId59"/>
    <p:sldId id="798" r:id="rId60"/>
    <p:sldId id="751" r:id="rId61"/>
    <p:sldId id="752" r:id="rId62"/>
    <p:sldId id="791" r:id="rId63"/>
    <p:sldId id="792" r:id="rId64"/>
    <p:sldId id="799" r:id="rId65"/>
    <p:sldId id="794" r:id="rId66"/>
    <p:sldId id="796" r:id="rId67"/>
    <p:sldId id="793" r:id="rId68"/>
    <p:sldId id="755" r:id="rId69"/>
    <p:sldId id="756" r:id="rId70"/>
    <p:sldId id="800" r:id="rId71"/>
    <p:sldId id="801" r:id="rId72"/>
    <p:sldId id="758" r:id="rId73"/>
    <p:sldId id="628" r:id="rId74"/>
    <p:sldId id="711" r:id="rId75"/>
    <p:sldId id="695" r:id="rId76"/>
    <p:sldId id="696" r:id="rId77"/>
    <p:sldId id="700" r:id="rId78"/>
    <p:sldId id="702" r:id="rId79"/>
    <p:sldId id="701" r:id="rId80"/>
    <p:sldId id="697" r:id="rId81"/>
    <p:sldId id="703" r:id="rId82"/>
    <p:sldId id="742" r:id="rId83"/>
    <p:sldId id="710" r:id="rId84"/>
    <p:sldId id="712" r:id="rId85"/>
    <p:sldId id="704" r:id="rId86"/>
    <p:sldId id="698" r:id="rId87"/>
    <p:sldId id="706" r:id="rId88"/>
    <p:sldId id="705" r:id="rId89"/>
    <p:sldId id="699" r:id="rId90"/>
    <p:sldId id="709" r:id="rId91"/>
    <p:sldId id="708" r:id="rId92"/>
    <p:sldId id="707" r:id="rId93"/>
    <p:sldId id="713" r:id="rId94"/>
    <p:sldId id="714" r:id="rId95"/>
    <p:sldId id="715" r:id="rId96"/>
    <p:sldId id="716" r:id="rId97"/>
    <p:sldId id="717" r:id="rId98"/>
    <p:sldId id="719" r:id="rId99"/>
    <p:sldId id="721" r:id="rId100"/>
    <p:sldId id="720" r:id="rId101"/>
    <p:sldId id="718" r:id="rId102"/>
    <p:sldId id="722" r:id="rId103"/>
    <p:sldId id="723" r:id="rId104"/>
    <p:sldId id="724" r:id="rId105"/>
    <p:sldId id="734" r:id="rId106"/>
    <p:sldId id="736" r:id="rId107"/>
    <p:sldId id="737" r:id="rId108"/>
    <p:sldId id="739" r:id="rId109"/>
    <p:sldId id="740" r:id="rId110"/>
    <p:sldId id="738" r:id="rId111"/>
    <p:sldId id="629" r:id="rId112"/>
    <p:sldId id="725" r:id="rId113"/>
    <p:sldId id="733" r:id="rId114"/>
    <p:sldId id="726" r:id="rId115"/>
    <p:sldId id="727" r:id="rId116"/>
    <p:sldId id="728" r:id="rId117"/>
    <p:sldId id="729" r:id="rId118"/>
    <p:sldId id="730" r:id="rId119"/>
    <p:sldId id="731" r:id="rId120"/>
    <p:sldId id="732" r:id="rId121"/>
    <p:sldId id="630" r:id="rId122"/>
    <p:sldId id="664" r:id="rId123"/>
    <p:sldId id="666" r:id="rId124"/>
    <p:sldId id="665" r:id="rId125"/>
    <p:sldId id="667" r:id="rId126"/>
    <p:sldId id="668" r:id="rId127"/>
    <p:sldId id="669" r:id="rId128"/>
    <p:sldId id="670" r:id="rId129"/>
    <p:sldId id="671" r:id="rId130"/>
    <p:sldId id="672" r:id="rId131"/>
    <p:sldId id="673" r:id="rId132"/>
    <p:sldId id="674" r:id="rId133"/>
    <p:sldId id="631" r:id="rId134"/>
    <p:sldId id="675" r:id="rId135"/>
    <p:sldId id="676" r:id="rId136"/>
    <p:sldId id="677" r:id="rId137"/>
    <p:sldId id="757" r:id="rId138"/>
    <p:sldId id="612" r:id="rId139"/>
    <p:sldId id="613" r:id="rId140"/>
    <p:sldId id="760" r:id="rId141"/>
    <p:sldId id="614" r:id="rId142"/>
    <p:sldId id="803" r:id="rId143"/>
    <p:sldId id="804" r:id="rId144"/>
    <p:sldId id="806" r:id="rId145"/>
    <p:sldId id="802" r:id="rId146"/>
    <p:sldId id="615" r:id="rId147"/>
    <p:sldId id="805" r:id="rId148"/>
    <p:sldId id="807" r:id="rId149"/>
    <p:sldId id="809" r:id="rId150"/>
    <p:sldId id="810" r:id="rId151"/>
    <p:sldId id="811" r:id="rId152"/>
    <p:sldId id="814" r:id="rId153"/>
    <p:sldId id="618" r:id="rId154"/>
    <p:sldId id="619" r:id="rId155"/>
    <p:sldId id="769" r:id="rId156"/>
    <p:sldId id="778" r:id="rId157"/>
    <p:sldId id="770" r:id="rId158"/>
    <p:sldId id="777" r:id="rId159"/>
    <p:sldId id="779" r:id="rId160"/>
    <p:sldId id="780" r:id="rId161"/>
    <p:sldId id="781" r:id="rId162"/>
    <p:sldId id="782" r:id="rId163"/>
    <p:sldId id="784" r:id="rId164"/>
    <p:sldId id="785" r:id="rId165"/>
    <p:sldId id="783" r:id="rId166"/>
    <p:sldId id="786" r:id="rId167"/>
    <p:sldId id="787" r:id="rId168"/>
    <p:sldId id="788" r:id="rId169"/>
    <p:sldId id="771" r:id="rId170"/>
    <p:sldId id="776" r:id="rId171"/>
    <p:sldId id="789" r:id="rId172"/>
    <p:sldId id="773" r:id="rId173"/>
    <p:sldId id="768" r:id="rId174"/>
    <p:sldId id="790" r:id="rId175"/>
    <p:sldId id="772" r:id="rId176"/>
    <p:sldId id="620" r:id="rId177"/>
    <p:sldId id="808" r:id="rId178"/>
    <p:sldId id="812" r:id="rId179"/>
    <p:sldId id="762" r:id="rId180"/>
    <p:sldId id="763" r:id="rId181"/>
    <p:sldId id="764" r:id="rId182"/>
    <p:sldId id="765" r:id="rId183"/>
    <p:sldId id="766" r:id="rId184"/>
    <p:sldId id="767" r:id="rId185"/>
    <p:sldId id="813" r:id="rId186"/>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00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01B4AA-EEE1-4F6D-B7FF-5F13E7C72AD4}" v="2" dt="2025-11-23T13:37:53.608"/>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01" autoAdjust="0"/>
    <p:restoredTop sz="94382" autoAdjust="0"/>
  </p:normalViewPr>
  <p:slideViewPr>
    <p:cSldViewPr snapToGrid="0">
      <p:cViewPr varScale="1">
        <p:scale>
          <a:sx n="51" d="100"/>
          <a:sy n="51" d="100"/>
        </p:scale>
        <p:origin x="84" y="4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tableStyles" Target="tableStyle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microsoft.com/office/2015/10/relationships/revisionInfo" Target="revisionInfo.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notesMaster" Target="notesMasters/notesMaster1.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s>
</file>

<file path=ppt/diagrams/_rels/data1.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9.svg"/></Relationships>
</file>

<file path=ppt/diagrams/_rels/data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diagrams/_rels/data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svg"/><Relationship Id="rId1" Type="http://schemas.openxmlformats.org/officeDocument/2006/relationships/image" Target="../media/image102.png"/><Relationship Id="rId6" Type="http://schemas.openxmlformats.org/officeDocument/2006/relationships/image" Target="../media/image107.svg"/><Relationship Id="rId5" Type="http://schemas.openxmlformats.org/officeDocument/2006/relationships/image" Target="../media/image106.png"/><Relationship Id="rId4" Type="http://schemas.openxmlformats.org/officeDocument/2006/relationships/image" Target="../media/image105.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9.svg"/></Relationships>
</file>

<file path=ppt/diagrams/_rels/drawing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svg"/><Relationship Id="rId1" Type="http://schemas.openxmlformats.org/officeDocument/2006/relationships/image" Target="../media/image102.png"/><Relationship Id="rId6" Type="http://schemas.openxmlformats.org/officeDocument/2006/relationships/image" Target="../media/image107.svg"/><Relationship Id="rId5" Type="http://schemas.openxmlformats.org/officeDocument/2006/relationships/image" Target="../media/image106.png"/><Relationship Id="rId4" Type="http://schemas.openxmlformats.org/officeDocument/2006/relationships/image" Target="../media/image105.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D5E9D4-E996-4CD5-88F0-C3AB2E9FA781}"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3BDC097D-C114-4467-9E93-4D3E62287EE5}">
      <dgm:prSet custT="1"/>
      <dgm:spPr/>
      <dgm:t>
        <a:bodyPr/>
        <a:lstStyle/>
        <a:p>
          <a:r>
            <a:rPr lang="nb-NO" sz="1800" dirty="0"/>
            <a:t>Når vanndamp går direkte til is – frigjøres det varme</a:t>
          </a:r>
          <a:endParaRPr lang="en-US" sz="1800" dirty="0"/>
        </a:p>
      </dgm:t>
    </dgm:pt>
    <dgm:pt modelId="{AD1BD046-1A91-46DE-81DA-400B909C3D63}" type="parTrans" cxnId="{239F6D2F-7E9C-4586-8BE0-7B750FC434FE}">
      <dgm:prSet/>
      <dgm:spPr/>
      <dgm:t>
        <a:bodyPr/>
        <a:lstStyle/>
        <a:p>
          <a:endParaRPr lang="en-US"/>
        </a:p>
      </dgm:t>
    </dgm:pt>
    <dgm:pt modelId="{10A1D6AC-E34D-447D-9C0C-CA454C581954}" type="sibTrans" cxnId="{239F6D2F-7E9C-4586-8BE0-7B750FC434FE}">
      <dgm:prSet/>
      <dgm:spPr/>
      <dgm:t>
        <a:bodyPr/>
        <a:lstStyle/>
        <a:p>
          <a:endParaRPr lang="en-US"/>
        </a:p>
      </dgm:t>
    </dgm:pt>
    <dgm:pt modelId="{79FE1BCD-CEA8-4FB8-A148-93E91B6315D7}">
      <dgm:prSet custT="1"/>
      <dgm:spPr/>
      <dgm:t>
        <a:bodyPr/>
        <a:lstStyle/>
        <a:p>
          <a:r>
            <a:rPr lang="nb-NO" sz="1800" dirty="0"/>
            <a:t>Når is går direkte til vanndamp – tilføres det varme</a:t>
          </a:r>
          <a:endParaRPr lang="en-US" sz="1800" dirty="0"/>
        </a:p>
      </dgm:t>
    </dgm:pt>
    <dgm:pt modelId="{0B1546D1-DC45-4E40-8DE2-1A3C82BA734C}" type="parTrans" cxnId="{A02DA81D-106C-45DB-95FC-179B99D1192D}">
      <dgm:prSet/>
      <dgm:spPr/>
      <dgm:t>
        <a:bodyPr/>
        <a:lstStyle/>
        <a:p>
          <a:endParaRPr lang="en-US"/>
        </a:p>
      </dgm:t>
    </dgm:pt>
    <dgm:pt modelId="{67EE18D0-28F1-44E7-A1DE-7ECE124728D2}" type="sibTrans" cxnId="{A02DA81D-106C-45DB-95FC-179B99D1192D}">
      <dgm:prSet/>
      <dgm:spPr/>
      <dgm:t>
        <a:bodyPr/>
        <a:lstStyle/>
        <a:p>
          <a:endParaRPr lang="en-US"/>
        </a:p>
      </dgm:t>
    </dgm:pt>
    <dgm:pt modelId="{36F3B467-3EE7-4851-B0A3-291A7989A6E9}">
      <dgm:prSet custT="1"/>
      <dgm:spPr/>
      <dgm:t>
        <a:bodyPr/>
        <a:lstStyle/>
        <a:p>
          <a:r>
            <a:rPr lang="nb-NO" sz="1800" dirty="0"/>
            <a:t>Når vanndamp går over til væske – frigjøres det varme som blir tatt opp i omgivende luft</a:t>
          </a:r>
          <a:endParaRPr lang="en-US" sz="1800" dirty="0"/>
        </a:p>
      </dgm:t>
    </dgm:pt>
    <dgm:pt modelId="{16C51B7F-742C-4CC9-8B96-7F7933414EFD}" type="parTrans" cxnId="{CE831439-FC4D-459C-8CAF-2F054E2C9623}">
      <dgm:prSet/>
      <dgm:spPr/>
      <dgm:t>
        <a:bodyPr/>
        <a:lstStyle/>
        <a:p>
          <a:endParaRPr lang="en-US"/>
        </a:p>
      </dgm:t>
    </dgm:pt>
    <dgm:pt modelId="{37F1CCCB-66C9-4BF5-9131-A50CF27FE9B6}" type="sibTrans" cxnId="{CE831439-FC4D-459C-8CAF-2F054E2C9623}">
      <dgm:prSet/>
      <dgm:spPr/>
      <dgm:t>
        <a:bodyPr/>
        <a:lstStyle/>
        <a:p>
          <a:endParaRPr lang="en-US"/>
        </a:p>
      </dgm:t>
    </dgm:pt>
    <dgm:pt modelId="{4BEA61A0-7DA6-4C44-9BE7-385669C32055}">
      <dgm:prSet custT="1"/>
      <dgm:spPr/>
      <dgm:t>
        <a:bodyPr/>
        <a:lstStyle/>
        <a:p>
          <a:r>
            <a:rPr lang="nb-NO" sz="1800" dirty="0"/>
            <a:t>Når vann går til vanndamp – tilføres det varme</a:t>
          </a:r>
          <a:endParaRPr lang="en-US" sz="1800" dirty="0"/>
        </a:p>
      </dgm:t>
    </dgm:pt>
    <dgm:pt modelId="{2D966C74-EF7B-47D2-A86F-8BF18EFF71CE}" type="parTrans" cxnId="{B5747BB2-51EC-4255-9E02-33987B3A5EED}">
      <dgm:prSet/>
      <dgm:spPr/>
      <dgm:t>
        <a:bodyPr/>
        <a:lstStyle/>
        <a:p>
          <a:endParaRPr lang="en-US"/>
        </a:p>
      </dgm:t>
    </dgm:pt>
    <dgm:pt modelId="{0DFC5642-DE4C-4827-8AB3-3291A0673D9D}" type="sibTrans" cxnId="{B5747BB2-51EC-4255-9E02-33987B3A5EED}">
      <dgm:prSet/>
      <dgm:spPr/>
      <dgm:t>
        <a:bodyPr/>
        <a:lstStyle/>
        <a:p>
          <a:endParaRPr lang="en-US"/>
        </a:p>
      </dgm:t>
    </dgm:pt>
    <dgm:pt modelId="{5135E786-8014-4E99-B753-7F97B0365F6F}">
      <dgm:prSet custT="1"/>
      <dgm:spPr/>
      <dgm:t>
        <a:bodyPr/>
        <a:lstStyle/>
        <a:p>
          <a:r>
            <a:rPr lang="nb-NO" sz="1800" dirty="0"/>
            <a:t>Når vann fryser – frigjøres det varme</a:t>
          </a:r>
          <a:endParaRPr lang="en-US" sz="1800" dirty="0"/>
        </a:p>
      </dgm:t>
    </dgm:pt>
    <dgm:pt modelId="{00AF2B8D-98B4-4637-B968-8EEC92DE39C4}" type="parTrans" cxnId="{4CEDE4D4-CCE4-4DE0-80C9-5C13B7C8F927}">
      <dgm:prSet/>
      <dgm:spPr/>
      <dgm:t>
        <a:bodyPr/>
        <a:lstStyle/>
        <a:p>
          <a:endParaRPr lang="en-US"/>
        </a:p>
      </dgm:t>
    </dgm:pt>
    <dgm:pt modelId="{4BD52556-BB0A-499E-A92A-561456552B2C}" type="sibTrans" cxnId="{4CEDE4D4-CCE4-4DE0-80C9-5C13B7C8F927}">
      <dgm:prSet/>
      <dgm:spPr/>
      <dgm:t>
        <a:bodyPr/>
        <a:lstStyle/>
        <a:p>
          <a:endParaRPr lang="en-US"/>
        </a:p>
      </dgm:t>
    </dgm:pt>
    <dgm:pt modelId="{DF04AC16-30AF-4D6C-997D-C0231A00E1BE}">
      <dgm:prSet custT="1"/>
      <dgm:spPr/>
      <dgm:t>
        <a:bodyPr/>
        <a:lstStyle/>
        <a:p>
          <a:r>
            <a:rPr lang="nb-NO" sz="1800" dirty="0"/>
            <a:t>Når is smelter – tilføres det varme</a:t>
          </a:r>
          <a:endParaRPr lang="en-US" sz="1800" dirty="0"/>
        </a:p>
      </dgm:t>
    </dgm:pt>
    <dgm:pt modelId="{CCD68062-0D90-4CC5-B8F5-6AD26C536018}" type="parTrans" cxnId="{EB6E2F6B-8F1F-4D6B-9802-21C68FF4FBA5}">
      <dgm:prSet/>
      <dgm:spPr/>
      <dgm:t>
        <a:bodyPr/>
        <a:lstStyle/>
        <a:p>
          <a:endParaRPr lang="en-US"/>
        </a:p>
      </dgm:t>
    </dgm:pt>
    <dgm:pt modelId="{B14F8D56-5ED0-44AE-96C4-9288C71531E3}" type="sibTrans" cxnId="{EB6E2F6B-8F1F-4D6B-9802-21C68FF4FBA5}">
      <dgm:prSet/>
      <dgm:spPr/>
      <dgm:t>
        <a:bodyPr/>
        <a:lstStyle/>
        <a:p>
          <a:endParaRPr lang="en-US"/>
        </a:p>
      </dgm:t>
    </dgm:pt>
    <dgm:pt modelId="{B85B0D10-E010-4743-8879-65C80C6CC0A2}">
      <dgm:prSet custT="1"/>
      <dgm:spPr/>
      <dgm:t>
        <a:bodyPr/>
        <a:lstStyle/>
        <a:p>
          <a:r>
            <a:rPr lang="nb-NO" sz="2800" dirty="0"/>
            <a:t>Mengde vanndamp er derfor særdeles viktig for luftens stabilitetsforhold</a:t>
          </a:r>
          <a:endParaRPr lang="en-US" sz="2800" dirty="0"/>
        </a:p>
      </dgm:t>
    </dgm:pt>
    <dgm:pt modelId="{365FE8CE-82C1-4709-89CA-D66EBA807960}" type="parTrans" cxnId="{7F36A3CC-4C22-45EB-8121-14EED42AA018}">
      <dgm:prSet/>
      <dgm:spPr/>
      <dgm:t>
        <a:bodyPr/>
        <a:lstStyle/>
        <a:p>
          <a:endParaRPr lang="en-US"/>
        </a:p>
      </dgm:t>
    </dgm:pt>
    <dgm:pt modelId="{942E4251-1F0F-4EF1-AD78-C08B73BA7A5B}" type="sibTrans" cxnId="{7F36A3CC-4C22-45EB-8121-14EED42AA018}">
      <dgm:prSet/>
      <dgm:spPr/>
      <dgm:t>
        <a:bodyPr/>
        <a:lstStyle/>
        <a:p>
          <a:endParaRPr lang="en-US"/>
        </a:p>
      </dgm:t>
    </dgm:pt>
    <dgm:pt modelId="{83D0983B-F7BE-477C-B4D3-DB2DBD95F15C}" type="pres">
      <dgm:prSet presAssocID="{9DD5E9D4-E996-4CD5-88F0-C3AB2E9FA781}" presName="root" presStyleCnt="0">
        <dgm:presLayoutVars>
          <dgm:dir/>
          <dgm:resizeHandles val="exact"/>
        </dgm:presLayoutVars>
      </dgm:prSet>
      <dgm:spPr/>
    </dgm:pt>
    <dgm:pt modelId="{9DC8FC71-8C48-401B-810B-BCD7F5FF91DB}" type="pres">
      <dgm:prSet presAssocID="{9DD5E9D4-E996-4CD5-88F0-C3AB2E9FA781}" presName="container" presStyleCnt="0">
        <dgm:presLayoutVars>
          <dgm:dir/>
          <dgm:resizeHandles val="exact"/>
        </dgm:presLayoutVars>
      </dgm:prSet>
      <dgm:spPr/>
    </dgm:pt>
    <dgm:pt modelId="{AE3C1FE2-7E95-4ECF-9D3B-232F81055F37}" type="pres">
      <dgm:prSet presAssocID="{3BDC097D-C114-4467-9E93-4D3E62287EE5}" presName="compNode" presStyleCnt="0"/>
      <dgm:spPr/>
    </dgm:pt>
    <dgm:pt modelId="{2B3E338F-CD85-4A1F-BEAB-4D6F3FDE946C}" type="pres">
      <dgm:prSet presAssocID="{3BDC097D-C114-4467-9E93-4D3E62287EE5}" presName="iconBgRect" presStyleLbl="bgShp" presStyleIdx="0" presStyleCnt="7"/>
      <dgm:spPr/>
    </dgm:pt>
    <dgm:pt modelId="{0412FF94-54CE-4F6B-812D-51642BF88CE1}" type="pres">
      <dgm:prSet presAssocID="{3BDC097D-C114-4467-9E93-4D3E62287EE5}" presName="iconRect" presStyleLbl="node1" presStyleIdx="0" presStyleCnt="7"/>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Termometer"/>
        </a:ext>
      </dgm:extLst>
    </dgm:pt>
    <dgm:pt modelId="{DD959C65-DC1C-44B4-BC48-154AEB6133B6}" type="pres">
      <dgm:prSet presAssocID="{3BDC097D-C114-4467-9E93-4D3E62287EE5}" presName="spaceRect" presStyleCnt="0"/>
      <dgm:spPr/>
    </dgm:pt>
    <dgm:pt modelId="{7399C3AB-D853-4F46-8AF2-9B47372FA57C}" type="pres">
      <dgm:prSet presAssocID="{3BDC097D-C114-4467-9E93-4D3E62287EE5}" presName="textRect" presStyleLbl="revTx" presStyleIdx="0" presStyleCnt="7">
        <dgm:presLayoutVars>
          <dgm:chMax val="1"/>
          <dgm:chPref val="1"/>
        </dgm:presLayoutVars>
      </dgm:prSet>
      <dgm:spPr/>
    </dgm:pt>
    <dgm:pt modelId="{09415D5F-3446-4589-BA64-8E38C494E834}" type="pres">
      <dgm:prSet presAssocID="{10A1D6AC-E34D-447D-9C0C-CA454C581954}" presName="sibTrans" presStyleLbl="sibTrans2D1" presStyleIdx="0" presStyleCnt="0"/>
      <dgm:spPr/>
    </dgm:pt>
    <dgm:pt modelId="{B941E6AA-349D-49CA-B812-C64139DE3DA8}" type="pres">
      <dgm:prSet presAssocID="{79FE1BCD-CEA8-4FB8-A148-93E91B6315D7}" presName="compNode" presStyleCnt="0"/>
      <dgm:spPr/>
    </dgm:pt>
    <dgm:pt modelId="{AFAA620F-D235-42A6-865F-5F6F251B21A2}" type="pres">
      <dgm:prSet presAssocID="{79FE1BCD-CEA8-4FB8-A148-93E91B6315D7}" presName="iconBgRect" presStyleLbl="bgShp" presStyleIdx="1" presStyleCnt="7"/>
      <dgm:spPr/>
    </dgm:pt>
    <dgm:pt modelId="{52C8A9FB-CD86-4A6D-8DFD-2B34F95AB03C}" type="pres">
      <dgm:prSet presAssocID="{79FE1BCD-CEA8-4FB8-A148-93E91B6315D7}" presName="iconRect" presStyleLbl="node1" presStyleIdx="1" presStyleCnt="7"/>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Synkroniserer sky"/>
        </a:ext>
      </dgm:extLst>
    </dgm:pt>
    <dgm:pt modelId="{CB185B4C-FAB6-4E26-A4AF-C95DDD1543CB}" type="pres">
      <dgm:prSet presAssocID="{79FE1BCD-CEA8-4FB8-A148-93E91B6315D7}" presName="spaceRect" presStyleCnt="0"/>
      <dgm:spPr/>
    </dgm:pt>
    <dgm:pt modelId="{664C4F7D-5E00-4469-9BA3-AA91B12009A9}" type="pres">
      <dgm:prSet presAssocID="{79FE1BCD-CEA8-4FB8-A148-93E91B6315D7}" presName="textRect" presStyleLbl="revTx" presStyleIdx="1" presStyleCnt="7">
        <dgm:presLayoutVars>
          <dgm:chMax val="1"/>
          <dgm:chPref val="1"/>
        </dgm:presLayoutVars>
      </dgm:prSet>
      <dgm:spPr/>
    </dgm:pt>
    <dgm:pt modelId="{048EDAC4-399D-44F6-B8D5-B7D74D39CE0C}" type="pres">
      <dgm:prSet presAssocID="{67EE18D0-28F1-44E7-A1DE-7ECE124728D2}" presName="sibTrans" presStyleLbl="sibTrans2D1" presStyleIdx="0" presStyleCnt="0"/>
      <dgm:spPr/>
    </dgm:pt>
    <dgm:pt modelId="{F9BF501A-4147-419D-A5E4-76C9AB90AEAC}" type="pres">
      <dgm:prSet presAssocID="{36F3B467-3EE7-4851-B0A3-291A7989A6E9}" presName="compNode" presStyleCnt="0"/>
      <dgm:spPr/>
    </dgm:pt>
    <dgm:pt modelId="{68609276-AC8F-40FC-904B-134F0158737E}" type="pres">
      <dgm:prSet presAssocID="{36F3B467-3EE7-4851-B0A3-291A7989A6E9}" presName="iconBgRect" presStyleLbl="bgShp" presStyleIdx="2" presStyleCnt="7"/>
      <dgm:spPr/>
    </dgm:pt>
    <dgm:pt modelId="{83DDD3D4-B9F2-4B28-AA05-B9F4DB120D89}" type="pres">
      <dgm:prSet presAssocID="{36F3B467-3EE7-4851-B0A3-291A7989A6E9}" presName="iconRect" presStyleLbl="node1" presStyleIdx="2" presStyleCnt="7"/>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Regn"/>
        </a:ext>
      </dgm:extLst>
    </dgm:pt>
    <dgm:pt modelId="{B9E61108-4ED3-4C74-BE9A-F95E9CD97C5D}" type="pres">
      <dgm:prSet presAssocID="{36F3B467-3EE7-4851-B0A3-291A7989A6E9}" presName="spaceRect" presStyleCnt="0"/>
      <dgm:spPr/>
    </dgm:pt>
    <dgm:pt modelId="{68594346-35E6-44E7-8858-3AE9BF12986B}" type="pres">
      <dgm:prSet presAssocID="{36F3B467-3EE7-4851-B0A3-291A7989A6E9}" presName="textRect" presStyleLbl="revTx" presStyleIdx="2" presStyleCnt="7" custLinFactNeighborX="3906" custLinFactNeighborY="26388">
        <dgm:presLayoutVars>
          <dgm:chMax val="1"/>
          <dgm:chPref val="1"/>
        </dgm:presLayoutVars>
      </dgm:prSet>
      <dgm:spPr/>
    </dgm:pt>
    <dgm:pt modelId="{4CB2AB54-746D-4A14-BADA-05417AD8A93F}" type="pres">
      <dgm:prSet presAssocID="{37F1CCCB-66C9-4BF5-9131-A50CF27FE9B6}" presName="sibTrans" presStyleLbl="sibTrans2D1" presStyleIdx="0" presStyleCnt="0"/>
      <dgm:spPr/>
    </dgm:pt>
    <dgm:pt modelId="{F9E90B08-BD88-4F65-A433-A298C42D7744}" type="pres">
      <dgm:prSet presAssocID="{4BEA61A0-7DA6-4C44-9BE7-385669C32055}" presName="compNode" presStyleCnt="0"/>
      <dgm:spPr/>
    </dgm:pt>
    <dgm:pt modelId="{71BDCD7A-9D09-4440-BB49-10B0DDE7F7F6}" type="pres">
      <dgm:prSet presAssocID="{4BEA61A0-7DA6-4C44-9BE7-385669C32055}" presName="iconBgRect" presStyleLbl="bgShp" presStyleIdx="3" presStyleCnt="7"/>
      <dgm:spPr/>
    </dgm:pt>
    <dgm:pt modelId="{BF94F580-FB55-4786-A7EA-5C1CE6E434D5}" type="pres">
      <dgm:prSet presAssocID="{4BEA61A0-7DA6-4C44-9BE7-385669C32055}" presName="iconRect" presStyleLbl="node1" presStyleIdx="3" presStyleCnt="7"/>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Dusj"/>
        </a:ext>
      </dgm:extLst>
    </dgm:pt>
    <dgm:pt modelId="{DA3F88DC-95BA-421A-936A-8A148A675888}" type="pres">
      <dgm:prSet presAssocID="{4BEA61A0-7DA6-4C44-9BE7-385669C32055}" presName="spaceRect" presStyleCnt="0"/>
      <dgm:spPr/>
    </dgm:pt>
    <dgm:pt modelId="{379E0F84-645A-42D1-8D93-5E0C9F83DD72}" type="pres">
      <dgm:prSet presAssocID="{4BEA61A0-7DA6-4C44-9BE7-385669C32055}" presName="textRect" presStyleLbl="revTx" presStyleIdx="3" presStyleCnt="7">
        <dgm:presLayoutVars>
          <dgm:chMax val="1"/>
          <dgm:chPref val="1"/>
        </dgm:presLayoutVars>
      </dgm:prSet>
      <dgm:spPr/>
    </dgm:pt>
    <dgm:pt modelId="{C2E1CAE8-7B65-4B0F-96BC-5F56C1CD0484}" type="pres">
      <dgm:prSet presAssocID="{0DFC5642-DE4C-4827-8AB3-3291A0673D9D}" presName="sibTrans" presStyleLbl="sibTrans2D1" presStyleIdx="0" presStyleCnt="0"/>
      <dgm:spPr/>
    </dgm:pt>
    <dgm:pt modelId="{29F4F446-8E14-421D-B6E8-1CC9D3C995C0}" type="pres">
      <dgm:prSet presAssocID="{5135E786-8014-4E99-B753-7F97B0365F6F}" presName="compNode" presStyleCnt="0"/>
      <dgm:spPr/>
    </dgm:pt>
    <dgm:pt modelId="{C8309426-233E-44CC-9BAC-81AD5B15B3C3}" type="pres">
      <dgm:prSet presAssocID="{5135E786-8014-4E99-B753-7F97B0365F6F}" presName="iconBgRect" presStyleLbl="bgShp" presStyleIdx="4" presStyleCnt="7"/>
      <dgm:spPr/>
    </dgm:pt>
    <dgm:pt modelId="{4524C88C-6388-4469-8B37-AFD492B5FA0F}" type="pres">
      <dgm:prSet presAssocID="{5135E786-8014-4E99-B753-7F97B0365F6F}"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Low Temperature"/>
        </a:ext>
      </dgm:extLst>
    </dgm:pt>
    <dgm:pt modelId="{1678B77C-0A4B-48A1-9AA9-BDE6ED5E70DE}" type="pres">
      <dgm:prSet presAssocID="{5135E786-8014-4E99-B753-7F97B0365F6F}" presName="spaceRect" presStyleCnt="0"/>
      <dgm:spPr/>
    </dgm:pt>
    <dgm:pt modelId="{69FB66AA-4DE5-4D1E-88D7-1EFE561FCAB2}" type="pres">
      <dgm:prSet presAssocID="{5135E786-8014-4E99-B753-7F97B0365F6F}" presName="textRect" presStyleLbl="revTx" presStyleIdx="4" presStyleCnt="7">
        <dgm:presLayoutVars>
          <dgm:chMax val="1"/>
          <dgm:chPref val="1"/>
        </dgm:presLayoutVars>
      </dgm:prSet>
      <dgm:spPr/>
    </dgm:pt>
    <dgm:pt modelId="{8385D1CE-5B21-469E-A13B-0B4EBB9C297D}" type="pres">
      <dgm:prSet presAssocID="{4BD52556-BB0A-499E-A92A-561456552B2C}" presName="sibTrans" presStyleLbl="sibTrans2D1" presStyleIdx="0" presStyleCnt="0"/>
      <dgm:spPr/>
    </dgm:pt>
    <dgm:pt modelId="{CEFA883B-C1A5-4922-8FDF-C5286F3F8C1A}" type="pres">
      <dgm:prSet presAssocID="{DF04AC16-30AF-4D6C-997D-C0231A00E1BE}" presName="compNode" presStyleCnt="0"/>
      <dgm:spPr/>
    </dgm:pt>
    <dgm:pt modelId="{FF4144DB-F5B2-4460-8949-70CD7039BBF4}" type="pres">
      <dgm:prSet presAssocID="{DF04AC16-30AF-4D6C-997D-C0231A00E1BE}" presName="iconBgRect" presStyleLbl="bgShp" presStyleIdx="5" presStyleCnt="7"/>
      <dgm:spPr/>
    </dgm:pt>
    <dgm:pt modelId="{967ECF02-323D-4FF0-81D6-154A27E36255}" type="pres">
      <dgm:prSet presAssocID="{DF04AC16-30AF-4D6C-997D-C0231A00E1BE}"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Fire"/>
        </a:ext>
      </dgm:extLst>
    </dgm:pt>
    <dgm:pt modelId="{52D8B0E7-62BE-412D-96DB-A6A8243BB6D1}" type="pres">
      <dgm:prSet presAssocID="{DF04AC16-30AF-4D6C-997D-C0231A00E1BE}" presName="spaceRect" presStyleCnt="0"/>
      <dgm:spPr/>
    </dgm:pt>
    <dgm:pt modelId="{120E66AD-0B79-49C0-8608-75DA0573CAA6}" type="pres">
      <dgm:prSet presAssocID="{DF04AC16-30AF-4D6C-997D-C0231A00E1BE}" presName="textRect" presStyleLbl="revTx" presStyleIdx="5" presStyleCnt="7">
        <dgm:presLayoutVars>
          <dgm:chMax val="1"/>
          <dgm:chPref val="1"/>
        </dgm:presLayoutVars>
      </dgm:prSet>
      <dgm:spPr/>
    </dgm:pt>
    <dgm:pt modelId="{A11966A8-A323-4CF0-911D-4EA707443053}" type="pres">
      <dgm:prSet presAssocID="{B14F8D56-5ED0-44AE-96C4-9288C71531E3}" presName="sibTrans" presStyleLbl="sibTrans2D1" presStyleIdx="0" presStyleCnt="0"/>
      <dgm:spPr/>
    </dgm:pt>
    <dgm:pt modelId="{E800AE6C-034F-4CE3-BB28-ECF0E74192D5}" type="pres">
      <dgm:prSet presAssocID="{B85B0D10-E010-4743-8879-65C80C6CC0A2}" presName="compNode" presStyleCnt="0"/>
      <dgm:spPr/>
    </dgm:pt>
    <dgm:pt modelId="{005C9C24-74D0-4371-AC14-6D4463BED14C}" type="pres">
      <dgm:prSet presAssocID="{B85B0D10-E010-4743-8879-65C80C6CC0A2}" presName="iconBgRect" presStyleLbl="bgShp" presStyleIdx="6" presStyleCnt="7" custLinFactNeighborX="-910" custLinFactNeighborY="-3640"/>
      <dgm:spPr/>
    </dgm:pt>
    <dgm:pt modelId="{73CB5499-DD16-4582-AAD7-AFF40DAE15BA}" type="pres">
      <dgm:prSet presAssocID="{B85B0D10-E010-4743-8879-65C80C6CC0A2}" presName="iconRect" presStyleLbl="node1" presStyleIdx="6" presStyleCnt="7" custLinFactNeighborX="1569" custLinFactNeighborY="-10982"/>
      <dgm:spPr>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a:noFill/>
        </a:ln>
      </dgm:spPr>
      <dgm:extLst>
        <a:ext uri="{E40237B7-FDA0-4F09-8148-C483321AD2D9}">
          <dgm14:cNvPr xmlns:dgm14="http://schemas.microsoft.com/office/drawing/2010/diagram" id="0" name="" descr="Høyrepekende pekefinger"/>
        </a:ext>
      </dgm:extLst>
    </dgm:pt>
    <dgm:pt modelId="{D3E07A07-36EB-4F47-9668-3D50DE1C923D}" type="pres">
      <dgm:prSet presAssocID="{B85B0D10-E010-4743-8879-65C80C6CC0A2}" presName="spaceRect" presStyleCnt="0"/>
      <dgm:spPr/>
    </dgm:pt>
    <dgm:pt modelId="{0989A400-DF24-4777-AD9D-DF139D720D9C}" type="pres">
      <dgm:prSet presAssocID="{B85B0D10-E010-4743-8879-65C80C6CC0A2}" presName="textRect" presStyleLbl="revTx" presStyleIdx="6" presStyleCnt="7" custScaleX="357651" custLinFactX="27776" custLinFactNeighborX="100000" custLinFactNeighborY="-1820">
        <dgm:presLayoutVars>
          <dgm:chMax val="1"/>
          <dgm:chPref val="1"/>
        </dgm:presLayoutVars>
      </dgm:prSet>
      <dgm:spPr/>
    </dgm:pt>
  </dgm:ptLst>
  <dgm:cxnLst>
    <dgm:cxn modelId="{6FED830A-254C-4E74-9D19-FBB7EB97FD8F}" type="presOf" srcId="{B85B0D10-E010-4743-8879-65C80C6CC0A2}" destId="{0989A400-DF24-4777-AD9D-DF139D720D9C}" srcOrd="0" destOrd="0" presId="urn:microsoft.com/office/officeart/2018/2/layout/IconCircleList"/>
    <dgm:cxn modelId="{A02DA81D-106C-45DB-95FC-179B99D1192D}" srcId="{9DD5E9D4-E996-4CD5-88F0-C3AB2E9FA781}" destId="{79FE1BCD-CEA8-4FB8-A148-93E91B6315D7}" srcOrd="1" destOrd="0" parTransId="{0B1546D1-DC45-4E40-8DE2-1A3C82BA734C}" sibTransId="{67EE18D0-28F1-44E7-A1DE-7ECE124728D2}"/>
    <dgm:cxn modelId="{CF4A492A-A97F-41F2-B4A8-7422AE21E2F9}" type="presOf" srcId="{36F3B467-3EE7-4851-B0A3-291A7989A6E9}" destId="{68594346-35E6-44E7-8858-3AE9BF12986B}" srcOrd="0" destOrd="0" presId="urn:microsoft.com/office/officeart/2018/2/layout/IconCircleList"/>
    <dgm:cxn modelId="{239F6D2F-7E9C-4586-8BE0-7B750FC434FE}" srcId="{9DD5E9D4-E996-4CD5-88F0-C3AB2E9FA781}" destId="{3BDC097D-C114-4467-9E93-4D3E62287EE5}" srcOrd="0" destOrd="0" parTransId="{AD1BD046-1A91-46DE-81DA-400B909C3D63}" sibTransId="{10A1D6AC-E34D-447D-9C0C-CA454C581954}"/>
    <dgm:cxn modelId="{30BA2D31-2E1E-4766-A72C-FB26A7DB3FD2}" type="presOf" srcId="{9DD5E9D4-E996-4CD5-88F0-C3AB2E9FA781}" destId="{83D0983B-F7BE-477C-B4D3-DB2DBD95F15C}" srcOrd="0" destOrd="0" presId="urn:microsoft.com/office/officeart/2018/2/layout/IconCircleList"/>
    <dgm:cxn modelId="{CE831439-FC4D-459C-8CAF-2F054E2C9623}" srcId="{9DD5E9D4-E996-4CD5-88F0-C3AB2E9FA781}" destId="{36F3B467-3EE7-4851-B0A3-291A7989A6E9}" srcOrd="2" destOrd="0" parTransId="{16C51B7F-742C-4CC9-8B96-7F7933414EFD}" sibTransId="{37F1CCCB-66C9-4BF5-9131-A50CF27FE9B6}"/>
    <dgm:cxn modelId="{EB6E2F6B-8F1F-4D6B-9802-21C68FF4FBA5}" srcId="{9DD5E9D4-E996-4CD5-88F0-C3AB2E9FA781}" destId="{DF04AC16-30AF-4D6C-997D-C0231A00E1BE}" srcOrd="5" destOrd="0" parTransId="{CCD68062-0D90-4CC5-B8F5-6AD26C536018}" sibTransId="{B14F8D56-5ED0-44AE-96C4-9288C71531E3}"/>
    <dgm:cxn modelId="{BE340C6D-BF0E-4FF5-8806-CB9C717E2043}" type="presOf" srcId="{3BDC097D-C114-4467-9E93-4D3E62287EE5}" destId="{7399C3AB-D853-4F46-8AF2-9B47372FA57C}" srcOrd="0" destOrd="0" presId="urn:microsoft.com/office/officeart/2018/2/layout/IconCircleList"/>
    <dgm:cxn modelId="{D2DA5083-6980-4356-95D0-2DA8B690DA2B}" type="presOf" srcId="{4BD52556-BB0A-499E-A92A-561456552B2C}" destId="{8385D1CE-5B21-469E-A13B-0B4EBB9C297D}" srcOrd="0" destOrd="0" presId="urn:microsoft.com/office/officeart/2018/2/layout/IconCircleList"/>
    <dgm:cxn modelId="{9A6FEF87-B259-4C7E-B8DE-564DC21B4D47}" type="presOf" srcId="{5135E786-8014-4E99-B753-7F97B0365F6F}" destId="{69FB66AA-4DE5-4D1E-88D7-1EFE561FCAB2}" srcOrd="0" destOrd="0" presId="urn:microsoft.com/office/officeart/2018/2/layout/IconCircleList"/>
    <dgm:cxn modelId="{7F0B248D-555D-4350-B81D-152C40591F70}" type="presOf" srcId="{67EE18D0-28F1-44E7-A1DE-7ECE124728D2}" destId="{048EDAC4-399D-44F6-B8D5-B7D74D39CE0C}" srcOrd="0" destOrd="0" presId="urn:microsoft.com/office/officeart/2018/2/layout/IconCircleList"/>
    <dgm:cxn modelId="{8BE1A595-FAD7-42CF-A037-79565F4F3988}" type="presOf" srcId="{10A1D6AC-E34D-447D-9C0C-CA454C581954}" destId="{09415D5F-3446-4589-BA64-8E38C494E834}" srcOrd="0" destOrd="0" presId="urn:microsoft.com/office/officeart/2018/2/layout/IconCircleList"/>
    <dgm:cxn modelId="{CCE8F4A1-B8F6-4375-B15F-F12DD0394265}" type="presOf" srcId="{DF04AC16-30AF-4D6C-997D-C0231A00E1BE}" destId="{120E66AD-0B79-49C0-8608-75DA0573CAA6}" srcOrd="0" destOrd="0" presId="urn:microsoft.com/office/officeart/2018/2/layout/IconCircleList"/>
    <dgm:cxn modelId="{3C0A01A5-E118-43FF-865E-989F3485A84A}" type="presOf" srcId="{4BEA61A0-7DA6-4C44-9BE7-385669C32055}" destId="{379E0F84-645A-42D1-8D93-5E0C9F83DD72}" srcOrd="0" destOrd="0" presId="urn:microsoft.com/office/officeart/2018/2/layout/IconCircleList"/>
    <dgm:cxn modelId="{B5747BB2-51EC-4255-9E02-33987B3A5EED}" srcId="{9DD5E9D4-E996-4CD5-88F0-C3AB2E9FA781}" destId="{4BEA61A0-7DA6-4C44-9BE7-385669C32055}" srcOrd="3" destOrd="0" parTransId="{2D966C74-EF7B-47D2-A86F-8BF18EFF71CE}" sibTransId="{0DFC5642-DE4C-4827-8AB3-3291A0673D9D}"/>
    <dgm:cxn modelId="{064D99BE-E2FF-4075-AC71-CA0983E03AD0}" type="presOf" srcId="{37F1CCCB-66C9-4BF5-9131-A50CF27FE9B6}" destId="{4CB2AB54-746D-4A14-BADA-05417AD8A93F}" srcOrd="0" destOrd="0" presId="urn:microsoft.com/office/officeart/2018/2/layout/IconCircleList"/>
    <dgm:cxn modelId="{20A1B9C5-C3C4-438A-BC62-4019D8BF24BE}" type="presOf" srcId="{0DFC5642-DE4C-4827-8AB3-3291A0673D9D}" destId="{C2E1CAE8-7B65-4B0F-96BC-5F56C1CD0484}" srcOrd="0" destOrd="0" presId="urn:microsoft.com/office/officeart/2018/2/layout/IconCircleList"/>
    <dgm:cxn modelId="{7F36A3CC-4C22-45EB-8121-14EED42AA018}" srcId="{9DD5E9D4-E996-4CD5-88F0-C3AB2E9FA781}" destId="{B85B0D10-E010-4743-8879-65C80C6CC0A2}" srcOrd="6" destOrd="0" parTransId="{365FE8CE-82C1-4709-89CA-D66EBA807960}" sibTransId="{942E4251-1F0F-4EF1-AD78-C08B73BA7A5B}"/>
    <dgm:cxn modelId="{4CEDE4D4-CCE4-4DE0-80C9-5C13B7C8F927}" srcId="{9DD5E9D4-E996-4CD5-88F0-C3AB2E9FA781}" destId="{5135E786-8014-4E99-B753-7F97B0365F6F}" srcOrd="4" destOrd="0" parTransId="{00AF2B8D-98B4-4637-B968-8EEC92DE39C4}" sibTransId="{4BD52556-BB0A-499E-A92A-561456552B2C}"/>
    <dgm:cxn modelId="{1AFBAAE8-ADF4-4665-A7AB-43AD2F369172}" type="presOf" srcId="{79FE1BCD-CEA8-4FB8-A148-93E91B6315D7}" destId="{664C4F7D-5E00-4469-9BA3-AA91B12009A9}" srcOrd="0" destOrd="0" presId="urn:microsoft.com/office/officeart/2018/2/layout/IconCircleList"/>
    <dgm:cxn modelId="{3CDF89ED-4EF5-46AD-A984-BDD38DAE9530}" type="presOf" srcId="{B14F8D56-5ED0-44AE-96C4-9288C71531E3}" destId="{A11966A8-A323-4CF0-911D-4EA707443053}" srcOrd="0" destOrd="0" presId="urn:microsoft.com/office/officeart/2018/2/layout/IconCircleList"/>
    <dgm:cxn modelId="{19D9F135-9738-4C4B-8593-F4701CC5FB25}" type="presParOf" srcId="{83D0983B-F7BE-477C-B4D3-DB2DBD95F15C}" destId="{9DC8FC71-8C48-401B-810B-BCD7F5FF91DB}" srcOrd="0" destOrd="0" presId="urn:microsoft.com/office/officeart/2018/2/layout/IconCircleList"/>
    <dgm:cxn modelId="{71CFBD5A-5372-4E60-9F1D-F0BB385DC06E}" type="presParOf" srcId="{9DC8FC71-8C48-401B-810B-BCD7F5FF91DB}" destId="{AE3C1FE2-7E95-4ECF-9D3B-232F81055F37}" srcOrd="0" destOrd="0" presId="urn:microsoft.com/office/officeart/2018/2/layout/IconCircleList"/>
    <dgm:cxn modelId="{F159DF90-13FB-4C83-A099-92D6434D31E3}" type="presParOf" srcId="{AE3C1FE2-7E95-4ECF-9D3B-232F81055F37}" destId="{2B3E338F-CD85-4A1F-BEAB-4D6F3FDE946C}" srcOrd="0" destOrd="0" presId="urn:microsoft.com/office/officeart/2018/2/layout/IconCircleList"/>
    <dgm:cxn modelId="{44FBA1B0-63CC-4461-A10C-DA61D8B74976}" type="presParOf" srcId="{AE3C1FE2-7E95-4ECF-9D3B-232F81055F37}" destId="{0412FF94-54CE-4F6B-812D-51642BF88CE1}" srcOrd="1" destOrd="0" presId="urn:microsoft.com/office/officeart/2018/2/layout/IconCircleList"/>
    <dgm:cxn modelId="{7F114EE4-FB6E-4EBA-94FC-7243B041CA5F}" type="presParOf" srcId="{AE3C1FE2-7E95-4ECF-9D3B-232F81055F37}" destId="{DD959C65-DC1C-44B4-BC48-154AEB6133B6}" srcOrd="2" destOrd="0" presId="urn:microsoft.com/office/officeart/2018/2/layout/IconCircleList"/>
    <dgm:cxn modelId="{83C8BEE3-F0BE-410D-82E4-0AE584027684}" type="presParOf" srcId="{AE3C1FE2-7E95-4ECF-9D3B-232F81055F37}" destId="{7399C3AB-D853-4F46-8AF2-9B47372FA57C}" srcOrd="3" destOrd="0" presId="urn:microsoft.com/office/officeart/2018/2/layout/IconCircleList"/>
    <dgm:cxn modelId="{E475947C-6B0C-46EE-A350-45C973EBCF76}" type="presParOf" srcId="{9DC8FC71-8C48-401B-810B-BCD7F5FF91DB}" destId="{09415D5F-3446-4589-BA64-8E38C494E834}" srcOrd="1" destOrd="0" presId="urn:microsoft.com/office/officeart/2018/2/layout/IconCircleList"/>
    <dgm:cxn modelId="{DAA6E271-8C51-4335-9FA1-86542AAAA319}" type="presParOf" srcId="{9DC8FC71-8C48-401B-810B-BCD7F5FF91DB}" destId="{B941E6AA-349D-49CA-B812-C64139DE3DA8}" srcOrd="2" destOrd="0" presId="urn:microsoft.com/office/officeart/2018/2/layout/IconCircleList"/>
    <dgm:cxn modelId="{646D934A-23FD-4986-9515-A2D70FC6AC2F}" type="presParOf" srcId="{B941E6AA-349D-49CA-B812-C64139DE3DA8}" destId="{AFAA620F-D235-42A6-865F-5F6F251B21A2}" srcOrd="0" destOrd="0" presId="urn:microsoft.com/office/officeart/2018/2/layout/IconCircleList"/>
    <dgm:cxn modelId="{E05BDCDD-CF23-4214-9BC5-073FD964467A}" type="presParOf" srcId="{B941E6AA-349D-49CA-B812-C64139DE3DA8}" destId="{52C8A9FB-CD86-4A6D-8DFD-2B34F95AB03C}" srcOrd="1" destOrd="0" presId="urn:microsoft.com/office/officeart/2018/2/layout/IconCircleList"/>
    <dgm:cxn modelId="{225DC96E-4E00-4881-9DE2-337277C29CAD}" type="presParOf" srcId="{B941E6AA-349D-49CA-B812-C64139DE3DA8}" destId="{CB185B4C-FAB6-4E26-A4AF-C95DDD1543CB}" srcOrd="2" destOrd="0" presId="urn:microsoft.com/office/officeart/2018/2/layout/IconCircleList"/>
    <dgm:cxn modelId="{A1EED304-766F-4F2C-ABAB-8891A5ED8B20}" type="presParOf" srcId="{B941E6AA-349D-49CA-B812-C64139DE3DA8}" destId="{664C4F7D-5E00-4469-9BA3-AA91B12009A9}" srcOrd="3" destOrd="0" presId="urn:microsoft.com/office/officeart/2018/2/layout/IconCircleList"/>
    <dgm:cxn modelId="{31608E4B-A4CE-4D01-A97F-19C8CBEF3C15}" type="presParOf" srcId="{9DC8FC71-8C48-401B-810B-BCD7F5FF91DB}" destId="{048EDAC4-399D-44F6-B8D5-B7D74D39CE0C}" srcOrd="3" destOrd="0" presId="urn:microsoft.com/office/officeart/2018/2/layout/IconCircleList"/>
    <dgm:cxn modelId="{2314B7C3-C2E7-4221-A3A4-9AA8DFFC6F23}" type="presParOf" srcId="{9DC8FC71-8C48-401B-810B-BCD7F5FF91DB}" destId="{F9BF501A-4147-419D-A5E4-76C9AB90AEAC}" srcOrd="4" destOrd="0" presId="urn:microsoft.com/office/officeart/2018/2/layout/IconCircleList"/>
    <dgm:cxn modelId="{5836AF0E-D637-458F-B31A-236964F8B08A}" type="presParOf" srcId="{F9BF501A-4147-419D-A5E4-76C9AB90AEAC}" destId="{68609276-AC8F-40FC-904B-134F0158737E}" srcOrd="0" destOrd="0" presId="urn:microsoft.com/office/officeart/2018/2/layout/IconCircleList"/>
    <dgm:cxn modelId="{5697DBFC-BC3D-4625-936C-FC925DB33E73}" type="presParOf" srcId="{F9BF501A-4147-419D-A5E4-76C9AB90AEAC}" destId="{83DDD3D4-B9F2-4B28-AA05-B9F4DB120D89}" srcOrd="1" destOrd="0" presId="urn:microsoft.com/office/officeart/2018/2/layout/IconCircleList"/>
    <dgm:cxn modelId="{C47BBCFE-8941-4623-BD02-AA648E64C5C4}" type="presParOf" srcId="{F9BF501A-4147-419D-A5E4-76C9AB90AEAC}" destId="{B9E61108-4ED3-4C74-BE9A-F95E9CD97C5D}" srcOrd="2" destOrd="0" presId="urn:microsoft.com/office/officeart/2018/2/layout/IconCircleList"/>
    <dgm:cxn modelId="{E971EC6C-82D9-483A-97EC-3385299A6110}" type="presParOf" srcId="{F9BF501A-4147-419D-A5E4-76C9AB90AEAC}" destId="{68594346-35E6-44E7-8858-3AE9BF12986B}" srcOrd="3" destOrd="0" presId="urn:microsoft.com/office/officeart/2018/2/layout/IconCircleList"/>
    <dgm:cxn modelId="{BFC48CA1-7656-402C-889C-1673754DC75A}" type="presParOf" srcId="{9DC8FC71-8C48-401B-810B-BCD7F5FF91DB}" destId="{4CB2AB54-746D-4A14-BADA-05417AD8A93F}" srcOrd="5" destOrd="0" presId="urn:microsoft.com/office/officeart/2018/2/layout/IconCircleList"/>
    <dgm:cxn modelId="{CE878BC3-D3F7-4108-A47C-7E6080FDA06A}" type="presParOf" srcId="{9DC8FC71-8C48-401B-810B-BCD7F5FF91DB}" destId="{F9E90B08-BD88-4F65-A433-A298C42D7744}" srcOrd="6" destOrd="0" presId="urn:microsoft.com/office/officeart/2018/2/layout/IconCircleList"/>
    <dgm:cxn modelId="{29AE5C2A-BD53-4B3F-80C5-4AB7AC6E2705}" type="presParOf" srcId="{F9E90B08-BD88-4F65-A433-A298C42D7744}" destId="{71BDCD7A-9D09-4440-BB49-10B0DDE7F7F6}" srcOrd="0" destOrd="0" presId="urn:microsoft.com/office/officeart/2018/2/layout/IconCircleList"/>
    <dgm:cxn modelId="{8D915A5C-6A24-4F38-9591-5491E7F2497E}" type="presParOf" srcId="{F9E90B08-BD88-4F65-A433-A298C42D7744}" destId="{BF94F580-FB55-4786-A7EA-5C1CE6E434D5}" srcOrd="1" destOrd="0" presId="urn:microsoft.com/office/officeart/2018/2/layout/IconCircleList"/>
    <dgm:cxn modelId="{FCA4DD20-C12C-48D7-BA95-46A66E8C1B1F}" type="presParOf" srcId="{F9E90B08-BD88-4F65-A433-A298C42D7744}" destId="{DA3F88DC-95BA-421A-936A-8A148A675888}" srcOrd="2" destOrd="0" presId="urn:microsoft.com/office/officeart/2018/2/layout/IconCircleList"/>
    <dgm:cxn modelId="{FF1CDD83-9990-458C-B3AF-1F7B422BA34B}" type="presParOf" srcId="{F9E90B08-BD88-4F65-A433-A298C42D7744}" destId="{379E0F84-645A-42D1-8D93-5E0C9F83DD72}" srcOrd="3" destOrd="0" presId="urn:microsoft.com/office/officeart/2018/2/layout/IconCircleList"/>
    <dgm:cxn modelId="{F93C0725-1964-41EA-8D21-B1ACE03C1E0C}" type="presParOf" srcId="{9DC8FC71-8C48-401B-810B-BCD7F5FF91DB}" destId="{C2E1CAE8-7B65-4B0F-96BC-5F56C1CD0484}" srcOrd="7" destOrd="0" presId="urn:microsoft.com/office/officeart/2018/2/layout/IconCircleList"/>
    <dgm:cxn modelId="{478E3CF2-50CC-4D38-9E8E-F1B23A308566}" type="presParOf" srcId="{9DC8FC71-8C48-401B-810B-BCD7F5FF91DB}" destId="{29F4F446-8E14-421D-B6E8-1CC9D3C995C0}" srcOrd="8" destOrd="0" presId="urn:microsoft.com/office/officeart/2018/2/layout/IconCircleList"/>
    <dgm:cxn modelId="{0DEAAF75-0DE6-4AF4-8104-4BF20271DCF3}" type="presParOf" srcId="{29F4F446-8E14-421D-B6E8-1CC9D3C995C0}" destId="{C8309426-233E-44CC-9BAC-81AD5B15B3C3}" srcOrd="0" destOrd="0" presId="urn:microsoft.com/office/officeart/2018/2/layout/IconCircleList"/>
    <dgm:cxn modelId="{FD8282AD-F2B4-4062-9403-1CACB7C14C71}" type="presParOf" srcId="{29F4F446-8E14-421D-B6E8-1CC9D3C995C0}" destId="{4524C88C-6388-4469-8B37-AFD492B5FA0F}" srcOrd="1" destOrd="0" presId="urn:microsoft.com/office/officeart/2018/2/layout/IconCircleList"/>
    <dgm:cxn modelId="{F303B4B8-5319-4D3A-B45E-F8557112EC79}" type="presParOf" srcId="{29F4F446-8E14-421D-B6E8-1CC9D3C995C0}" destId="{1678B77C-0A4B-48A1-9AA9-BDE6ED5E70DE}" srcOrd="2" destOrd="0" presId="urn:microsoft.com/office/officeart/2018/2/layout/IconCircleList"/>
    <dgm:cxn modelId="{47B62D25-4134-4D03-916A-48B2EC44E08D}" type="presParOf" srcId="{29F4F446-8E14-421D-B6E8-1CC9D3C995C0}" destId="{69FB66AA-4DE5-4D1E-88D7-1EFE561FCAB2}" srcOrd="3" destOrd="0" presId="urn:microsoft.com/office/officeart/2018/2/layout/IconCircleList"/>
    <dgm:cxn modelId="{C9EE336D-E198-4503-ADFC-C35BDF993BB1}" type="presParOf" srcId="{9DC8FC71-8C48-401B-810B-BCD7F5FF91DB}" destId="{8385D1CE-5B21-469E-A13B-0B4EBB9C297D}" srcOrd="9" destOrd="0" presId="urn:microsoft.com/office/officeart/2018/2/layout/IconCircleList"/>
    <dgm:cxn modelId="{A330D274-ABC3-4EB8-8F30-240592FBD09D}" type="presParOf" srcId="{9DC8FC71-8C48-401B-810B-BCD7F5FF91DB}" destId="{CEFA883B-C1A5-4922-8FDF-C5286F3F8C1A}" srcOrd="10" destOrd="0" presId="urn:microsoft.com/office/officeart/2018/2/layout/IconCircleList"/>
    <dgm:cxn modelId="{712AA7E0-2702-4D72-AC4E-FD51AF39BFBB}" type="presParOf" srcId="{CEFA883B-C1A5-4922-8FDF-C5286F3F8C1A}" destId="{FF4144DB-F5B2-4460-8949-70CD7039BBF4}" srcOrd="0" destOrd="0" presId="urn:microsoft.com/office/officeart/2018/2/layout/IconCircleList"/>
    <dgm:cxn modelId="{5346B9E2-5735-49F3-91A4-BCBAE827E7C7}" type="presParOf" srcId="{CEFA883B-C1A5-4922-8FDF-C5286F3F8C1A}" destId="{967ECF02-323D-4FF0-81D6-154A27E36255}" srcOrd="1" destOrd="0" presId="urn:microsoft.com/office/officeart/2018/2/layout/IconCircleList"/>
    <dgm:cxn modelId="{2E7056C9-78EC-41E4-BC48-C2B6B487768C}" type="presParOf" srcId="{CEFA883B-C1A5-4922-8FDF-C5286F3F8C1A}" destId="{52D8B0E7-62BE-412D-96DB-A6A8243BB6D1}" srcOrd="2" destOrd="0" presId="urn:microsoft.com/office/officeart/2018/2/layout/IconCircleList"/>
    <dgm:cxn modelId="{12642F95-DD4C-42E8-9982-E38E7F3689A1}" type="presParOf" srcId="{CEFA883B-C1A5-4922-8FDF-C5286F3F8C1A}" destId="{120E66AD-0B79-49C0-8608-75DA0573CAA6}" srcOrd="3" destOrd="0" presId="urn:microsoft.com/office/officeart/2018/2/layout/IconCircleList"/>
    <dgm:cxn modelId="{54B2A52D-3B85-4E49-9E7F-6FA59F5DD0A9}" type="presParOf" srcId="{9DC8FC71-8C48-401B-810B-BCD7F5FF91DB}" destId="{A11966A8-A323-4CF0-911D-4EA707443053}" srcOrd="11" destOrd="0" presId="urn:microsoft.com/office/officeart/2018/2/layout/IconCircleList"/>
    <dgm:cxn modelId="{3630C243-CFB3-4988-936E-E666EB87D631}" type="presParOf" srcId="{9DC8FC71-8C48-401B-810B-BCD7F5FF91DB}" destId="{E800AE6C-034F-4CE3-BB28-ECF0E74192D5}" srcOrd="12" destOrd="0" presId="urn:microsoft.com/office/officeart/2018/2/layout/IconCircleList"/>
    <dgm:cxn modelId="{B014CAEB-13A1-48C2-B4C2-88A46D2C81B7}" type="presParOf" srcId="{E800AE6C-034F-4CE3-BB28-ECF0E74192D5}" destId="{005C9C24-74D0-4371-AC14-6D4463BED14C}" srcOrd="0" destOrd="0" presId="urn:microsoft.com/office/officeart/2018/2/layout/IconCircleList"/>
    <dgm:cxn modelId="{1795DAB8-1C77-4ADC-BEB2-51D775485274}" type="presParOf" srcId="{E800AE6C-034F-4CE3-BB28-ECF0E74192D5}" destId="{73CB5499-DD16-4582-AAD7-AFF40DAE15BA}" srcOrd="1" destOrd="0" presId="urn:microsoft.com/office/officeart/2018/2/layout/IconCircleList"/>
    <dgm:cxn modelId="{957E37C7-C153-4F5C-93B8-AA9AE350BDE0}" type="presParOf" srcId="{E800AE6C-034F-4CE3-BB28-ECF0E74192D5}" destId="{D3E07A07-36EB-4F47-9668-3D50DE1C923D}" srcOrd="2" destOrd="0" presId="urn:microsoft.com/office/officeart/2018/2/layout/IconCircleList"/>
    <dgm:cxn modelId="{26A5978A-C90F-43ED-B73B-2B8A7F51C28E}" type="presParOf" srcId="{E800AE6C-034F-4CE3-BB28-ECF0E74192D5}" destId="{0989A400-DF24-4777-AD9D-DF139D720D9C}"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AACEB22-915C-4ED8-87BC-DDDD78D5019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2C756D1-09B9-4A78-BBC5-EAE11DA23407}">
      <dgm:prSet custT="1"/>
      <dgm:spPr/>
      <dgm:t>
        <a:bodyPr/>
        <a:lstStyle/>
        <a:p>
          <a:pPr>
            <a:lnSpc>
              <a:spcPct val="100000"/>
            </a:lnSpc>
          </a:pPr>
          <a:r>
            <a:rPr lang="nb-NO" sz="2000" dirty="0"/>
            <a:t>Du skal fly til en flyplass som ligger 1500 fot over havets overflate. QFE ble målt til 940 hPa. 1 hPa = 27 fot</a:t>
          </a:r>
          <a:endParaRPr lang="en-US" sz="2000" dirty="0"/>
        </a:p>
      </dgm:t>
    </dgm:pt>
    <dgm:pt modelId="{CB4E9599-716C-491C-86D3-DAAAA3C81F20}" type="parTrans" cxnId="{2C3E84AE-22CD-437A-8885-4D3E064556E8}">
      <dgm:prSet/>
      <dgm:spPr/>
      <dgm:t>
        <a:bodyPr/>
        <a:lstStyle/>
        <a:p>
          <a:endParaRPr lang="en-US"/>
        </a:p>
      </dgm:t>
    </dgm:pt>
    <dgm:pt modelId="{908A4CAB-14A6-4D57-BD0E-2D60719EDABE}" type="sibTrans" cxnId="{2C3E84AE-22CD-437A-8885-4D3E064556E8}">
      <dgm:prSet/>
      <dgm:spPr/>
      <dgm:t>
        <a:bodyPr/>
        <a:lstStyle/>
        <a:p>
          <a:pPr>
            <a:lnSpc>
              <a:spcPct val="100000"/>
            </a:lnSpc>
          </a:pPr>
          <a:endParaRPr lang="en-US"/>
        </a:p>
      </dgm:t>
    </dgm:pt>
    <dgm:pt modelId="{71EAD8EF-9E28-4FB8-B413-7348305BC3DC}">
      <dgm:prSet custT="1"/>
      <dgm:spPr/>
      <dgm:t>
        <a:bodyPr/>
        <a:lstStyle/>
        <a:p>
          <a:pPr>
            <a:lnSpc>
              <a:spcPct val="100000"/>
            </a:lnSpc>
          </a:pPr>
          <a:r>
            <a:rPr lang="nb-NO" sz="2000" dirty="0"/>
            <a:t>Hva er QNH for plassen? Husk at QNH må bli større i verdi enn QFE, da QNH også inkluderer luftsøylen som flyplassen ligger på </a:t>
          </a:r>
          <a:endParaRPr lang="en-US" sz="2000" dirty="0"/>
        </a:p>
      </dgm:t>
    </dgm:pt>
    <dgm:pt modelId="{118678D1-0A8E-4F84-ADE3-A51C19681DBE}" type="parTrans" cxnId="{40C9F2F0-EFC1-4E02-9B09-C1A73AD8BB93}">
      <dgm:prSet/>
      <dgm:spPr/>
      <dgm:t>
        <a:bodyPr/>
        <a:lstStyle/>
        <a:p>
          <a:endParaRPr lang="en-US"/>
        </a:p>
      </dgm:t>
    </dgm:pt>
    <dgm:pt modelId="{42BFA67B-A8D5-49C8-A22C-E0F599F70C6E}" type="sibTrans" cxnId="{40C9F2F0-EFC1-4E02-9B09-C1A73AD8BB93}">
      <dgm:prSet/>
      <dgm:spPr/>
      <dgm:t>
        <a:bodyPr/>
        <a:lstStyle/>
        <a:p>
          <a:pPr>
            <a:lnSpc>
              <a:spcPct val="100000"/>
            </a:lnSpc>
          </a:pPr>
          <a:endParaRPr lang="en-US"/>
        </a:p>
      </dgm:t>
    </dgm:pt>
    <dgm:pt modelId="{357A319D-35E5-4F69-8838-ABF1E01D1414}">
      <dgm:prSet custT="1"/>
      <dgm:spPr/>
      <dgm:t>
        <a:bodyPr/>
        <a:lstStyle/>
        <a:p>
          <a:pPr>
            <a:lnSpc>
              <a:spcPct val="100000"/>
            </a:lnSpc>
          </a:pPr>
          <a:r>
            <a:rPr lang="nb-NO" sz="2000" dirty="0"/>
            <a:t>Vi får følgende regnestykke: 1500 / 27 = 55, det vil si at luftsøylen på 1500 fot tilsvarer 55 hPa. QNH blir da: 940 hPa + 55 hPa = 995 hPa </a:t>
          </a:r>
          <a:endParaRPr lang="en-US" sz="2000" dirty="0"/>
        </a:p>
      </dgm:t>
    </dgm:pt>
    <dgm:pt modelId="{6723D1B9-C83B-42F1-8576-40AD3EB97355}" type="parTrans" cxnId="{39EB47FF-7F46-49E8-ABCD-D2CC95779B2D}">
      <dgm:prSet/>
      <dgm:spPr/>
      <dgm:t>
        <a:bodyPr/>
        <a:lstStyle/>
        <a:p>
          <a:endParaRPr lang="en-US"/>
        </a:p>
      </dgm:t>
    </dgm:pt>
    <dgm:pt modelId="{82B00C82-C7B0-4C19-8B2B-58339DE4CB4E}" type="sibTrans" cxnId="{39EB47FF-7F46-49E8-ABCD-D2CC95779B2D}">
      <dgm:prSet/>
      <dgm:spPr/>
      <dgm:t>
        <a:bodyPr/>
        <a:lstStyle/>
        <a:p>
          <a:endParaRPr lang="en-US"/>
        </a:p>
      </dgm:t>
    </dgm:pt>
    <dgm:pt modelId="{41DC03EE-E71B-4D5B-AE8E-DF858D93847D}" type="pres">
      <dgm:prSet presAssocID="{0AACEB22-915C-4ED8-87BC-DDDD78D5019F}" presName="root" presStyleCnt="0">
        <dgm:presLayoutVars>
          <dgm:dir/>
          <dgm:resizeHandles val="exact"/>
        </dgm:presLayoutVars>
      </dgm:prSet>
      <dgm:spPr/>
    </dgm:pt>
    <dgm:pt modelId="{08A80874-A2FD-4D0A-AFF2-3261A4BE7C50}" type="pres">
      <dgm:prSet presAssocID="{72C756D1-09B9-4A78-BBC5-EAE11DA23407}" presName="compNode" presStyleCnt="0"/>
      <dgm:spPr/>
    </dgm:pt>
    <dgm:pt modelId="{6DD45A05-E4E2-4BA8-9338-71F6A43A4352}" type="pres">
      <dgm:prSet presAssocID="{72C756D1-09B9-4A78-BBC5-EAE11DA23407}" presName="bgRect" presStyleLbl="bgShp" presStyleIdx="0" presStyleCnt="3"/>
      <dgm:spPr/>
    </dgm:pt>
    <dgm:pt modelId="{0B38A92A-72BB-41B2-BC77-6A5A27F293DD}" type="pres">
      <dgm:prSet presAssocID="{72C756D1-09B9-4A78-BBC5-EAE11DA2340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irplane"/>
        </a:ext>
      </dgm:extLst>
    </dgm:pt>
    <dgm:pt modelId="{8A1DDB1E-BA59-4A91-8A78-C0D7162F19F6}" type="pres">
      <dgm:prSet presAssocID="{72C756D1-09B9-4A78-BBC5-EAE11DA23407}" presName="spaceRect" presStyleCnt="0"/>
      <dgm:spPr/>
    </dgm:pt>
    <dgm:pt modelId="{BE4E2821-1A50-48CD-B90F-434869DDB03F}" type="pres">
      <dgm:prSet presAssocID="{72C756D1-09B9-4A78-BBC5-EAE11DA23407}" presName="parTx" presStyleLbl="revTx" presStyleIdx="0" presStyleCnt="3">
        <dgm:presLayoutVars>
          <dgm:chMax val="0"/>
          <dgm:chPref val="0"/>
        </dgm:presLayoutVars>
      </dgm:prSet>
      <dgm:spPr/>
    </dgm:pt>
    <dgm:pt modelId="{35DEEE4C-4F55-434B-8ABA-3E77447E62A0}" type="pres">
      <dgm:prSet presAssocID="{908A4CAB-14A6-4D57-BD0E-2D60719EDABE}" presName="sibTrans" presStyleCnt="0"/>
      <dgm:spPr/>
    </dgm:pt>
    <dgm:pt modelId="{E0BBFAFB-F024-48E3-83F9-A5BABFFB3489}" type="pres">
      <dgm:prSet presAssocID="{71EAD8EF-9E28-4FB8-B413-7348305BC3DC}" presName="compNode" presStyleCnt="0"/>
      <dgm:spPr/>
    </dgm:pt>
    <dgm:pt modelId="{055D101D-CD44-4696-AC49-E50AAC65A048}" type="pres">
      <dgm:prSet presAssocID="{71EAD8EF-9E28-4FB8-B413-7348305BC3DC}" presName="bgRect" presStyleLbl="bgShp" presStyleIdx="1" presStyleCnt="3"/>
      <dgm:spPr/>
    </dgm:pt>
    <dgm:pt modelId="{C0359FC1-60E9-4CDB-B59F-BF589449EE64}" type="pres">
      <dgm:prSet presAssocID="{71EAD8EF-9E28-4FB8-B413-7348305BC3D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ingerprint"/>
        </a:ext>
      </dgm:extLst>
    </dgm:pt>
    <dgm:pt modelId="{046CF5F6-C6DA-4CAB-88A1-4BAEB74C25C3}" type="pres">
      <dgm:prSet presAssocID="{71EAD8EF-9E28-4FB8-B413-7348305BC3DC}" presName="spaceRect" presStyleCnt="0"/>
      <dgm:spPr/>
    </dgm:pt>
    <dgm:pt modelId="{35D6CE37-44E6-4DBE-9352-F5F691C71339}" type="pres">
      <dgm:prSet presAssocID="{71EAD8EF-9E28-4FB8-B413-7348305BC3DC}" presName="parTx" presStyleLbl="revTx" presStyleIdx="1" presStyleCnt="3">
        <dgm:presLayoutVars>
          <dgm:chMax val="0"/>
          <dgm:chPref val="0"/>
        </dgm:presLayoutVars>
      </dgm:prSet>
      <dgm:spPr/>
    </dgm:pt>
    <dgm:pt modelId="{A12324C7-9C9B-44DE-AA36-E18D5316BE66}" type="pres">
      <dgm:prSet presAssocID="{42BFA67B-A8D5-49C8-A22C-E0F599F70C6E}" presName="sibTrans" presStyleCnt="0"/>
      <dgm:spPr/>
    </dgm:pt>
    <dgm:pt modelId="{F2F1B922-BB23-413F-9DC8-197C4CAEBFA0}" type="pres">
      <dgm:prSet presAssocID="{357A319D-35E5-4F69-8838-ABF1E01D1414}" presName="compNode" presStyleCnt="0"/>
      <dgm:spPr/>
    </dgm:pt>
    <dgm:pt modelId="{0DF02F21-2192-4458-AD3D-06C4A3A0042E}" type="pres">
      <dgm:prSet presAssocID="{357A319D-35E5-4F69-8838-ABF1E01D1414}" presName="bgRect" presStyleLbl="bgShp" presStyleIdx="2" presStyleCnt="3"/>
      <dgm:spPr/>
    </dgm:pt>
    <dgm:pt modelId="{D680B3A8-A300-48DB-9F20-F38B62159C4B}" type="pres">
      <dgm:prSet presAssocID="{357A319D-35E5-4F69-8838-ABF1E01D141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lag"/>
        </a:ext>
      </dgm:extLst>
    </dgm:pt>
    <dgm:pt modelId="{1C0D99BE-E937-4799-9AA9-0AF4C655AD0D}" type="pres">
      <dgm:prSet presAssocID="{357A319D-35E5-4F69-8838-ABF1E01D1414}" presName="spaceRect" presStyleCnt="0"/>
      <dgm:spPr/>
    </dgm:pt>
    <dgm:pt modelId="{0E52BBAA-278A-46B7-A09D-7C8335577CDA}" type="pres">
      <dgm:prSet presAssocID="{357A319D-35E5-4F69-8838-ABF1E01D1414}" presName="parTx" presStyleLbl="revTx" presStyleIdx="2" presStyleCnt="3">
        <dgm:presLayoutVars>
          <dgm:chMax val="0"/>
          <dgm:chPref val="0"/>
        </dgm:presLayoutVars>
      </dgm:prSet>
      <dgm:spPr/>
    </dgm:pt>
  </dgm:ptLst>
  <dgm:cxnLst>
    <dgm:cxn modelId="{AD9E0061-E900-4226-A5EF-90F3AB12D9A3}" type="presOf" srcId="{0AACEB22-915C-4ED8-87BC-DDDD78D5019F}" destId="{41DC03EE-E71B-4D5B-AE8E-DF858D93847D}" srcOrd="0" destOrd="0" presId="urn:microsoft.com/office/officeart/2018/2/layout/IconVerticalSolidList"/>
    <dgm:cxn modelId="{45E85782-8894-4A6C-9663-261D1FDEE195}" type="presOf" srcId="{357A319D-35E5-4F69-8838-ABF1E01D1414}" destId="{0E52BBAA-278A-46B7-A09D-7C8335577CDA}" srcOrd="0" destOrd="0" presId="urn:microsoft.com/office/officeart/2018/2/layout/IconVerticalSolidList"/>
    <dgm:cxn modelId="{1BD628AE-1673-4E2F-BA80-3FCE1F6345D4}" type="presOf" srcId="{71EAD8EF-9E28-4FB8-B413-7348305BC3DC}" destId="{35D6CE37-44E6-4DBE-9352-F5F691C71339}" srcOrd="0" destOrd="0" presId="urn:microsoft.com/office/officeart/2018/2/layout/IconVerticalSolidList"/>
    <dgm:cxn modelId="{2C3E84AE-22CD-437A-8885-4D3E064556E8}" srcId="{0AACEB22-915C-4ED8-87BC-DDDD78D5019F}" destId="{72C756D1-09B9-4A78-BBC5-EAE11DA23407}" srcOrd="0" destOrd="0" parTransId="{CB4E9599-716C-491C-86D3-DAAAA3C81F20}" sibTransId="{908A4CAB-14A6-4D57-BD0E-2D60719EDABE}"/>
    <dgm:cxn modelId="{EBDCA6E0-87D7-4393-A869-98919F24A3CC}" type="presOf" srcId="{72C756D1-09B9-4A78-BBC5-EAE11DA23407}" destId="{BE4E2821-1A50-48CD-B90F-434869DDB03F}" srcOrd="0" destOrd="0" presId="urn:microsoft.com/office/officeart/2018/2/layout/IconVerticalSolidList"/>
    <dgm:cxn modelId="{40C9F2F0-EFC1-4E02-9B09-C1A73AD8BB93}" srcId="{0AACEB22-915C-4ED8-87BC-DDDD78D5019F}" destId="{71EAD8EF-9E28-4FB8-B413-7348305BC3DC}" srcOrd="1" destOrd="0" parTransId="{118678D1-0A8E-4F84-ADE3-A51C19681DBE}" sibTransId="{42BFA67B-A8D5-49C8-A22C-E0F599F70C6E}"/>
    <dgm:cxn modelId="{39EB47FF-7F46-49E8-ABCD-D2CC95779B2D}" srcId="{0AACEB22-915C-4ED8-87BC-DDDD78D5019F}" destId="{357A319D-35E5-4F69-8838-ABF1E01D1414}" srcOrd="2" destOrd="0" parTransId="{6723D1B9-C83B-42F1-8576-40AD3EB97355}" sibTransId="{82B00C82-C7B0-4C19-8B2B-58339DE4CB4E}"/>
    <dgm:cxn modelId="{A928510D-4858-485D-9759-72DAA6956B6D}" type="presParOf" srcId="{41DC03EE-E71B-4D5B-AE8E-DF858D93847D}" destId="{08A80874-A2FD-4D0A-AFF2-3261A4BE7C50}" srcOrd="0" destOrd="0" presId="urn:microsoft.com/office/officeart/2018/2/layout/IconVerticalSolidList"/>
    <dgm:cxn modelId="{3934BCAA-008B-4E82-9100-8C71431602F1}" type="presParOf" srcId="{08A80874-A2FD-4D0A-AFF2-3261A4BE7C50}" destId="{6DD45A05-E4E2-4BA8-9338-71F6A43A4352}" srcOrd="0" destOrd="0" presId="urn:microsoft.com/office/officeart/2018/2/layout/IconVerticalSolidList"/>
    <dgm:cxn modelId="{7E6EF3E9-68DA-481F-85CC-341D15014A2B}" type="presParOf" srcId="{08A80874-A2FD-4D0A-AFF2-3261A4BE7C50}" destId="{0B38A92A-72BB-41B2-BC77-6A5A27F293DD}" srcOrd="1" destOrd="0" presId="urn:microsoft.com/office/officeart/2018/2/layout/IconVerticalSolidList"/>
    <dgm:cxn modelId="{679552A4-B45B-45E4-87B6-145AF75A4799}" type="presParOf" srcId="{08A80874-A2FD-4D0A-AFF2-3261A4BE7C50}" destId="{8A1DDB1E-BA59-4A91-8A78-C0D7162F19F6}" srcOrd="2" destOrd="0" presId="urn:microsoft.com/office/officeart/2018/2/layout/IconVerticalSolidList"/>
    <dgm:cxn modelId="{0DA58F91-B969-4BFE-B774-DD0FE390AC68}" type="presParOf" srcId="{08A80874-A2FD-4D0A-AFF2-3261A4BE7C50}" destId="{BE4E2821-1A50-48CD-B90F-434869DDB03F}" srcOrd="3" destOrd="0" presId="urn:microsoft.com/office/officeart/2018/2/layout/IconVerticalSolidList"/>
    <dgm:cxn modelId="{CB18F778-64CD-446C-9CFB-FFD7B188BFD2}" type="presParOf" srcId="{41DC03EE-E71B-4D5B-AE8E-DF858D93847D}" destId="{35DEEE4C-4F55-434B-8ABA-3E77447E62A0}" srcOrd="1" destOrd="0" presId="urn:microsoft.com/office/officeart/2018/2/layout/IconVerticalSolidList"/>
    <dgm:cxn modelId="{F2D79B43-BD0F-45E7-8367-1BD34928E0DD}" type="presParOf" srcId="{41DC03EE-E71B-4D5B-AE8E-DF858D93847D}" destId="{E0BBFAFB-F024-48E3-83F9-A5BABFFB3489}" srcOrd="2" destOrd="0" presId="urn:microsoft.com/office/officeart/2018/2/layout/IconVerticalSolidList"/>
    <dgm:cxn modelId="{642CDFB9-A168-4902-BC23-EFA5E898E044}" type="presParOf" srcId="{E0BBFAFB-F024-48E3-83F9-A5BABFFB3489}" destId="{055D101D-CD44-4696-AC49-E50AAC65A048}" srcOrd="0" destOrd="0" presId="urn:microsoft.com/office/officeart/2018/2/layout/IconVerticalSolidList"/>
    <dgm:cxn modelId="{62391FC0-3D38-4338-A116-51FA3C77AED4}" type="presParOf" srcId="{E0BBFAFB-F024-48E3-83F9-A5BABFFB3489}" destId="{C0359FC1-60E9-4CDB-B59F-BF589449EE64}" srcOrd="1" destOrd="0" presId="urn:microsoft.com/office/officeart/2018/2/layout/IconVerticalSolidList"/>
    <dgm:cxn modelId="{1D3E56A6-0B36-4EFC-86D4-DC4EBDAFF2A0}" type="presParOf" srcId="{E0BBFAFB-F024-48E3-83F9-A5BABFFB3489}" destId="{046CF5F6-C6DA-4CAB-88A1-4BAEB74C25C3}" srcOrd="2" destOrd="0" presId="urn:microsoft.com/office/officeart/2018/2/layout/IconVerticalSolidList"/>
    <dgm:cxn modelId="{4B2B4EE4-B9A5-492E-BAE4-28291A70D863}" type="presParOf" srcId="{E0BBFAFB-F024-48E3-83F9-A5BABFFB3489}" destId="{35D6CE37-44E6-4DBE-9352-F5F691C71339}" srcOrd="3" destOrd="0" presId="urn:microsoft.com/office/officeart/2018/2/layout/IconVerticalSolidList"/>
    <dgm:cxn modelId="{6156EDCD-A4C3-46DF-B387-DF514278DB8B}" type="presParOf" srcId="{41DC03EE-E71B-4D5B-AE8E-DF858D93847D}" destId="{A12324C7-9C9B-44DE-AA36-E18D5316BE66}" srcOrd="3" destOrd="0" presId="urn:microsoft.com/office/officeart/2018/2/layout/IconVerticalSolidList"/>
    <dgm:cxn modelId="{E3697A82-1B5A-4801-8026-DFBB9E98C513}" type="presParOf" srcId="{41DC03EE-E71B-4D5B-AE8E-DF858D93847D}" destId="{F2F1B922-BB23-413F-9DC8-197C4CAEBFA0}" srcOrd="4" destOrd="0" presId="urn:microsoft.com/office/officeart/2018/2/layout/IconVerticalSolidList"/>
    <dgm:cxn modelId="{933CAA5E-6E9F-474A-995C-230B2DEE5D5B}" type="presParOf" srcId="{F2F1B922-BB23-413F-9DC8-197C4CAEBFA0}" destId="{0DF02F21-2192-4458-AD3D-06C4A3A0042E}" srcOrd="0" destOrd="0" presId="urn:microsoft.com/office/officeart/2018/2/layout/IconVerticalSolidList"/>
    <dgm:cxn modelId="{55540324-0A52-48F7-840D-937B9E209AF5}" type="presParOf" srcId="{F2F1B922-BB23-413F-9DC8-197C4CAEBFA0}" destId="{D680B3A8-A300-48DB-9F20-F38B62159C4B}" srcOrd="1" destOrd="0" presId="urn:microsoft.com/office/officeart/2018/2/layout/IconVerticalSolidList"/>
    <dgm:cxn modelId="{2F24BA1D-7C9E-4139-BDC0-7F0C875E93B5}" type="presParOf" srcId="{F2F1B922-BB23-413F-9DC8-197C4CAEBFA0}" destId="{1C0D99BE-E937-4799-9AA9-0AF4C655AD0D}" srcOrd="2" destOrd="0" presId="urn:microsoft.com/office/officeart/2018/2/layout/IconVerticalSolidList"/>
    <dgm:cxn modelId="{72CDC209-3A80-4F9B-8C1D-06C1A1809A88}" type="presParOf" srcId="{F2F1B922-BB23-413F-9DC8-197C4CAEBFA0}" destId="{0E52BBAA-278A-46B7-A09D-7C8335577CD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993097D-43BC-457A-BFE6-0A4BD5D067D6}"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358D2A11-F340-4D66-BD6A-34F1E05E7C7F}">
      <dgm:prSet/>
      <dgm:spPr/>
      <dgm:t>
        <a:bodyPr/>
        <a:lstStyle/>
        <a:p>
          <a:pPr>
            <a:defRPr cap="all"/>
          </a:pPr>
          <a:r>
            <a:rPr lang="nb-NO"/>
            <a:t>Områdene luftmassene («source regions») flyter fra, og områdene de passerer</a:t>
          </a:r>
          <a:endParaRPr lang="en-US"/>
        </a:p>
      </dgm:t>
    </dgm:pt>
    <dgm:pt modelId="{4AEDE50C-D636-45C2-A7C7-AA8C03D203AA}" type="parTrans" cxnId="{AE69F05E-63C3-47BF-9E06-B74C54E60C08}">
      <dgm:prSet/>
      <dgm:spPr/>
      <dgm:t>
        <a:bodyPr/>
        <a:lstStyle/>
        <a:p>
          <a:endParaRPr lang="en-US"/>
        </a:p>
      </dgm:t>
    </dgm:pt>
    <dgm:pt modelId="{A873F572-EF47-4651-B368-A6C299DEE6DC}" type="sibTrans" cxnId="{AE69F05E-63C3-47BF-9E06-B74C54E60C08}">
      <dgm:prSet/>
      <dgm:spPr/>
      <dgm:t>
        <a:bodyPr/>
        <a:lstStyle/>
        <a:p>
          <a:endParaRPr lang="en-US"/>
        </a:p>
      </dgm:t>
    </dgm:pt>
    <dgm:pt modelId="{F2B1D436-A86B-47EF-B4F9-7B5F53EB9C88}">
      <dgm:prSet/>
      <dgm:spPr/>
      <dgm:t>
        <a:bodyPr/>
        <a:lstStyle/>
        <a:p>
          <a:pPr>
            <a:defRPr cap="all"/>
          </a:pPr>
          <a:r>
            <a:rPr lang="nb-NO"/>
            <a:t>Fuktighet</a:t>
          </a:r>
          <a:endParaRPr lang="en-US"/>
        </a:p>
      </dgm:t>
    </dgm:pt>
    <dgm:pt modelId="{EDA310DE-B208-47EF-B54F-A45C13591684}" type="parTrans" cxnId="{C3EE1692-0B60-4CE1-AEAD-CDB283E44CB0}">
      <dgm:prSet/>
      <dgm:spPr/>
      <dgm:t>
        <a:bodyPr/>
        <a:lstStyle/>
        <a:p>
          <a:endParaRPr lang="en-US"/>
        </a:p>
      </dgm:t>
    </dgm:pt>
    <dgm:pt modelId="{7E9C58DC-C7A1-4AA8-9C1C-EA5D56939952}" type="sibTrans" cxnId="{C3EE1692-0B60-4CE1-AEAD-CDB283E44CB0}">
      <dgm:prSet/>
      <dgm:spPr/>
      <dgm:t>
        <a:bodyPr/>
        <a:lstStyle/>
        <a:p>
          <a:endParaRPr lang="en-US"/>
        </a:p>
      </dgm:t>
    </dgm:pt>
    <dgm:pt modelId="{CEE03C82-65A1-43B2-80C7-0E1DB71AE91C}">
      <dgm:prSet/>
      <dgm:spPr/>
      <dgm:t>
        <a:bodyPr/>
        <a:lstStyle/>
        <a:p>
          <a:pPr>
            <a:defRPr cap="all"/>
          </a:pPr>
          <a:r>
            <a:rPr lang="nb-NO"/>
            <a:t>Temperatur i forhold til områdene luften strømmer over</a:t>
          </a:r>
          <a:endParaRPr lang="en-US"/>
        </a:p>
      </dgm:t>
    </dgm:pt>
    <dgm:pt modelId="{0FF2DA16-A6B8-4F40-85DF-32FCCB00AEDB}" type="parTrans" cxnId="{C48BB864-4966-4BA6-BF8C-AD371F44FEC6}">
      <dgm:prSet/>
      <dgm:spPr/>
      <dgm:t>
        <a:bodyPr/>
        <a:lstStyle/>
        <a:p>
          <a:endParaRPr lang="en-US"/>
        </a:p>
      </dgm:t>
    </dgm:pt>
    <dgm:pt modelId="{6D9BBC7C-7073-4E5E-88E0-4F748915291C}" type="sibTrans" cxnId="{C48BB864-4966-4BA6-BF8C-AD371F44FEC6}">
      <dgm:prSet/>
      <dgm:spPr/>
      <dgm:t>
        <a:bodyPr/>
        <a:lstStyle/>
        <a:p>
          <a:endParaRPr lang="en-US"/>
        </a:p>
      </dgm:t>
    </dgm:pt>
    <dgm:pt modelId="{A2289E32-5A0A-4812-9D4D-A26EE289612D}" type="pres">
      <dgm:prSet presAssocID="{7993097D-43BC-457A-BFE6-0A4BD5D067D6}" presName="root" presStyleCnt="0">
        <dgm:presLayoutVars>
          <dgm:dir/>
          <dgm:resizeHandles val="exact"/>
        </dgm:presLayoutVars>
      </dgm:prSet>
      <dgm:spPr/>
    </dgm:pt>
    <dgm:pt modelId="{75F243DB-7E52-44B0-A76B-3C61E0E20BF5}" type="pres">
      <dgm:prSet presAssocID="{358D2A11-F340-4D66-BD6A-34F1E05E7C7F}" presName="compNode" presStyleCnt="0"/>
      <dgm:spPr/>
    </dgm:pt>
    <dgm:pt modelId="{BE51A7D1-E8E4-49AE-9BE2-39D24871781A}" type="pres">
      <dgm:prSet presAssocID="{358D2A11-F340-4D66-BD6A-34F1E05E7C7F}" presName="iconBgRect" presStyleLbl="bgShp" presStyleIdx="0" presStyleCnt="3"/>
      <dgm:spPr>
        <a:prstGeom prst="round2DiagRect">
          <a:avLst>
            <a:gd name="adj1" fmla="val 29727"/>
            <a:gd name="adj2" fmla="val 0"/>
          </a:avLst>
        </a:prstGeom>
      </dgm:spPr>
    </dgm:pt>
    <dgm:pt modelId="{04D3F412-B263-4789-B437-58A4C819CA85}" type="pres">
      <dgm:prSet presAssocID="{358D2A11-F340-4D66-BD6A-34F1E05E7C7F}"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akkelandskap"/>
        </a:ext>
      </dgm:extLst>
    </dgm:pt>
    <dgm:pt modelId="{BB4B5487-0CFE-4352-B1B1-B238423F9AEF}" type="pres">
      <dgm:prSet presAssocID="{358D2A11-F340-4D66-BD6A-34F1E05E7C7F}" presName="spaceRect" presStyleCnt="0"/>
      <dgm:spPr/>
    </dgm:pt>
    <dgm:pt modelId="{DBE09516-FFBF-4A30-B474-403F125C156E}" type="pres">
      <dgm:prSet presAssocID="{358D2A11-F340-4D66-BD6A-34F1E05E7C7F}" presName="textRect" presStyleLbl="revTx" presStyleIdx="0" presStyleCnt="3">
        <dgm:presLayoutVars>
          <dgm:chMax val="1"/>
          <dgm:chPref val="1"/>
        </dgm:presLayoutVars>
      </dgm:prSet>
      <dgm:spPr/>
    </dgm:pt>
    <dgm:pt modelId="{3A75E95F-568E-4BF5-B34F-FCB0450B1F35}" type="pres">
      <dgm:prSet presAssocID="{A873F572-EF47-4651-B368-A6C299DEE6DC}" presName="sibTrans" presStyleCnt="0"/>
      <dgm:spPr/>
    </dgm:pt>
    <dgm:pt modelId="{26701873-F099-47DE-9BD1-16F6D930F855}" type="pres">
      <dgm:prSet presAssocID="{F2B1D436-A86B-47EF-B4F9-7B5F53EB9C88}" presName="compNode" presStyleCnt="0"/>
      <dgm:spPr/>
    </dgm:pt>
    <dgm:pt modelId="{4FEF9AA1-1F3F-4740-9D82-33D923A7367C}" type="pres">
      <dgm:prSet presAssocID="{F2B1D436-A86B-47EF-B4F9-7B5F53EB9C88}" presName="iconBgRect" presStyleLbl="bgShp" presStyleIdx="1" presStyleCnt="3"/>
      <dgm:spPr>
        <a:prstGeom prst="round2DiagRect">
          <a:avLst>
            <a:gd name="adj1" fmla="val 29727"/>
            <a:gd name="adj2" fmla="val 0"/>
          </a:avLst>
        </a:prstGeom>
      </dgm:spPr>
    </dgm:pt>
    <dgm:pt modelId="{96E45167-728C-4241-B54D-31069C26FE11}" type="pres">
      <dgm:prSet presAssocID="{F2B1D436-A86B-47EF-B4F9-7B5F53EB9C8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Regn"/>
        </a:ext>
      </dgm:extLst>
    </dgm:pt>
    <dgm:pt modelId="{984975DF-D768-4D3B-B074-E618CF0A001C}" type="pres">
      <dgm:prSet presAssocID="{F2B1D436-A86B-47EF-B4F9-7B5F53EB9C88}" presName="spaceRect" presStyleCnt="0"/>
      <dgm:spPr/>
    </dgm:pt>
    <dgm:pt modelId="{4F57074D-5F7B-4538-8C7C-5CDEC8BCDF92}" type="pres">
      <dgm:prSet presAssocID="{F2B1D436-A86B-47EF-B4F9-7B5F53EB9C88}" presName="textRect" presStyleLbl="revTx" presStyleIdx="1" presStyleCnt="3">
        <dgm:presLayoutVars>
          <dgm:chMax val="1"/>
          <dgm:chPref val="1"/>
        </dgm:presLayoutVars>
      </dgm:prSet>
      <dgm:spPr/>
    </dgm:pt>
    <dgm:pt modelId="{E58EB619-2489-416F-965E-C4A0587AB74D}" type="pres">
      <dgm:prSet presAssocID="{7E9C58DC-C7A1-4AA8-9C1C-EA5D56939952}" presName="sibTrans" presStyleCnt="0"/>
      <dgm:spPr/>
    </dgm:pt>
    <dgm:pt modelId="{357EC4E7-AECD-461E-B5F9-16F637DED1F7}" type="pres">
      <dgm:prSet presAssocID="{CEE03C82-65A1-43B2-80C7-0E1DB71AE91C}" presName="compNode" presStyleCnt="0"/>
      <dgm:spPr/>
    </dgm:pt>
    <dgm:pt modelId="{731A26A5-6D13-4A34-849B-C6123C35FA75}" type="pres">
      <dgm:prSet presAssocID="{CEE03C82-65A1-43B2-80C7-0E1DB71AE91C}" presName="iconBgRect" presStyleLbl="bgShp" presStyleIdx="2" presStyleCnt="3"/>
      <dgm:spPr>
        <a:prstGeom prst="round2DiagRect">
          <a:avLst>
            <a:gd name="adj1" fmla="val 29727"/>
            <a:gd name="adj2" fmla="val 0"/>
          </a:avLst>
        </a:prstGeom>
      </dgm:spPr>
    </dgm:pt>
    <dgm:pt modelId="{9CBFE91C-AD1A-48A7-AF7C-BCA8379B4173}" type="pres">
      <dgm:prSet presAssocID="{CEE03C82-65A1-43B2-80C7-0E1DB71AE91C}"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Termometer"/>
        </a:ext>
      </dgm:extLst>
    </dgm:pt>
    <dgm:pt modelId="{9B933152-F12A-42F0-8191-6937AAB67A45}" type="pres">
      <dgm:prSet presAssocID="{CEE03C82-65A1-43B2-80C7-0E1DB71AE91C}" presName="spaceRect" presStyleCnt="0"/>
      <dgm:spPr/>
    </dgm:pt>
    <dgm:pt modelId="{78246C65-F528-4567-A131-7A9F24D7B8CE}" type="pres">
      <dgm:prSet presAssocID="{CEE03C82-65A1-43B2-80C7-0E1DB71AE91C}" presName="textRect" presStyleLbl="revTx" presStyleIdx="2" presStyleCnt="3">
        <dgm:presLayoutVars>
          <dgm:chMax val="1"/>
          <dgm:chPref val="1"/>
        </dgm:presLayoutVars>
      </dgm:prSet>
      <dgm:spPr/>
    </dgm:pt>
  </dgm:ptLst>
  <dgm:cxnLst>
    <dgm:cxn modelId="{ED9B5C08-80A3-4FC8-B601-C58DFD6B119A}" type="presOf" srcId="{358D2A11-F340-4D66-BD6A-34F1E05E7C7F}" destId="{DBE09516-FFBF-4A30-B474-403F125C156E}" srcOrd="0" destOrd="0" presId="urn:microsoft.com/office/officeart/2018/5/layout/IconLeafLabelList"/>
    <dgm:cxn modelId="{AA272C11-BD28-4642-A4D4-2A2AF5BAE356}" type="presOf" srcId="{CEE03C82-65A1-43B2-80C7-0E1DB71AE91C}" destId="{78246C65-F528-4567-A131-7A9F24D7B8CE}" srcOrd="0" destOrd="0" presId="urn:microsoft.com/office/officeart/2018/5/layout/IconLeafLabelList"/>
    <dgm:cxn modelId="{AE69F05E-63C3-47BF-9E06-B74C54E60C08}" srcId="{7993097D-43BC-457A-BFE6-0A4BD5D067D6}" destId="{358D2A11-F340-4D66-BD6A-34F1E05E7C7F}" srcOrd="0" destOrd="0" parTransId="{4AEDE50C-D636-45C2-A7C7-AA8C03D203AA}" sibTransId="{A873F572-EF47-4651-B368-A6C299DEE6DC}"/>
    <dgm:cxn modelId="{C48BB864-4966-4BA6-BF8C-AD371F44FEC6}" srcId="{7993097D-43BC-457A-BFE6-0A4BD5D067D6}" destId="{CEE03C82-65A1-43B2-80C7-0E1DB71AE91C}" srcOrd="2" destOrd="0" parTransId="{0FF2DA16-A6B8-4F40-85DF-32FCCB00AEDB}" sibTransId="{6D9BBC7C-7073-4E5E-88E0-4F748915291C}"/>
    <dgm:cxn modelId="{C3EE1692-0B60-4CE1-AEAD-CDB283E44CB0}" srcId="{7993097D-43BC-457A-BFE6-0A4BD5D067D6}" destId="{F2B1D436-A86B-47EF-B4F9-7B5F53EB9C88}" srcOrd="1" destOrd="0" parTransId="{EDA310DE-B208-47EF-B54F-A45C13591684}" sibTransId="{7E9C58DC-C7A1-4AA8-9C1C-EA5D56939952}"/>
    <dgm:cxn modelId="{E3C58894-F0D6-42D2-8A41-3F1CFFA7384C}" type="presOf" srcId="{F2B1D436-A86B-47EF-B4F9-7B5F53EB9C88}" destId="{4F57074D-5F7B-4538-8C7C-5CDEC8BCDF92}" srcOrd="0" destOrd="0" presId="urn:microsoft.com/office/officeart/2018/5/layout/IconLeafLabelList"/>
    <dgm:cxn modelId="{CCED62E5-B4C6-476F-BB5F-B3D907D96FF5}" type="presOf" srcId="{7993097D-43BC-457A-BFE6-0A4BD5D067D6}" destId="{A2289E32-5A0A-4812-9D4D-A26EE289612D}" srcOrd="0" destOrd="0" presId="urn:microsoft.com/office/officeart/2018/5/layout/IconLeafLabelList"/>
    <dgm:cxn modelId="{06009B54-3FC5-44FA-8FAF-92F04D3905FE}" type="presParOf" srcId="{A2289E32-5A0A-4812-9D4D-A26EE289612D}" destId="{75F243DB-7E52-44B0-A76B-3C61E0E20BF5}" srcOrd="0" destOrd="0" presId="urn:microsoft.com/office/officeart/2018/5/layout/IconLeafLabelList"/>
    <dgm:cxn modelId="{2CE21DB3-5B21-4DC1-BE92-EF843B81FD62}" type="presParOf" srcId="{75F243DB-7E52-44B0-A76B-3C61E0E20BF5}" destId="{BE51A7D1-E8E4-49AE-9BE2-39D24871781A}" srcOrd="0" destOrd="0" presId="urn:microsoft.com/office/officeart/2018/5/layout/IconLeafLabelList"/>
    <dgm:cxn modelId="{3965C5C4-3E9E-4A52-BE94-CD27E01F0ADF}" type="presParOf" srcId="{75F243DB-7E52-44B0-A76B-3C61E0E20BF5}" destId="{04D3F412-B263-4789-B437-58A4C819CA85}" srcOrd="1" destOrd="0" presId="urn:microsoft.com/office/officeart/2018/5/layout/IconLeafLabelList"/>
    <dgm:cxn modelId="{22EA6557-A3A0-4694-A701-CC5515EA005A}" type="presParOf" srcId="{75F243DB-7E52-44B0-A76B-3C61E0E20BF5}" destId="{BB4B5487-0CFE-4352-B1B1-B238423F9AEF}" srcOrd="2" destOrd="0" presId="urn:microsoft.com/office/officeart/2018/5/layout/IconLeafLabelList"/>
    <dgm:cxn modelId="{47C747F0-A44D-48DC-A48A-B14F79945462}" type="presParOf" srcId="{75F243DB-7E52-44B0-A76B-3C61E0E20BF5}" destId="{DBE09516-FFBF-4A30-B474-403F125C156E}" srcOrd="3" destOrd="0" presId="urn:microsoft.com/office/officeart/2018/5/layout/IconLeafLabelList"/>
    <dgm:cxn modelId="{6296C3E4-45AF-4A5C-8B4F-CEA0BD339386}" type="presParOf" srcId="{A2289E32-5A0A-4812-9D4D-A26EE289612D}" destId="{3A75E95F-568E-4BF5-B34F-FCB0450B1F35}" srcOrd="1" destOrd="0" presId="urn:microsoft.com/office/officeart/2018/5/layout/IconLeafLabelList"/>
    <dgm:cxn modelId="{9BB74462-0650-4CC0-B774-FFD450822A20}" type="presParOf" srcId="{A2289E32-5A0A-4812-9D4D-A26EE289612D}" destId="{26701873-F099-47DE-9BD1-16F6D930F855}" srcOrd="2" destOrd="0" presId="urn:microsoft.com/office/officeart/2018/5/layout/IconLeafLabelList"/>
    <dgm:cxn modelId="{F59EF93D-A6FB-4295-B339-F5B0C802D7C5}" type="presParOf" srcId="{26701873-F099-47DE-9BD1-16F6D930F855}" destId="{4FEF9AA1-1F3F-4740-9D82-33D923A7367C}" srcOrd="0" destOrd="0" presId="urn:microsoft.com/office/officeart/2018/5/layout/IconLeafLabelList"/>
    <dgm:cxn modelId="{3690BFFE-3243-4068-847C-E94A45A31D2D}" type="presParOf" srcId="{26701873-F099-47DE-9BD1-16F6D930F855}" destId="{96E45167-728C-4241-B54D-31069C26FE11}" srcOrd="1" destOrd="0" presId="urn:microsoft.com/office/officeart/2018/5/layout/IconLeafLabelList"/>
    <dgm:cxn modelId="{CC6841E1-F7EA-489D-B54C-6F3A25AEA426}" type="presParOf" srcId="{26701873-F099-47DE-9BD1-16F6D930F855}" destId="{984975DF-D768-4D3B-B074-E618CF0A001C}" srcOrd="2" destOrd="0" presId="urn:microsoft.com/office/officeart/2018/5/layout/IconLeafLabelList"/>
    <dgm:cxn modelId="{9AF6313E-AAE2-4DEC-AA25-1B3F9D7084A4}" type="presParOf" srcId="{26701873-F099-47DE-9BD1-16F6D930F855}" destId="{4F57074D-5F7B-4538-8C7C-5CDEC8BCDF92}" srcOrd="3" destOrd="0" presId="urn:microsoft.com/office/officeart/2018/5/layout/IconLeafLabelList"/>
    <dgm:cxn modelId="{8877EA8D-A098-4423-8075-2D9115F76CF1}" type="presParOf" srcId="{A2289E32-5A0A-4812-9D4D-A26EE289612D}" destId="{E58EB619-2489-416F-965E-C4A0587AB74D}" srcOrd="3" destOrd="0" presId="urn:microsoft.com/office/officeart/2018/5/layout/IconLeafLabelList"/>
    <dgm:cxn modelId="{05BE67D9-E6D6-447F-9543-E7C2B93A2271}" type="presParOf" srcId="{A2289E32-5A0A-4812-9D4D-A26EE289612D}" destId="{357EC4E7-AECD-461E-B5F9-16F637DED1F7}" srcOrd="4" destOrd="0" presId="urn:microsoft.com/office/officeart/2018/5/layout/IconLeafLabelList"/>
    <dgm:cxn modelId="{9235FF30-F7D6-48C6-9FFD-7DFCDD95433D}" type="presParOf" srcId="{357EC4E7-AECD-461E-B5F9-16F637DED1F7}" destId="{731A26A5-6D13-4A34-849B-C6123C35FA75}" srcOrd="0" destOrd="0" presId="urn:microsoft.com/office/officeart/2018/5/layout/IconLeafLabelList"/>
    <dgm:cxn modelId="{CA68ACCF-9F4A-4240-AEE9-A073A33CD8DB}" type="presParOf" srcId="{357EC4E7-AECD-461E-B5F9-16F637DED1F7}" destId="{9CBFE91C-AD1A-48A7-AF7C-BCA8379B4173}" srcOrd="1" destOrd="0" presId="urn:microsoft.com/office/officeart/2018/5/layout/IconLeafLabelList"/>
    <dgm:cxn modelId="{6A4DDE19-A618-4B93-8882-AA7E87166504}" type="presParOf" srcId="{357EC4E7-AECD-461E-B5F9-16F637DED1F7}" destId="{9B933152-F12A-42F0-8191-6937AAB67A45}" srcOrd="2" destOrd="0" presId="urn:microsoft.com/office/officeart/2018/5/layout/IconLeafLabelList"/>
    <dgm:cxn modelId="{292464F3-703A-4A70-A9A6-B79397D0C7B5}" type="presParOf" srcId="{357EC4E7-AECD-461E-B5F9-16F637DED1F7}" destId="{78246C65-F528-4567-A131-7A9F24D7B8CE}"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7C367B2-9DEA-44D7-8DA3-4ABC8CDA1295}" type="doc">
      <dgm:prSet loTypeId="urn:microsoft.com/office/officeart/2016/7/layout/RepeatingBendingProcessNew" loCatId="process" qsTypeId="urn:microsoft.com/office/officeart/2005/8/quickstyle/simple1" qsCatId="simple" csTypeId="urn:microsoft.com/office/officeart/2005/8/colors/colorful1" csCatId="colorful" phldr="1"/>
      <dgm:spPr/>
      <dgm:t>
        <a:bodyPr/>
        <a:lstStyle/>
        <a:p>
          <a:endParaRPr lang="en-US"/>
        </a:p>
      </dgm:t>
    </dgm:pt>
    <dgm:pt modelId="{B4E7D8A7-0806-4CF5-AD05-EE76CB02B888}">
      <dgm:prSet custT="1"/>
      <dgm:spPr/>
      <dgm:t>
        <a:bodyPr/>
        <a:lstStyle/>
        <a:p>
          <a:r>
            <a:rPr lang="nb-NO" sz="2000" dirty="0"/>
            <a:t>CAVOK – «clouds and visibility ok» - kan brukes for å oppgi sikt og skyer dersom følgende oppfylles: </a:t>
          </a:r>
          <a:endParaRPr lang="en-US" sz="2000" dirty="0"/>
        </a:p>
      </dgm:t>
    </dgm:pt>
    <dgm:pt modelId="{12BCF7A0-85D4-4CCD-9EFB-26F9A4B91978}" type="parTrans" cxnId="{24048E43-BF63-4A93-A612-A2DB2E76E625}">
      <dgm:prSet/>
      <dgm:spPr/>
      <dgm:t>
        <a:bodyPr/>
        <a:lstStyle/>
        <a:p>
          <a:endParaRPr lang="en-US"/>
        </a:p>
      </dgm:t>
    </dgm:pt>
    <dgm:pt modelId="{E5DE7A13-40EA-4A65-BDBD-02B2D3432C8C}" type="sibTrans" cxnId="{24048E43-BF63-4A93-A612-A2DB2E76E625}">
      <dgm:prSet/>
      <dgm:spPr/>
      <dgm:t>
        <a:bodyPr/>
        <a:lstStyle/>
        <a:p>
          <a:endParaRPr lang="en-US"/>
        </a:p>
      </dgm:t>
    </dgm:pt>
    <dgm:pt modelId="{443DFAF8-3648-45C8-9618-311659A5743D}">
      <dgm:prSet custT="1"/>
      <dgm:spPr/>
      <dgm:t>
        <a:bodyPr/>
        <a:lstStyle/>
        <a:p>
          <a:r>
            <a:rPr lang="nb-NO" sz="2000" dirty="0"/>
            <a:t>Ingen skyer under 5000 fot eller under minimum sektorhøyde dersom denne er høyere enn 5000 fot</a:t>
          </a:r>
          <a:endParaRPr lang="en-US" sz="2000" dirty="0"/>
        </a:p>
      </dgm:t>
    </dgm:pt>
    <dgm:pt modelId="{AAB08D2B-B389-43CE-907E-1AE24FFAF45C}" type="parTrans" cxnId="{56532173-0799-434F-A0B3-4097F40F9927}">
      <dgm:prSet/>
      <dgm:spPr/>
      <dgm:t>
        <a:bodyPr/>
        <a:lstStyle/>
        <a:p>
          <a:endParaRPr lang="en-US"/>
        </a:p>
      </dgm:t>
    </dgm:pt>
    <dgm:pt modelId="{977F9843-97A1-4FAD-9A7B-8C4DE87C6196}" type="sibTrans" cxnId="{56532173-0799-434F-A0B3-4097F40F9927}">
      <dgm:prSet/>
      <dgm:spPr/>
      <dgm:t>
        <a:bodyPr/>
        <a:lstStyle/>
        <a:p>
          <a:endParaRPr lang="en-US"/>
        </a:p>
      </dgm:t>
    </dgm:pt>
    <dgm:pt modelId="{8B40F6FE-6A4A-4179-A3DD-835556B8B144}">
      <dgm:prSet custT="1"/>
      <dgm:spPr/>
      <dgm:t>
        <a:bodyPr/>
        <a:lstStyle/>
        <a:p>
          <a:r>
            <a:rPr lang="nb-NO" sz="2000" dirty="0"/>
            <a:t>Ingen Cb eller </a:t>
          </a:r>
          <a:r>
            <a:rPr lang="nb-NO" sz="2000" dirty="0" err="1"/>
            <a:t>Tcu</a:t>
          </a:r>
          <a:endParaRPr lang="nb-NO" sz="2000" dirty="0"/>
        </a:p>
        <a:p>
          <a:r>
            <a:rPr lang="nb-NO" sz="2000" dirty="0"/>
            <a:t>Ikke noe signifikant vær på flyplassen eller i nærheten av flyplassen  </a:t>
          </a:r>
          <a:endParaRPr lang="en-US" sz="2000" dirty="0"/>
        </a:p>
      </dgm:t>
    </dgm:pt>
    <dgm:pt modelId="{B406E3DB-EF06-4FB9-94D7-953F8AF4CEAD}" type="parTrans" cxnId="{A69338F4-E679-48F1-A3B4-1F2176D0059A}">
      <dgm:prSet/>
      <dgm:spPr/>
      <dgm:t>
        <a:bodyPr/>
        <a:lstStyle/>
        <a:p>
          <a:endParaRPr lang="en-US"/>
        </a:p>
      </dgm:t>
    </dgm:pt>
    <dgm:pt modelId="{728FD07D-BFCE-4B0D-B93B-FAB9D41F37C7}" type="sibTrans" cxnId="{A69338F4-E679-48F1-A3B4-1F2176D0059A}">
      <dgm:prSet/>
      <dgm:spPr/>
      <dgm:t>
        <a:bodyPr/>
        <a:lstStyle/>
        <a:p>
          <a:endParaRPr lang="en-US"/>
        </a:p>
      </dgm:t>
    </dgm:pt>
    <dgm:pt modelId="{F999598E-BEDC-469C-94EF-EAD4259298FF}">
      <dgm:prSet custT="1"/>
      <dgm:spPr/>
      <dgm:t>
        <a:bodyPr/>
        <a:lstStyle/>
        <a:p>
          <a:r>
            <a:rPr lang="en-US" sz="2000" dirty="0"/>
            <a:t>Sikt på 10 km eller mer</a:t>
          </a:r>
        </a:p>
      </dgm:t>
    </dgm:pt>
    <dgm:pt modelId="{381AB397-6B58-41BE-85C3-294E380E43D9}" type="parTrans" cxnId="{4F081C8A-5A00-4ADF-A9CB-EB7B97D4F5A4}">
      <dgm:prSet/>
      <dgm:spPr/>
      <dgm:t>
        <a:bodyPr/>
        <a:lstStyle/>
        <a:p>
          <a:endParaRPr lang="en-US"/>
        </a:p>
      </dgm:t>
    </dgm:pt>
    <dgm:pt modelId="{4C366B73-8B5B-42C1-A6B7-5E7926C24FBF}" type="sibTrans" cxnId="{4F081C8A-5A00-4ADF-A9CB-EB7B97D4F5A4}">
      <dgm:prSet/>
      <dgm:spPr/>
      <dgm:t>
        <a:bodyPr/>
        <a:lstStyle/>
        <a:p>
          <a:endParaRPr lang="en-US"/>
        </a:p>
      </dgm:t>
    </dgm:pt>
    <dgm:pt modelId="{7DA9314F-302F-4EC9-9FB6-C0A660E18FA1}">
      <dgm:prSet custT="1"/>
      <dgm:spPr/>
      <dgm:t>
        <a:bodyPr/>
        <a:lstStyle/>
        <a:p>
          <a:r>
            <a:rPr lang="en-US" sz="2000" dirty="0"/>
            <a:t>Dersom det ikke er noen skyer på himmelen (sky clear) eller ingen skyer under 5000 fot eller minimum sektorhøyde</a:t>
          </a:r>
        </a:p>
      </dgm:t>
    </dgm:pt>
    <dgm:pt modelId="{CF56E2A7-D682-4291-A260-6EC57A4DD3BD}" type="parTrans" cxnId="{D4BB1AC4-82FD-4FF6-A1AB-EDDBDFD8AA2F}">
      <dgm:prSet/>
      <dgm:spPr/>
      <dgm:t>
        <a:bodyPr/>
        <a:lstStyle/>
        <a:p>
          <a:endParaRPr lang="en-US"/>
        </a:p>
      </dgm:t>
    </dgm:pt>
    <dgm:pt modelId="{88DA7938-6784-4ECC-A7F4-DFE7BBB8E1D2}" type="sibTrans" cxnId="{D4BB1AC4-82FD-4FF6-A1AB-EDDBDFD8AA2F}">
      <dgm:prSet/>
      <dgm:spPr/>
      <dgm:t>
        <a:bodyPr/>
        <a:lstStyle/>
        <a:p>
          <a:endParaRPr lang="en-US"/>
        </a:p>
      </dgm:t>
    </dgm:pt>
    <dgm:pt modelId="{3E14768A-D61F-466A-AF96-DFB282ED11E0}">
      <dgm:prSet custT="1"/>
      <dgm:spPr/>
      <dgm:t>
        <a:bodyPr/>
        <a:lstStyle/>
        <a:p>
          <a:r>
            <a:rPr lang="nb-NO" sz="2000" dirty="0"/>
            <a:t>Og ingen Cb eller TCu og koden CAVOK ikke dekker situasjonen, brukes forkortelsen NSC (no significant clouds) </a:t>
          </a:r>
          <a:endParaRPr lang="en-US" sz="2000" dirty="0"/>
        </a:p>
      </dgm:t>
    </dgm:pt>
    <dgm:pt modelId="{7CD9333E-B219-49E3-9F32-3300CFF4585C}" type="parTrans" cxnId="{7E7F30A2-3C70-47D8-BB98-598C764CBD97}">
      <dgm:prSet/>
      <dgm:spPr/>
      <dgm:t>
        <a:bodyPr/>
        <a:lstStyle/>
        <a:p>
          <a:endParaRPr lang="en-US"/>
        </a:p>
      </dgm:t>
    </dgm:pt>
    <dgm:pt modelId="{2ED4C7DF-F924-4885-BC54-6A620A297A62}" type="sibTrans" cxnId="{7E7F30A2-3C70-47D8-BB98-598C764CBD97}">
      <dgm:prSet/>
      <dgm:spPr/>
      <dgm:t>
        <a:bodyPr/>
        <a:lstStyle/>
        <a:p>
          <a:endParaRPr lang="en-US"/>
        </a:p>
      </dgm:t>
    </dgm:pt>
    <dgm:pt modelId="{33DED01D-8B0D-4116-8910-61DD33724F39}" type="pres">
      <dgm:prSet presAssocID="{77C367B2-9DEA-44D7-8DA3-4ABC8CDA1295}" presName="Name0" presStyleCnt="0">
        <dgm:presLayoutVars>
          <dgm:dir/>
          <dgm:resizeHandles val="exact"/>
        </dgm:presLayoutVars>
      </dgm:prSet>
      <dgm:spPr/>
    </dgm:pt>
    <dgm:pt modelId="{938F9241-FD41-413E-80FF-67EEA7D9FD9E}" type="pres">
      <dgm:prSet presAssocID="{B4E7D8A7-0806-4CF5-AD05-EE76CB02B888}" presName="node" presStyleLbl="node1" presStyleIdx="0" presStyleCnt="6">
        <dgm:presLayoutVars>
          <dgm:bulletEnabled val="1"/>
        </dgm:presLayoutVars>
      </dgm:prSet>
      <dgm:spPr/>
    </dgm:pt>
    <dgm:pt modelId="{00B0F481-E8FE-4E1C-9B60-854009D32E05}" type="pres">
      <dgm:prSet presAssocID="{E5DE7A13-40EA-4A65-BDBD-02B2D3432C8C}" presName="sibTrans" presStyleLbl="sibTrans1D1" presStyleIdx="0" presStyleCnt="5"/>
      <dgm:spPr/>
    </dgm:pt>
    <dgm:pt modelId="{90DA9CD1-EE2E-4135-869C-79B522374398}" type="pres">
      <dgm:prSet presAssocID="{E5DE7A13-40EA-4A65-BDBD-02B2D3432C8C}" presName="connectorText" presStyleLbl="sibTrans1D1" presStyleIdx="0" presStyleCnt="5"/>
      <dgm:spPr/>
    </dgm:pt>
    <dgm:pt modelId="{FDD8E76F-3BA9-497F-89D5-9F2FB45E1B98}" type="pres">
      <dgm:prSet presAssocID="{443DFAF8-3648-45C8-9618-311659A5743D}" presName="node" presStyleLbl="node1" presStyleIdx="1" presStyleCnt="6">
        <dgm:presLayoutVars>
          <dgm:bulletEnabled val="1"/>
        </dgm:presLayoutVars>
      </dgm:prSet>
      <dgm:spPr/>
    </dgm:pt>
    <dgm:pt modelId="{52F12AAA-2A5D-40C6-B488-AF43AB016D72}" type="pres">
      <dgm:prSet presAssocID="{977F9843-97A1-4FAD-9A7B-8C4DE87C6196}" presName="sibTrans" presStyleLbl="sibTrans1D1" presStyleIdx="1" presStyleCnt="5"/>
      <dgm:spPr/>
    </dgm:pt>
    <dgm:pt modelId="{D633F04F-30E9-46B9-9479-727EE525958E}" type="pres">
      <dgm:prSet presAssocID="{977F9843-97A1-4FAD-9A7B-8C4DE87C6196}" presName="connectorText" presStyleLbl="sibTrans1D1" presStyleIdx="1" presStyleCnt="5"/>
      <dgm:spPr/>
    </dgm:pt>
    <dgm:pt modelId="{9BA791C2-0EC6-442B-A9B4-7B2089223D38}" type="pres">
      <dgm:prSet presAssocID="{8B40F6FE-6A4A-4179-A3DD-835556B8B144}" presName="node" presStyleLbl="node1" presStyleIdx="2" presStyleCnt="6">
        <dgm:presLayoutVars>
          <dgm:bulletEnabled val="1"/>
        </dgm:presLayoutVars>
      </dgm:prSet>
      <dgm:spPr/>
    </dgm:pt>
    <dgm:pt modelId="{728BF551-74EF-4C1C-AAB2-F60DCA0BF351}" type="pres">
      <dgm:prSet presAssocID="{728FD07D-BFCE-4B0D-B93B-FAB9D41F37C7}" presName="sibTrans" presStyleLbl="sibTrans1D1" presStyleIdx="2" presStyleCnt="5"/>
      <dgm:spPr/>
    </dgm:pt>
    <dgm:pt modelId="{D4F88372-DB52-45C1-97BF-4F7C4EFB466C}" type="pres">
      <dgm:prSet presAssocID="{728FD07D-BFCE-4B0D-B93B-FAB9D41F37C7}" presName="connectorText" presStyleLbl="sibTrans1D1" presStyleIdx="2" presStyleCnt="5"/>
      <dgm:spPr/>
    </dgm:pt>
    <dgm:pt modelId="{364FBCEF-13FD-4C48-9591-622DD59482E0}" type="pres">
      <dgm:prSet presAssocID="{F999598E-BEDC-469C-94EF-EAD4259298FF}" presName="node" presStyleLbl="node1" presStyleIdx="3" presStyleCnt="6">
        <dgm:presLayoutVars>
          <dgm:bulletEnabled val="1"/>
        </dgm:presLayoutVars>
      </dgm:prSet>
      <dgm:spPr/>
    </dgm:pt>
    <dgm:pt modelId="{FE902472-CADF-4966-A43A-7CE6FA47631D}" type="pres">
      <dgm:prSet presAssocID="{4C366B73-8B5B-42C1-A6B7-5E7926C24FBF}" presName="sibTrans" presStyleLbl="sibTrans1D1" presStyleIdx="3" presStyleCnt="5"/>
      <dgm:spPr/>
    </dgm:pt>
    <dgm:pt modelId="{D2E31627-1168-4BE4-ABA2-B68629598EA3}" type="pres">
      <dgm:prSet presAssocID="{4C366B73-8B5B-42C1-A6B7-5E7926C24FBF}" presName="connectorText" presStyleLbl="sibTrans1D1" presStyleIdx="3" presStyleCnt="5"/>
      <dgm:spPr/>
    </dgm:pt>
    <dgm:pt modelId="{31402A9E-538F-46BE-A8D8-7DE91D342E7F}" type="pres">
      <dgm:prSet presAssocID="{7DA9314F-302F-4EC9-9FB6-C0A660E18FA1}" presName="node" presStyleLbl="node1" presStyleIdx="4" presStyleCnt="6">
        <dgm:presLayoutVars>
          <dgm:bulletEnabled val="1"/>
        </dgm:presLayoutVars>
      </dgm:prSet>
      <dgm:spPr/>
    </dgm:pt>
    <dgm:pt modelId="{B3DE294F-712A-41DF-AFBA-68B9D0A90063}" type="pres">
      <dgm:prSet presAssocID="{88DA7938-6784-4ECC-A7F4-DFE7BBB8E1D2}" presName="sibTrans" presStyleLbl="sibTrans1D1" presStyleIdx="4" presStyleCnt="5"/>
      <dgm:spPr/>
    </dgm:pt>
    <dgm:pt modelId="{FF1DDE27-F19F-489D-B365-BEA10939B972}" type="pres">
      <dgm:prSet presAssocID="{88DA7938-6784-4ECC-A7F4-DFE7BBB8E1D2}" presName="connectorText" presStyleLbl="sibTrans1D1" presStyleIdx="4" presStyleCnt="5"/>
      <dgm:spPr/>
    </dgm:pt>
    <dgm:pt modelId="{483D681E-EED2-4DD1-860E-6A9F6AD65320}" type="pres">
      <dgm:prSet presAssocID="{3E14768A-D61F-466A-AF96-DFB282ED11E0}" presName="node" presStyleLbl="node1" presStyleIdx="5" presStyleCnt="6">
        <dgm:presLayoutVars>
          <dgm:bulletEnabled val="1"/>
        </dgm:presLayoutVars>
      </dgm:prSet>
      <dgm:spPr/>
    </dgm:pt>
  </dgm:ptLst>
  <dgm:cxnLst>
    <dgm:cxn modelId="{825FA702-1555-4568-BBB9-FDB0F5CB48A1}" type="presOf" srcId="{728FD07D-BFCE-4B0D-B93B-FAB9D41F37C7}" destId="{728BF551-74EF-4C1C-AAB2-F60DCA0BF351}" srcOrd="0" destOrd="0" presId="urn:microsoft.com/office/officeart/2016/7/layout/RepeatingBendingProcessNew"/>
    <dgm:cxn modelId="{4138E621-EE5D-49FB-A5B2-0A1FA9235221}" type="presOf" srcId="{88DA7938-6784-4ECC-A7F4-DFE7BBB8E1D2}" destId="{B3DE294F-712A-41DF-AFBA-68B9D0A90063}" srcOrd="0" destOrd="0" presId="urn:microsoft.com/office/officeart/2016/7/layout/RepeatingBendingProcessNew"/>
    <dgm:cxn modelId="{0C66FF26-4CC1-48C0-8D06-53B16095649A}" type="presOf" srcId="{443DFAF8-3648-45C8-9618-311659A5743D}" destId="{FDD8E76F-3BA9-497F-89D5-9F2FB45E1B98}" srcOrd="0" destOrd="0" presId="urn:microsoft.com/office/officeart/2016/7/layout/RepeatingBendingProcessNew"/>
    <dgm:cxn modelId="{24048E43-BF63-4A93-A612-A2DB2E76E625}" srcId="{77C367B2-9DEA-44D7-8DA3-4ABC8CDA1295}" destId="{B4E7D8A7-0806-4CF5-AD05-EE76CB02B888}" srcOrd="0" destOrd="0" parTransId="{12BCF7A0-85D4-4CCD-9EFB-26F9A4B91978}" sibTransId="{E5DE7A13-40EA-4A65-BDBD-02B2D3432C8C}"/>
    <dgm:cxn modelId="{6CAB9B65-6BC9-48C5-924D-3D0572DEA880}" type="presOf" srcId="{4C366B73-8B5B-42C1-A6B7-5E7926C24FBF}" destId="{D2E31627-1168-4BE4-ABA2-B68629598EA3}" srcOrd="1" destOrd="0" presId="urn:microsoft.com/office/officeart/2016/7/layout/RepeatingBendingProcessNew"/>
    <dgm:cxn modelId="{FDFF2048-C2D7-4914-BAF2-616D03AC12D3}" type="presOf" srcId="{77C367B2-9DEA-44D7-8DA3-4ABC8CDA1295}" destId="{33DED01D-8B0D-4116-8910-61DD33724F39}" srcOrd="0" destOrd="0" presId="urn:microsoft.com/office/officeart/2016/7/layout/RepeatingBendingProcessNew"/>
    <dgm:cxn modelId="{56532173-0799-434F-A0B3-4097F40F9927}" srcId="{77C367B2-9DEA-44D7-8DA3-4ABC8CDA1295}" destId="{443DFAF8-3648-45C8-9618-311659A5743D}" srcOrd="1" destOrd="0" parTransId="{AAB08D2B-B389-43CE-907E-1AE24FFAF45C}" sibTransId="{977F9843-97A1-4FAD-9A7B-8C4DE87C6196}"/>
    <dgm:cxn modelId="{D913B755-08E7-46C9-B2B8-BBC2AD957F10}" type="presOf" srcId="{F999598E-BEDC-469C-94EF-EAD4259298FF}" destId="{364FBCEF-13FD-4C48-9591-622DD59482E0}" srcOrd="0" destOrd="0" presId="urn:microsoft.com/office/officeart/2016/7/layout/RepeatingBendingProcessNew"/>
    <dgm:cxn modelId="{99EADD7E-461B-4BD5-97AE-D0B274DF151D}" type="presOf" srcId="{88DA7938-6784-4ECC-A7F4-DFE7BBB8E1D2}" destId="{FF1DDE27-F19F-489D-B365-BEA10939B972}" srcOrd="1" destOrd="0" presId="urn:microsoft.com/office/officeart/2016/7/layout/RepeatingBendingProcessNew"/>
    <dgm:cxn modelId="{0FBC6C81-9E27-4F93-B744-F609A8649E32}" type="presOf" srcId="{E5DE7A13-40EA-4A65-BDBD-02B2D3432C8C}" destId="{90DA9CD1-EE2E-4135-869C-79B522374398}" srcOrd="1" destOrd="0" presId="urn:microsoft.com/office/officeart/2016/7/layout/RepeatingBendingProcessNew"/>
    <dgm:cxn modelId="{4F081C8A-5A00-4ADF-A9CB-EB7B97D4F5A4}" srcId="{77C367B2-9DEA-44D7-8DA3-4ABC8CDA1295}" destId="{F999598E-BEDC-469C-94EF-EAD4259298FF}" srcOrd="3" destOrd="0" parTransId="{381AB397-6B58-41BE-85C3-294E380E43D9}" sibTransId="{4C366B73-8B5B-42C1-A6B7-5E7926C24FBF}"/>
    <dgm:cxn modelId="{B1C4599F-3822-4435-927A-460956443E34}" type="presOf" srcId="{977F9843-97A1-4FAD-9A7B-8C4DE87C6196}" destId="{52F12AAA-2A5D-40C6-B488-AF43AB016D72}" srcOrd="0" destOrd="0" presId="urn:microsoft.com/office/officeart/2016/7/layout/RepeatingBendingProcessNew"/>
    <dgm:cxn modelId="{7E7F30A2-3C70-47D8-BB98-598C764CBD97}" srcId="{77C367B2-9DEA-44D7-8DA3-4ABC8CDA1295}" destId="{3E14768A-D61F-466A-AF96-DFB282ED11E0}" srcOrd="5" destOrd="0" parTransId="{7CD9333E-B219-49E3-9F32-3300CFF4585C}" sibTransId="{2ED4C7DF-F924-4885-BC54-6A620A297A62}"/>
    <dgm:cxn modelId="{57C8B5A5-6C3F-454C-B5DE-B160F04A9736}" type="presOf" srcId="{8B40F6FE-6A4A-4179-A3DD-835556B8B144}" destId="{9BA791C2-0EC6-442B-A9B4-7B2089223D38}" srcOrd="0" destOrd="0" presId="urn:microsoft.com/office/officeart/2016/7/layout/RepeatingBendingProcessNew"/>
    <dgm:cxn modelId="{F09DF1AA-BCA9-43FA-94FC-92DAFB544FE6}" type="presOf" srcId="{3E14768A-D61F-466A-AF96-DFB282ED11E0}" destId="{483D681E-EED2-4DD1-860E-6A9F6AD65320}" srcOrd="0" destOrd="0" presId="urn:microsoft.com/office/officeart/2016/7/layout/RepeatingBendingProcessNew"/>
    <dgm:cxn modelId="{77E571B8-381D-4F3A-9BE4-C7438001533A}" type="presOf" srcId="{E5DE7A13-40EA-4A65-BDBD-02B2D3432C8C}" destId="{00B0F481-E8FE-4E1C-9B60-854009D32E05}" srcOrd="0" destOrd="0" presId="urn:microsoft.com/office/officeart/2016/7/layout/RepeatingBendingProcessNew"/>
    <dgm:cxn modelId="{D874B6BA-A9DC-4D5A-8156-32E2559BCF21}" type="presOf" srcId="{977F9843-97A1-4FAD-9A7B-8C4DE87C6196}" destId="{D633F04F-30E9-46B9-9479-727EE525958E}" srcOrd="1" destOrd="0" presId="urn:microsoft.com/office/officeart/2016/7/layout/RepeatingBendingProcessNew"/>
    <dgm:cxn modelId="{D4BB1AC4-82FD-4FF6-A1AB-EDDBDFD8AA2F}" srcId="{77C367B2-9DEA-44D7-8DA3-4ABC8CDA1295}" destId="{7DA9314F-302F-4EC9-9FB6-C0A660E18FA1}" srcOrd="4" destOrd="0" parTransId="{CF56E2A7-D682-4291-A260-6EC57A4DD3BD}" sibTransId="{88DA7938-6784-4ECC-A7F4-DFE7BBB8E1D2}"/>
    <dgm:cxn modelId="{2CECFFC4-2F9E-4ECE-80D4-F59D01770846}" type="presOf" srcId="{4C366B73-8B5B-42C1-A6B7-5E7926C24FBF}" destId="{FE902472-CADF-4966-A43A-7CE6FA47631D}" srcOrd="0" destOrd="0" presId="urn:microsoft.com/office/officeart/2016/7/layout/RepeatingBendingProcessNew"/>
    <dgm:cxn modelId="{B47214D6-AC1B-4E90-B18D-1041E90EAB71}" type="presOf" srcId="{728FD07D-BFCE-4B0D-B93B-FAB9D41F37C7}" destId="{D4F88372-DB52-45C1-97BF-4F7C4EFB466C}" srcOrd="1" destOrd="0" presId="urn:microsoft.com/office/officeart/2016/7/layout/RepeatingBendingProcessNew"/>
    <dgm:cxn modelId="{AC4980E2-2561-43A5-A506-993B3F43E8FC}" type="presOf" srcId="{7DA9314F-302F-4EC9-9FB6-C0A660E18FA1}" destId="{31402A9E-538F-46BE-A8D8-7DE91D342E7F}" srcOrd="0" destOrd="0" presId="urn:microsoft.com/office/officeart/2016/7/layout/RepeatingBendingProcessNew"/>
    <dgm:cxn modelId="{A69338F4-E679-48F1-A3B4-1F2176D0059A}" srcId="{77C367B2-9DEA-44D7-8DA3-4ABC8CDA1295}" destId="{8B40F6FE-6A4A-4179-A3DD-835556B8B144}" srcOrd="2" destOrd="0" parTransId="{B406E3DB-EF06-4FB9-94D7-953F8AF4CEAD}" sibTransId="{728FD07D-BFCE-4B0D-B93B-FAB9D41F37C7}"/>
    <dgm:cxn modelId="{1863BFF6-C41E-4BBD-B1B7-1D7C0AB2E0F0}" type="presOf" srcId="{B4E7D8A7-0806-4CF5-AD05-EE76CB02B888}" destId="{938F9241-FD41-413E-80FF-67EEA7D9FD9E}" srcOrd="0" destOrd="0" presId="urn:microsoft.com/office/officeart/2016/7/layout/RepeatingBendingProcessNew"/>
    <dgm:cxn modelId="{7F7FFC2B-3B91-4D05-B1C8-6042A7643A84}" type="presParOf" srcId="{33DED01D-8B0D-4116-8910-61DD33724F39}" destId="{938F9241-FD41-413E-80FF-67EEA7D9FD9E}" srcOrd="0" destOrd="0" presId="urn:microsoft.com/office/officeart/2016/7/layout/RepeatingBendingProcessNew"/>
    <dgm:cxn modelId="{7DD72B5B-09AA-4DE1-A548-36AFDE09F128}" type="presParOf" srcId="{33DED01D-8B0D-4116-8910-61DD33724F39}" destId="{00B0F481-E8FE-4E1C-9B60-854009D32E05}" srcOrd="1" destOrd="0" presId="urn:microsoft.com/office/officeart/2016/7/layout/RepeatingBendingProcessNew"/>
    <dgm:cxn modelId="{41EF3987-9AC5-41EC-A6DC-4461B5D453FD}" type="presParOf" srcId="{00B0F481-E8FE-4E1C-9B60-854009D32E05}" destId="{90DA9CD1-EE2E-4135-869C-79B522374398}" srcOrd="0" destOrd="0" presId="urn:microsoft.com/office/officeart/2016/7/layout/RepeatingBendingProcessNew"/>
    <dgm:cxn modelId="{C967F39B-440B-4D78-A571-6F0011C0DB7F}" type="presParOf" srcId="{33DED01D-8B0D-4116-8910-61DD33724F39}" destId="{FDD8E76F-3BA9-497F-89D5-9F2FB45E1B98}" srcOrd="2" destOrd="0" presId="urn:microsoft.com/office/officeart/2016/7/layout/RepeatingBendingProcessNew"/>
    <dgm:cxn modelId="{AD6E9B74-727F-44A7-9614-EC1C4F6FB7AD}" type="presParOf" srcId="{33DED01D-8B0D-4116-8910-61DD33724F39}" destId="{52F12AAA-2A5D-40C6-B488-AF43AB016D72}" srcOrd="3" destOrd="0" presId="urn:microsoft.com/office/officeart/2016/7/layout/RepeatingBendingProcessNew"/>
    <dgm:cxn modelId="{E2E19B83-EBC1-47D1-AECA-798A79E6B107}" type="presParOf" srcId="{52F12AAA-2A5D-40C6-B488-AF43AB016D72}" destId="{D633F04F-30E9-46B9-9479-727EE525958E}" srcOrd="0" destOrd="0" presId="urn:microsoft.com/office/officeart/2016/7/layout/RepeatingBendingProcessNew"/>
    <dgm:cxn modelId="{2247223D-3878-47DE-B79C-ADAB660765AD}" type="presParOf" srcId="{33DED01D-8B0D-4116-8910-61DD33724F39}" destId="{9BA791C2-0EC6-442B-A9B4-7B2089223D38}" srcOrd="4" destOrd="0" presId="urn:microsoft.com/office/officeart/2016/7/layout/RepeatingBendingProcessNew"/>
    <dgm:cxn modelId="{D3B887FE-F6AA-48F8-A4A3-4C559EA6AE77}" type="presParOf" srcId="{33DED01D-8B0D-4116-8910-61DD33724F39}" destId="{728BF551-74EF-4C1C-AAB2-F60DCA0BF351}" srcOrd="5" destOrd="0" presId="urn:microsoft.com/office/officeart/2016/7/layout/RepeatingBendingProcessNew"/>
    <dgm:cxn modelId="{18A370D7-2618-4C0E-A7CF-918A6DEBC924}" type="presParOf" srcId="{728BF551-74EF-4C1C-AAB2-F60DCA0BF351}" destId="{D4F88372-DB52-45C1-97BF-4F7C4EFB466C}" srcOrd="0" destOrd="0" presId="urn:microsoft.com/office/officeart/2016/7/layout/RepeatingBendingProcessNew"/>
    <dgm:cxn modelId="{35CC69F9-A31E-4977-97C1-7990112072E3}" type="presParOf" srcId="{33DED01D-8B0D-4116-8910-61DD33724F39}" destId="{364FBCEF-13FD-4C48-9591-622DD59482E0}" srcOrd="6" destOrd="0" presId="urn:microsoft.com/office/officeart/2016/7/layout/RepeatingBendingProcessNew"/>
    <dgm:cxn modelId="{1FD31389-B1B4-457C-AF82-7B67B3DD3556}" type="presParOf" srcId="{33DED01D-8B0D-4116-8910-61DD33724F39}" destId="{FE902472-CADF-4966-A43A-7CE6FA47631D}" srcOrd="7" destOrd="0" presId="urn:microsoft.com/office/officeart/2016/7/layout/RepeatingBendingProcessNew"/>
    <dgm:cxn modelId="{31F461CE-8727-4528-9A00-B2E84C3179B6}" type="presParOf" srcId="{FE902472-CADF-4966-A43A-7CE6FA47631D}" destId="{D2E31627-1168-4BE4-ABA2-B68629598EA3}" srcOrd="0" destOrd="0" presId="urn:microsoft.com/office/officeart/2016/7/layout/RepeatingBendingProcessNew"/>
    <dgm:cxn modelId="{7B9E8D14-C48C-4FDB-88C5-5A8B805F2ACA}" type="presParOf" srcId="{33DED01D-8B0D-4116-8910-61DD33724F39}" destId="{31402A9E-538F-46BE-A8D8-7DE91D342E7F}" srcOrd="8" destOrd="0" presId="urn:microsoft.com/office/officeart/2016/7/layout/RepeatingBendingProcessNew"/>
    <dgm:cxn modelId="{140F048C-1BE3-4304-BC8F-6FDD60577286}" type="presParOf" srcId="{33DED01D-8B0D-4116-8910-61DD33724F39}" destId="{B3DE294F-712A-41DF-AFBA-68B9D0A90063}" srcOrd="9" destOrd="0" presId="urn:microsoft.com/office/officeart/2016/7/layout/RepeatingBendingProcessNew"/>
    <dgm:cxn modelId="{EC4551FB-986B-48EE-8447-760CEBA9F26C}" type="presParOf" srcId="{B3DE294F-712A-41DF-AFBA-68B9D0A90063}" destId="{FF1DDE27-F19F-489D-B365-BEA10939B972}" srcOrd="0" destOrd="0" presId="urn:microsoft.com/office/officeart/2016/7/layout/RepeatingBendingProcessNew"/>
    <dgm:cxn modelId="{226483F6-5B68-42AF-89A0-D5FD75B44353}" type="presParOf" srcId="{33DED01D-8B0D-4116-8910-61DD33724F39}" destId="{483D681E-EED2-4DD1-860E-6A9F6AD65320}" srcOrd="10"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3E338F-CD85-4A1F-BEAB-4D6F3FDE946C}">
      <dsp:nvSpPr>
        <dsp:cNvPr id="0" name=""/>
        <dsp:cNvSpPr/>
      </dsp:nvSpPr>
      <dsp:spPr>
        <a:xfrm>
          <a:off x="82613" y="90072"/>
          <a:ext cx="897246" cy="89724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12FF94-54CE-4F6B-812D-51642BF88CE1}">
      <dsp:nvSpPr>
        <dsp:cNvPr id="0" name=""/>
        <dsp:cNvSpPr/>
      </dsp:nvSpPr>
      <dsp:spPr>
        <a:xfrm>
          <a:off x="271034" y="278494"/>
          <a:ext cx="520402" cy="520402"/>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399C3AB-D853-4F46-8AF2-9B47372FA57C}">
      <dsp:nvSpPr>
        <dsp:cNvPr id="0" name=""/>
        <dsp:cNvSpPr/>
      </dsp:nvSpPr>
      <dsp:spPr>
        <a:xfrm>
          <a:off x="1172126" y="9007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nb-NO" sz="1800" kern="1200" dirty="0"/>
            <a:t>Når vanndamp går direkte til is – frigjøres det varme</a:t>
          </a:r>
          <a:endParaRPr lang="en-US" sz="1800" kern="1200" dirty="0"/>
        </a:p>
      </dsp:txBody>
      <dsp:txXfrm>
        <a:off x="1172126" y="90072"/>
        <a:ext cx="2114937" cy="897246"/>
      </dsp:txXfrm>
    </dsp:sp>
    <dsp:sp modelId="{AFAA620F-D235-42A6-865F-5F6F251B21A2}">
      <dsp:nvSpPr>
        <dsp:cNvPr id="0" name=""/>
        <dsp:cNvSpPr/>
      </dsp:nvSpPr>
      <dsp:spPr>
        <a:xfrm>
          <a:off x="3655575" y="90072"/>
          <a:ext cx="897246" cy="897246"/>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C8A9FB-CD86-4A6D-8DFD-2B34F95AB03C}">
      <dsp:nvSpPr>
        <dsp:cNvPr id="0" name=""/>
        <dsp:cNvSpPr/>
      </dsp:nvSpPr>
      <dsp:spPr>
        <a:xfrm>
          <a:off x="3843996" y="278494"/>
          <a:ext cx="520402" cy="520402"/>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64C4F7D-5E00-4469-9BA3-AA91B12009A9}">
      <dsp:nvSpPr>
        <dsp:cNvPr id="0" name=""/>
        <dsp:cNvSpPr/>
      </dsp:nvSpPr>
      <dsp:spPr>
        <a:xfrm>
          <a:off x="4745088" y="9007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nb-NO" sz="1800" kern="1200" dirty="0"/>
            <a:t>Når is går direkte til vanndamp – tilføres det varme</a:t>
          </a:r>
          <a:endParaRPr lang="en-US" sz="1800" kern="1200" dirty="0"/>
        </a:p>
      </dsp:txBody>
      <dsp:txXfrm>
        <a:off x="4745088" y="90072"/>
        <a:ext cx="2114937" cy="897246"/>
      </dsp:txXfrm>
    </dsp:sp>
    <dsp:sp modelId="{68609276-AC8F-40FC-904B-134F0158737E}">
      <dsp:nvSpPr>
        <dsp:cNvPr id="0" name=""/>
        <dsp:cNvSpPr/>
      </dsp:nvSpPr>
      <dsp:spPr>
        <a:xfrm>
          <a:off x="7228536" y="90072"/>
          <a:ext cx="897246" cy="897246"/>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DDD3D4-B9F2-4B28-AA05-B9F4DB120D89}">
      <dsp:nvSpPr>
        <dsp:cNvPr id="0" name=""/>
        <dsp:cNvSpPr/>
      </dsp:nvSpPr>
      <dsp:spPr>
        <a:xfrm>
          <a:off x="7416958" y="278494"/>
          <a:ext cx="520402" cy="520402"/>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8594346-35E6-44E7-8858-3AE9BF12986B}">
      <dsp:nvSpPr>
        <dsp:cNvPr id="0" name=""/>
        <dsp:cNvSpPr/>
      </dsp:nvSpPr>
      <dsp:spPr>
        <a:xfrm>
          <a:off x="8400659" y="326837"/>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nb-NO" sz="1800" kern="1200" dirty="0"/>
            <a:t>Når vanndamp går over til væske – frigjøres det varme som blir tatt opp i omgivende luft</a:t>
          </a:r>
          <a:endParaRPr lang="en-US" sz="1800" kern="1200" dirty="0"/>
        </a:p>
      </dsp:txBody>
      <dsp:txXfrm>
        <a:off x="8400659" y="326837"/>
        <a:ext cx="2114937" cy="897246"/>
      </dsp:txXfrm>
    </dsp:sp>
    <dsp:sp modelId="{71BDCD7A-9D09-4440-BB49-10B0DDE7F7F6}">
      <dsp:nvSpPr>
        <dsp:cNvPr id="0" name=""/>
        <dsp:cNvSpPr/>
      </dsp:nvSpPr>
      <dsp:spPr>
        <a:xfrm>
          <a:off x="82613" y="1727045"/>
          <a:ext cx="897246" cy="897246"/>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94F580-FB55-4786-A7EA-5C1CE6E434D5}">
      <dsp:nvSpPr>
        <dsp:cNvPr id="0" name=""/>
        <dsp:cNvSpPr/>
      </dsp:nvSpPr>
      <dsp:spPr>
        <a:xfrm>
          <a:off x="271034" y="1915467"/>
          <a:ext cx="520402" cy="520402"/>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79E0F84-645A-42D1-8D93-5E0C9F83DD72}">
      <dsp:nvSpPr>
        <dsp:cNvPr id="0" name=""/>
        <dsp:cNvSpPr/>
      </dsp:nvSpPr>
      <dsp:spPr>
        <a:xfrm>
          <a:off x="1172126" y="1727045"/>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nb-NO" sz="1800" kern="1200" dirty="0"/>
            <a:t>Når vann går til vanndamp – tilføres det varme</a:t>
          </a:r>
          <a:endParaRPr lang="en-US" sz="1800" kern="1200" dirty="0"/>
        </a:p>
      </dsp:txBody>
      <dsp:txXfrm>
        <a:off x="1172126" y="1727045"/>
        <a:ext cx="2114937" cy="897246"/>
      </dsp:txXfrm>
    </dsp:sp>
    <dsp:sp modelId="{C8309426-233E-44CC-9BAC-81AD5B15B3C3}">
      <dsp:nvSpPr>
        <dsp:cNvPr id="0" name=""/>
        <dsp:cNvSpPr/>
      </dsp:nvSpPr>
      <dsp:spPr>
        <a:xfrm>
          <a:off x="3655575" y="1727045"/>
          <a:ext cx="897246" cy="897246"/>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24C88C-6388-4469-8B37-AFD492B5FA0F}">
      <dsp:nvSpPr>
        <dsp:cNvPr id="0" name=""/>
        <dsp:cNvSpPr/>
      </dsp:nvSpPr>
      <dsp:spPr>
        <a:xfrm>
          <a:off x="3843996" y="1915467"/>
          <a:ext cx="520402" cy="52040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FB66AA-4DE5-4D1E-88D7-1EFE561FCAB2}">
      <dsp:nvSpPr>
        <dsp:cNvPr id="0" name=""/>
        <dsp:cNvSpPr/>
      </dsp:nvSpPr>
      <dsp:spPr>
        <a:xfrm>
          <a:off x="4745088" y="1727045"/>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nb-NO" sz="1800" kern="1200" dirty="0"/>
            <a:t>Når vann fryser – frigjøres det varme</a:t>
          </a:r>
          <a:endParaRPr lang="en-US" sz="1800" kern="1200" dirty="0"/>
        </a:p>
      </dsp:txBody>
      <dsp:txXfrm>
        <a:off x="4745088" y="1727045"/>
        <a:ext cx="2114937" cy="897246"/>
      </dsp:txXfrm>
    </dsp:sp>
    <dsp:sp modelId="{FF4144DB-F5B2-4460-8949-70CD7039BBF4}">
      <dsp:nvSpPr>
        <dsp:cNvPr id="0" name=""/>
        <dsp:cNvSpPr/>
      </dsp:nvSpPr>
      <dsp:spPr>
        <a:xfrm>
          <a:off x="7228536" y="1727045"/>
          <a:ext cx="897246" cy="89724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7ECF02-323D-4FF0-81D6-154A27E36255}">
      <dsp:nvSpPr>
        <dsp:cNvPr id="0" name=""/>
        <dsp:cNvSpPr/>
      </dsp:nvSpPr>
      <dsp:spPr>
        <a:xfrm>
          <a:off x="7416958" y="1915467"/>
          <a:ext cx="520402" cy="52040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20E66AD-0B79-49C0-8608-75DA0573CAA6}">
      <dsp:nvSpPr>
        <dsp:cNvPr id="0" name=""/>
        <dsp:cNvSpPr/>
      </dsp:nvSpPr>
      <dsp:spPr>
        <a:xfrm>
          <a:off x="8318049" y="1727045"/>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nb-NO" sz="1800" kern="1200" dirty="0"/>
            <a:t>Når is smelter – tilføres det varme</a:t>
          </a:r>
          <a:endParaRPr lang="en-US" sz="1800" kern="1200" dirty="0"/>
        </a:p>
      </dsp:txBody>
      <dsp:txXfrm>
        <a:off x="8318049" y="1727045"/>
        <a:ext cx="2114937" cy="897246"/>
      </dsp:txXfrm>
    </dsp:sp>
    <dsp:sp modelId="{005C9C24-74D0-4371-AC14-6D4463BED14C}">
      <dsp:nvSpPr>
        <dsp:cNvPr id="0" name=""/>
        <dsp:cNvSpPr/>
      </dsp:nvSpPr>
      <dsp:spPr>
        <a:xfrm>
          <a:off x="1709513" y="3331359"/>
          <a:ext cx="897246" cy="897246"/>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CB5499-DD16-4582-AAD7-AFF40DAE15BA}">
      <dsp:nvSpPr>
        <dsp:cNvPr id="0" name=""/>
        <dsp:cNvSpPr/>
      </dsp:nvSpPr>
      <dsp:spPr>
        <a:xfrm>
          <a:off x="1914265" y="3495290"/>
          <a:ext cx="520402" cy="520402"/>
        </a:xfrm>
        <a:prstGeom prst="rect">
          <a:avLst/>
        </a:prstGeom>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989A400-DF24-4777-AD9D-DF139D720D9C}">
      <dsp:nvSpPr>
        <dsp:cNvPr id="0" name=""/>
        <dsp:cNvSpPr/>
      </dsp:nvSpPr>
      <dsp:spPr>
        <a:xfrm>
          <a:off x="2784995" y="3347689"/>
          <a:ext cx="7564093"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90000"/>
            </a:lnSpc>
            <a:spcBef>
              <a:spcPct val="0"/>
            </a:spcBef>
            <a:spcAft>
              <a:spcPct val="35000"/>
            </a:spcAft>
            <a:buNone/>
          </a:pPr>
          <a:r>
            <a:rPr lang="nb-NO" sz="2800" kern="1200" dirty="0"/>
            <a:t>Mengde vanndamp er derfor særdeles viktig for luftens stabilitetsforhold</a:t>
          </a:r>
          <a:endParaRPr lang="en-US" sz="2800" kern="1200" dirty="0"/>
        </a:p>
      </dsp:txBody>
      <dsp:txXfrm>
        <a:off x="2784995" y="3347689"/>
        <a:ext cx="7564093" cy="8972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D45A05-E4E2-4BA8-9338-71F6A43A4352}">
      <dsp:nvSpPr>
        <dsp:cNvPr id="0" name=""/>
        <dsp:cNvSpPr/>
      </dsp:nvSpPr>
      <dsp:spPr>
        <a:xfrm>
          <a:off x="0" y="718"/>
          <a:ext cx="6513603" cy="1681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38A92A-72BB-41B2-BC77-6A5A27F293DD}">
      <dsp:nvSpPr>
        <dsp:cNvPr id="0" name=""/>
        <dsp:cNvSpPr/>
      </dsp:nvSpPr>
      <dsp:spPr>
        <a:xfrm>
          <a:off x="508544" y="378974"/>
          <a:ext cx="924626" cy="9246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E4E2821-1A50-48CD-B90F-434869DDB03F}">
      <dsp:nvSpPr>
        <dsp:cNvPr id="0" name=""/>
        <dsp:cNvSpPr/>
      </dsp:nvSpPr>
      <dsp:spPr>
        <a:xfrm>
          <a:off x="1941716" y="718"/>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889000">
            <a:lnSpc>
              <a:spcPct val="100000"/>
            </a:lnSpc>
            <a:spcBef>
              <a:spcPct val="0"/>
            </a:spcBef>
            <a:spcAft>
              <a:spcPct val="35000"/>
            </a:spcAft>
            <a:buNone/>
          </a:pPr>
          <a:r>
            <a:rPr lang="nb-NO" sz="2000" kern="1200" dirty="0"/>
            <a:t>Du skal fly til en flyplass som ligger 1500 fot over havets overflate. QFE ble målt til 940 hPa. 1 hPa = 27 fot</a:t>
          </a:r>
          <a:endParaRPr lang="en-US" sz="2000" kern="1200" dirty="0"/>
        </a:p>
      </dsp:txBody>
      <dsp:txXfrm>
        <a:off x="1941716" y="718"/>
        <a:ext cx="4571887" cy="1681139"/>
      </dsp:txXfrm>
    </dsp:sp>
    <dsp:sp modelId="{055D101D-CD44-4696-AC49-E50AAC65A048}">
      <dsp:nvSpPr>
        <dsp:cNvPr id="0" name=""/>
        <dsp:cNvSpPr/>
      </dsp:nvSpPr>
      <dsp:spPr>
        <a:xfrm>
          <a:off x="0" y="2102143"/>
          <a:ext cx="6513603" cy="1681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359FC1-60E9-4CDB-B59F-BF589449EE64}">
      <dsp:nvSpPr>
        <dsp:cNvPr id="0" name=""/>
        <dsp:cNvSpPr/>
      </dsp:nvSpPr>
      <dsp:spPr>
        <a:xfrm>
          <a:off x="508544" y="2480399"/>
          <a:ext cx="924626" cy="9246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5D6CE37-44E6-4DBE-9352-F5F691C71339}">
      <dsp:nvSpPr>
        <dsp:cNvPr id="0" name=""/>
        <dsp:cNvSpPr/>
      </dsp:nvSpPr>
      <dsp:spPr>
        <a:xfrm>
          <a:off x="1941716" y="2102143"/>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889000">
            <a:lnSpc>
              <a:spcPct val="100000"/>
            </a:lnSpc>
            <a:spcBef>
              <a:spcPct val="0"/>
            </a:spcBef>
            <a:spcAft>
              <a:spcPct val="35000"/>
            </a:spcAft>
            <a:buNone/>
          </a:pPr>
          <a:r>
            <a:rPr lang="nb-NO" sz="2000" kern="1200" dirty="0"/>
            <a:t>Hva er QNH for plassen? Husk at QNH må bli større i verdi enn QFE, da QNH også inkluderer luftsøylen som flyplassen ligger på </a:t>
          </a:r>
          <a:endParaRPr lang="en-US" sz="2000" kern="1200" dirty="0"/>
        </a:p>
      </dsp:txBody>
      <dsp:txXfrm>
        <a:off x="1941716" y="2102143"/>
        <a:ext cx="4571887" cy="1681139"/>
      </dsp:txXfrm>
    </dsp:sp>
    <dsp:sp modelId="{0DF02F21-2192-4458-AD3D-06C4A3A0042E}">
      <dsp:nvSpPr>
        <dsp:cNvPr id="0" name=""/>
        <dsp:cNvSpPr/>
      </dsp:nvSpPr>
      <dsp:spPr>
        <a:xfrm>
          <a:off x="0" y="4203567"/>
          <a:ext cx="6513603" cy="1681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80B3A8-A300-48DB-9F20-F38B62159C4B}">
      <dsp:nvSpPr>
        <dsp:cNvPr id="0" name=""/>
        <dsp:cNvSpPr/>
      </dsp:nvSpPr>
      <dsp:spPr>
        <a:xfrm>
          <a:off x="508544" y="4581824"/>
          <a:ext cx="924626" cy="9246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E52BBAA-278A-46B7-A09D-7C8335577CDA}">
      <dsp:nvSpPr>
        <dsp:cNvPr id="0" name=""/>
        <dsp:cNvSpPr/>
      </dsp:nvSpPr>
      <dsp:spPr>
        <a:xfrm>
          <a:off x="1941716" y="4203567"/>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889000">
            <a:lnSpc>
              <a:spcPct val="100000"/>
            </a:lnSpc>
            <a:spcBef>
              <a:spcPct val="0"/>
            </a:spcBef>
            <a:spcAft>
              <a:spcPct val="35000"/>
            </a:spcAft>
            <a:buNone/>
          </a:pPr>
          <a:r>
            <a:rPr lang="nb-NO" sz="2000" kern="1200" dirty="0"/>
            <a:t>Vi får følgende regnestykke: 1500 / 27 = 55, det vil si at luftsøylen på 1500 fot tilsvarer 55 hPa. QNH blir da: 940 hPa + 55 hPa = 995 hPa </a:t>
          </a:r>
          <a:endParaRPr lang="en-US" sz="2000" kern="1200" dirty="0"/>
        </a:p>
      </dsp:txBody>
      <dsp:txXfrm>
        <a:off x="1941716" y="4203567"/>
        <a:ext cx="4571887" cy="16811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51A7D1-E8E4-49AE-9BE2-39D24871781A}">
      <dsp:nvSpPr>
        <dsp:cNvPr id="0" name=""/>
        <dsp:cNvSpPr/>
      </dsp:nvSpPr>
      <dsp:spPr>
        <a:xfrm>
          <a:off x="679050" y="578168"/>
          <a:ext cx="1887187" cy="1887187"/>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D3F412-B263-4789-B437-58A4C819CA85}">
      <dsp:nvSpPr>
        <dsp:cNvPr id="0" name=""/>
        <dsp:cNvSpPr/>
      </dsp:nvSpPr>
      <dsp:spPr>
        <a:xfrm>
          <a:off x="1081237" y="980356"/>
          <a:ext cx="1082812" cy="1082812"/>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BE09516-FFBF-4A30-B474-403F125C156E}">
      <dsp:nvSpPr>
        <dsp:cNvPr id="0" name=""/>
        <dsp:cNvSpPr/>
      </dsp:nvSpPr>
      <dsp:spPr>
        <a:xfrm>
          <a:off x="75768"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nb-NO" sz="1700" kern="1200"/>
            <a:t>Områdene luftmassene («source regions») flyter fra, og områdene de passerer</a:t>
          </a:r>
          <a:endParaRPr lang="en-US" sz="1700" kern="1200"/>
        </a:p>
      </dsp:txBody>
      <dsp:txXfrm>
        <a:off x="75768" y="3053169"/>
        <a:ext cx="3093750" cy="720000"/>
      </dsp:txXfrm>
    </dsp:sp>
    <dsp:sp modelId="{4FEF9AA1-1F3F-4740-9D82-33D923A7367C}">
      <dsp:nvSpPr>
        <dsp:cNvPr id="0" name=""/>
        <dsp:cNvSpPr/>
      </dsp:nvSpPr>
      <dsp:spPr>
        <a:xfrm>
          <a:off x="4314206" y="578168"/>
          <a:ext cx="1887187" cy="1887187"/>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E45167-728C-4241-B54D-31069C26FE11}">
      <dsp:nvSpPr>
        <dsp:cNvPr id="0" name=""/>
        <dsp:cNvSpPr/>
      </dsp:nvSpPr>
      <dsp:spPr>
        <a:xfrm>
          <a:off x="4716393" y="980356"/>
          <a:ext cx="1082812" cy="10828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F57074D-5F7B-4538-8C7C-5CDEC8BCDF92}">
      <dsp:nvSpPr>
        <dsp:cNvPr id="0" name=""/>
        <dsp:cNvSpPr/>
      </dsp:nvSpPr>
      <dsp:spPr>
        <a:xfrm>
          <a:off x="3710925"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nb-NO" sz="1700" kern="1200"/>
            <a:t>Fuktighet</a:t>
          </a:r>
          <a:endParaRPr lang="en-US" sz="1700" kern="1200"/>
        </a:p>
      </dsp:txBody>
      <dsp:txXfrm>
        <a:off x="3710925" y="3053169"/>
        <a:ext cx="3093750" cy="720000"/>
      </dsp:txXfrm>
    </dsp:sp>
    <dsp:sp modelId="{731A26A5-6D13-4A34-849B-C6123C35FA75}">
      <dsp:nvSpPr>
        <dsp:cNvPr id="0" name=""/>
        <dsp:cNvSpPr/>
      </dsp:nvSpPr>
      <dsp:spPr>
        <a:xfrm>
          <a:off x="7949362" y="578168"/>
          <a:ext cx="1887187" cy="1887187"/>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BFE91C-AD1A-48A7-AF7C-BCA8379B4173}">
      <dsp:nvSpPr>
        <dsp:cNvPr id="0" name=""/>
        <dsp:cNvSpPr/>
      </dsp:nvSpPr>
      <dsp:spPr>
        <a:xfrm>
          <a:off x="8351550" y="980356"/>
          <a:ext cx="1082812" cy="1082812"/>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8246C65-F528-4567-A131-7A9F24D7B8CE}">
      <dsp:nvSpPr>
        <dsp:cNvPr id="0" name=""/>
        <dsp:cNvSpPr/>
      </dsp:nvSpPr>
      <dsp:spPr>
        <a:xfrm>
          <a:off x="7346081"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nb-NO" sz="1700" kern="1200"/>
            <a:t>Temperatur i forhold til områdene luften strømmer over</a:t>
          </a:r>
          <a:endParaRPr lang="en-US" sz="1700" kern="1200"/>
        </a:p>
      </dsp:txBody>
      <dsp:txXfrm>
        <a:off x="7346081" y="3053169"/>
        <a:ext cx="3093750"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B0F481-E8FE-4E1C-9B60-854009D32E05}">
      <dsp:nvSpPr>
        <dsp:cNvPr id="0" name=""/>
        <dsp:cNvSpPr/>
      </dsp:nvSpPr>
      <dsp:spPr>
        <a:xfrm>
          <a:off x="3040792" y="870618"/>
          <a:ext cx="667342" cy="91440"/>
        </a:xfrm>
        <a:custGeom>
          <a:avLst/>
          <a:gdLst/>
          <a:ahLst/>
          <a:cxnLst/>
          <a:rect l="0" t="0" r="0" b="0"/>
          <a:pathLst>
            <a:path>
              <a:moveTo>
                <a:pt x="0" y="45720"/>
              </a:moveTo>
              <a:lnTo>
                <a:pt x="667342"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57014" y="912848"/>
        <a:ext cx="34897" cy="6979"/>
      </dsp:txXfrm>
    </dsp:sp>
    <dsp:sp modelId="{938F9241-FD41-413E-80FF-67EEA7D9FD9E}">
      <dsp:nvSpPr>
        <dsp:cNvPr id="0" name=""/>
        <dsp:cNvSpPr/>
      </dsp:nvSpPr>
      <dsp:spPr>
        <a:xfrm>
          <a:off x="8061" y="5979"/>
          <a:ext cx="3034531" cy="182071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889000">
            <a:lnSpc>
              <a:spcPct val="90000"/>
            </a:lnSpc>
            <a:spcBef>
              <a:spcPct val="0"/>
            </a:spcBef>
            <a:spcAft>
              <a:spcPct val="35000"/>
            </a:spcAft>
            <a:buNone/>
          </a:pPr>
          <a:r>
            <a:rPr lang="nb-NO" sz="2000" kern="1200" dirty="0"/>
            <a:t>CAVOK – «clouds and visibility ok» - kan brukes for å oppgi sikt og skyer dersom følgende oppfylles: </a:t>
          </a:r>
          <a:endParaRPr lang="en-US" sz="2000" kern="1200" dirty="0"/>
        </a:p>
      </dsp:txBody>
      <dsp:txXfrm>
        <a:off x="8061" y="5979"/>
        <a:ext cx="3034531" cy="1820718"/>
      </dsp:txXfrm>
    </dsp:sp>
    <dsp:sp modelId="{52F12AAA-2A5D-40C6-B488-AF43AB016D72}">
      <dsp:nvSpPr>
        <dsp:cNvPr id="0" name=""/>
        <dsp:cNvSpPr/>
      </dsp:nvSpPr>
      <dsp:spPr>
        <a:xfrm>
          <a:off x="6773265" y="870618"/>
          <a:ext cx="667342" cy="91440"/>
        </a:xfrm>
        <a:custGeom>
          <a:avLst/>
          <a:gdLst/>
          <a:ahLst/>
          <a:cxnLst/>
          <a:rect l="0" t="0" r="0" b="0"/>
          <a:pathLst>
            <a:path>
              <a:moveTo>
                <a:pt x="0" y="45720"/>
              </a:moveTo>
              <a:lnTo>
                <a:pt x="667342"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089488" y="912848"/>
        <a:ext cx="34897" cy="6979"/>
      </dsp:txXfrm>
    </dsp:sp>
    <dsp:sp modelId="{FDD8E76F-3BA9-497F-89D5-9F2FB45E1B98}">
      <dsp:nvSpPr>
        <dsp:cNvPr id="0" name=""/>
        <dsp:cNvSpPr/>
      </dsp:nvSpPr>
      <dsp:spPr>
        <a:xfrm>
          <a:off x="3740534" y="5979"/>
          <a:ext cx="3034531" cy="1820718"/>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889000">
            <a:lnSpc>
              <a:spcPct val="90000"/>
            </a:lnSpc>
            <a:spcBef>
              <a:spcPct val="0"/>
            </a:spcBef>
            <a:spcAft>
              <a:spcPct val="35000"/>
            </a:spcAft>
            <a:buNone/>
          </a:pPr>
          <a:r>
            <a:rPr lang="nb-NO" sz="2000" kern="1200" dirty="0"/>
            <a:t>Ingen skyer under 5000 fot eller under minimum sektorhøyde dersom denne er høyere enn 5000 fot</a:t>
          </a:r>
          <a:endParaRPr lang="en-US" sz="2000" kern="1200" dirty="0"/>
        </a:p>
      </dsp:txBody>
      <dsp:txXfrm>
        <a:off x="3740534" y="5979"/>
        <a:ext cx="3034531" cy="1820718"/>
      </dsp:txXfrm>
    </dsp:sp>
    <dsp:sp modelId="{728BF551-74EF-4C1C-AAB2-F60DCA0BF351}">
      <dsp:nvSpPr>
        <dsp:cNvPr id="0" name=""/>
        <dsp:cNvSpPr/>
      </dsp:nvSpPr>
      <dsp:spPr>
        <a:xfrm>
          <a:off x="1525326" y="1824897"/>
          <a:ext cx="7464946" cy="667342"/>
        </a:xfrm>
        <a:custGeom>
          <a:avLst/>
          <a:gdLst/>
          <a:ahLst/>
          <a:cxnLst/>
          <a:rect l="0" t="0" r="0" b="0"/>
          <a:pathLst>
            <a:path>
              <a:moveTo>
                <a:pt x="7464946" y="0"/>
              </a:moveTo>
              <a:lnTo>
                <a:pt x="7464946" y="350771"/>
              </a:lnTo>
              <a:lnTo>
                <a:pt x="0" y="350771"/>
              </a:lnTo>
              <a:lnTo>
                <a:pt x="0" y="667342"/>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70362" y="2155079"/>
        <a:ext cx="374875" cy="6979"/>
      </dsp:txXfrm>
    </dsp:sp>
    <dsp:sp modelId="{9BA791C2-0EC6-442B-A9B4-7B2089223D38}">
      <dsp:nvSpPr>
        <dsp:cNvPr id="0" name=""/>
        <dsp:cNvSpPr/>
      </dsp:nvSpPr>
      <dsp:spPr>
        <a:xfrm>
          <a:off x="7473007" y="5979"/>
          <a:ext cx="3034531" cy="1820718"/>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889000">
            <a:lnSpc>
              <a:spcPct val="90000"/>
            </a:lnSpc>
            <a:spcBef>
              <a:spcPct val="0"/>
            </a:spcBef>
            <a:spcAft>
              <a:spcPct val="35000"/>
            </a:spcAft>
            <a:buNone/>
          </a:pPr>
          <a:r>
            <a:rPr lang="nb-NO" sz="2000" kern="1200" dirty="0"/>
            <a:t>Ingen Cb eller </a:t>
          </a:r>
          <a:r>
            <a:rPr lang="nb-NO" sz="2000" kern="1200" dirty="0" err="1"/>
            <a:t>Tcu</a:t>
          </a:r>
          <a:endParaRPr lang="nb-NO" sz="2000" kern="1200" dirty="0"/>
        </a:p>
        <a:p>
          <a:pPr marL="0" lvl="0" indent="0" algn="ctr" defTabSz="889000">
            <a:lnSpc>
              <a:spcPct val="90000"/>
            </a:lnSpc>
            <a:spcBef>
              <a:spcPct val="0"/>
            </a:spcBef>
            <a:spcAft>
              <a:spcPct val="35000"/>
            </a:spcAft>
            <a:buNone/>
          </a:pPr>
          <a:r>
            <a:rPr lang="nb-NO" sz="2000" kern="1200" dirty="0"/>
            <a:t>Ikke noe signifikant vær på flyplassen eller i nærheten av flyplassen  </a:t>
          </a:r>
          <a:endParaRPr lang="en-US" sz="2000" kern="1200" dirty="0"/>
        </a:p>
      </dsp:txBody>
      <dsp:txXfrm>
        <a:off x="7473007" y="5979"/>
        <a:ext cx="3034531" cy="1820718"/>
      </dsp:txXfrm>
    </dsp:sp>
    <dsp:sp modelId="{FE902472-CADF-4966-A43A-7CE6FA47631D}">
      <dsp:nvSpPr>
        <dsp:cNvPr id="0" name=""/>
        <dsp:cNvSpPr/>
      </dsp:nvSpPr>
      <dsp:spPr>
        <a:xfrm>
          <a:off x="3040792" y="3389279"/>
          <a:ext cx="667342" cy="91440"/>
        </a:xfrm>
        <a:custGeom>
          <a:avLst/>
          <a:gdLst/>
          <a:ahLst/>
          <a:cxnLst/>
          <a:rect l="0" t="0" r="0" b="0"/>
          <a:pathLst>
            <a:path>
              <a:moveTo>
                <a:pt x="0" y="45720"/>
              </a:moveTo>
              <a:lnTo>
                <a:pt x="667342"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57014" y="3431509"/>
        <a:ext cx="34897" cy="6979"/>
      </dsp:txXfrm>
    </dsp:sp>
    <dsp:sp modelId="{364FBCEF-13FD-4C48-9591-622DD59482E0}">
      <dsp:nvSpPr>
        <dsp:cNvPr id="0" name=""/>
        <dsp:cNvSpPr/>
      </dsp:nvSpPr>
      <dsp:spPr>
        <a:xfrm>
          <a:off x="8061" y="2524640"/>
          <a:ext cx="3034531" cy="182071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889000">
            <a:lnSpc>
              <a:spcPct val="90000"/>
            </a:lnSpc>
            <a:spcBef>
              <a:spcPct val="0"/>
            </a:spcBef>
            <a:spcAft>
              <a:spcPct val="35000"/>
            </a:spcAft>
            <a:buNone/>
          </a:pPr>
          <a:r>
            <a:rPr lang="en-US" sz="2000" kern="1200" dirty="0"/>
            <a:t>Sikt på 10 km eller mer</a:t>
          </a:r>
        </a:p>
      </dsp:txBody>
      <dsp:txXfrm>
        <a:off x="8061" y="2524640"/>
        <a:ext cx="3034531" cy="1820718"/>
      </dsp:txXfrm>
    </dsp:sp>
    <dsp:sp modelId="{B3DE294F-712A-41DF-AFBA-68B9D0A90063}">
      <dsp:nvSpPr>
        <dsp:cNvPr id="0" name=""/>
        <dsp:cNvSpPr/>
      </dsp:nvSpPr>
      <dsp:spPr>
        <a:xfrm>
          <a:off x="6773265" y="3389279"/>
          <a:ext cx="667342" cy="91440"/>
        </a:xfrm>
        <a:custGeom>
          <a:avLst/>
          <a:gdLst/>
          <a:ahLst/>
          <a:cxnLst/>
          <a:rect l="0" t="0" r="0" b="0"/>
          <a:pathLst>
            <a:path>
              <a:moveTo>
                <a:pt x="0" y="45720"/>
              </a:moveTo>
              <a:lnTo>
                <a:pt x="667342" y="45720"/>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089488" y="3431509"/>
        <a:ext cx="34897" cy="6979"/>
      </dsp:txXfrm>
    </dsp:sp>
    <dsp:sp modelId="{31402A9E-538F-46BE-A8D8-7DE91D342E7F}">
      <dsp:nvSpPr>
        <dsp:cNvPr id="0" name=""/>
        <dsp:cNvSpPr/>
      </dsp:nvSpPr>
      <dsp:spPr>
        <a:xfrm>
          <a:off x="3740534" y="2524640"/>
          <a:ext cx="3034531" cy="1820718"/>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889000">
            <a:lnSpc>
              <a:spcPct val="90000"/>
            </a:lnSpc>
            <a:spcBef>
              <a:spcPct val="0"/>
            </a:spcBef>
            <a:spcAft>
              <a:spcPct val="35000"/>
            </a:spcAft>
            <a:buNone/>
          </a:pPr>
          <a:r>
            <a:rPr lang="en-US" sz="2000" kern="1200" dirty="0"/>
            <a:t>Dersom det ikke er noen skyer på himmelen (sky clear) eller ingen skyer under 5000 fot eller minimum sektorhøyde</a:t>
          </a:r>
        </a:p>
      </dsp:txBody>
      <dsp:txXfrm>
        <a:off x="3740534" y="2524640"/>
        <a:ext cx="3034531" cy="1820718"/>
      </dsp:txXfrm>
    </dsp:sp>
    <dsp:sp modelId="{483D681E-EED2-4DD1-860E-6A9F6AD65320}">
      <dsp:nvSpPr>
        <dsp:cNvPr id="0" name=""/>
        <dsp:cNvSpPr/>
      </dsp:nvSpPr>
      <dsp:spPr>
        <a:xfrm>
          <a:off x="7473007" y="2524640"/>
          <a:ext cx="3034531" cy="182071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889000">
            <a:lnSpc>
              <a:spcPct val="90000"/>
            </a:lnSpc>
            <a:spcBef>
              <a:spcPct val="0"/>
            </a:spcBef>
            <a:spcAft>
              <a:spcPct val="35000"/>
            </a:spcAft>
            <a:buNone/>
          </a:pPr>
          <a:r>
            <a:rPr lang="nb-NO" sz="2000" kern="1200" dirty="0"/>
            <a:t>Og ingen Cb eller TCu og koden CAVOK ikke dekker situasjonen, brukes forkortelsen NSC (no significant clouds) </a:t>
          </a:r>
          <a:endParaRPr lang="en-US" sz="2000" kern="1200" dirty="0"/>
        </a:p>
      </dsp:txBody>
      <dsp:txXfrm>
        <a:off x="7473007" y="2524640"/>
        <a:ext cx="3034531" cy="1820718"/>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DB9E0E-1052-4939-8A62-5DCAE19EA909}" type="datetimeFigureOut">
              <a:rPr lang="nb-NO" smtClean="0"/>
              <a:t>23.11.2025</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5EB98E-A68B-4121-9ED7-35778ED751AC}" type="slidenum">
              <a:rPr lang="nb-NO" smtClean="0"/>
              <a:t>‹#›</a:t>
            </a:fld>
            <a:endParaRPr lang="nb-NO"/>
          </a:p>
        </p:txBody>
      </p:sp>
    </p:spTree>
    <p:extLst>
      <p:ext uri="{BB962C8B-B14F-4D97-AF65-F5344CB8AC3E}">
        <p14:creationId xmlns:p14="http://schemas.microsoft.com/office/powerpoint/2010/main" val="3793207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B508E6-8D64-4F3F-A664-A4D80DFA5A42}"/>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BA15C339-DBC7-4195-8D28-56E8EB18C4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37CA0FE4-335C-4EAC-8E9C-B2F7C689CD2C}"/>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1031026F-8089-47F5-BC90-2E2276ABA281}"/>
              </a:ext>
            </a:extLst>
          </p:cNvPr>
          <p:cNvSpPr>
            <a:spLocks noGrp="1"/>
          </p:cNvSpPr>
          <p:nvPr>
            <p:ph type="ftr" sz="quarter" idx="11"/>
          </p:nvPr>
        </p:nvSpPr>
        <p:spPr/>
        <p:txBody>
          <a:bodyPr/>
          <a:lstStyle/>
          <a:p>
            <a:r>
              <a:rPr lang="nb-NO"/>
              <a:t>Versjon 1</a:t>
            </a:r>
          </a:p>
        </p:txBody>
      </p:sp>
      <p:sp>
        <p:nvSpPr>
          <p:cNvPr id="6" name="Plassholder for lysbildenummer 5">
            <a:extLst>
              <a:ext uri="{FF2B5EF4-FFF2-40B4-BE49-F238E27FC236}">
                <a16:creationId xmlns:a16="http://schemas.microsoft.com/office/drawing/2014/main" id="{1C10A092-3EF8-42CA-84C4-B2A8ACD9AEC4}"/>
              </a:ext>
            </a:extLst>
          </p:cNvPr>
          <p:cNvSpPr>
            <a:spLocks noGrp="1"/>
          </p:cNvSpPr>
          <p:nvPr>
            <p:ph type="sldNum" sz="quarter" idx="12"/>
          </p:nvPr>
        </p:nvSpPr>
        <p:spPr/>
        <p:txBody>
          <a:bodyPr/>
          <a:lstStyle/>
          <a:p>
            <a:fld id="{98026CBC-9C11-49D6-8B68-336730307775}" type="slidenum">
              <a:rPr lang="nb-NO" smtClean="0"/>
              <a:t>‹#›</a:t>
            </a:fld>
            <a:endParaRPr lang="nb-NO"/>
          </a:p>
        </p:txBody>
      </p:sp>
    </p:spTree>
    <p:extLst>
      <p:ext uri="{BB962C8B-B14F-4D97-AF65-F5344CB8AC3E}">
        <p14:creationId xmlns:p14="http://schemas.microsoft.com/office/powerpoint/2010/main" val="1771064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F8D944D-4F7A-4AA0-AAAD-A3E06AF481AD}"/>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FDD9380B-1A94-4934-8DF3-3E4C03739891}"/>
              </a:ext>
            </a:extLst>
          </p:cNvPr>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58FA3D7-353F-49B5-BAEA-BC09C29D2145}"/>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65E2E197-4DC0-4683-B7A5-6A45AC6FA83A}"/>
              </a:ext>
            </a:extLst>
          </p:cNvPr>
          <p:cNvSpPr>
            <a:spLocks noGrp="1"/>
          </p:cNvSpPr>
          <p:nvPr>
            <p:ph type="ftr" sz="quarter" idx="11"/>
          </p:nvPr>
        </p:nvSpPr>
        <p:spPr/>
        <p:txBody>
          <a:bodyPr/>
          <a:lstStyle/>
          <a:p>
            <a:r>
              <a:rPr lang="nb-NO"/>
              <a:t>Versjon 1</a:t>
            </a:r>
          </a:p>
        </p:txBody>
      </p:sp>
      <p:sp>
        <p:nvSpPr>
          <p:cNvPr id="6" name="Plassholder for lysbildenummer 5">
            <a:extLst>
              <a:ext uri="{FF2B5EF4-FFF2-40B4-BE49-F238E27FC236}">
                <a16:creationId xmlns:a16="http://schemas.microsoft.com/office/drawing/2014/main" id="{597AFBB4-112B-45F6-97E4-C8022C897CD2}"/>
              </a:ext>
            </a:extLst>
          </p:cNvPr>
          <p:cNvSpPr>
            <a:spLocks noGrp="1"/>
          </p:cNvSpPr>
          <p:nvPr>
            <p:ph type="sldNum" sz="quarter" idx="12"/>
          </p:nvPr>
        </p:nvSpPr>
        <p:spPr/>
        <p:txBody>
          <a:bodyPr/>
          <a:lstStyle/>
          <a:p>
            <a:fld id="{98026CBC-9C11-49D6-8B68-336730307775}" type="slidenum">
              <a:rPr lang="nb-NO" smtClean="0"/>
              <a:t>‹#›</a:t>
            </a:fld>
            <a:endParaRPr lang="nb-NO"/>
          </a:p>
        </p:txBody>
      </p:sp>
    </p:spTree>
    <p:extLst>
      <p:ext uri="{BB962C8B-B14F-4D97-AF65-F5344CB8AC3E}">
        <p14:creationId xmlns:p14="http://schemas.microsoft.com/office/powerpoint/2010/main" val="1243358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ECC6400F-947B-4208-ACAD-781C3B652F82}"/>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43A5B15B-97CF-456B-8D59-0AB94F3B250F}"/>
              </a:ext>
            </a:extLst>
          </p:cNvPr>
          <p:cNvSpPr>
            <a:spLocks noGrp="1"/>
          </p:cNvSpPr>
          <p:nvPr>
            <p:ph type="body" orient="vert" idx="1"/>
          </p:nvPr>
        </p:nvSpPr>
        <p:spPr>
          <a:xfrm>
            <a:off x="838200" y="365125"/>
            <a:ext cx="7734300" cy="5811838"/>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B5C60312-89E6-4F36-9D96-E4120BDD86B7}"/>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63D22F81-FE4C-4774-A009-7D2195658BD6}"/>
              </a:ext>
            </a:extLst>
          </p:cNvPr>
          <p:cNvSpPr>
            <a:spLocks noGrp="1"/>
          </p:cNvSpPr>
          <p:nvPr>
            <p:ph type="ftr" sz="quarter" idx="11"/>
          </p:nvPr>
        </p:nvSpPr>
        <p:spPr/>
        <p:txBody>
          <a:bodyPr/>
          <a:lstStyle/>
          <a:p>
            <a:r>
              <a:rPr lang="nb-NO"/>
              <a:t>Versjon 1</a:t>
            </a:r>
          </a:p>
        </p:txBody>
      </p:sp>
      <p:sp>
        <p:nvSpPr>
          <p:cNvPr id="6" name="Plassholder for lysbildenummer 5">
            <a:extLst>
              <a:ext uri="{FF2B5EF4-FFF2-40B4-BE49-F238E27FC236}">
                <a16:creationId xmlns:a16="http://schemas.microsoft.com/office/drawing/2014/main" id="{8A2487F0-4BB2-4D36-991C-156BB886D5A2}"/>
              </a:ext>
            </a:extLst>
          </p:cNvPr>
          <p:cNvSpPr>
            <a:spLocks noGrp="1"/>
          </p:cNvSpPr>
          <p:nvPr>
            <p:ph type="sldNum" sz="quarter" idx="12"/>
          </p:nvPr>
        </p:nvSpPr>
        <p:spPr/>
        <p:txBody>
          <a:bodyPr/>
          <a:lstStyle/>
          <a:p>
            <a:fld id="{98026CBC-9C11-49D6-8B68-336730307775}" type="slidenum">
              <a:rPr lang="nb-NO" smtClean="0"/>
              <a:t>‹#›</a:t>
            </a:fld>
            <a:endParaRPr lang="nb-NO"/>
          </a:p>
        </p:txBody>
      </p:sp>
    </p:spTree>
    <p:extLst>
      <p:ext uri="{BB962C8B-B14F-4D97-AF65-F5344CB8AC3E}">
        <p14:creationId xmlns:p14="http://schemas.microsoft.com/office/powerpoint/2010/main" val="3276194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5998654-7FCF-429E-8B26-6E05EE7D44E7}"/>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8B0B4497-A8E0-4D06-8B4E-3AE65B3089FB}"/>
              </a:ext>
            </a:extLst>
          </p:cNvPr>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D84C9B7-0D47-49F1-9DA7-14EF884BA83D}"/>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B79B3D39-B7FB-4290-98F0-AE90A213587C}"/>
              </a:ext>
            </a:extLst>
          </p:cNvPr>
          <p:cNvSpPr>
            <a:spLocks noGrp="1"/>
          </p:cNvSpPr>
          <p:nvPr>
            <p:ph type="ftr" sz="quarter" idx="11"/>
          </p:nvPr>
        </p:nvSpPr>
        <p:spPr/>
        <p:txBody>
          <a:bodyPr/>
          <a:lstStyle/>
          <a:p>
            <a:r>
              <a:rPr lang="nb-NO"/>
              <a:t>Versjon 1</a:t>
            </a:r>
          </a:p>
        </p:txBody>
      </p:sp>
      <p:sp>
        <p:nvSpPr>
          <p:cNvPr id="6" name="Plassholder for lysbildenummer 5">
            <a:extLst>
              <a:ext uri="{FF2B5EF4-FFF2-40B4-BE49-F238E27FC236}">
                <a16:creationId xmlns:a16="http://schemas.microsoft.com/office/drawing/2014/main" id="{E255B545-DCFA-4A4E-974D-B8D9F3DE2601}"/>
              </a:ext>
            </a:extLst>
          </p:cNvPr>
          <p:cNvSpPr>
            <a:spLocks noGrp="1"/>
          </p:cNvSpPr>
          <p:nvPr>
            <p:ph type="sldNum" sz="quarter" idx="12"/>
          </p:nvPr>
        </p:nvSpPr>
        <p:spPr/>
        <p:txBody>
          <a:bodyPr/>
          <a:lstStyle/>
          <a:p>
            <a:fld id="{98026CBC-9C11-49D6-8B68-336730307775}" type="slidenum">
              <a:rPr lang="nb-NO" smtClean="0"/>
              <a:t>‹#›</a:t>
            </a:fld>
            <a:endParaRPr lang="nb-NO"/>
          </a:p>
        </p:txBody>
      </p:sp>
    </p:spTree>
    <p:extLst>
      <p:ext uri="{BB962C8B-B14F-4D97-AF65-F5344CB8AC3E}">
        <p14:creationId xmlns:p14="http://schemas.microsoft.com/office/powerpoint/2010/main" val="2230884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7E28917-35E9-47EE-9136-FF45A38B087E}"/>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5C350D71-9459-49DB-BEAE-301DD97337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a:extLst>
              <a:ext uri="{FF2B5EF4-FFF2-40B4-BE49-F238E27FC236}">
                <a16:creationId xmlns:a16="http://schemas.microsoft.com/office/drawing/2014/main" id="{285D70FB-34CD-4B78-84E7-F462AD7E9AC8}"/>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3C03D6D6-182B-4D3F-9611-1E7C2983B0D3}"/>
              </a:ext>
            </a:extLst>
          </p:cNvPr>
          <p:cNvSpPr>
            <a:spLocks noGrp="1"/>
          </p:cNvSpPr>
          <p:nvPr>
            <p:ph type="ftr" sz="quarter" idx="11"/>
          </p:nvPr>
        </p:nvSpPr>
        <p:spPr/>
        <p:txBody>
          <a:bodyPr/>
          <a:lstStyle/>
          <a:p>
            <a:r>
              <a:rPr lang="nb-NO"/>
              <a:t>Versjon 1</a:t>
            </a:r>
          </a:p>
        </p:txBody>
      </p:sp>
      <p:sp>
        <p:nvSpPr>
          <p:cNvPr id="6" name="Plassholder for lysbildenummer 5">
            <a:extLst>
              <a:ext uri="{FF2B5EF4-FFF2-40B4-BE49-F238E27FC236}">
                <a16:creationId xmlns:a16="http://schemas.microsoft.com/office/drawing/2014/main" id="{52E8A8D7-824D-490F-86F9-DD797E8A6A7B}"/>
              </a:ext>
            </a:extLst>
          </p:cNvPr>
          <p:cNvSpPr>
            <a:spLocks noGrp="1"/>
          </p:cNvSpPr>
          <p:nvPr>
            <p:ph type="sldNum" sz="quarter" idx="12"/>
          </p:nvPr>
        </p:nvSpPr>
        <p:spPr/>
        <p:txBody>
          <a:bodyPr/>
          <a:lstStyle/>
          <a:p>
            <a:fld id="{98026CBC-9C11-49D6-8B68-336730307775}" type="slidenum">
              <a:rPr lang="nb-NO" smtClean="0"/>
              <a:t>‹#›</a:t>
            </a:fld>
            <a:endParaRPr lang="nb-NO"/>
          </a:p>
        </p:txBody>
      </p:sp>
    </p:spTree>
    <p:extLst>
      <p:ext uri="{BB962C8B-B14F-4D97-AF65-F5344CB8AC3E}">
        <p14:creationId xmlns:p14="http://schemas.microsoft.com/office/powerpoint/2010/main" val="1824718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71E7040-C808-43B8-AD51-A180C49FCC71}"/>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407C9218-9F8F-455A-9A99-EAB6FA649921}"/>
              </a:ext>
            </a:extLst>
          </p:cNvPr>
          <p:cNvSpPr>
            <a:spLocks noGrp="1"/>
          </p:cNvSpPr>
          <p:nvPr>
            <p:ph sz="half" idx="1"/>
          </p:nvPr>
        </p:nvSpPr>
        <p:spPr>
          <a:xfrm>
            <a:off x="838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4D463072-75AA-42FD-BA97-916BB3D85D79}"/>
              </a:ext>
            </a:extLst>
          </p:cNvPr>
          <p:cNvSpPr>
            <a:spLocks noGrp="1"/>
          </p:cNvSpPr>
          <p:nvPr>
            <p:ph sz="half" idx="2"/>
          </p:nvPr>
        </p:nvSpPr>
        <p:spPr>
          <a:xfrm>
            <a:off x="6172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7D5DA676-B93A-4492-AD95-789AD3444A38}"/>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A86A2CF2-CBB9-4438-A8D1-0FA3D5849618}"/>
              </a:ext>
            </a:extLst>
          </p:cNvPr>
          <p:cNvSpPr>
            <a:spLocks noGrp="1"/>
          </p:cNvSpPr>
          <p:nvPr>
            <p:ph type="ftr" sz="quarter" idx="11"/>
          </p:nvPr>
        </p:nvSpPr>
        <p:spPr/>
        <p:txBody>
          <a:bodyPr/>
          <a:lstStyle/>
          <a:p>
            <a:r>
              <a:rPr lang="nb-NO"/>
              <a:t>Versjon 1</a:t>
            </a:r>
          </a:p>
        </p:txBody>
      </p:sp>
      <p:sp>
        <p:nvSpPr>
          <p:cNvPr id="7" name="Plassholder for lysbildenummer 6">
            <a:extLst>
              <a:ext uri="{FF2B5EF4-FFF2-40B4-BE49-F238E27FC236}">
                <a16:creationId xmlns:a16="http://schemas.microsoft.com/office/drawing/2014/main" id="{929E71AB-D07C-40D9-8E22-D37A5C11F631}"/>
              </a:ext>
            </a:extLst>
          </p:cNvPr>
          <p:cNvSpPr>
            <a:spLocks noGrp="1"/>
          </p:cNvSpPr>
          <p:nvPr>
            <p:ph type="sldNum" sz="quarter" idx="12"/>
          </p:nvPr>
        </p:nvSpPr>
        <p:spPr/>
        <p:txBody>
          <a:bodyPr/>
          <a:lstStyle/>
          <a:p>
            <a:fld id="{98026CBC-9C11-49D6-8B68-336730307775}" type="slidenum">
              <a:rPr lang="nb-NO" smtClean="0"/>
              <a:t>‹#›</a:t>
            </a:fld>
            <a:endParaRPr lang="nb-NO"/>
          </a:p>
        </p:txBody>
      </p:sp>
    </p:spTree>
    <p:extLst>
      <p:ext uri="{BB962C8B-B14F-4D97-AF65-F5344CB8AC3E}">
        <p14:creationId xmlns:p14="http://schemas.microsoft.com/office/powerpoint/2010/main" val="1120072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F98EDA5-9BEF-45BA-A603-EAFDDEB20C52}"/>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EDDFD79C-AF6F-4A35-9110-14F6F3BFB9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a:extLst>
              <a:ext uri="{FF2B5EF4-FFF2-40B4-BE49-F238E27FC236}">
                <a16:creationId xmlns:a16="http://schemas.microsoft.com/office/drawing/2014/main" id="{FC9F3ADA-C5F7-4356-B082-13361C78DDC5}"/>
              </a:ext>
            </a:extLst>
          </p:cNvPr>
          <p:cNvSpPr>
            <a:spLocks noGrp="1"/>
          </p:cNvSpPr>
          <p:nvPr>
            <p:ph sz="half" idx="2"/>
          </p:nvPr>
        </p:nvSpPr>
        <p:spPr>
          <a:xfrm>
            <a:off x="839788" y="2505075"/>
            <a:ext cx="5157787"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3D399B7F-155A-490B-8C84-B1B373A1C1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a:extLst>
              <a:ext uri="{FF2B5EF4-FFF2-40B4-BE49-F238E27FC236}">
                <a16:creationId xmlns:a16="http://schemas.microsoft.com/office/drawing/2014/main" id="{D3C4224D-908A-453A-9428-FDF573F1373E}"/>
              </a:ext>
            </a:extLst>
          </p:cNvPr>
          <p:cNvSpPr>
            <a:spLocks noGrp="1"/>
          </p:cNvSpPr>
          <p:nvPr>
            <p:ph sz="quarter" idx="4"/>
          </p:nvPr>
        </p:nvSpPr>
        <p:spPr>
          <a:xfrm>
            <a:off x="6172200" y="2505075"/>
            <a:ext cx="5183188"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7B11047A-2636-4B5F-B358-441AB3649C97}"/>
              </a:ext>
            </a:extLst>
          </p:cNvPr>
          <p:cNvSpPr>
            <a:spLocks noGrp="1"/>
          </p:cNvSpPr>
          <p:nvPr>
            <p:ph type="dt" sz="half" idx="10"/>
          </p:nvPr>
        </p:nvSpPr>
        <p:spPr/>
        <p:txBody>
          <a:bodyPr/>
          <a:lstStyle/>
          <a:p>
            <a:r>
              <a:rPr lang="nb-NO"/>
              <a:t>15.01.2020</a:t>
            </a:r>
          </a:p>
        </p:txBody>
      </p:sp>
      <p:sp>
        <p:nvSpPr>
          <p:cNvPr id="8" name="Plassholder for bunntekst 7">
            <a:extLst>
              <a:ext uri="{FF2B5EF4-FFF2-40B4-BE49-F238E27FC236}">
                <a16:creationId xmlns:a16="http://schemas.microsoft.com/office/drawing/2014/main" id="{553C545D-8FA0-4EA8-91E9-17412DAE79E0}"/>
              </a:ext>
            </a:extLst>
          </p:cNvPr>
          <p:cNvSpPr>
            <a:spLocks noGrp="1"/>
          </p:cNvSpPr>
          <p:nvPr>
            <p:ph type="ftr" sz="quarter" idx="11"/>
          </p:nvPr>
        </p:nvSpPr>
        <p:spPr/>
        <p:txBody>
          <a:bodyPr/>
          <a:lstStyle/>
          <a:p>
            <a:r>
              <a:rPr lang="nb-NO"/>
              <a:t>Versjon 1</a:t>
            </a:r>
          </a:p>
        </p:txBody>
      </p:sp>
      <p:sp>
        <p:nvSpPr>
          <p:cNvPr id="9" name="Plassholder for lysbildenummer 8">
            <a:extLst>
              <a:ext uri="{FF2B5EF4-FFF2-40B4-BE49-F238E27FC236}">
                <a16:creationId xmlns:a16="http://schemas.microsoft.com/office/drawing/2014/main" id="{FFE1D339-33FD-41C8-85EA-0D136F2A0454}"/>
              </a:ext>
            </a:extLst>
          </p:cNvPr>
          <p:cNvSpPr>
            <a:spLocks noGrp="1"/>
          </p:cNvSpPr>
          <p:nvPr>
            <p:ph type="sldNum" sz="quarter" idx="12"/>
          </p:nvPr>
        </p:nvSpPr>
        <p:spPr/>
        <p:txBody>
          <a:bodyPr/>
          <a:lstStyle/>
          <a:p>
            <a:fld id="{98026CBC-9C11-49D6-8B68-336730307775}" type="slidenum">
              <a:rPr lang="nb-NO" smtClean="0"/>
              <a:t>‹#›</a:t>
            </a:fld>
            <a:endParaRPr lang="nb-NO"/>
          </a:p>
        </p:txBody>
      </p:sp>
    </p:spTree>
    <p:extLst>
      <p:ext uri="{BB962C8B-B14F-4D97-AF65-F5344CB8AC3E}">
        <p14:creationId xmlns:p14="http://schemas.microsoft.com/office/powerpoint/2010/main" val="3330185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0F58CCF-4BBC-44EA-A040-C82F2F5FB89C}"/>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26470D3F-1F63-4A96-877C-88006777CE45}"/>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B93F0D58-4827-4145-82F8-59CAAEF57E75}"/>
              </a:ext>
            </a:extLst>
          </p:cNvPr>
          <p:cNvSpPr>
            <a:spLocks noGrp="1"/>
          </p:cNvSpPr>
          <p:nvPr>
            <p:ph type="ftr" sz="quarter" idx="11"/>
          </p:nvPr>
        </p:nvSpPr>
        <p:spPr/>
        <p:txBody>
          <a:bodyPr/>
          <a:lstStyle/>
          <a:p>
            <a:r>
              <a:rPr lang="nb-NO"/>
              <a:t>Versjon 1</a:t>
            </a:r>
          </a:p>
        </p:txBody>
      </p:sp>
      <p:sp>
        <p:nvSpPr>
          <p:cNvPr id="5" name="Plassholder for lysbildenummer 4">
            <a:extLst>
              <a:ext uri="{FF2B5EF4-FFF2-40B4-BE49-F238E27FC236}">
                <a16:creationId xmlns:a16="http://schemas.microsoft.com/office/drawing/2014/main" id="{86443CDF-14DE-4ADD-B348-CAC4F521A15E}"/>
              </a:ext>
            </a:extLst>
          </p:cNvPr>
          <p:cNvSpPr>
            <a:spLocks noGrp="1"/>
          </p:cNvSpPr>
          <p:nvPr>
            <p:ph type="sldNum" sz="quarter" idx="12"/>
          </p:nvPr>
        </p:nvSpPr>
        <p:spPr/>
        <p:txBody>
          <a:bodyPr/>
          <a:lstStyle/>
          <a:p>
            <a:fld id="{98026CBC-9C11-49D6-8B68-336730307775}" type="slidenum">
              <a:rPr lang="nb-NO" smtClean="0"/>
              <a:t>‹#›</a:t>
            </a:fld>
            <a:endParaRPr lang="nb-NO"/>
          </a:p>
        </p:txBody>
      </p:sp>
    </p:spTree>
    <p:extLst>
      <p:ext uri="{BB962C8B-B14F-4D97-AF65-F5344CB8AC3E}">
        <p14:creationId xmlns:p14="http://schemas.microsoft.com/office/powerpoint/2010/main" val="3968148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B5A4B479-5921-4F40-876C-2589BF14ED83}"/>
              </a:ext>
            </a:extLst>
          </p:cNvPr>
          <p:cNvSpPr>
            <a:spLocks noGrp="1"/>
          </p:cNvSpPr>
          <p:nvPr>
            <p:ph type="dt" sz="half" idx="10"/>
          </p:nvPr>
        </p:nvSpPr>
        <p:spPr/>
        <p:txBody>
          <a:bodyPr/>
          <a:lstStyle/>
          <a:p>
            <a:r>
              <a:rPr lang="nb-NO"/>
              <a:t>15.01.2020</a:t>
            </a:r>
          </a:p>
        </p:txBody>
      </p:sp>
      <p:sp>
        <p:nvSpPr>
          <p:cNvPr id="3" name="Plassholder for bunntekst 2">
            <a:extLst>
              <a:ext uri="{FF2B5EF4-FFF2-40B4-BE49-F238E27FC236}">
                <a16:creationId xmlns:a16="http://schemas.microsoft.com/office/drawing/2014/main" id="{20CD5852-2AB8-4D70-91B4-EB4D066153E6}"/>
              </a:ext>
            </a:extLst>
          </p:cNvPr>
          <p:cNvSpPr>
            <a:spLocks noGrp="1"/>
          </p:cNvSpPr>
          <p:nvPr>
            <p:ph type="ftr" sz="quarter" idx="11"/>
          </p:nvPr>
        </p:nvSpPr>
        <p:spPr/>
        <p:txBody>
          <a:bodyPr/>
          <a:lstStyle/>
          <a:p>
            <a:r>
              <a:rPr lang="nb-NO"/>
              <a:t>Versjon 1</a:t>
            </a:r>
          </a:p>
        </p:txBody>
      </p:sp>
      <p:sp>
        <p:nvSpPr>
          <p:cNvPr id="4" name="Plassholder for lysbildenummer 3">
            <a:extLst>
              <a:ext uri="{FF2B5EF4-FFF2-40B4-BE49-F238E27FC236}">
                <a16:creationId xmlns:a16="http://schemas.microsoft.com/office/drawing/2014/main" id="{FE988EB2-A9DF-4EE5-BC4A-255B56879DDC}"/>
              </a:ext>
            </a:extLst>
          </p:cNvPr>
          <p:cNvSpPr>
            <a:spLocks noGrp="1"/>
          </p:cNvSpPr>
          <p:nvPr>
            <p:ph type="sldNum" sz="quarter" idx="12"/>
          </p:nvPr>
        </p:nvSpPr>
        <p:spPr/>
        <p:txBody>
          <a:bodyPr/>
          <a:lstStyle/>
          <a:p>
            <a:fld id="{98026CBC-9C11-49D6-8B68-336730307775}" type="slidenum">
              <a:rPr lang="nb-NO" smtClean="0"/>
              <a:t>‹#›</a:t>
            </a:fld>
            <a:endParaRPr lang="nb-NO"/>
          </a:p>
        </p:txBody>
      </p:sp>
    </p:spTree>
    <p:extLst>
      <p:ext uri="{BB962C8B-B14F-4D97-AF65-F5344CB8AC3E}">
        <p14:creationId xmlns:p14="http://schemas.microsoft.com/office/powerpoint/2010/main" val="282044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4EEA83A-656B-48B4-97FE-6306D4E09249}"/>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4EB9397F-1AFC-4070-9A1E-0847AA189B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ECD75A99-7D2B-468C-A751-1E530F10A4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a:extLst>
              <a:ext uri="{FF2B5EF4-FFF2-40B4-BE49-F238E27FC236}">
                <a16:creationId xmlns:a16="http://schemas.microsoft.com/office/drawing/2014/main" id="{1157B23D-D800-4405-90C3-342D9E093D54}"/>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C8DB0185-4B3F-43E3-8CC9-01BE62113303}"/>
              </a:ext>
            </a:extLst>
          </p:cNvPr>
          <p:cNvSpPr>
            <a:spLocks noGrp="1"/>
          </p:cNvSpPr>
          <p:nvPr>
            <p:ph type="ftr" sz="quarter" idx="11"/>
          </p:nvPr>
        </p:nvSpPr>
        <p:spPr/>
        <p:txBody>
          <a:bodyPr/>
          <a:lstStyle/>
          <a:p>
            <a:r>
              <a:rPr lang="nb-NO"/>
              <a:t>Versjon 1</a:t>
            </a:r>
          </a:p>
        </p:txBody>
      </p:sp>
      <p:sp>
        <p:nvSpPr>
          <p:cNvPr id="7" name="Plassholder for lysbildenummer 6">
            <a:extLst>
              <a:ext uri="{FF2B5EF4-FFF2-40B4-BE49-F238E27FC236}">
                <a16:creationId xmlns:a16="http://schemas.microsoft.com/office/drawing/2014/main" id="{960D75E2-FF93-4313-B581-D6F582417AE8}"/>
              </a:ext>
            </a:extLst>
          </p:cNvPr>
          <p:cNvSpPr>
            <a:spLocks noGrp="1"/>
          </p:cNvSpPr>
          <p:nvPr>
            <p:ph type="sldNum" sz="quarter" idx="12"/>
          </p:nvPr>
        </p:nvSpPr>
        <p:spPr/>
        <p:txBody>
          <a:bodyPr/>
          <a:lstStyle/>
          <a:p>
            <a:fld id="{98026CBC-9C11-49D6-8B68-336730307775}" type="slidenum">
              <a:rPr lang="nb-NO" smtClean="0"/>
              <a:t>‹#›</a:t>
            </a:fld>
            <a:endParaRPr lang="nb-NO"/>
          </a:p>
        </p:txBody>
      </p:sp>
    </p:spTree>
    <p:extLst>
      <p:ext uri="{BB962C8B-B14F-4D97-AF65-F5344CB8AC3E}">
        <p14:creationId xmlns:p14="http://schemas.microsoft.com/office/powerpoint/2010/main" val="260660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65C72FB-26CF-42E0-B8AB-268A6F08B16F}"/>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63284978-7813-4E48-BA45-3491C704FC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066CB62A-00EA-40C8-88AC-20C72E89CB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a:extLst>
              <a:ext uri="{FF2B5EF4-FFF2-40B4-BE49-F238E27FC236}">
                <a16:creationId xmlns:a16="http://schemas.microsoft.com/office/drawing/2014/main" id="{379D04A2-708B-4607-81DB-0AAFFA3843B7}"/>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CDC161C7-61A4-4CFC-B796-AB790C7DE7C4}"/>
              </a:ext>
            </a:extLst>
          </p:cNvPr>
          <p:cNvSpPr>
            <a:spLocks noGrp="1"/>
          </p:cNvSpPr>
          <p:nvPr>
            <p:ph type="ftr" sz="quarter" idx="11"/>
          </p:nvPr>
        </p:nvSpPr>
        <p:spPr/>
        <p:txBody>
          <a:bodyPr/>
          <a:lstStyle/>
          <a:p>
            <a:r>
              <a:rPr lang="nb-NO"/>
              <a:t>Versjon 1</a:t>
            </a:r>
          </a:p>
        </p:txBody>
      </p:sp>
      <p:sp>
        <p:nvSpPr>
          <p:cNvPr id="7" name="Plassholder for lysbildenummer 6">
            <a:extLst>
              <a:ext uri="{FF2B5EF4-FFF2-40B4-BE49-F238E27FC236}">
                <a16:creationId xmlns:a16="http://schemas.microsoft.com/office/drawing/2014/main" id="{ABDC647C-A025-4361-8BF1-3E8939662F69}"/>
              </a:ext>
            </a:extLst>
          </p:cNvPr>
          <p:cNvSpPr>
            <a:spLocks noGrp="1"/>
          </p:cNvSpPr>
          <p:nvPr>
            <p:ph type="sldNum" sz="quarter" idx="12"/>
          </p:nvPr>
        </p:nvSpPr>
        <p:spPr/>
        <p:txBody>
          <a:bodyPr/>
          <a:lstStyle/>
          <a:p>
            <a:fld id="{98026CBC-9C11-49D6-8B68-336730307775}" type="slidenum">
              <a:rPr lang="nb-NO" smtClean="0"/>
              <a:t>‹#›</a:t>
            </a:fld>
            <a:endParaRPr lang="nb-NO"/>
          </a:p>
        </p:txBody>
      </p:sp>
    </p:spTree>
    <p:extLst>
      <p:ext uri="{BB962C8B-B14F-4D97-AF65-F5344CB8AC3E}">
        <p14:creationId xmlns:p14="http://schemas.microsoft.com/office/powerpoint/2010/main" val="2030819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BE45EBE2-BB82-4F6D-B2E9-B3D2D763C4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F455077B-9B78-41CD-BC69-4F9B2D4F61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62FCE47-0FFA-470A-A847-1567683D49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nb-NO"/>
              <a:t>15.01.2020</a:t>
            </a:r>
          </a:p>
        </p:txBody>
      </p:sp>
      <p:sp>
        <p:nvSpPr>
          <p:cNvPr id="5" name="Plassholder for bunntekst 4">
            <a:extLst>
              <a:ext uri="{FF2B5EF4-FFF2-40B4-BE49-F238E27FC236}">
                <a16:creationId xmlns:a16="http://schemas.microsoft.com/office/drawing/2014/main" id="{1B62C5EA-2820-4B4C-972D-44DD9CFADE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b-NO"/>
              <a:t>Versjon 1</a:t>
            </a:r>
          </a:p>
        </p:txBody>
      </p:sp>
      <p:sp>
        <p:nvSpPr>
          <p:cNvPr id="6" name="Plassholder for lysbildenummer 5">
            <a:extLst>
              <a:ext uri="{FF2B5EF4-FFF2-40B4-BE49-F238E27FC236}">
                <a16:creationId xmlns:a16="http://schemas.microsoft.com/office/drawing/2014/main" id="{6194052C-9DC9-4EC0-B4F1-24D6516B2F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026CBC-9C11-49D6-8B68-336730307775}" type="slidenum">
              <a:rPr lang="nb-NO" smtClean="0"/>
              <a:t>‹#›</a:t>
            </a:fld>
            <a:endParaRPr lang="nb-NO"/>
          </a:p>
        </p:txBody>
      </p:sp>
    </p:spTree>
    <p:extLst>
      <p:ext uri="{BB962C8B-B14F-4D97-AF65-F5344CB8AC3E}">
        <p14:creationId xmlns:p14="http://schemas.microsoft.com/office/powerpoint/2010/main" val="34531500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4.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jp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114.JPG"/><Relationship Id="rId1" Type="http://schemas.openxmlformats.org/officeDocument/2006/relationships/slideLayout" Target="../slideLayouts/slideLayout2.xml"/><Relationship Id="rId5" Type="http://schemas.openxmlformats.org/officeDocument/2006/relationships/image" Target="../media/image117.JPG"/><Relationship Id="rId4" Type="http://schemas.openxmlformats.org/officeDocument/2006/relationships/image" Target="../media/image116.JPG"/></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34.sv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hyperlink" Target="https://www.ippc.no/" TargetMode="Externa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2" Type="http://schemas.openxmlformats.org/officeDocument/2006/relationships/image" Target="../media/image14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44.jp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s://www.flickr.com/photos/marcveraart/4723153673/" TargetMode="External"/><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1666EB8-C80D-4FB2-A594-0145FC26922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 y="1"/>
            <a:ext cx="12191978" cy="6857988"/>
          </a:xfrm>
          <a:prstGeom prst="rect">
            <a:avLst/>
          </a:prstGeom>
        </p:spPr>
      </p:pic>
      <p:sp>
        <p:nvSpPr>
          <p:cNvPr id="24" name="Rectangle 23">
            <a:extLst>
              <a:ext uri="{FF2B5EF4-FFF2-40B4-BE49-F238E27FC236}">
                <a16:creationId xmlns:a16="http://schemas.microsoft.com/office/drawing/2014/main" id="{ED49FE6D-E54D-4A15-9572-966ED42F8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4251489"/>
            <a:ext cx="12188824" cy="2077327"/>
          </a:xfrm>
          <a:prstGeom prst="rect">
            <a:avLst/>
          </a:prstGeom>
          <a:solidFill>
            <a:schemeClr val="bg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kstSylinder 3">
            <a:extLst>
              <a:ext uri="{FF2B5EF4-FFF2-40B4-BE49-F238E27FC236}">
                <a16:creationId xmlns:a16="http://schemas.microsoft.com/office/drawing/2014/main" id="{B91F12BB-CF1C-4DB9-86D7-2C5A14A91025}"/>
              </a:ext>
            </a:extLst>
          </p:cNvPr>
          <p:cNvSpPr txBox="1"/>
          <p:nvPr/>
        </p:nvSpPr>
        <p:spPr>
          <a:xfrm>
            <a:off x="630688" y="4337523"/>
            <a:ext cx="10918056" cy="1327380"/>
          </a:xfrm>
          <a:prstGeom prst="rect">
            <a:avLst/>
          </a:prstGeom>
        </p:spPr>
        <p:txBody>
          <a:bodyPr vert="horz" lIns="91440" tIns="45720" rIns="91440" bIns="45720" rtlCol="0" anchor="b">
            <a:normAutofit fontScale="77500" lnSpcReduction="20000"/>
          </a:bodyPr>
          <a:lstStyle/>
          <a:p>
            <a:pPr algn="ctr">
              <a:lnSpc>
                <a:spcPct val="90000"/>
              </a:lnSpc>
              <a:spcBef>
                <a:spcPct val="0"/>
              </a:spcBef>
              <a:spcAft>
                <a:spcPts val="600"/>
              </a:spcAft>
            </a:pPr>
            <a:r>
              <a:rPr lang="en-US" sz="4200" b="1" dirty="0">
                <a:latin typeface="+mj-lt"/>
                <a:ea typeface="+mj-ea"/>
                <a:cs typeface="+mj-cs"/>
              </a:rPr>
              <a:t>METEOROLOGY – </a:t>
            </a:r>
          </a:p>
          <a:p>
            <a:pPr algn="ctr">
              <a:lnSpc>
                <a:spcPct val="90000"/>
              </a:lnSpc>
              <a:spcBef>
                <a:spcPct val="0"/>
              </a:spcBef>
              <a:spcAft>
                <a:spcPts val="600"/>
              </a:spcAft>
            </a:pPr>
            <a:r>
              <a:rPr lang="en-US" sz="4200" b="1" dirty="0">
                <a:latin typeface="+mj-lt"/>
                <a:ea typeface="+mj-ea"/>
                <a:cs typeface="+mj-cs"/>
              </a:rPr>
              <a:t>Meteorologi </a:t>
            </a:r>
          </a:p>
          <a:p>
            <a:pPr algn="ctr">
              <a:lnSpc>
                <a:spcPct val="90000"/>
              </a:lnSpc>
              <a:spcBef>
                <a:spcPct val="0"/>
              </a:spcBef>
              <a:spcAft>
                <a:spcPts val="600"/>
              </a:spcAft>
            </a:pPr>
            <a:r>
              <a:rPr lang="en-US" sz="4200" b="1" dirty="0">
                <a:latin typeface="+mj-lt"/>
                <a:ea typeface="+mj-ea"/>
                <a:cs typeface="+mj-cs"/>
              </a:rPr>
              <a:t>FAGKODE: 3</a:t>
            </a:r>
          </a:p>
        </p:txBody>
      </p:sp>
      <p:cxnSp>
        <p:nvCxnSpPr>
          <p:cNvPr id="26" name="Straight Connector 25">
            <a:extLst>
              <a:ext uri="{FF2B5EF4-FFF2-40B4-BE49-F238E27FC236}">
                <a16:creationId xmlns:a16="http://schemas.microsoft.com/office/drawing/2014/main" id="{EAFC8083-BBFA-464C-A805-4E844F66B2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4126832"/>
            <a:ext cx="12188824" cy="0"/>
          </a:xfrm>
          <a:prstGeom prst="line">
            <a:avLst/>
          </a:prstGeom>
          <a:ln w="50800">
            <a:solidFill>
              <a:schemeClr val="bg2">
                <a:alpha val="9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C752BC6-CDD2-4020-8DCF-B5E813CD3A5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6448927"/>
            <a:ext cx="12188824" cy="0"/>
          </a:xfrm>
          <a:prstGeom prst="line">
            <a:avLst/>
          </a:prstGeom>
          <a:ln w="50800">
            <a:solidFill>
              <a:schemeClr val="bg2">
                <a:alpha val="90000"/>
              </a:schemeClr>
            </a:solidFill>
          </a:ln>
        </p:spPr>
        <p:style>
          <a:lnRef idx="1">
            <a:schemeClr val="accent1"/>
          </a:lnRef>
          <a:fillRef idx="0">
            <a:schemeClr val="accent1"/>
          </a:fillRef>
          <a:effectRef idx="0">
            <a:schemeClr val="accent1"/>
          </a:effectRef>
          <a:fontRef idx="minor">
            <a:schemeClr val="tx1"/>
          </a:fontRef>
        </p:style>
      </p:cxnSp>
      <p:pic>
        <p:nvPicPr>
          <p:cNvPr id="12" name="Bilde 11">
            <a:extLst>
              <a:ext uri="{FF2B5EF4-FFF2-40B4-BE49-F238E27FC236}">
                <a16:creationId xmlns:a16="http://schemas.microsoft.com/office/drawing/2014/main" id="{34E2FAD6-F2FE-4986-AD00-86F9BDC151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75926" y="5664903"/>
            <a:ext cx="2627580" cy="571500"/>
          </a:xfrm>
          <a:prstGeom prst="rect">
            <a:avLst/>
          </a:prstGeom>
        </p:spPr>
      </p:pic>
    </p:spTree>
    <p:extLst>
      <p:ext uri="{BB962C8B-B14F-4D97-AF65-F5344CB8AC3E}">
        <p14:creationId xmlns:p14="http://schemas.microsoft.com/office/powerpoint/2010/main" val="1243986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338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C6FD74CC-C170-4454-940F-28D298CC6F61}"/>
              </a:ext>
            </a:extLst>
          </p:cNvPr>
          <p:cNvSpPr>
            <a:spLocks noGrp="1"/>
          </p:cNvSpPr>
          <p:nvPr>
            <p:ph type="title"/>
          </p:nvPr>
        </p:nvSpPr>
        <p:spPr>
          <a:xfrm>
            <a:off x="524256" y="4767072"/>
            <a:ext cx="6594189" cy="1625210"/>
          </a:xfrm>
        </p:spPr>
        <p:txBody>
          <a:bodyPr>
            <a:normAutofit/>
          </a:bodyPr>
          <a:lstStyle/>
          <a:p>
            <a:pPr algn="r"/>
            <a:r>
              <a:rPr lang="nb-NO" sz="4400" b="1" dirty="0">
                <a:solidFill>
                  <a:srgbClr val="FFFFFF"/>
                </a:solidFill>
              </a:rPr>
              <a:t>Atmosfærens trykk</a:t>
            </a:r>
          </a:p>
        </p:txBody>
      </p:sp>
      <p:pic>
        <p:nvPicPr>
          <p:cNvPr id="5" name="Bilde 4" descr="Et bilde som inneholder innendørs, sitter, bord, liten&#10;&#10;Automatisk generert beskrivelse">
            <a:extLst>
              <a:ext uri="{FF2B5EF4-FFF2-40B4-BE49-F238E27FC236}">
                <a16:creationId xmlns:a16="http://schemas.microsoft.com/office/drawing/2014/main" id="{E1522524-2FD7-42E6-BB55-CE545D111B24}"/>
              </a:ext>
            </a:extLst>
          </p:cNvPr>
          <p:cNvPicPr>
            <a:picLocks noChangeAspect="1"/>
          </p:cNvPicPr>
          <p:nvPr/>
        </p:nvPicPr>
        <p:blipFill rotWithShape="1">
          <a:blip r:embed="rId2">
            <a:extLst>
              <a:ext uri="{28A0092B-C50C-407E-A947-70E740481C1C}">
                <a14:useLocalDpi xmlns:a14="http://schemas.microsoft.com/office/drawing/2010/main" val="0"/>
              </a:ext>
            </a:extLst>
          </a:blip>
          <a:srcRect t="4621" r="1" b="6874"/>
          <a:stretch/>
        </p:blipFill>
        <p:spPr>
          <a:xfrm>
            <a:off x="327547" y="321733"/>
            <a:ext cx="7058306" cy="4107392"/>
          </a:xfrm>
          <a:prstGeom prst="rect">
            <a:avLst/>
          </a:prstGeom>
        </p:spPr>
      </p:pic>
      <p:sp>
        <p:nvSpPr>
          <p:cNvPr id="17" name="Rectangle 16">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CC0741DA-0732-4E4D-8760-B0E47CF6F020}"/>
              </a:ext>
            </a:extLst>
          </p:cNvPr>
          <p:cNvSpPr>
            <a:spLocks noGrp="1"/>
          </p:cNvSpPr>
          <p:nvPr>
            <p:ph idx="1"/>
          </p:nvPr>
        </p:nvSpPr>
        <p:spPr>
          <a:xfrm>
            <a:off x="8029319" y="917725"/>
            <a:ext cx="3520997" cy="5261694"/>
          </a:xfrm>
        </p:spPr>
        <p:txBody>
          <a:bodyPr anchor="ctr">
            <a:normAutofit fontScale="92500" lnSpcReduction="10000"/>
          </a:bodyPr>
          <a:lstStyle/>
          <a:p>
            <a:r>
              <a:rPr lang="nb-NO" dirty="0">
                <a:solidFill>
                  <a:srgbClr val="FFFFFF"/>
                </a:solidFill>
              </a:rPr>
              <a:t>Kraft per flateareal</a:t>
            </a:r>
          </a:p>
          <a:p>
            <a:r>
              <a:rPr lang="nb-NO" dirty="0">
                <a:solidFill>
                  <a:srgbClr val="FFFFFF"/>
                </a:solidFill>
              </a:rPr>
              <a:t>Oppgis i enheten pascal</a:t>
            </a:r>
          </a:p>
          <a:p>
            <a:r>
              <a:rPr lang="nb-NO" dirty="0">
                <a:solidFill>
                  <a:srgbClr val="FFFFFF"/>
                </a:solidFill>
              </a:rPr>
              <a:t>Gjennomsnittlig lufttrykk ved havoverflaten er 1013,25 hektopascal (hPa)</a:t>
            </a:r>
          </a:p>
          <a:p>
            <a:r>
              <a:rPr lang="nb-NO" dirty="0">
                <a:solidFill>
                  <a:srgbClr val="FFFFFF"/>
                </a:solidFill>
              </a:rPr>
              <a:t>Lufttrykket synker med høyden – 1 hPa tilsvarer omtrent åtte meter (27 fot). Til eksamen kan det være regnet med 30 fot</a:t>
            </a:r>
          </a:p>
        </p:txBody>
      </p:sp>
      <p:sp>
        <p:nvSpPr>
          <p:cNvPr id="4" name="Plassholder for dato 3">
            <a:extLst>
              <a:ext uri="{FF2B5EF4-FFF2-40B4-BE49-F238E27FC236}">
                <a16:creationId xmlns:a16="http://schemas.microsoft.com/office/drawing/2014/main" id="{607DB267-2124-4047-88C1-4E6A13B5D761}"/>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6B1CE2CC-A372-4F13-832E-34FE6501189E}"/>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49833590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E32CB4F8-A8E4-4AB2-8BFF-435E4CC73AF9}"/>
              </a:ext>
            </a:extLst>
          </p:cNvPr>
          <p:cNvSpPr>
            <a:spLocks noGrp="1"/>
          </p:cNvSpPr>
          <p:nvPr>
            <p:ph type="title"/>
          </p:nvPr>
        </p:nvSpPr>
        <p:spPr>
          <a:xfrm>
            <a:off x="524256" y="4767072"/>
            <a:ext cx="6594189" cy="1625210"/>
          </a:xfrm>
        </p:spPr>
        <p:txBody>
          <a:bodyPr>
            <a:normAutofit/>
          </a:bodyPr>
          <a:lstStyle/>
          <a:p>
            <a:pPr algn="r"/>
            <a:r>
              <a:rPr lang="nb-NO" b="1">
                <a:solidFill>
                  <a:srgbClr val="FFFFFF"/>
                </a:solidFill>
              </a:rPr>
              <a:t>Daltåke – «valley fog»</a:t>
            </a:r>
          </a:p>
        </p:txBody>
      </p:sp>
      <p:pic>
        <p:nvPicPr>
          <p:cNvPr id="5" name="Bilde 4" descr="Et bilde som inneholder utendørs, natur, vann, snø&#10;&#10;Automatisk generert beskrivelse">
            <a:extLst>
              <a:ext uri="{FF2B5EF4-FFF2-40B4-BE49-F238E27FC236}">
                <a16:creationId xmlns:a16="http://schemas.microsoft.com/office/drawing/2014/main" id="{BDABC45F-D4C1-420E-B3FB-522879764F71}"/>
              </a:ext>
            </a:extLst>
          </p:cNvPr>
          <p:cNvPicPr>
            <a:picLocks noChangeAspect="1"/>
          </p:cNvPicPr>
          <p:nvPr/>
        </p:nvPicPr>
        <p:blipFill rotWithShape="1">
          <a:blip r:embed="rId2">
            <a:extLst>
              <a:ext uri="{28A0092B-C50C-407E-A947-70E740481C1C}">
                <a14:useLocalDpi xmlns:a14="http://schemas.microsoft.com/office/drawing/2010/main" val="0"/>
              </a:ext>
            </a:extLst>
          </a:blip>
          <a:srcRect t="22410" r="1" b="1"/>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6B082023-0E0B-4E47-B8DF-B46B965BFBC2}"/>
              </a:ext>
            </a:extLst>
          </p:cNvPr>
          <p:cNvSpPr>
            <a:spLocks noGrp="1"/>
          </p:cNvSpPr>
          <p:nvPr>
            <p:ph idx="1"/>
          </p:nvPr>
        </p:nvSpPr>
        <p:spPr>
          <a:xfrm>
            <a:off x="8029319" y="917725"/>
            <a:ext cx="3424739" cy="4852362"/>
          </a:xfrm>
        </p:spPr>
        <p:txBody>
          <a:bodyPr anchor="ctr">
            <a:normAutofit/>
          </a:bodyPr>
          <a:lstStyle/>
          <a:p>
            <a:r>
              <a:rPr lang="nb-NO" sz="2000" dirty="0">
                <a:solidFill>
                  <a:srgbClr val="FFFFFF"/>
                </a:solidFill>
              </a:rPr>
              <a:t>Oppstår når kald tett luft blir liggende i lave deler av en dal og avkjøles. </a:t>
            </a:r>
          </a:p>
          <a:p>
            <a:r>
              <a:rPr lang="nb-NO" sz="2000" dirty="0">
                <a:solidFill>
                  <a:srgbClr val="FFFFFF"/>
                </a:solidFill>
              </a:rPr>
              <a:t>Ofte resultat av temperaturinversjon, altså at lufttemperaturen stiger med høyden, eller at varmere luft kommer inn i høyden. </a:t>
            </a:r>
          </a:p>
          <a:p>
            <a:r>
              <a:rPr lang="nb-NO" sz="2000" dirty="0">
                <a:solidFill>
                  <a:srgbClr val="FFFFFF"/>
                </a:solidFill>
              </a:rPr>
              <a:t>Er avhengig av lokal topografi, men kan på vinteren bli liggende i dagevis</a:t>
            </a:r>
          </a:p>
        </p:txBody>
      </p:sp>
      <p:sp>
        <p:nvSpPr>
          <p:cNvPr id="4" name="Plassholder for dato 3">
            <a:extLst>
              <a:ext uri="{FF2B5EF4-FFF2-40B4-BE49-F238E27FC236}">
                <a16:creationId xmlns:a16="http://schemas.microsoft.com/office/drawing/2014/main" id="{AFA62EE5-E0E7-4E6A-BC3A-8C674D65E988}"/>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D7D6D006-26AD-4BB7-B4DA-D67484F18772}"/>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30668713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32CB4F8-A8E4-4AB2-8BFF-435E4CC73AF9}"/>
              </a:ext>
            </a:extLst>
          </p:cNvPr>
          <p:cNvSpPr>
            <a:spLocks noGrp="1"/>
          </p:cNvSpPr>
          <p:nvPr>
            <p:ph type="title"/>
          </p:nvPr>
        </p:nvSpPr>
        <p:spPr>
          <a:xfrm>
            <a:off x="4965430" y="629268"/>
            <a:ext cx="6586491" cy="1286160"/>
          </a:xfrm>
        </p:spPr>
        <p:txBody>
          <a:bodyPr anchor="b">
            <a:normAutofit/>
          </a:bodyPr>
          <a:lstStyle/>
          <a:p>
            <a:r>
              <a:rPr lang="nb-NO" b="1" dirty="0"/>
              <a:t>Fjelltåke – «upslope fog»</a:t>
            </a:r>
          </a:p>
        </p:txBody>
      </p:sp>
      <p:pic>
        <p:nvPicPr>
          <p:cNvPr id="5" name="Bilde 4" descr="Et bilde som inneholder utendørs, røyk, natur, tog&#10;&#10;Automatisk generert beskrivelse">
            <a:extLst>
              <a:ext uri="{FF2B5EF4-FFF2-40B4-BE49-F238E27FC236}">
                <a16:creationId xmlns:a16="http://schemas.microsoft.com/office/drawing/2014/main" id="{629F0A20-D280-47EC-BCF5-FAB5B1AAE57A}"/>
              </a:ext>
            </a:extLst>
          </p:cNvPr>
          <p:cNvPicPr>
            <a:picLocks noChangeAspect="1"/>
          </p:cNvPicPr>
          <p:nvPr/>
        </p:nvPicPr>
        <p:blipFill rotWithShape="1">
          <a:blip r:embed="rId2">
            <a:extLst>
              <a:ext uri="{28A0092B-C50C-407E-A947-70E740481C1C}">
                <a14:useLocalDpi xmlns:a14="http://schemas.microsoft.com/office/drawing/2010/main" val="0"/>
              </a:ext>
            </a:extLst>
          </a:blip>
          <a:srcRect l="8965"/>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6B082023-0E0B-4E47-B8DF-B46B965BFBC2}"/>
              </a:ext>
            </a:extLst>
          </p:cNvPr>
          <p:cNvSpPr>
            <a:spLocks noGrp="1"/>
          </p:cNvSpPr>
          <p:nvPr>
            <p:ph idx="1"/>
          </p:nvPr>
        </p:nvSpPr>
        <p:spPr>
          <a:xfrm>
            <a:off x="4965431" y="2438400"/>
            <a:ext cx="6586489" cy="3785419"/>
          </a:xfrm>
        </p:spPr>
        <p:txBody>
          <a:bodyPr>
            <a:normAutofit/>
          </a:bodyPr>
          <a:lstStyle/>
          <a:p>
            <a:r>
              <a:rPr lang="nb-NO" sz="2400" dirty="0"/>
              <a:t>Kalles også orografisk tåke </a:t>
            </a:r>
          </a:p>
          <a:p>
            <a:r>
              <a:rPr lang="nb-NO" sz="2400" dirty="0"/>
              <a:t>Oppstår når det blåser opp over for eksempel et fjell </a:t>
            </a:r>
          </a:p>
          <a:p>
            <a:r>
              <a:rPr lang="nb-NO" sz="2400" dirty="0"/>
              <a:t>Luften avkjøles når den blir løftet opp og det blir tåke </a:t>
            </a:r>
          </a:p>
          <a:p>
            <a:r>
              <a:rPr lang="nb-NO" sz="2400" dirty="0"/>
              <a:t>Nødvendig med noe vind for at tåken skal dannes </a:t>
            </a:r>
          </a:p>
        </p:txBody>
      </p:sp>
      <p:sp>
        <p:nvSpPr>
          <p:cNvPr id="4" name="Plassholder for dato 3">
            <a:extLst>
              <a:ext uri="{FF2B5EF4-FFF2-40B4-BE49-F238E27FC236}">
                <a16:creationId xmlns:a16="http://schemas.microsoft.com/office/drawing/2014/main" id="{388E1F23-DA7E-41F5-B89D-803360CEC08B}"/>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538E78F2-4DA0-4766-BC89-023230ABD488}"/>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51502542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E32CB4F8-A8E4-4AB2-8BFF-435E4CC73AF9}"/>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nb-NO" sz="2800" b="1"/>
              <a:t>Frosttåke – «steam fog»</a:t>
            </a:r>
          </a:p>
        </p:txBody>
      </p:sp>
      <p:sp>
        <p:nvSpPr>
          <p:cNvPr id="3" name="Plassholder for innhold 2">
            <a:extLst>
              <a:ext uri="{FF2B5EF4-FFF2-40B4-BE49-F238E27FC236}">
                <a16:creationId xmlns:a16="http://schemas.microsoft.com/office/drawing/2014/main" id="{6B082023-0E0B-4E47-B8DF-B46B965BFBC2}"/>
              </a:ext>
            </a:extLst>
          </p:cNvPr>
          <p:cNvSpPr>
            <a:spLocks noGrp="1"/>
          </p:cNvSpPr>
          <p:nvPr>
            <p:ph idx="1"/>
          </p:nvPr>
        </p:nvSpPr>
        <p:spPr>
          <a:xfrm>
            <a:off x="643468" y="2638043"/>
            <a:ext cx="3363974" cy="3415623"/>
          </a:xfrm>
        </p:spPr>
        <p:txBody>
          <a:bodyPr>
            <a:normAutofit fontScale="92500" lnSpcReduction="10000"/>
          </a:bodyPr>
          <a:lstStyle/>
          <a:p>
            <a:r>
              <a:rPr lang="nb-NO" sz="2000" dirty="0"/>
              <a:t>Kalles også sjørøyk, frostrøyk eller damptåke</a:t>
            </a:r>
          </a:p>
          <a:p>
            <a:r>
              <a:rPr lang="nb-NO" sz="2000" dirty="0"/>
              <a:t>Kan bli liggende i dager</a:t>
            </a:r>
          </a:p>
          <a:p>
            <a:r>
              <a:rPr lang="nb-NO" sz="2000" dirty="0"/>
              <a:t>Dannes når kald luft flyter over relativt varmt vann i rolig vær med en klar inversjon i lav høyde. Den kalde luften får tilført varme og fuktighet når den kommer i kontakt med vannflaten og blandes deretter med kaldere luft før den kondenseres</a:t>
            </a:r>
          </a:p>
        </p:txBody>
      </p:sp>
      <p:pic>
        <p:nvPicPr>
          <p:cNvPr id="5" name="Bilde 4" descr="Et bilde som inneholder utendørs, vann, stor, bygning&#10;&#10;Automatisk generert beskrivelse">
            <a:extLst>
              <a:ext uri="{FF2B5EF4-FFF2-40B4-BE49-F238E27FC236}">
                <a16:creationId xmlns:a16="http://schemas.microsoft.com/office/drawing/2014/main" id="{D638E5A9-014A-4E7C-B75B-6726567B0B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7763" y="1004528"/>
            <a:ext cx="6250769" cy="4688076"/>
          </a:xfrm>
          <a:prstGeom prst="rect">
            <a:avLst/>
          </a:prstGeom>
        </p:spPr>
      </p:pic>
      <p:sp>
        <p:nvSpPr>
          <p:cNvPr id="4" name="Plassholder for dato 3">
            <a:extLst>
              <a:ext uri="{FF2B5EF4-FFF2-40B4-BE49-F238E27FC236}">
                <a16:creationId xmlns:a16="http://schemas.microsoft.com/office/drawing/2014/main" id="{C31F7B59-EE08-4AB4-B36E-005078335107}"/>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E01CB457-7744-4C01-A13C-819BCF2CEE26}"/>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710341117"/>
      </p:ext>
    </p:extLst>
  </p:cSld>
  <p:clrMapOvr>
    <a:overrideClrMapping bg1="dk1" tx1="lt1" bg2="dk2" tx2="lt2" accent1="accent1" accent2="accent2" accent3="accent3" accent4="accent4" accent5="accent5" accent6="accent6" hlink="hlink" folHlink="folHlink"/>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EF99A14-D3FA-4C43-9F78-C9B16565BD06}"/>
              </a:ext>
            </a:extLst>
          </p:cNvPr>
          <p:cNvSpPr>
            <a:spLocks noGrp="1"/>
          </p:cNvSpPr>
          <p:nvPr>
            <p:ph type="title"/>
          </p:nvPr>
        </p:nvSpPr>
        <p:spPr>
          <a:xfrm>
            <a:off x="4965430" y="629266"/>
            <a:ext cx="6586491" cy="1676603"/>
          </a:xfrm>
        </p:spPr>
        <p:txBody>
          <a:bodyPr>
            <a:normAutofit/>
          </a:bodyPr>
          <a:lstStyle/>
          <a:p>
            <a:r>
              <a:rPr lang="nb-NO" b="1"/>
              <a:t>Geografisk og daglig variasjon i Norge</a:t>
            </a:r>
            <a:endParaRPr lang="nb-NO" b="1" dirty="0"/>
          </a:p>
        </p:txBody>
      </p:sp>
      <p:pic>
        <p:nvPicPr>
          <p:cNvPr id="5" name="Bilde 4" descr="Et bilde som inneholder vann, utendørs, sitter, stor&#10;&#10;Automatisk generert beskrivelse">
            <a:extLst>
              <a:ext uri="{FF2B5EF4-FFF2-40B4-BE49-F238E27FC236}">
                <a16:creationId xmlns:a16="http://schemas.microsoft.com/office/drawing/2014/main" id="{6A468998-22AA-4B75-80C2-B20785A62DA2}"/>
              </a:ext>
            </a:extLst>
          </p:cNvPr>
          <p:cNvPicPr>
            <a:picLocks noChangeAspect="1"/>
          </p:cNvPicPr>
          <p:nvPr/>
        </p:nvPicPr>
        <p:blipFill rotWithShape="1">
          <a:blip r:embed="rId2">
            <a:extLst>
              <a:ext uri="{28A0092B-C50C-407E-A947-70E740481C1C}">
                <a14:useLocalDpi xmlns:a14="http://schemas.microsoft.com/office/drawing/2010/main" val="0"/>
              </a:ext>
            </a:extLst>
          </a:blip>
          <a:srcRect l="31988" r="22892" b="-1"/>
          <a:stretch/>
        </p:blipFill>
        <p:spPr>
          <a:xfrm>
            <a:off x="20" y="10"/>
            <a:ext cx="4635571" cy="6857990"/>
          </a:xfrm>
          <a:prstGeom prst="rect">
            <a:avLst/>
          </a:prstGeom>
          <a:effectLst/>
        </p:spPr>
      </p:pic>
      <p:sp>
        <p:nvSpPr>
          <p:cNvPr id="3" name="Plassholder for innhold 2">
            <a:extLst>
              <a:ext uri="{FF2B5EF4-FFF2-40B4-BE49-F238E27FC236}">
                <a16:creationId xmlns:a16="http://schemas.microsoft.com/office/drawing/2014/main" id="{9175DD6A-2A78-4F9A-BA80-212FE4DAE86F}"/>
              </a:ext>
            </a:extLst>
          </p:cNvPr>
          <p:cNvSpPr>
            <a:spLocks noGrp="1"/>
          </p:cNvSpPr>
          <p:nvPr>
            <p:ph idx="1"/>
          </p:nvPr>
        </p:nvSpPr>
        <p:spPr>
          <a:xfrm>
            <a:off x="4965431" y="2438400"/>
            <a:ext cx="6921769" cy="4193406"/>
          </a:xfrm>
        </p:spPr>
        <p:txBody>
          <a:bodyPr>
            <a:normAutofit lnSpcReduction="10000"/>
          </a:bodyPr>
          <a:lstStyle/>
          <a:p>
            <a:r>
              <a:rPr lang="nb-NO" sz="2000" dirty="0"/>
              <a:t>Mye tåke i Sør-Norge på grunn av mild og fuktig luft kommer inn over land. Spesielt merkbart om høsten og vinteren</a:t>
            </a:r>
          </a:p>
          <a:p>
            <a:r>
              <a:rPr lang="nb-NO" sz="2000" dirty="0"/>
              <a:t>Om våren varmes landet opp, samtidig som kaldt vann fra Østersjøen og fra de norske elvene strømmer og renner mot kysten. Det gir mye tåke rundt kysten, mens det er lite tåke i innlandet </a:t>
            </a:r>
          </a:p>
          <a:p>
            <a:r>
              <a:rPr lang="nb-NO" sz="2000" dirty="0"/>
              <a:t>Om sommeren vil normalt varm luft fra kontinentet avkjøles over den kalde sjøen, og kan gi store tåkebelter i Norske- og Nordishavet. Med svak vind inn mot land, kan det bli tåke på store deler av kysten</a:t>
            </a:r>
          </a:p>
          <a:p>
            <a:r>
              <a:rPr lang="nb-NO" sz="2000" dirty="0"/>
              <a:t>Daglig variasjon: Mest tåke på den tid av døgnet hvor bakken er kaldest. Når den daglige temperaturvariasjonen er liten, vil tidspunktet hvor det er mest tåke, forskyves ut på dagen.</a:t>
            </a:r>
          </a:p>
          <a:p>
            <a:r>
              <a:rPr lang="nb-NO" sz="2000" dirty="0"/>
              <a:t>Vinden vil ha en stor innvirkning</a:t>
            </a:r>
          </a:p>
        </p:txBody>
      </p:sp>
      <p:sp>
        <p:nvSpPr>
          <p:cNvPr id="4" name="Plassholder for dato 3">
            <a:extLst>
              <a:ext uri="{FF2B5EF4-FFF2-40B4-BE49-F238E27FC236}">
                <a16:creationId xmlns:a16="http://schemas.microsoft.com/office/drawing/2014/main" id="{7D32C1C0-C1F3-47EE-AB99-A6B18C66C6C5}"/>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C1AEB95E-2FD3-492E-9094-637A8B57FE5C}"/>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12762368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77F89B0-23F8-4891-8BC1-50877AB8E66C}"/>
              </a:ext>
            </a:extLst>
          </p:cNvPr>
          <p:cNvSpPr>
            <a:spLocks noGrp="1"/>
          </p:cNvSpPr>
          <p:nvPr>
            <p:ph type="title"/>
          </p:nvPr>
        </p:nvSpPr>
        <p:spPr>
          <a:xfrm>
            <a:off x="4965430" y="629266"/>
            <a:ext cx="6586491" cy="1676603"/>
          </a:xfrm>
        </p:spPr>
        <p:txBody>
          <a:bodyPr>
            <a:normAutofit/>
          </a:bodyPr>
          <a:lstStyle/>
          <a:p>
            <a:r>
              <a:rPr lang="nb-NO" b="1"/>
              <a:t>Oppløsning av tåke</a:t>
            </a:r>
            <a:endParaRPr lang="nb-NO" b="1" dirty="0"/>
          </a:p>
        </p:txBody>
      </p:sp>
      <p:pic>
        <p:nvPicPr>
          <p:cNvPr id="5" name="Bilde 4" descr="Et bilde som inneholder utendørs, vår, røyk, fjell&#10;&#10;Automatisk generert beskrivelse">
            <a:extLst>
              <a:ext uri="{FF2B5EF4-FFF2-40B4-BE49-F238E27FC236}">
                <a16:creationId xmlns:a16="http://schemas.microsoft.com/office/drawing/2014/main" id="{A892CBFA-B2AA-46D9-A898-6B1813189B7A}"/>
              </a:ext>
            </a:extLst>
          </p:cNvPr>
          <p:cNvPicPr>
            <a:picLocks noChangeAspect="1"/>
          </p:cNvPicPr>
          <p:nvPr/>
        </p:nvPicPr>
        <p:blipFill rotWithShape="1">
          <a:blip r:embed="rId2">
            <a:extLst>
              <a:ext uri="{28A0092B-C50C-407E-A947-70E740481C1C}">
                <a14:useLocalDpi xmlns:a14="http://schemas.microsoft.com/office/drawing/2010/main" val="0"/>
              </a:ext>
            </a:extLst>
          </a:blip>
          <a:srcRect l="26645" r="28236" b="-1"/>
          <a:stretch/>
        </p:blipFill>
        <p:spPr>
          <a:xfrm>
            <a:off x="20" y="10"/>
            <a:ext cx="4635571" cy="6857990"/>
          </a:xfrm>
          <a:prstGeom prst="rect">
            <a:avLst/>
          </a:prstGeom>
          <a:effectLst/>
        </p:spPr>
      </p:pic>
      <p:sp>
        <p:nvSpPr>
          <p:cNvPr id="3" name="Plassholder for innhold 2">
            <a:extLst>
              <a:ext uri="{FF2B5EF4-FFF2-40B4-BE49-F238E27FC236}">
                <a16:creationId xmlns:a16="http://schemas.microsoft.com/office/drawing/2014/main" id="{08F37059-E5A0-478D-87ED-F509A3E8697B}"/>
              </a:ext>
            </a:extLst>
          </p:cNvPr>
          <p:cNvSpPr>
            <a:spLocks noGrp="1"/>
          </p:cNvSpPr>
          <p:nvPr>
            <p:ph idx="1"/>
          </p:nvPr>
        </p:nvSpPr>
        <p:spPr>
          <a:xfrm>
            <a:off x="4965431" y="2438400"/>
            <a:ext cx="6586489" cy="3785419"/>
          </a:xfrm>
        </p:spPr>
        <p:txBody>
          <a:bodyPr>
            <a:normAutofit/>
          </a:bodyPr>
          <a:lstStyle/>
          <a:p>
            <a:r>
              <a:rPr lang="nb-NO" sz="2200"/>
              <a:t>Dersom luften blir varmet opp, vil tåken stige og bli til tåkeskyer, som til slutt brekker opp og forsvinner </a:t>
            </a:r>
          </a:p>
          <a:p>
            <a:r>
              <a:rPr lang="nb-NO" sz="2200"/>
              <a:t>Det kan skje om tåken driver inn over et varmere underlag, eller når luftens innhold av vanndamp avtar </a:t>
            </a:r>
          </a:p>
          <a:p>
            <a:r>
              <a:rPr lang="nb-NO" sz="2200"/>
              <a:t>Vinden spiller også en stor rolle, det samme gjør turbulens som gjør at kondensasjonen skjer i høyden, og ikke ved bakken </a:t>
            </a:r>
          </a:p>
          <a:p>
            <a:r>
              <a:rPr lang="nb-NO" sz="2200"/>
              <a:t>Tåke vil normalt oppløses i løpet av et par døgn, med forbehold om at den stadig holdes vedlike ved at det tilføres fuktighet, eller at temperaturen går ned</a:t>
            </a:r>
          </a:p>
        </p:txBody>
      </p:sp>
      <p:sp>
        <p:nvSpPr>
          <p:cNvPr id="4" name="Plassholder for dato 3">
            <a:extLst>
              <a:ext uri="{FF2B5EF4-FFF2-40B4-BE49-F238E27FC236}">
                <a16:creationId xmlns:a16="http://schemas.microsoft.com/office/drawing/2014/main" id="{82DD6E9A-317B-490B-9C7D-0C633CF8F37E}"/>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0F0C0C20-9A19-4668-A14B-1D1B8BEB3A7D}"/>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8404293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85BCD76-E757-4F6A-B9DA-98A521C36FA9}"/>
              </a:ext>
            </a:extLst>
          </p:cNvPr>
          <p:cNvSpPr>
            <a:spLocks noGrp="1"/>
          </p:cNvSpPr>
          <p:nvPr>
            <p:ph type="title"/>
          </p:nvPr>
        </p:nvSpPr>
        <p:spPr>
          <a:xfrm>
            <a:off x="838200" y="963877"/>
            <a:ext cx="3494362" cy="4930246"/>
          </a:xfrm>
        </p:spPr>
        <p:txBody>
          <a:bodyPr>
            <a:normAutofit/>
          </a:bodyPr>
          <a:lstStyle/>
          <a:p>
            <a:pPr algn="r"/>
            <a:r>
              <a:rPr lang="nb-NO" b="1" dirty="0">
                <a:solidFill>
                  <a:schemeClr val="accent1"/>
                </a:solidFill>
              </a:rPr>
              <a:t>Siktbegreper – meteorologisk sikt</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0" name="Plassholder for innhold 2">
            <a:extLst>
              <a:ext uri="{FF2B5EF4-FFF2-40B4-BE49-F238E27FC236}">
                <a16:creationId xmlns:a16="http://schemas.microsoft.com/office/drawing/2014/main" id="{7328A8D8-3FE0-4FF6-B040-8407A520F1C1}"/>
              </a:ext>
            </a:extLst>
          </p:cNvPr>
          <p:cNvSpPr>
            <a:spLocks noGrp="1"/>
          </p:cNvSpPr>
          <p:nvPr>
            <p:ph idx="1"/>
          </p:nvPr>
        </p:nvSpPr>
        <p:spPr>
          <a:xfrm>
            <a:off x="4976031" y="963877"/>
            <a:ext cx="6377769" cy="4930246"/>
          </a:xfrm>
        </p:spPr>
        <p:txBody>
          <a:bodyPr anchor="ctr">
            <a:normAutofit/>
          </a:bodyPr>
          <a:lstStyle/>
          <a:p>
            <a:r>
              <a:rPr lang="nb-NO" sz="2400" dirty="0"/>
              <a:t>Meteorologisk sikt (bakkesikt) – «ground visibility» </a:t>
            </a:r>
          </a:p>
          <a:p>
            <a:r>
              <a:rPr lang="nb-NO" sz="2400" dirty="0"/>
              <a:t>Sikten på en flyplass angitt av en godkjent observatør eller av automatiske systemer</a:t>
            </a:r>
          </a:p>
          <a:p>
            <a:r>
              <a:rPr lang="nb-NO" sz="2400" dirty="0"/>
              <a:t>ICAO Annex 3, har følgende definisjoner:</a:t>
            </a:r>
          </a:p>
          <a:p>
            <a:r>
              <a:rPr lang="nb-NO" sz="2400" dirty="0"/>
              <a:t>Den største distanse hvor et mørkt objekt i passende størrelse og plassert nær bakken kan bli sett og gjenkjent når det observeres mot en lys bakgrunn – det er meteorologisk optisk rekkevidde (MOR)</a:t>
            </a:r>
          </a:p>
          <a:p>
            <a:r>
              <a:rPr lang="nb-NO" sz="2400" dirty="0"/>
              <a:t>Den største distanse hvor lys på 1000 candelas kan bli sett og identifisert mot en uopplyst bakgrunn</a:t>
            </a:r>
          </a:p>
          <a:p>
            <a:endParaRPr lang="nb-NO" sz="2400" dirty="0"/>
          </a:p>
        </p:txBody>
      </p:sp>
      <p:sp>
        <p:nvSpPr>
          <p:cNvPr id="3" name="Plassholder for dato 2">
            <a:extLst>
              <a:ext uri="{FF2B5EF4-FFF2-40B4-BE49-F238E27FC236}">
                <a16:creationId xmlns:a16="http://schemas.microsoft.com/office/drawing/2014/main" id="{DFDBDB54-C24B-47A7-BFAA-C10527019C48}"/>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0D29324A-3C3D-4D23-9D20-9F78B339BBDC}"/>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221569132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C6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985BCD76-E757-4F6A-B9DA-98A521C36FA9}"/>
              </a:ext>
            </a:extLst>
          </p:cNvPr>
          <p:cNvSpPr>
            <a:spLocks noGrp="1"/>
          </p:cNvSpPr>
          <p:nvPr>
            <p:ph type="title"/>
          </p:nvPr>
        </p:nvSpPr>
        <p:spPr>
          <a:xfrm>
            <a:off x="524256" y="4767072"/>
            <a:ext cx="6594189" cy="1625210"/>
          </a:xfrm>
        </p:spPr>
        <p:txBody>
          <a:bodyPr>
            <a:normAutofit/>
          </a:bodyPr>
          <a:lstStyle/>
          <a:p>
            <a:pPr algn="r"/>
            <a:r>
              <a:rPr lang="nb-NO" b="1">
                <a:solidFill>
                  <a:srgbClr val="FFFFFF"/>
                </a:solidFill>
              </a:rPr>
              <a:t>Siktbegreper – flysikt</a:t>
            </a:r>
          </a:p>
        </p:txBody>
      </p:sp>
      <p:pic>
        <p:nvPicPr>
          <p:cNvPr id="5" name="Bilde 4" descr="Et bilde som inneholder utendørs, natur, skyer, røyk&#10;&#10;Automatisk generert beskrivelse">
            <a:extLst>
              <a:ext uri="{FF2B5EF4-FFF2-40B4-BE49-F238E27FC236}">
                <a16:creationId xmlns:a16="http://schemas.microsoft.com/office/drawing/2014/main" id="{85A284CC-B79F-450B-A52F-B51CB2FF0291}"/>
              </a:ext>
            </a:extLst>
          </p:cNvPr>
          <p:cNvPicPr>
            <a:picLocks noChangeAspect="1"/>
          </p:cNvPicPr>
          <p:nvPr/>
        </p:nvPicPr>
        <p:blipFill rotWithShape="1">
          <a:blip r:embed="rId2">
            <a:extLst>
              <a:ext uri="{28A0092B-C50C-407E-A947-70E740481C1C}">
                <a14:useLocalDpi xmlns:a14="http://schemas.microsoft.com/office/drawing/2010/main" val="0"/>
              </a:ext>
            </a:extLst>
          </a:blip>
          <a:srcRect l="3338"/>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7328A8D8-3FE0-4FF6-B040-8407A520F1C1}"/>
              </a:ext>
            </a:extLst>
          </p:cNvPr>
          <p:cNvSpPr>
            <a:spLocks noGrp="1"/>
          </p:cNvSpPr>
          <p:nvPr>
            <p:ph idx="1"/>
          </p:nvPr>
        </p:nvSpPr>
        <p:spPr>
          <a:xfrm>
            <a:off x="8029319" y="917725"/>
            <a:ext cx="3424739" cy="4852362"/>
          </a:xfrm>
        </p:spPr>
        <p:txBody>
          <a:bodyPr anchor="ctr">
            <a:normAutofit/>
          </a:bodyPr>
          <a:lstStyle/>
          <a:p>
            <a:r>
              <a:rPr lang="nb-NO" sz="2400" dirty="0">
                <a:solidFill>
                  <a:srgbClr val="FFFFFF"/>
                </a:solidFill>
              </a:rPr>
              <a:t>Flysikt – «flight visibility»</a:t>
            </a:r>
          </a:p>
          <a:p>
            <a:r>
              <a:rPr lang="nb-NO" sz="2400" dirty="0">
                <a:solidFill>
                  <a:srgbClr val="FFFFFF"/>
                </a:solidFill>
              </a:rPr>
              <a:t>Sikten forover fra førerkabinen i et luftfartøy under flyging</a:t>
            </a:r>
          </a:p>
        </p:txBody>
      </p:sp>
      <p:sp>
        <p:nvSpPr>
          <p:cNvPr id="4" name="Plassholder for dato 3">
            <a:extLst>
              <a:ext uri="{FF2B5EF4-FFF2-40B4-BE49-F238E27FC236}">
                <a16:creationId xmlns:a16="http://schemas.microsoft.com/office/drawing/2014/main" id="{FA5C483B-1867-4AE5-AA41-DE72394A51C7}"/>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96CA03D3-C9B1-4F57-B3D3-B36E1E3E2A76}"/>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416378769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5BCD76-E757-4F6A-B9DA-98A521C36FA9}"/>
              </a:ext>
            </a:extLst>
          </p:cNvPr>
          <p:cNvSpPr>
            <a:spLocks noGrp="1"/>
          </p:cNvSpPr>
          <p:nvPr>
            <p:ph type="title"/>
          </p:nvPr>
        </p:nvSpPr>
        <p:spPr>
          <a:xfrm>
            <a:off x="648929" y="629266"/>
            <a:ext cx="3651467" cy="1676603"/>
          </a:xfrm>
        </p:spPr>
        <p:txBody>
          <a:bodyPr>
            <a:normAutofit/>
          </a:bodyPr>
          <a:lstStyle/>
          <a:p>
            <a:r>
              <a:rPr lang="nb-NO" b="1"/>
              <a:t>Siktbegreper – skråsikt</a:t>
            </a:r>
            <a:endParaRPr lang="nb-NO" b="1" dirty="0"/>
          </a:p>
        </p:txBody>
      </p:sp>
      <p:sp>
        <p:nvSpPr>
          <p:cNvPr id="3" name="Plassholder for innhold 2">
            <a:extLst>
              <a:ext uri="{FF2B5EF4-FFF2-40B4-BE49-F238E27FC236}">
                <a16:creationId xmlns:a16="http://schemas.microsoft.com/office/drawing/2014/main" id="{7328A8D8-3FE0-4FF6-B040-8407A520F1C1}"/>
              </a:ext>
            </a:extLst>
          </p:cNvPr>
          <p:cNvSpPr>
            <a:spLocks noGrp="1"/>
          </p:cNvSpPr>
          <p:nvPr>
            <p:ph idx="1"/>
          </p:nvPr>
        </p:nvSpPr>
        <p:spPr>
          <a:xfrm>
            <a:off x="648929" y="2659422"/>
            <a:ext cx="3651466" cy="3785419"/>
          </a:xfrm>
        </p:spPr>
        <p:txBody>
          <a:bodyPr>
            <a:normAutofit/>
          </a:bodyPr>
          <a:lstStyle/>
          <a:p>
            <a:r>
              <a:rPr lang="nb-NO" dirty="0"/>
              <a:t>Skråsikt – «slant range visibility»</a:t>
            </a:r>
          </a:p>
          <a:p>
            <a:r>
              <a:rPr lang="nb-NO" dirty="0"/>
              <a:t>Sikt fra flyet mot bakken</a:t>
            </a:r>
          </a:p>
        </p:txBody>
      </p:sp>
      <p:pic>
        <p:nvPicPr>
          <p:cNvPr id="5" name="Bilde 4" descr="Et bilde som inneholder innendørs, vindu, sitter, bil&#10;&#10;Automatisk generert beskrivelse">
            <a:extLst>
              <a:ext uri="{FF2B5EF4-FFF2-40B4-BE49-F238E27FC236}">
                <a16:creationId xmlns:a16="http://schemas.microsoft.com/office/drawing/2014/main" id="{A5479015-5F03-4A7D-8662-8B9D39504A78}"/>
              </a:ext>
            </a:extLst>
          </p:cNvPr>
          <p:cNvPicPr>
            <a:picLocks noChangeAspect="1"/>
          </p:cNvPicPr>
          <p:nvPr/>
        </p:nvPicPr>
        <p:blipFill rotWithShape="1">
          <a:blip r:embed="rId2">
            <a:extLst>
              <a:ext uri="{28A0092B-C50C-407E-A947-70E740481C1C}">
                <a14:useLocalDpi xmlns:a14="http://schemas.microsoft.com/office/drawing/2010/main" val="0"/>
              </a:ext>
            </a:extLst>
          </a:blip>
          <a:srcRect r="17400"/>
          <a:stretch/>
        </p:blipFill>
        <p:spPr>
          <a:xfrm>
            <a:off x="4639056" y="10"/>
            <a:ext cx="7552944" cy="6857990"/>
          </a:xfrm>
          <a:prstGeom prst="rect">
            <a:avLst/>
          </a:prstGeom>
          <a:effectLst/>
        </p:spPr>
      </p:pic>
      <p:sp>
        <p:nvSpPr>
          <p:cNvPr id="4" name="Plassholder for dato 3">
            <a:extLst>
              <a:ext uri="{FF2B5EF4-FFF2-40B4-BE49-F238E27FC236}">
                <a16:creationId xmlns:a16="http://schemas.microsoft.com/office/drawing/2014/main" id="{1AF9DC0F-7442-41D8-94A7-A7DCF291C1EF}"/>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2743393B-5B2B-4592-BB0B-0C709DCAEFB9}"/>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77544954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85BCD76-E757-4F6A-B9DA-98A521C36FA9}"/>
              </a:ext>
            </a:extLst>
          </p:cNvPr>
          <p:cNvSpPr>
            <a:spLocks noGrp="1"/>
          </p:cNvSpPr>
          <p:nvPr>
            <p:ph type="title"/>
          </p:nvPr>
        </p:nvSpPr>
        <p:spPr>
          <a:xfrm>
            <a:off x="838200" y="963877"/>
            <a:ext cx="3494362" cy="4930246"/>
          </a:xfrm>
        </p:spPr>
        <p:txBody>
          <a:bodyPr>
            <a:normAutofit/>
          </a:bodyPr>
          <a:lstStyle/>
          <a:p>
            <a:pPr algn="r"/>
            <a:r>
              <a:rPr lang="nb-NO" b="1">
                <a:solidFill>
                  <a:schemeClr val="accent1"/>
                </a:solidFill>
              </a:rPr>
              <a:t>Siktbegreper – vertikalsikt</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4" name="Plassholder for innhold 2">
            <a:extLst>
              <a:ext uri="{FF2B5EF4-FFF2-40B4-BE49-F238E27FC236}">
                <a16:creationId xmlns:a16="http://schemas.microsoft.com/office/drawing/2014/main" id="{7328A8D8-3FE0-4FF6-B040-8407A520F1C1}"/>
              </a:ext>
            </a:extLst>
          </p:cNvPr>
          <p:cNvSpPr>
            <a:spLocks noGrp="1"/>
          </p:cNvSpPr>
          <p:nvPr>
            <p:ph idx="1"/>
          </p:nvPr>
        </p:nvSpPr>
        <p:spPr>
          <a:xfrm>
            <a:off x="4976031" y="963877"/>
            <a:ext cx="6377769" cy="4930246"/>
          </a:xfrm>
        </p:spPr>
        <p:txBody>
          <a:bodyPr anchor="ctr">
            <a:normAutofit/>
          </a:bodyPr>
          <a:lstStyle/>
          <a:p>
            <a:r>
              <a:rPr lang="nb-NO" sz="2400" dirty="0"/>
              <a:t>Vertikalsikt (VV) – «vertical visibility» – Den vertikale avstanden oppover vi klarer å kjenne igjen et objekt. </a:t>
            </a:r>
          </a:p>
          <a:p>
            <a:r>
              <a:rPr lang="nb-NO" sz="2400" dirty="0"/>
              <a:t>Er det lave skyer i området, vil vi kunne se objektet litt inn i skyene, og vertikalsikt kan derfor noen ganger være større enn den høyden skyene ligger over bakken </a:t>
            </a:r>
          </a:p>
        </p:txBody>
      </p:sp>
      <p:sp>
        <p:nvSpPr>
          <p:cNvPr id="3" name="Plassholder for dato 2">
            <a:extLst>
              <a:ext uri="{FF2B5EF4-FFF2-40B4-BE49-F238E27FC236}">
                <a16:creationId xmlns:a16="http://schemas.microsoft.com/office/drawing/2014/main" id="{C173150B-A54E-446C-AC8E-A6B54F57C886}"/>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B93C529F-AC9D-4629-8093-E2003B7A5937}"/>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426290863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5BCD76-E757-4F6A-B9DA-98A521C36FA9}"/>
              </a:ext>
            </a:extLst>
          </p:cNvPr>
          <p:cNvSpPr>
            <a:spLocks noGrp="1"/>
          </p:cNvSpPr>
          <p:nvPr>
            <p:ph type="title"/>
          </p:nvPr>
        </p:nvSpPr>
        <p:spPr>
          <a:xfrm>
            <a:off x="841248" y="581891"/>
            <a:ext cx="3363242" cy="3740727"/>
          </a:xfrm>
        </p:spPr>
        <p:txBody>
          <a:bodyPr vert="horz" lIns="91440" tIns="45720" rIns="91440" bIns="45720" rtlCol="0" anchor="b">
            <a:normAutofit/>
          </a:bodyPr>
          <a:lstStyle/>
          <a:p>
            <a:r>
              <a:rPr lang="en-US" b="1" kern="1200">
                <a:solidFill>
                  <a:schemeClr val="tx1"/>
                </a:solidFill>
                <a:latin typeface="+mj-lt"/>
                <a:ea typeface="+mj-ea"/>
                <a:cs typeface="+mj-cs"/>
              </a:rPr>
              <a:t>Skråsikt og vertikalsikt sammenlignet</a:t>
            </a:r>
          </a:p>
        </p:txBody>
      </p:sp>
      <p:pic>
        <p:nvPicPr>
          <p:cNvPr id="7" name="Plassholder for innhold 6" descr="Et bilde som inneholder utendørs, vann, gå på ski, mann&#10;&#10;Automatisk generert beskrivelse">
            <a:extLst>
              <a:ext uri="{FF2B5EF4-FFF2-40B4-BE49-F238E27FC236}">
                <a16:creationId xmlns:a16="http://schemas.microsoft.com/office/drawing/2014/main" id="{3DB99184-51BE-40EB-8E8B-78D1280267A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60617" y="1181365"/>
            <a:ext cx="7281232" cy="4969438"/>
          </a:xfrm>
          <a:prstGeom prst="rect">
            <a:avLst/>
          </a:prstGeom>
        </p:spPr>
      </p:pic>
      <p:sp>
        <p:nvSpPr>
          <p:cNvPr id="3" name="Plassholder for dato 2">
            <a:extLst>
              <a:ext uri="{FF2B5EF4-FFF2-40B4-BE49-F238E27FC236}">
                <a16:creationId xmlns:a16="http://schemas.microsoft.com/office/drawing/2014/main" id="{9BC2938E-8047-4DDD-86FC-7A071AE7A63A}"/>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D5F6B115-C3E9-4255-ADB6-14D7903DDC79}"/>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4193085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9FE36BC2-37CB-4E08-A266-D8019EA966E9}"/>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nb-NO" sz="2800" b="1"/>
              <a:t>Måling av lufttrykk</a:t>
            </a:r>
          </a:p>
        </p:txBody>
      </p:sp>
      <p:sp>
        <p:nvSpPr>
          <p:cNvPr id="3" name="Plassholder for innhold 2">
            <a:extLst>
              <a:ext uri="{FF2B5EF4-FFF2-40B4-BE49-F238E27FC236}">
                <a16:creationId xmlns:a16="http://schemas.microsoft.com/office/drawing/2014/main" id="{1CB38A41-248A-4CB7-8180-47D86662C8DF}"/>
              </a:ext>
            </a:extLst>
          </p:cNvPr>
          <p:cNvSpPr>
            <a:spLocks noGrp="1"/>
          </p:cNvSpPr>
          <p:nvPr>
            <p:ph idx="1"/>
          </p:nvPr>
        </p:nvSpPr>
        <p:spPr>
          <a:xfrm>
            <a:off x="643468" y="2638043"/>
            <a:ext cx="3363974" cy="3415623"/>
          </a:xfrm>
        </p:spPr>
        <p:txBody>
          <a:bodyPr>
            <a:normAutofit/>
          </a:bodyPr>
          <a:lstStyle/>
          <a:p>
            <a:r>
              <a:rPr lang="nb-NO" sz="2000" dirty="0"/>
              <a:t>På bakken måles lufttrykket med et barometer og en barograf. Sistnevnte gir variasjoner i trykket over tid</a:t>
            </a:r>
          </a:p>
          <a:p>
            <a:r>
              <a:rPr lang="nb-NO" sz="2000" dirty="0"/>
              <a:t>I et fly måles lufttrykket ved hjelp en eller flere høydemålere</a:t>
            </a:r>
          </a:p>
          <a:p>
            <a:r>
              <a:rPr lang="nb-NO" sz="2000" dirty="0"/>
              <a:t>De gir oss flyets høyde i forhold til et referanseplan </a:t>
            </a:r>
          </a:p>
        </p:txBody>
      </p:sp>
      <p:pic>
        <p:nvPicPr>
          <p:cNvPr id="5" name="Bilde 4" descr="Et bilde som inneholder skjermbilde&#10;&#10;Automatisk generert beskrivelse">
            <a:extLst>
              <a:ext uri="{FF2B5EF4-FFF2-40B4-BE49-F238E27FC236}">
                <a16:creationId xmlns:a16="http://schemas.microsoft.com/office/drawing/2014/main" id="{6D44A24D-800B-4F37-ADC1-95F56976EAAA}"/>
              </a:ext>
            </a:extLst>
          </p:cNvPr>
          <p:cNvPicPr>
            <a:picLocks noChangeAspect="1"/>
          </p:cNvPicPr>
          <p:nvPr/>
        </p:nvPicPr>
        <p:blipFill rotWithShape="1">
          <a:blip r:embed="rId2">
            <a:extLst>
              <a:ext uri="{28A0092B-C50C-407E-A947-70E740481C1C}">
                <a14:useLocalDpi xmlns:a14="http://schemas.microsoft.com/office/drawing/2010/main" val="0"/>
              </a:ext>
            </a:extLst>
          </a:blip>
          <a:srcRect t="7589" r="-1" b="4583"/>
          <a:stretch/>
        </p:blipFill>
        <p:spPr>
          <a:xfrm>
            <a:off x="5774325" y="643467"/>
            <a:ext cx="5297645" cy="5410199"/>
          </a:xfrm>
          <a:prstGeom prst="rect">
            <a:avLst/>
          </a:prstGeom>
        </p:spPr>
      </p:pic>
      <p:sp>
        <p:nvSpPr>
          <p:cNvPr id="4" name="Plassholder for dato 3">
            <a:extLst>
              <a:ext uri="{FF2B5EF4-FFF2-40B4-BE49-F238E27FC236}">
                <a16:creationId xmlns:a16="http://schemas.microsoft.com/office/drawing/2014/main" id="{F2F3F4BF-1CF1-470E-A6EA-E72F33AF5C70}"/>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C03D0B6F-3A7E-4C6D-BEA0-5C4315FB61F1}"/>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264654171"/>
      </p:ext>
    </p:extLst>
  </p:cSld>
  <p:clrMapOvr>
    <a:overrideClrMapping bg1="dk1" tx1="lt1" bg2="dk2" tx2="lt2" accent1="accent1" accent2="accent2" accent3="accent3" accent4="accent4" accent5="accent5" accent6="accent6" hlink="hlink" folHlink="folHlink"/>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5BCD76-E757-4F6A-B9DA-98A521C36FA9}"/>
              </a:ext>
            </a:extLst>
          </p:cNvPr>
          <p:cNvSpPr>
            <a:spLocks noGrp="1"/>
          </p:cNvSpPr>
          <p:nvPr>
            <p:ph type="title"/>
          </p:nvPr>
        </p:nvSpPr>
        <p:spPr>
          <a:xfrm>
            <a:off x="648929" y="629266"/>
            <a:ext cx="3651467" cy="1676603"/>
          </a:xfrm>
        </p:spPr>
        <p:txBody>
          <a:bodyPr>
            <a:normAutofit/>
          </a:bodyPr>
          <a:lstStyle/>
          <a:p>
            <a:r>
              <a:rPr lang="nb-NO" b="1" dirty="0"/>
              <a:t>Siktbegreper – rullebanesikt</a:t>
            </a:r>
          </a:p>
        </p:txBody>
      </p:sp>
      <p:sp>
        <p:nvSpPr>
          <p:cNvPr id="3" name="Plassholder for innhold 2">
            <a:extLst>
              <a:ext uri="{FF2B5EF4-FFF2-40B4-BE49-F238E27FC236}">
                <a16:creationId xmlns:a16="http://schemas.microsoft.com/office/drawing/2014/main" id="{7328A8D8-3FE0-4FF6-B040-8407A520F1C1}"/>
              </a:ext>
            </a:extLst>
          </p:cNvPr>
          <p:cNvSpPr>
            <a:spLocks noGrp="1"/>
          </p:cNvSpPr>
          <p:nvPr>
            <p:ph idx="1"/>
          </p:nvPr>
        </p:nvSpPr>
        <p:spPr>
          <a:xfrm>
            <a:off x="648931" y="2438400"/>
            <a:ext cx="3651466" cy="3785419"/>
          </a:xfrm>
        </p:spPr>
        <p:txBody>
          <a:bodyPr>
            <a:normAutofit/>
          </a:bodyPr>
          <a:lstStyle/>
          <a:p>
            <a:r>
              <a:rPr lang="nb-NO" sz="2000" dirty="0"/>
              <a:t>Rullebanesikt (RVR) – «runway visual range» - den distanse innenfor en flyger i et luftfartøy på rullebanens senterlinje kan se oppmerkinger eller lys som viser banens begrensninger eller markerer dens senterlinje</a:t>
            </a:r>
          </a:p>
          <a:p>
            <a:pPr marL="0" indent="0">
              <a:buNone/>
            </a:pPr>
            <a:endParaRPr lang="nb-NO" sz="1800" dirty="0"/>
          </a:p>
        </p:txBody>
      </p:sp>
      <p:pic>
        <p:nvPicPr>
          <p:cNvPr id="5" name="Bilde 4" descr="Et bilde som inneholder utendørs, fly, visning, stor&#10;&#10;Automatisk generert beskrivelse">
            <a:extLst>
              <a:ext uri="{FF2B5EF4-FFF2-40B4-BE49-F238E27FC236}">
                <a16:creationId xmlns:a16="http://schemas.microsoft.com/office/drawing/2014/main" id="{C6E6A139-4B92-44C8-AC66-3781D3924646}"/>
              </a:ext>
            </a:extLst>
          </p:cNvPr>
          <p:cNvPicPr>
            <a:picLocks noChangeAspect="1"/>
          </p:cNvPicPr>
          <p:nvPr/>
        </p:nvPicPr>
        <p:blipFill rotWithShape="1">
          <a:blip r:embed="rId2">
            <a:extLst>
              <a:ext uri="{28A0092B-C50C-407E-A947-70E740481C1C}">
                <a14:useLocalDpi xmlns:a14="http://schemas.microsoft.com/office/drawing/2010/main" val="0"/>
              </a:ext>
            </a:extLst>
          </a:blip>
          <a:srcRect l="17400"/>
          <a:stretch/>
        </p:blipFill>
        <p:spPr>
          <a:xfrm>
            <a:off x="4639056" y="10"/>
            <a:ext cx="7552944" cy="6857990"/>
          </a:xfrm>
          <a:prstGeom prst="rect">
            <a:avLst/>
          </a:prstGeom>
          <a:effectLst/>
        </p:spPr>
      </p:pic>
      <p:sp>
        <p:nvSpPr>
          <p:cNvPr id="6" name="Rektangel 5">
            <a:extLst>
              <a:ext uri="{FF2B5EF4-FFF2-40B4-BE49-F238E27FC236}">
                <a16:creationId xmlns:a16="http://schemas.microsoft.com/office/drawing/2014/main" id="{FD9B1BD4-8760-46BF-B111-5485A1D3C610}"/>
              </a:ext>
            </a:extLst>
          </p:cNvPr>
          <p:cNvSpPr/>
          <p:nvPr/>
        </p:nvSpPr>
        <p:spPr>
          <a:xfrm>
            <a:off x="4810255" y="6611769"/>
            <a:ext cx="6096000" cy="246221"/>
          </a:xfrm>
          <a:prstGeom prst="rect">
            <a:avLst/>
          </a:prstGeom>
        </p:spPr>
        <p:txBody>
          <a:bodyPr>
            <a:spAutoFit/>
          </a:bodyPr>
          <a:lstStyle/>
          <a:p>
            <a:r>
              <a:rPr lang="en-US" sz="1000" dirty="0">
                <a:solidFill>
                  <a:schemeClr val="bg2"/>
                </a:solidFill>
              </a:rPr>
              <a:t>By Mathieu </a:t>
            </a:r>
            <a:r>
              <a:rPr lang="en-US" sz="1000" dirty="0" err="1">
                <a:solidFill>
                  <a:schemeClr val="bg2"/>
                </a:solidFill>
              </a:rPr>
              <a:t>Neuforge</a:t>
            </a:r>
            <a:r>
              <a:rPr lang="en-US" sz="1000" dirty="0">
                <a:solidFill>
                  <a:schemeClr val="bg2"/>
                </a:solidFill>
              </a:rPr>
              <a:t> - http://picsfromtheoffice.blogspot.com/, CC BY 3.0 </a:t>
            </a:r>
            <a:endParaRPr lang="nb-NO" sz="1000" dirty="0">
              <a:solidFill>
                <a:schemeClr val="bg2"/>
              </a:solidFill>
            </a:endParaRPr>
          </a:p>
        </p:txBody>
      </p:sp>
      <p:sp>
        <p:nvSpPr>
          <p:cNvPr id="4" name="Plassholder for dato 3">
            <a:extLst>
              <a:ext uri="{FF2B5EF4-FFF2-40B4-BE49-F238E27FC236}">
                <a16:creationId xmlns:a16="http://schemas.microsoft.com/office/drawing/2014/main" id="{4C169979-6139-4BF4-8657-F0AFA2F6DAFA}"/>
              </a:ext>
            </a:extLst>
          </p:cNvPr>
          <p:cNvSpPr>
            <a:spLocks noGrp="1"/>
          </p:cNvSpPr>
          <p:nvPr>
            <p:ph type="dt" sz="half" idx="10"/>
          </p:nvPr>
        </p:nvSpPr>
        <p:spPr/>
        <p:txBody>
          <a:bodyPr/>
          <a:lstStyle/>
          <a:p>
            <a:r>
              <a:rPr lang="nb-NO"/>
              <a:t>15.01.2020</a:t>
            </a:r>
          </a:p>
        </p:txBody>
      </p:sp>
      <p:sp>
        <p:nvSpPr>
          <p:cNvPr id="7" name="Plassholder for bunntekst 6">
            <a:extLst>
              <a:ext uri="{FF2B5EF4-FFF2-40B4-BE49-F238E27FC236}">
                <a16:creationId xmlns:a16="http://schemas.microsoft.com/office/drawing/2014/main" id="{CCE100C9-E9B8-4551-96C1-C16DF017A119}"/>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16603972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 y="11"/>
            <a:ext cx="12191980" cy="6857988"/>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en-US" sz="3600" dirty="0">
                <a:solidFill>
                  <a:schemeClr val="tx1">
                    <a:lumMod val="85000"/>
                    <a:lumOff val="15000"/>
                  </a:schemeClr>
                </a:solidFill>
              </a:rPr>
              <a:t>Nedbør</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3" name="Bilde 12">
            <a:extLst>
              <a:ext uri="{FF2B5EF4-FFF2-40B4-BE49-F238E27FC236}">
                <a16:creationId xmlns:a16="http://schemas.microsoft.com/office/drawing/2014/main" id="{31EAFC95-BD98-4B82-9190-23797D5F7F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76687" y="6207629"/>
            <a:ext cx="2638625" cy="571500"/>
          </a:xfrm>
          <a:prstGeom prst="rect">
            <a:avLst/>
          </a:prstGeom>
        </p:spPr>
      </p:pic>
    </p:spTree>
    <p:extLst>
      <p:ext uri="{BB962C8B-B14F-4D97-AF65-F5344CB8AC3E}">
        <p14:creationId xmlns:p14="http://schemas.microsoft.com/office/powerpoint/2010/main" val="129688226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98F9BC-E848-4CEF-93A5-F04FB6F16F73}"/>
              </a:ext>
            </a:extLst>
          </p:cNvPr>
          <p:cNvSpPr>
            <a:spLocks noGrp="1"/>
          </p:cNvSpPr>
          <p:nvPr>
            <p:ph type="title"/>
          </p:nvPr>
        </p:nvSpPr>
        <p:spPr>
          <a:xfrm>
            <a:off x="648929" y="629266"/>
            <a:ext cx="3651467" cy="1676603"/>
          </a:xfrm>
        </p:spPr>
        <p:txBody>
          <a:bodyPr>
            <a:normAutofit/>
          </a:bodyPr>
          <a:lstStyle/>
          <a:p>
            <a:r>
              <a:rPr lang="nb-NO" b="1"/>
              <a:t>Nedbør</a:t>
            </a:r>
            <a:endParaRPr lang="nb-NO" b="1" dirty="0"/>
          </a:p>
        </p:txBody>
      </p:sp>
      <p:sp>
        <p:nvSpPr>
          <p:cNvPr id="3" name="Plassholder for innhold 2">
            <a:extLst>
              <a:ext uri="{FF2B5EF4-FFF2-40B4-BE49-F238E27FC236}">
                <a16:creationId xmlns:a16="http://schemas.microsoft.com/office/drawing/2014/main" id="{3295940C-4764-4278-86C8-1557A8DDAB98}"/>
              </a:ext>
            </a:extLst>
          </p:cNvPr>
          <p:cNvSpPr>
            <a:spLocks noGrp="1"/>
          </p:cNvSpPr>
          <p:nvPr>
            <p:ph idx="1"/>
          </p:nvPr>
        </p:nvSpPr>
        <p:spPr>
          <a:xfrm>
            <a:off x="648931" y="2438400"/>
            <a:ext cx="3651466" cy="3785419"/>
          </a:xfrm>
        </p:spPr>
        <p:txBody>
          <a:bodyPr>
            <a:normAutofit/>
          </a:bodyPr>
          <a:lstStyle/>
          <a:p>
            <a:r>
              <a:rPr lang="nb-NO" sz="2400" dirty="0"/>
              <a:t>Regn og yr</a:t>
            </a:r>
          </a:p>
          <a:p>
            <a:r>
              <a:rPr lang="nb-NO" sz="2400" dirty="0"/>
              <a:t>Underkjølt regn og yr</a:t>
            </a:r>
          </a:p>
          <a:p>
            <a:r>
              <a:rPr lang="nb-NO" sz="2400" dirty="0"/>
              <a:t>Kornsnø og snøkorn</a:t>
            </a:r>
          </a:p>
          <a:p>
            <a:r>
              <a:rPr lang="nb-NO" sz="2400" dirty="0"/>
              <a:t>Hagl</a:t>
            </a:r>
          </a:p>
          <a:p>
            <a:r>
              <a:rPr lang="nb-NO" sz="2400" dirty="0"/>
              <a:t>Snø og sludd</a:t>
            </a:r>
          </a:p>
          <a:p>
            <a:r>
              <a:rPr lang="nb-NO" sz="2400" dirty="0"/>
              <a:t>Nedbør og skytyper</a:t>
            </a:r>
          </a:p>
        </p:txBody>
      </p:sp>
      <p:pic>
        <p:nvPicPr>
          <p:cNvPr id="5" name="Bilde 4" descr="Et bilde som inneholder regn, natur, utendørs, bygning&#10;&#10;Automatisk generert beskrivelse">
            <a:extLst>
              <a:ext uri="{FF2B5EF4-FFF2-40B4-BE49-F238E27FC236}">
                <a16:creationId xmlns:a16="http://schemas.microsoft.com/office/drawing/2014/main" id="{CDF45B4D-5592-4A87-B4CA-383587CF7450}"/>
              </a:ext>
            </a:extLst>
          </p:cNvPr>
          <p:cNvPicPr>
            <a:picLocks noChangeAspect="1"/>
          </p:cNvPicPr>
          <p:nvPr/>
        </p:nvPicPr>
        <p:blipFill rotWithShape="1">
          <a:blip r:embed="rId2">
            <a:extLst>
              <a:ext uri="{28A0092B-C50C-407E-A947-70E740481C1C}">
                <a14:useLocalDpi xmlns:a14="http://schemas.microsoft.com/office/drawing/2010/main" val="0"/>
              </a:ext>
            </a:extLst>
          </a:blip>
          <a:srcRect l="21732" r="16318"/>
          <a:stretch/>
        </p:blipFill>
        <p:spPr>
          <a:xfrm>
            <a:off x="4639056" y="10"/>
            <a:ext cx="7552944" cy="6857990"/>
          </a:xfrm>
          <a:prstGeom prst="rect">
            <a:avLst/>
          </a:prstGeom>
          <a:effectLst/>
        </p:spPr>
      </p:pic>
      <p:sp>
        <p:nvSpPr>
          <p:cNvPr id="4" name="Plassholder for dato 3">
            <a:extLst>
              <a:ext uri="{FF2B5EF4-FFF2-40B4-BE49-F238E27FC236}">
                <a16:creationId xmlns:a16="http://schemas.microsoft.com/office/drawing/2014/main" id="{3DA953AE-F000-4402-B6D6-50D1526ABCBF}"/>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616E1267-0852-4FAE-B44A-09A661967C24}"/>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30061071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6">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66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FE4B843D-4841-498B-9C6F-990F382F95D7}"/>
              </a:ext>
            </a:extLst>
          </p:cNvPr>
          <p:cNvSpPr>
            <a:spLocks noGrp="1"/>
          </p:cNvSpPr>
          <p:nvPr>
            <p:ph type="title"/>
          </p:nvPr>
        </p:nvSpPr>
        <p:spPr>
          <a:xfrm>
            <a:off x="524256" y="4767072"/>
            <a:ext cx="6594189" cy="1625210"/>
          </a:xfrm>
        </p:spPr>
        <p:txBody>
          <a:bodyPr>
            <a:normAutofit/>
          </a:bodyPr>
          <a:lstStyle/>
          <a:p>
            <a:pPr algn="r"/>
            <a:r>
              <a:rPr lang="nb-NO" b="1">
                <a:solidFill>
                  <a:srgbClr val="FFFFFF"/>
                </a:solidFill>
              </a:rPr>
              <a:t>Hvordan nedbør oppstår</a:t>
            </a:r>
          </a:p>
        </p:txBody>
      </p:sp>
      <p:pic>
        <p:nvPicPr>
          <p:cNvPr id="5" name="Bilde 4" descr="Et bilde som inneholder natur, regn&#10;&#10;Automatisk generert beskrivelse">
            <a:extLst>
              <a:ext uri="{FF2B5EF4-FFF2-40B4-BE49-F238E27FC236}">
                <a16:creationId xmlns:a16="http://schemas.microsoft.com/office/drawing/2014/main" id="{F2874B95-C63A-4AE9-8B42-C7DB62F4158A}"/>
              </a:ext>
            </a:extLst>
          </p:cNvPr>
          <p:cNvPicPr>
            <a:picLocks noChangeAspect="1"/>
          </p:cNvPicPr>
          <p:nvPr/>
        </p:nvPicPr>
        <p:blipFill rotWithShape="1">
          <a:blip r:embed="rId2">
            <a:extLst>
              <a:ext uri="{28A0092B-C50C-407E-A947-70E740481C1C}">
                <a14:useLocalDpi xmlns:a14="http://schemas.microsoft.com/office/drawing/2010/main" val="0"/>
              </a:ext>
            </a:extLst>
          </a:blip>
          <a:srcRect t="12820" r="1" b="1"/>
          <a:stretch/>
        </p:blipFill>
        <p:spPr>
          <a:xfrm>
            <a:off x="327547" y="321733"/>
            <a:ext cx="7058306" cy="4107392"/>
          </a:xfrm>
          <a:prstGeom prst="rect">
            <a:avLst/>
          </a:prstGeom>
        </p:spPr>
      </p:pic>
      <p:sp>
        <p:nvSpPr>
          <p:cNvPr id="19" name="Rectangle 18">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309FC2D3-93D9-477E-8218-A2D944111CC8}"/>
              </a:ext>
            </a:extLst>
          </p:cNvPr>
          <p:cNvSpPr>
            <a:spLocks noGrp="1"/>
          </p:cNvSpPr>
          <p:nvPr>
            <p:ph idx="1"/>
          </p:nvPr>
        </p:nvSpPr>
        <p:spPr>
          <a:xfrm>
            <a:off x="8029319" y="917724"/>
            <a:ext cx="3424739" cy="5194317"/>
          </a:xfrm>
        </p:spPr>
        <p:txBody>
          <a:bodyPr anchor="ctr">
            <a:normAutofit/>
          </a:bodyPr>
          <a:lstStyle/>
          <a:p>
            <a:r>
              <a:rPr lang="nb-NO" sz="1800" dirty="0">
                <a:solidFill>
                  <a:srgbClr val="FFFFFF"/>
                </a:solidFill>
              </a:rPr>
              <a:t>Vanndamp som kondenserer blir til små vanndråper som til slutt blir skyer </a:t>
            </a:r>
          </a:p>
          <a:p>
            <a:r>
              <a:rPr lang="nb-NO" sz="1800" dirty="0">
                <a:solidFill>
                  <a:srgbClr val="FFFFFF"/>
                </a:solidFill>
              </a:rPr>
              <a:t>I noen skyer oppstår det fysiske prosesser som får de små dråpene til å vokse sammen med andre dråper, og til slutt er de blitt så store og tunge at de rett og slett faller ut av skyen som regn</a:t>
            </a:r>
          </a:p>
          <a:p>
            <a:r>
              <a:rPr lang="nb-NO" sz="1800" dirty="0">
                <a:solidFill>
                  <a:srgbClr val="FFFFFF"/>
                </a:solidFill>
              </a:rPr>
              <a:t>På våre breddegrader er det også vanlig at skyene inneholder iskrystaller som vokser slik at vi får en kjedereaksjon med iskrystaller på toppen, og nedbør ut fra bunnen av skyen. Om det blir snø eller regn, er avhengig av temperatur</a:t>
            </a:r>
          </a:p>
        </p:txBody>
      </p:sp>
      <p:sp>
        <p:nvSpPr>
          <p:cNvPr id="4" name="Plassholder for dato 3">
            <a:extLst>
              <a:ext uri="{FF2B5EF4-FFF2-40B4-BE49-F238E27FC236}">
                <a16:creationId xmlns:a16="http://schemas.microsoft.com/office/drawing/2014/main" id="{BB556487-F6A8-44BE-B08B-26B695B61450}"/>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6DEFE15A-93DE-4360-B769-4B6CC766DFA7}"/>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77326519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298F9BC-E848-4CEF-93A5-F04FB6F16F73}"/>
              </a:ext>
            </a:extLst>
          </p:cNvPr>
          <p:cNvSpPr>
            <a:spLocks noGrp="1"/>
          </p:cNvSpPr>
          <p:nvPr>
            <p:ph type="title"/>
          </p:nvPr>
        </p:nvSpPr>
        <p:spPr>
          <a:xfrm>
            <a:off x="838200" y="963877"/>
            <a:ext cx="3494362" cy="4930246"/>
          </a:xfrm>
        </p:spPr>
        <p:txBody>
          <a:bodyPr>
            <a:normAutofit/>
          </a:bodyPr>
          <a:lstStyle/>
          <a:p>
            <a:pPr algn="r"/>
            <a:r>
              <a:rPr lang="nb-NO" b="1">
                <a:solidFill>
                  <a:schemeClr val="accent1"/>
                </a:solidFill>
              </a:rPr>
              <a:t>Regn og yr</a:t>
            </a:r>
            <a:endParaRPr lang="nb-NO" b="1" dirty="0">
              <a:solidFill>
                <a:schemeClr val="accent1"/>
              </a:solidFill>
            </a:endParaRPr>
          </a:p>
        </p:txBody>
      </p:sp>
      <p:cxnSp>
        <p:nvCxnSpPr>
          <p:cNvPr id="17" name="Straight Connector 16">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4" name="Plassholder for innhold 2">
            <a:extLst>
              <a:ext uri="{FF2B5EF4-FFF2-40B4-BE49-F238E27FC236}">
                <a16:creationId xmlns:a16="http://schemas.microsoft.com/office/drawing/2014/main" id="{3295940C-4764-4278-86C8-1557A8DDAB98}"/>
              </a:ext>
            </a:extLst>
          </p:cNvPr>
          <p:cNvSpPr>
            <a:spLocks noGrp="1"/>
          </p:cNvSpPr>
          <p:nvPr>
            <p:ph idx="1"/>
          </p:nvPr>
        </p:nvSpPr>
        <p:spPr>
          <a:xfrm>
            <a:off x="4976031" y="963877"/>
            <a:ext cx="6377769" cy="4930246"/>
          </a:xfrm>
        </p:spPr>
        <p:txBody>
          <a:bodyPr anchor="ctr">
            <a:normAutofit/>
          </a:bodyPr>
          <a:lstStyle/>
          <a:p>
            <a:endParaRPr lang="nb-NO" sz="2000"/>
          </a:p>
          <a:p>
            <a:r>
              <a:rPr lang="nb-NO" sz="2000"/>
              <a:t>Frontregn («frontal rain»): når to luftmasser blandes slik at varm luft kjøles ned og vanndampen kondenserer</a:t>
            </a:r>
          </a:p>
          <a:p>
            <a:r>
              <a:rPr lang="nb-NO" sz="2000"/>
              <a:t>Orografisk regn (regn i forbindelse med terreng): når høyt terreng skyver fuktig luft oppover slik at luften kondenserer og det blir skyer</a:t>
            </a:r>
          </a:p>
          <a:p>
            <a:r>
              <a:rPr lang="nb-NO" sz="2000"/>
              <a:t>Regn i forbindelse med konveksjonsskyer («convective rain»): vertikale bevegelser som skyldes instabilitet gjør at vanndampen stiger, avkjøles og kondenseres til skyer. En regnbyge fra en Cu eller Cb er et godt eksempel </a:t>
            </a:r>
          </a:p>
          <a:p>
            <a:r>
              <a:rPr lang="nb-NO" sz="2000"/>
              <a:t>Yr består av små regndråper som er mindre enn regndråper. Faller gjerne fra lave skyer som har skybase under cirka 6500 fot. Så lenge yr ikke er underkjølt, eller faller fra tåke eller lave stratiforme skyer vil det ikke ha store operative konsekvenser for en VFR-flyvning </a:t>
            </a:r>
          </a:p>
        </p:txBody>
      </p:sp>
      <p:sp>
        <p:nvSpPr>
          <p:cNvPr id="3" name="Plassholder for dato 2">
            <a:extLst>
              <a:ext uri="{FF2B5EF4-FFF2-40B4-BE49-F238E27FC236}">
                <a16:creationId xmlns:a16="http://schemas.microsoft.com/office/drawing/2014/main" id="{45658677-B4BD-44C7-8A56-1AB8463F3342}"/>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CBD8E910-CF21-40C2-95C9-65DB218B7C47}"/>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95673200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54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5298F9BC-E848-4CEF-93A5-F04FB6F16F73}"/>
              </a:ext>
            </a:extLst>
          </p:cNvPr>
          <p:cNvSpPr>
            <a:spLocks noGrp="1"/>
          </p:cNvSpPr>
          <p:nvPr>
            <p:ph type="title"/>
          </p:nvPr>
        </p:nvSpPr>
        <p:spPr>
          <a:xfrm>
            <a:off x="524256" y="4767072"/>
            <a:ext cx="6594189" cy="1625210"/>
          </a:xfrm>
        </p:spPr>
        <p:txBody>
          <a:bodyPr>
            <a:normAutofit/>
          </a:bodyPr>
          <a:lstStyle/>
          <a:p>
            <a:pPr algn="r"/>
            <a:r>
              <a:rPr lang="nb-NO" b="1" dirty="0">
                <a:solidFill>
                  <a:srgbClr val="FFFFFF"/>
                </a:solidFill>
              </a:rPr>
              <a:t>Underkjølt regn og yr </a:t>
            </a:r>
            <a:br>
              <a:rPr lang="nb-NO" b="1" dirty="0">
                <a:solidFill>
                  <a:srgbClr val="FFFFFF"/>
                </a:solidFill>
              </a:rPr>
            </a:br>
            <a:r>
              <a:rPr lang="nb-NO" b="1" dirty="0">
                <a:solidFill>
                  <a:srgbClr val="FFFFFF"/>
                </a:solidFill>
              </a:rPr>
              <a:t> Farlig klar is</a:t>
            </a:r>
          </a:p>
        </p:txBody>
      </p:sp>
      <p:pic>
        <p:nvPicPr>
          <p:cNvPr id="5" name="Bilde 4" descr="Et bilde som inneholder sitter, fly, mann, stor&#10;&#10;Automatisk generert beskrivelse">
            <a:extLst>
              <a:ext uri="{FF2B5EF4-FFF2-40B4-BE49-F238E27FC236}">
                <a16:creationId xmlns:a16="http://schemas.microsoft.com/office/drawing/2014/main" id="{B744518F-6DDC-42AA-98A7-87D448D9ACDB}"/>
              </a:ext>
            </a:extLst>
          </p:cNvPr>
          <p:cNvPicPr>
            <a:picLocks noChangeAspect="1"/>
          </p:cNvPicPr>
          <p:nvPr/>
        </p:nvPicPr>
        <p:blipFill rotWithShape="1">
          <a:blip r:embed="rId2">
            <a:extLst>
              <a:ext uri="{28A0092B-C50C-407E-A947-70E740481C1C}">
                <a14:useLocalDpi xmlns:a14="http://schemas.microsoft.com/office/drawing/2010/main" val="0"/>
              </a:ext>
            </a:extLst>
          </a:blip>
          <a:srcRect r="1" b="12822"/>
          <a:stretch/>
        </p:blipFill>
        <p:spPr>
          <a:xfrm>
            <a:off x="321732" y="321732"/>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3295940C-4764-4278-86C8-1557A8DDAB98}"/>
              </a:ext>
            </a:extLst>
          </p:cNvPr>
          <p:cNvSpPr>
            <a:spLocks noGrp="1"/>
          </p:cNvSpPr>
          <p:nvPr>
            <p:ph idx="1"/>
          </p:nvPr>
        </p:nvSpPr>
        <p:spPr>
          <a:xfrm>
            <a:off x="8029319" y="917725"/>
            <a:ext cx="3424739" cy="4852362"/>
          </a:xfrm>
        </p:spPr>
        <p:txBody>
          <a:bodyPr anchor="ctr">
            <a:normAutofit fontScale="92500" lnSpcReduction="10000"/>
          </a:bodyPr>
          <a:lstStyle/>
          <a:p>
            <a:r>
              <a:rPr lang="nb-NO" sz="1800" dirty="0">
                <a:solidFill>
                  <a:srgbClr val="FFFFFF"/>
                </a:solidFill>
              </a:rPr>
              <a:t>Underkjølt yr («freezing drizzle») eller regn («freezing rain») </a:t>
            </a:r>
          </a:p>
          <a:p>
            <a:r>
              <a:rPr lang="nb-NO" sz="1800" dirty="0">
                <a:solidFill>
                  <a:srgbClr val="FFFFFF"/>
                </a:solidFill>
              </a:rPr>
              <a:t>Dannes når nedbør faller i et område med minusgrader</a:t>
            </a:r>
          </a:p>
          <a:p>
            <a:r>
              <a:rPr lang="nb-NO" sz="1800" dirty="0">
                <a:solidFill>
                  <a:srgbClr val="FFFFFF"/>
                </a:solidFill>
              </a:rPr>
              <a:t>Underkjølt betyr at en dråpe avkjøles til en temperatur som er under det normale frysepunktet, men forblir i flytende form. Når dråpene treffer et kaldt objekt fryser de umiddelbart samtidig som treffhastigheten gjør at de blir spredt ut på overflaten og danner et tynt lag ruglete is, eller farlig </a:t>
            </a:r>
            <a:r>
              <a:rPr lang="nb-NO" sz="1800" dirty="0" err="1">
                <a:solidFill>
                  <a:srgbClr val="FFC000"/>
                </a:solidFill>
              </a:rPr>
              <a:t>klaris</a:t>
            </a:r>
            <a:r>
              <a:rPr lang="nb-NO" sz="1800" dirty="0">
                <a:solidFill>
                  <a:srgbClr val="FFFFFF"/>
                </a:solidFill>
              </a:rPr>
              <a:t>, som kan være svært vanskelig å se </a:t>
            </a:r>
          </a:p>
          <a:p>
            <a:r>
              <a:rPr lang="nb-NO" sz="1800" dirty="0">
                <a:solidFill>
                  <a:srgbClr val="FFFFFF"/>
                </a:solidFill>
              </a:rPr>
              <a:t>Kalles for underkjølt regn eller glasur («glaze»). Dersom dråpene er små kalles nedbøren for underkjølt yr</a:t>
            </a:r>
          </a:p>
          <a:p>
            <a:r>
              <a:rPr lang="nb-NO" sz="1800" dirty="0">
                <a:solidFill>
                  <a:srgbClr val="FFFFFF"/>
                </a:solidFill>
              </a:rPr>
              <a:t>Særdeles farlig for luftfarten!</a:t>
            </a:r>
          </a:p>
        </p:txBody>
      </p:sp>
      <p:sp>
        <p:nvSpPr>
          <p:cNvPr id="4" name="Plassholder for dato 3">
            <a:extLst>
              <a:ext uri="{FF2B5EF4-FFF2-40B4-BE49-F238E27FC236}">
                <a16:creationId xmlns:a16="http://schemas.microsoft.com/office/drawing/2014/main" id="{84A72366-5913-4D53-A714-47A2026FBC1F}"/>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79CB7327-A1F0-4F53-8443-3CB8231E0B72}"/>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40609673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298F9BC-E848-4CEF-93A5-F04FB6F16F73}"/>
              </a:ext>
            </a:extLst>
          </p:cNvPr>
          <p:cNvSpPr>
            <a:spLocks noGrp="1"/>
          </p:cNvSpPr>
          <p:nvPr>
            <p:ph type="title"/>
          </p:nvPr>
        </p:nvSpPr>
        <p:spPr>
          <a:xfrm>
            <a:off x="838200" y="963877"/>
            <a:ext cx="3494362" cy="4930246"/>
          </a:xfrm>
        </p:spPr>
        <p:txBody>
          <a:bodyPr>
            <a:normAutofit/>
          </a:bodyPr>
          <a:lstStyle/>
          <a:p>
            <a:pPr algn="r"/>
            <a:r>
              <a:rPr lang="nb-NO" b="1">
                <a:solidFill>
                  <a:schemeClr val="accent1"/>
                </a:solidFill>
              </a:rPr>
              <a:t>Kornsnø og snøkorn</a:t>
            </a:r>
          </a:p>
        </p:txBody>
      </p:sp>
      <p:cxnSp>
        <p:nvCxnSpPr>
          <p:cNvPr id="15" name="Straight Connector 14">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3295940C-4764-4278-86C8-1557A8DDAB98}"/>
              </a:ext>
            </a:extLst>
          </p:cNvPr>
          <p:cNvSpPr>
            <a:spLocks noGrp="1"/>
          </p:cNvSpPr>
          <p:nvPr>
            <p:ph idx="1"/>
          </p:nvPr>
        </p:nvSpPr>
        <p:spPr>
          <a:xfrm>
            <a:off x="4976031" y="664143"/>
            <a:ext cx="6377769" cy="5537989"/>
          </a:xfrm>
        </p:spPr>
        <p:txBody>
          <a:bodyPr anchor="ctr">
            <a:normAutofit lnSpcReduction="10000"/>
          </a:bodyPr>
          <a:lstStyle/>
          <a:p>
            <a:r>
              <a:rPr lang="nb-NO" sz="2200" dirty="0"/>
              <a:t>Kornsnø («snow grains»): </a:t>
            </a:r>
          </a:p>
          <a:p>
            <a:pPr>
              <a:buFontTx/>
              <a:buChar char="-"/>
            </a:pPr>
            <a:r>
              <a:rPr lang="nb-NO" sz="2200" dirty="0"/>
              <a:t>Små ugjennom-siktige korn av is </a:t>
            </a:r>
          </a:p>
          <a:p>
            <a:pPr>
              <a:buFontTx/>
              <a:buChar char="-"/>
            </a:pPr>
            <a:r>
              <a:rPr lang="nb-NO" sz="2200" dirty="0"/>
              <a:t>Ganske flate og langstrakte av utseende </a:t>
            </a:r>
          </a:p>
          <a:p>
            <a:pPr>
              <a:buFontTx/>
              <a:buChar char="-"/>
            </a:pPr>
            <a:r>
              <a:rPr lang="nb-NO" sz="2200" dirty="0"/>
              <a:t>Diameter under en millimeter. </a:t>
            </a:r>
          </a:p>
          <a:p>
            <a:pPr>
              <a:buFontTx/>
              <a:buChar char="-"/>
            </a:pPr>
            <a:r>
              <a:rPr lang="nb-NO" sz="2200" dirty="0"/>
              <a:t>Faller i hovedsak fra stratiforme skyer, og aldri i form av byger </a:t>
            </a:r>
          </a:p>
          <a:p>
            <a:r>
              <a:rPr lang="nb-NO" sz="2200" dirty="0"/>
              <a:t>Snøkorn («snow pellets»): </a:t>
            </a:r>
          </a:p>
          <a:p>
            <a:pPr>
              <a:buFontTx/>
              <a:buChar char="-"/>
            </a:pPr>
            <a:r>
              <a:rPr lang="nb-NO" sz="2200" dirty="0"/>
              <a:t>Sprø, hvite (eller ugjennomsiktige) runde ispartikler. Dannes ved at vann fryser på iskrystaller i skyen, og vokser med tilgang på underkjølt regn</a:t>
            </a:r>
          </a:p>
          <a:p>
            <a:pPr>
              <a:buFontTx/>
              <a:buChar char="-"/>
            </a:pPr>
            <a:r>
              <a:rPr lang="nb-NO" sz="2200" dirty="0"/>
              <a:t>Diameter mindre enn 5 millimeter. </a:t>
            </a:r>
          </a:p>
          <a:p>
            <a:pPr>
              <a:buFontTx/>
              <a:buChar char="-"/>
            </a:pPr>
            <a:r>
              <a:rPr lang="nb-NO" sz="2200" dirty="0"/>
              <a:t>Faller i hovedsak som byger fra cumuliformede skyer, og er mykere og større enn kornsnø. Snøkorn forveksles ofte med kornsnø, men er sprø, og faller i hovedsak som byger</a:t>
            </a:r>
          </a:p>
          <a:p>
            <a:r>
              <a:rPr lang="nb-NO" sz="2200" dirty="0"/>
              <a:t>Kornsnø og snøkorn indikerer at det er ising i skyer </a:t>
            </a:r>
          </a:p>
        </p:txBody>
      </p:sp>
      <p:sp>
        <p:nvSpPr>
          <p:cNvPr id="4" name="Plassholder for dato 3">
            <a:extLst>
              <a:ext uri="{FF2B5EF4-FFF2-40B4-BE49-F238E27FC236}">
                <a16:creationId xmlns:a16="http://schemas.microsoft.com/office/drawing/2014/main" id="{D41F7977-9590-4D75-BCC7-FD92ACCD9D68}"/>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70BC77D9-95BE-44AC-85C3-9E996E14499E}"/>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2400138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98F9BC-E848-4CEF-93A5-F04FB6F16F73}"/>
              </a:ext>
            </a:extLst>
          </p:cNvPr>
          <p:cNvSpPr>
            <a:spLocks noGrp="1"/>
          </p:cNvSpPr>
          <p:nvPr>
            <p:ph type="title"/>
          </p:nvPr>
        </p:nvSpPr>
        <p:spPr>
          <a:xfrm>
            <a:off x="4965430" y="629268"/>
            <a:ext cx="6586491" cy="1286160"/>
          </a:xfrm>
        </p:spPr>
        <p:txBody>
          <a:bodyPr anchor="b">
            <a:normAutofit/>
          </a:bodyPr>
          <a:lstStyle/>
          <a:p>
            <a:r>
              <a:rPr lang="nb-NO" b="1"/>
              <a:t>Hagl</a:t>
            </a:r>
            <a:endParaRPr lang="nb-NO" b="1" dirty="0"/>
          </a:p>
        </p:txBody>
      </p:sp>
      <p:pic>
        <p:nvPicPr>
          <p:cNvPr id="5" name="Bilde 4" descr="Et bilde som inneholder gress, utendørs, felt, grønn&#10;&#10;Automatisk generert beskrivelse">
            <a:extLst>
              <a:ext uri="{FF2B5EF4-FFF2-40B4-BE49-F238E27FC236}">
                <a16:creationId xmlns:a16="http://schemas.microsoft.com/office/drawing/2014/main" id="{EA8897C9-7D89-432C-93DD-3A4DC958DF85}"/>
              </a:ext>
            </a:extLst>
          </p:cNvPr>
          <p:cNvPicPr>
            <a:picLocks noChangeAspect="1"/>
          </p:cNvPicPr>
          <p:nvPr/>
        </p:nvPicPr>
        <p:blipFill rotWithShape="1">
          <a:blip r:embed="rId2">
            <a:extLst>
              <a:ext uri="{28A0092B-C50C-407E-A947-70E740481C1C}">
                <a14:useLocalDpi xmlns:a14="http://schemas.microsoft.com/office/drawing/2010/main" val="0"/>
              </a:ext>
            </a:extLst>
          </a:blip>
          <a:srcRect l="32230" r="22651" b="-1"/>
          <a:stretch/>
        </p:blipFill>
        <p:spPr>
          <a:xfrm>
            <a:off x="20" y="10"/>
            <a:ext cx="4635571" cy="6857990"/>
          </a:xfrm>
          <a:prstGeom prst="rect">
            <a:avLst/>
          </a:prstGeom>
          <a:effectLst/>
        </p:spPr>
      </p:pic>
      <p:cxnSp>
        <p:nvCxnSpPr>
          <p:cNvPr id="16"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5C7D9B"/>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3295940C-4764-4278-86C8-1557A8DDAB98}"/>
              </a:ext>
            </a:extLst>
          </p:cNvPr>
          <p:cNvSpPr>
            <a:spLocks noGrp="1"/>
          </p:cNvSpPr>
          <p:nvPr>
            <p:ph idx="1"/>
          </p:nvPr>
        </p:nvSpPr>
        <p:spPr>
          <a:xfrm>
            <a:off x="4965431" y="2438400"/>
            <a:ext cx="6586489" cy="4183778"/>
          </a:xfrm>
        </p:spPr>
        <p:txBody>
          <a:bodyPr>
            <a:normAutofit lnSpcReduction="10000"/>
          </a:bodyPr>
          <a:lstStyle/>
          <a:p>
            <a:r>
              <a:rPr lang="nb-NO" sz="2000" dirty="0"/>
              <a:t>Gjennomsiktige eller delvis ugjennomsiktige ispartikler som er kuleformet eller form som uregelmessige klumper. Variabel størrelse</a:t>
            </a:r>
          </a:p>
          <a:p>
            <a:r>
              <a:rPr lang="nb-NO" sz="2000" dirty="0"/>
              <a:t>Oppstår i forbindelse med Cumulonimbusskyer og tordenvær </a:t>
            </a:r>
          </a:p>
          <a:p>
            <a:r>
              <a:rPr lang="nb-NO" sz="2000" dirty="0"/>
              <a:t>Dannes ved hjelp av kraftige luftstrømmer som går både opp og ned</a:t>
            </a:r>
          </a:p>
          <a:p>
            <a:pPr>
              <a:buFontTx/>
              <a:buChar char="-"/>
            </a:pPr>
            <a:r>
              <a:rPr lang="nb-NO" sz="2000" dirty="0"/>
              <a:t>Temperaturen på toppen av skyen svært kald</a:t>
            </a:r>
          </a:p>
          <a:p>
            <a:pPr>
              <a:buFontTx/>
              <a:buChar char="-"/>
            </a:pPr>
            <a:r>
              <a:rPr lang="nb-NO" sz="2000" dirty="0"/>
              <a:t>Vanndråper blir ført oppover, fryser på toppen - haglkjerne, faller ned, smelter og kolliderer med vanndråper på vei opp. Dette gjentas til de blir for tunge og faller mot bakken</a:t>
            </a:r>
          </a:p>
          <a:p>
            <a:r>
              <a:rPr lang="nb-NO" sz="2000" dirty="0"/>
              <a:t>Hagl fører til store ødeleggelser på infrastruktur på bakken, kan gi alvorlige skader. Er haglebygene tette nok, kan de også senke flysikten betraktelig</a:t>
            </a:r>
          </a:p>
        </p:txBody>
      </p:sp>
      <p:sp>
        <p:nvSpPr>
          <p:cNvPr id="4" name="Plassholder for dato 3">
            <a:extLst>
              <a:ext uri="{FF2B5EF4-FFF2-40B4-BE49-F238E27FC236}">
                <a16:creationId xmlns:a16="http://schemas.microsoft.com/office/drawing/2014/main" id="{4A89B945-F7C1-4814-A637-9D98402BB7CF}"/>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7FFE970E-B7D8-4CDD-AA21-1B5E592C0698}"/>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78079578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246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5298F9BC-E848-4CEF-93A5-F04FB6F16F73}"/>
              </a:ext>
            </a:extLst>
          </p:cNvPr>
          <p:cNvSpPr>
            <a:spLocks noGrp="1"/>
          </p:cNvSpPr>
          <p:nvPr>
            <p:ph type="title"/>
          </p:nvPr>
        </p:nvSpPr>
        <p:spPr>
          <a:xfrm>
            <a:off x="524256" y="4767072"/>
            <a:ext cx="6594189" cy="1625210"/>
          </a:xfrm>
        </p:spPr>
        <p:txBody>
          <a:bodyPr>
            <a:normAutofit/>
          </a:bodyPr>
          <a:lstStyle/>
          <a:p>
            <a:pPr algn="r"/>
            <a:r>
              <a:rPr lang="nb-NO" b="1">
                <a:solidFill>
                  <a:srgbClr val="FFFFFF"/>
                </a:solidFill>
              </a:rPr>
              <a:t>Snø og sludd</a:t>
            </a:r>
          </a:p>
        </p:txBody>
      </p:sp>
      <p:pic>
        <p:nvPicPr>
          <p:cNvPr id="5" name="Bilde 4" descr="Et bilde som inneholder snø, dekket, kake, røyk&#10;&#10;Automatisk generert beskrivelse">
            <a:extLst>
              <a:ext uri="{FF2B5EF4-FFF2-40B4-BE49-F238E27FC236}">
                <a16:creationId xmlns:a16="http://schemas.microsoft.com/office/drawing/2014/main" id="{33BA1F3C-84ED-4D80-91C0-277BAA0C36CE}"/>
              </a:ext>
            </a:extLst>
          </p:cNvPr>
          <p:cNvPicPr>
            <a:picLocks noChangeAspect="1"/>
          </p:cNvPicPr>
          <p:nvPr/>
        </p:nvPicPr>
        <p:blipFill rotWithShape="1">
          <a:blip r:embed="rId2">
            <a:extLst>
              <a:ext uri="{28A0092B-C50C-407E-A947-70E740481C1C}">
                <a14:useLocalDpi xmlns:a14="http://schemas.microsoft.com/office/drawing/2010/main" val="0"/>
              </a:ext>
            </a:extLst>
          </a:blip>
          <a:srcRect t="16864" r="1" b="5547"/>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3295940C-4764-4278-86C8-1557A8DDAB98}"/>
              </a:ext>
            </a:extLst>
          </p:cNvPr>
          <p:cNvSpPr>
            <a:spLocks noGrp="1"/>
          </p:cNvSpPr>
          <p:nvPr>
            <p:ph idx="1"/>
          </p:nvPr>
        </p:nvSpPr>
        <p:spPr>
          <a:xfrm>
            <a:off x="8029319" y="917725"/>
            <a:ext cx="3424739" cy="4852362"/>
          </a:xfrm>
        </p:spPr>
        <p:txBody>
          <a:bodyPr anchor="ctr">
            <a:normAutofit lnSpcReduction="10000"/>
          </a:bodyPr>
          <a:lstStyle/>
          <a:p>
            <a:r>
              <a:rPr lang="nb-NO" sz="2000" dirty="0">
                <a:solidFill>
                  <a:srgbClr val="FFFFFF"/>
                </a:solidFill>
              </a:rPr>
              <a:t>Hvit eller gjennomsiktig nedbør </a:t>
            </a:r>
          </a:p>
          <a:p>
            <a:pPr>
              <a:buFontTx/>
              <a:buChar char="-"/>
            </a:pPr>
            <a:r>
              <a:rPr lang="nb-NO" sz="2000" dirty="0">
                <a:solidFill>
                  <a:srgbClr val="FFFFFF"/>
                </a:solidFill>
              </a:rPr>
              <a:t>Dannes ved at vanndamp fryser på en kondensasjonskjerne, og skaper en iskrystall som vokser videre og blir til krystaller og flak. Form er avhengig av luftens temperatur og fuktighet</a:t>
            </a:r>
          </a:p>
          <a:p>
            <a:r>
              <a:rPr lang="nb-NO" sz="2000" dirty="0">
                <a:solidFill>
                  <a:srgbClr val="FFFFFF"/>
                </a:solidFill>
              </a:rPr>
              <a:t>Operativt: </a:t>
            </a:r>
          </a:p>
          <a:p>
            <a:pPr>
              <a:buFontTx/>
              <a:buChar char="-"/>
            </a:pPr>
            <a:r>
              <a:rPr lang="nb-NO" sz="2000" dirty="0">
                <a:solidFill>
                  <a:srgbClr val="FFFFFF"/>
                </a:solidFill>
              </a:rPr>
              <a:t>Dårlig sikt</a:t>
            </a:r>
          </a:p>
          <a:p>
            <a:pPr>
              <a:buFontTx/>
              <a:buChar char="-"/>
            </a:pPr>
            <a:r>
              <a:rPr lang="nb-NO" sz="2000" dirty="0">
                <a:solidFill>
                  <a:srgbClr val="FFFFFF"/>
                </a:solidFill>
              </a:rPr>
              <a:t>Muligheter for snøfokk og bakkesikten går ned </a:t>
            </a:r>
          </a:p>
          <a:p>
            <a:r>
              <a:rPr lang="nb-NO" sz="2000" dirty="0">
                <a:solidFill>
                  <a:srgbClr val="FFFFFF"/>
                </a:solidFill>
              </a:rPr>
              <a:t>Sludd («sleet») er en blanding av snø og regn</a:t>
            </a:r>
          </a:p>
        </p:txBody>
      </p:sp>
      <p:sp>
        <p:nvSpPr>
          <p:cNvPr id="4" name="Plassholder for dato 3">
            <a:extLst>
              <a:ext uri="{FF2B5EF4-FFF2-40B4-BE49-F238E27FC236}">
                <a16:creationId xmlns:a16="http://schemas.microsoft.com/office/drawing/2014/main" id="{FD710AA5-1AE0-4739-B3F9-3344CEF3A34E}"/>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250249BF-C6D1-4BB1-828C-9AC54C456E95}"/>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259482760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298F9BC-E848-4CEF-93A5-F04FB6F16F73}"/>
              </a:ext>
            </a:extLst>
          </p:cNvPr>
          <p:cNvSpPr>
            <a:spLocks noGrp="1"/>
          </p:cNvSpPr>
          <p:nvPr>
            <p:ph type="title"/>
          </p:nvPr>
        </p:nvSpPr>
        <p:spPr>
          <a:xfrm>
            <a:off x="838200" y="963877"/>
            <a:ext cx="3494362" cy="4930246"/>
          </a:xfrm>
        </p:spPr>
        <p:txBody>
          <a:bodyPr>
            <a:normAutofit/>
          </a:bodyPr>
          <a:lstStyle/>
          <a:p>
            <a:pPr algn="r"/>
            <a:r>
              <a:rPr lang="nb-NO" b="1">
                <a:solidFill>
                  <a:schemeClr val="accent1"/>
                </a:solidFill>
              </a:rPr>
              <a:t>Nedbør og skytyper</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 name="Plassholder for innhold 2">
            <a:extLst>
              <a:ext uri="{FF2B5EF4-FFF2-40B4-BE49-F238E27FC236}">
                <a16:creationId xmlns:a16="http://schemas.microsoft.com/office/drawing/2014/main" id="{3295940C-4764-4278-86C8-1557A8DDAB98}"/>
              </a:ext>
            </a:extLst>
          </p:cNvPr>
          <p:cNvSpPr>
            <a:spLocks noGrp="1"/>
          </p:cNvSpPr>
          <p:nvPr>
            <p:ph idx="1"/>
          </p:nvPr>
        </p:nvSpPr>
        <p:spPr>
          <a:xfrm>
            <a:off x="4976031" y="1079380"/>
            <a:ext cx="6377769" cy="4930246"/>
          </a:xfrm>
        </p:spPr>
        <p:txBody>
          <a:bodyPr anchor="ctr">
            <a:normAutofit/>
          </a:bodyPr>
          <a:lstStyle/>
          <a:p>
            <a:r>
              <a:rPr lang="nb-NO" sz="2400" dirty="0"/>
              <a:t>Fra rukleskyer (Altocumulus) kan det komme lette byger</a:t>
            </a:r>
          </a:p>
          <a:p>
            <a:r>
              <a:rPr lang="nb-NO" sz="2400" dirty="0"/>
              <a:t>Lagskyer (Altostratus) gir regn eller snø </a:t>
            </a:r>
          </a:p>
          <a:p>
            <a:r>
              <a:rPr lang="nb-NO" sz="2400" dirty="0"/>
              <a:t>Nimbostratus (regnskylag og snøskylag), kan regne eller snø både tungt og lenge </a:t>
            </a:r>
          </a:p>
          <a:p>
            <a:r>
              <a:rPr lang="nb-NO" sz="2400" dirty="0"/>
              <a:t>Bukleskyer og tåkeskyer (Stratocumulus og Stratus) gir yr </a:t>
            </a:r>
          </a:p>
          <a:p>
            <a:r>
              <a:rPr lang="nb-NO" sz="2400" dirty="0"/>
              <a:t>Haugskyer (Cumulus) gir snø og regnbyger </a:t>
            </a:r>
          </a:p>
          <a:p>
            <a:r>
              <a:rPr lang="nb-NO" sz="2400" dirty="0"/>
              <a:t>Bygeskyer (Cumulonimbus) gir snø og regnbyger </a:t>
            </a:r>
          </a:p>
          <a:p>
            <a:r>
              <a:rPr lang="nb-NO" sz="2400" dirty="0"/>
              <a:t>Høye skyer gir ikke nedbør</a:t>
            </a:r>
          </a:p>
        </p:txBody>
      </p:sp>
      <p:sp>
        <p:nvSpPr>
          <p:cNvPr id="3" name="Plassholder for dato 2">
            <a:extLst>
              <a:ext uri="{FF2B5EF4-FFF2-40B4-BE49-F238E27FC236}">
                <a16:creationId xmlns:a16="http://schemas.microsoft.com/office/drawing/2014/main" id="{533E4DD3-C198-491B-8E2A-F40AEA271CAD}"/>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11B4A445-9282-4874-982A-B2191FA2DF80}"/>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7135155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4">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DC65F47-3AD1-4195-B5A3-7EC510446CBA}"/>
              </a:ext>
            </a:extLst>
          </p:cNvPr>
          <p:cNvSpPr>
            <a:spLocks noGrp="1"/>
          </p:cNvSpPr>
          <p:nvPr>
            <p:ph type="title"/>
          </p:nvPr>
        </p:nvSpPr>
        <p:spPr>
          <a:xfrm>
            <a:off x="838200" y="963877"/>
            <a:ext cx="3494362" cy="4930246"/>
          </a:xfrm>
        </p:spPr>
        <p:txBody>
          <a:bodyPr>
            <a:normAutofit/>
          </a:bodyPr>
          <a:lstStyle/>
          <a:p>
            <a:pPr algn="r"/>
            <a:r>
              <a:rPr lang="nb-NO" sz="4400" b="1" dirty="0">
                <a:solidFill>
                  <a:schemeClr val="accent1"/>
                </a:solidFill>
              </a:rPr>
              <a:t>Atmosfærens temperatur</a:t>
            </a:r>
          </a:p>
        </p:txBody>
      </p:sp>
      <p:cxnSp>
        <p:nvCxnSpPr>
          <p:cNvPr id="17" name="Straight Connector 16">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DA6E06D1-D8A0-4E85-99DE-5A127D2B319F}"/>
              </a:ext>
            </a:extLst>
          </p:cNvPr>
          <p:cNvSpPr>
            <a:spLocks noGrp="1"/>
          </p:cNvSpPr>
          <p:nvPr>
            <p:ph idx="1"/>
          </p:nvPr>
        </p:nvSpPr>
        <p:spPr>
          <a:xfrm>
            <a:off x="4976031" y="963877"/>
            <a:ext cx="6377769" cy="4930246"/>
          </a:xfrm>
        </p:spPr>
        <p:txBody>
          <a:bodyPr anchor="ctr">
            <a:normAutofit/>
          </a:bodyPr>
          <a:lstStyle/>
          <a:p>
            <a:r>
              <a:rPr lang="nb-NO" dirty="0"/>
              <a:t>Temperaturen faller med gjennomsnittlig 0,65 grader Celsius per 100 meter (2 grader Celsius per 1000 fot) i Troposfæren</a:t>
            </a:r>
          </a:p>
          <a:p>
            <a:r>
              <a:rPr lang="nb-NO" dirty="0"/>
              <a:t>Tropopausen er kjennetegnet ved at temperaturen slutter å falle med høyden</a:t>
            </a:r>
          </a:p>
          <a:p>
            <a:r>
              <a:rPr lang="nb-NO" dirty="0"/>
              <a:t>Mens temperaturen øker med høyden i Stratosfæren </a:t>
            </a:r>
          </a:p>
        </p:txBody>
      </p:sp>
      <p:sp>
        <p:nvSpPr>
          <p:cNvPr id="4" name="Plassholder for dato 3">
            <a:extLst>
              <a:ext uri="{FF2B5EF4-FFF2-40B4-BE49-F238E27FC236}">
                <a16:creationId xmlns:a16="http://schemas.microsoft.com/office/drawing/2014/main" id="{C09E4B1E-2EC2-4F24-BCAD-0D8E1D656A55}"/>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BE02BCFC-59BC-4159-AE40-B63FBFCFEE45}"/>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28476135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98F9BC-E848-4CEF-93A5-F04FB6F16F73}"/>
              </a:ext>
            </a:extLst>
          </p:cNvPr>
          <p:cNvSpPr>
            <a:spLocks noGrp="1"/>
          </p:cNvSpPr>
          <p:nvPr>
            <p:ph type="title"/>
          </p:nvPr>
        </p:nvSpPr>
        <p:spPr>
          <a:xfrm>
            <a:off x="838199" y="291090"/>
            <a:ext cx="10515599" cy="932688"/>
          </a:xfrm>
        </p:spPr>
        <p:txBody>
          <a:bodyPr vert="horz" lIns="91440" tIns="45720" rIns="91440" bIns="45720" rtlCol="0" anchor="b">
            <a:normAutofit/>
          </a:bodyPr>
          <a:lstStyle/>
          <a:p>
            <a:pPr algn="ctr"/>
            <a:r>
              <a:rPr lang="en-US" sz="4800" b="1" kern="1200" dirty="0" err="1">
                <a:solidFill>
                  <a:schemeClr val="tx1"/>
                </a:solidFill>
                <a:latin typeface="+mj-lt"/>
                <a:ea typeface="+mj-ea"/>
                <a:cs typeface="+mj-cs"/>
              </a:rPr>
              <a:t>Oversikt</a:t>
            </a:r>
            <a:r>
              <a:rPr lang="en-US" sz="4800" b="1" kern="1200" dirty="0">
                <a:solidFill>
                  <a:schemeClr val="tx1"/>
                </a:solidFill>
                <a:latin typeface="+mj-lt"/>
                <a:ea typeface="+mj-ea"/>
                <a:cs typeface="+mj-cs"/>
              </a:rPr>
              <a:t> nedbør</a:t>
            </a:r>
          </a:p>
        </p:txBody>
      </p:sp>
      <p:pic>
        <p:nvPicPr>
          <p:cNvPr id="4" name="Plassholder for innhold 3">
            <a:extLst>
              <a:ext uri="{FF2B5EF4-FFF2-40B4-BE49-F238E27FC236}">
                <a16:creationId xmlns:a16="http://schemas.microsoft.com/office/drawing/2014/main" id="{F9A0BB29-5A69-47BB-9A05-76C18A46F92F}"/>
              </a:ext>
            </a:extLst>
          </p:cNvPr>
          <p:cNvPicPr>
            <a:picLocks noGrp="1" noChangeAspect="1"/>
          </p:cNvPicPr>
          <p:nvPr>
            <p:ph idx="1"/>
          </p:nvPr>
        </p:nvPicPr>
        <p:blipFill>
          <a:blip r:embed="rId2"/>
          <a:stretch>
            <a:fillRect/>
          </a:stretch>
        </p:blipFill>
        <p:spPr>
          <a:xfrm>
            <a:off x="2557557" y="1470930"/>
            <a:ext cx="7702974" cy="4833617"/>
          </a:xfrm>
          <a:prstGeom prst="rect">
            <a:avLst/>
          </a:prstGeom>
        </p:spPr>
      </p:pic>
      <p:sp>
        <p:nvSpPr>
          <p:cNvPr id="3" name="Plassholder for dato 2">
            <a:extLst>
              <a:ext uri="{FF2B5EF4-FFF2-40B4-BE49-F238E27FC236}">
                <a16:creationId xmlns:a16="http://schemas.microsoft.com/office/drawing/2014/main" id="{84DCA168-4105-45D2-88F2-0219E53B6A96}"/>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83C14FA7-EB88-42AD-98E7-EB88BEDB1667}"/>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45666239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 y="11"/>
            <a:ext cx="12191980" cy="6857988"/>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en-US" sz="3600" dirty="0" err="1">
                <a:solidFill>
                  <a:schemeClr val="tx1">
                    <a:lumMod val="85000"/>
                    <a:lumOff val="15000"/>
                  </a:schemeClr>
                </a:solidFill>
              </a:rPr>
              <a:t>Luftmasser</a:t>
            </a:r>
            <a:r>
              <a:rPr lang="en-US" sz="3600" dirty="0">
                <a:solidFill>
                  <a:schemeClr val="tx1">
                    <a:lumMod val="85000"/>
                    <a:lumOff val="15000"/>
                  </a:schemeClr>
                </a:solidFill>
              </a:rPr>
              <a:t> og </a:t>
            </a:r>
            <a:r>
              <a:rPr lang="en-US" sz="3600" dirty="0" err="1">
                <a:solidFill>
                  <a:schemeClr val="tx1">
                    <a:lumMod val="85000"/>
                    <a:lumOff val="15000"/>
                  </a:schemeClr>
                </a:solidFill>
              </a:rPr>
              <a:t>fronter</a:t>
            </a:r>
            <a:endParaRPr lang="en-US" sz="3600" dirty="0">
              <a:solidFill>
                <a:schemeClr val="tx1">
                  <a:lumMod val="85000"/>
                  <a:lumOff val="15000"/>
                </a:schemeClr>
              </a:solidFill>
            </a:endParaRP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3" name="Bilde 12">
            <a:extLst>
              <a:ext uri="{FF2B5EF4-FFF2-40B4-BE49-F238E27FC236}">
                <a16:creationId xmlns:a16="http://schemas.microsoft.com/office/drawing/2014/main" id="{31EAFC95-BD98-4B82-9190-23797D5F7F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76687" y="6207629"/>
            <a:ext cx="2638625" cy="571500"/>
          </a:xfrm>
          <a:prstGeom prst="rect">
            <a:avLst/>
          </a:prstGeom>
        </p:spPr>
      </p:pic>
    </p:spTree>
    <p:extLst>
      <p:ext uri="{BB962C8B-B14F-4D97-AF65-F5344CB8AC3E}">
        <p14:creationId xmlns:p14="http://schemas.microsoft.com/office/powerpoint/2010/main" val="49719126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0">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Bilde 5" descr="Et bilde som inneholder vann, mann, fugl, bølge&#10;&#10;Automatisk generert beskrivelse">
            <a:extLst>
              <a:ext uri="{FF2B5EF4-FFF2-40B4-BE49-F238E27FC236}">
                <a16:creationId xmlns:a16="http://schemas.microsoft.com/office/drawing/2014/main" id="{1DB34E4D-9085-4FE4-8D77-C949272A6210}"/>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t="9936" b="5794"/>
          <a:stretch/>
        </p:blipFill>
        <p:spPr>
          <a:xfrm>
            <a:off x="20" y="1"/>
            <a:ext cx="12191980" cy="6857999"/>
          </a:xfrm>
          <a:prstGeom prst="rect">
            <a:avLst/>
          </a:prstGeom>
        </p:spPr>
      </p:pic>
      <p:sp>
        <p:nvSpPr>
          <p:cNvPr id="2" name="Tittel 1">
            <a:extLst>
              <a:ext uri="{FF2B5EF4-FFF2-40B4-BE49-F238E27FC236}">
                <a16:creationId xmlns:a16="http://schemas.microsoft.com/office/drawing/2014/main" id="{F42938B7-E3E8-4FC2-8535-68A0845B432D}"/>
              </a:ext>
            </a:extLst>
          </p:cNvPr>
          <p:cNvSpPr>
            <a:spLocks noGrp="1"/>
          </p:cNvSpPr>
          <p:nvPr>
            <p:ph type="title"/>
          </p:nvPr>
        </p:nvSpPr>
        <p:spPr>
          <a:xfrm>
            <a:off x="838201" y="1065862"/>
            <a:ext cx="3313164" cy="4726276"/>
          </a:xfrm>
        </p:spPr>
        <p:txBody>
          <a:bodyPr>
            <a:normAutofit/>
          </a:bodyPr>
          <a:lstStyle/>
          <a:p>
            <a:pPr algn="r"/>
            <a:r>
              <a:rPr lang="nb-NO" sz="4000" b="1">
                <a:solidFill>
                  <a:srgbClr val="FFFFFF"/>
                </a:solidFill>
              </a:rPr>
              <a:t>Luftmasser</a:t>
            </a:r>
          </a:p>
        </p:txBody>
      </p:sp>
      <p:cxnSp>
        <p:nvCxnSpPr>
          <p:cNvPr id="16" name="Straight Connector 12">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70465777-8807-4BB1-BA94-AD87964EEA0B}"/>
              </a:ext>
            </a:extLst>
          </p:cNvPr>
          <p:cNvSpPr>
            <a:spLocks noGrp="1"/>
          </p:cNvSpPr>
          <p:nvPr>
            <p:ph idx="1"/>
          </p:nvPr>
        </p:nvSpPr>
        <p:spPr>
          <a:xfrm>
            <a:off x="5155380" y="1335370"/>
            <a:ext cx="5744685" cy="4726276"/>
          </a:xfrm>
        </p:spPr>
        <p:txBody>
          <a:bodyPr anchor="ctr">
            <a:normAutofit/>
          </a:bodyPr>
          <a:lstStyle/>
          <a:p>
            <a:r>
              <a:rPr lang="nb-NO" sz="2400" dirty="0">
                <a:solidFill>
                  <a:srgbClr val="FFFFFF"/>
                </a:solidFill>
              </a:rPr>
              <a:t>Store områder med luft som har samme egenskaper som områdene de kommer fra</a:t>
            </a:r>
          </a:p>
          <a:p>
            <a:r>
              <a:rPr lang="nb-NO" sz="2400" dirty="0">
                <a:solidFill>
                  <a:srgbClr val="FFFFFF"/>
                </a:solidFill>
              </a:rPr>
              <a:t>Kan ta opp egenskapene til underlagene de beveger seg over</a:t>
            </a:r>
          </a:p>
          <a:p>
            <a:pPr>
              <a:buFontTx/>
              <a:buChar char="-"/>
            </a:pPr>
            <a:r>
              <a:rPr lang="nb-NO" sz="2400" dirty="0">
                <a:solidFill>
                  <a:srgbClr val="FFFFFF"/>
                </a:solidFill>
              </a:rPr>
              <a:t>En luftmasse over en varm overflate varmes opp – luften stiger opp og blir ustabil og fuktig. Gir haugskyer, bygevær og turbulens, mens sikten på bakken er god</a:t>
            </a:r>
          </a:p>
          <a:p>
            <a:pPr>
              <a:buFontTx/>
              <a:buChar char="-"/>
            </a:pPr>
            <a:r>
              <a:rPr lang="nb-NO" sz="2400" dirty="0">
                <a:solidFill>
                  <a:srgbClr val="FFFFFF"/>
                </a:solidFill>
              </a:rPr>
              <a:t>En luftmasse over en kald overflate kjøles ned – luften blir stabil og sikten på bakken dårlig. Kan gi lave tåkeskyer og tåke</a:t>
            </a:r>
          </a:p>
          <a:p>
            <a:pPr>
              <a:buFontTx/>
              <a:buChar char="-"/>
            </a:pPr>
            <a:endParaRPr lang="nb-NO" sz="2000" dirty="0">
              <a:solidFill>
                <a:srgbClr val="FFFFFF"/>
              </a:solidFill>
            </a:endParaRPr>
          </a:p>
        </p:txBody>
      </p:sp>
      <p:sp>
        <p:nvSpPr>
          <p:cNvPr id="4" name="Plassholder for dato 3">
            <a:extLst>
              <a:ext uri="{FF2B5EF4-FFF2-40B4-BE49-F238E27FC236}">
                <a16:creationId xmlns:a16="http://schemas.microsoft.com/office/drawing/2014/main" id="{F29D38ED-42C6-4740-A60A-4B364D097C52}"/>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F985E5D2-2DC9-4F12-B90E-AA65DF5D8B7B}"/>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456886770"/>
      </p:ext>
    </p:extLst>
  </p:cSld>
  <p:clrMapOvr>
    <a:overrideClrMapping bg1="dk1" tx1="lt1" bg2="dk2" tx2="lt2" accent1="accent1" accent2="accent2" accent3="accent3" accent4="accent4" accent5="accent5" accent6="accent6" hlink="hlink" folHlink="folHlink"/>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54C6C3C-897C-49D8-B0DA-CF0A3F92096D}"/>
              </a:ext>
            </a:extLst>
          </p:cNvPr>
          <p:cNvSpPr>
            <a:spLocks noGrp="1"/>
          </p:cNvSpPr>
          <p:nvPr>
            <p:ph type="title"/>
          </p:nvPr>
        </p:nvSpPr>
        <p:spPr>
          <a:xfrm>
            <a:off x="838200" y="365125"/>
            <a:ext cx="10515600" cy="1325563"/>
          </a:xfrm>
        </p:spPr>
        <p:txBody>
          <a:bodyPr>
            <a:normAutofit/>
          </a:bodyPr>
          <a:lstStyle/>
          <a:p>
            <a:r>
              <a:rPr lang="nb-NO" b="1" dirty="0"/>
              <a:t>Bestemmelse av luftmasser</a:t>
            </a:r>
          </a:p>
        </p:txBody>
      </p:sp>
      <p:graphicFrame>
        <p:nvGraphicFramePr>
          <p:cNvPr id="12" name="Plassholder for innhold 2">
            <a:extLst>
              <a:ext uri="{FF2B5EF4-FFF2-40B4-BE49-F238E27FC236}">
                <a16:creationId xmlns:a16="http://schemas.microsoft.com/office/drawing/2014/main" id="{CDCBAC6D-0032-4D86-A7FA-366902AD14EE}"/>
              </a:ext>
            </a:extLst>
          </p:cNvPr>
          <p:cNvGraphicFramePr>
            <a:graphicFrameLocks noGrp="1"/>
          </p:cNvGraphicFramePr>
          <p:nvPr>
            <p:ph idx="1"/>
            <p:extLst>
              <p:ext uri="{D42A27DB-BD31-4B8C-83A1-F6EECF244321}">
                <p14:modId xmlns:p14="http://schemas.microsoft.com/office/powerpoint/2010/main" val="27070696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Plassholder for dato 2">
            <a:extLst>
              <a:ext uri="{FF2B5EF4-FFF2-40B4-BE49-F238E27FC236}">
                <a16:creationId xmlns:a16="http://schemas.microsoft.com/office/drawing/2014/main" id="{9CE8A135-62CA-412A-9D1F-7260BAD705CA}"/>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96C25A0A-BCE8-4E31-BF93-F359863D9864}"/>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86371168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F7E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801DBE63-3B69-47C3-ADF7-2A5D118722E8}"/>
              </a:ext>
            </a:extLst>
          </p:cNvPr>
          <p:cNvSpPr>
            <a:spLocks noGrp="1"/>
          </p:cNvSpPr>
          <p:nvPr>
            <p:ph type="title"/>
          </p:nvPr>
        </p:nvSpPr>
        <p:spPr>
          <a:xfrm>
            <a:off x="524256" y="4767072"/>
            <a:ext cx="6594189" cy="1625210"/>
          </a:xfrm>
        </p:spPr>
        <p:txBody>
          <a:bodyPr>
            <a:normAutofit/>
          </a:bodyPr>
          <a:lstStyle/>
          <a:p>
            <a:pPr algn="r"/>
            <a:r>
              <a:rPr lang="nb-NO" b="1" dirty="0">
                <a:solidFill>
                  <a:srgbClr val="FFFFFF"/>
                </a:solidFill>
              </a:rPr>
              <a:t>Klassifisering av luftmasser</a:t>
            </a:r>
          </a:p>
        </p:txBody>
      </p:sp>
      <p:pic>
        <p:nvPicPr>
          <p:cNvPr id="7" name="Bilde 6" descr="Et bilde som inneholder tallerken&#10;&#10;Automatisk generert beskrivelse">
            <a:extLst>
              <a:ext uri="{FF2B5EF4-FFF2-40B4-BE49-F238E27FC236}">
                <a16:creationId xmlns:a16="http://schemas.microsoft.com/office/drawing/2014/main" id="{5093E538-B7D1-4117-B0ED-0B2655382843}"/>
              </a:ext>
            </a:extLst>
          </p:cNvPr>
          <p:cNvPicPr>
            <a:picLocks noChangeAspect="1"/>
          </p:cNvPicPr>
          <p:nvPr/>
        </p:nvPicPr>
        <p:blipFill rotWithShape="1">
          <a:blip r:embed="rId2">
            <a:extLst>
              <a:ext uri="{28A0092B-C50C-407E-A947-70E740481C1C}">
                <a14:useLocalDpi xmlns:a14="http://schemas.microsoft.com/office/drawing/2010/main" val="0"/>
              </a:ext>
            </a:extLst>
          </a:blip>
          <a:srcRect l="12582" r="12236" b="1"/>
          <a:stretch/>
        </p:blipFill>
        <p:spPr>
          <a:xfrm>
            <a:off x="327547" y="321733"/>
            <a:ext cx="7058306" cy="4107392"/>
          </a:xfrm>
          <a:prstGeom prst="rect">
            <a:avLst/>
          </a:prstGeom>
        </p:spPr>
      </p:pic>
      <p:sp>
        <p:nvSpPr>
          <p:cNvPr id="14"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B8915861-0523-4E16-9DB1-66AC2CF77820}"/>
              </a:ext>
            </a:extLst>
          </p:cNvPr>
          <p:cNvSpPr>
            <a:spLocks noGrp="1"/>
          </p:cNvSpPr>
          <p:nvPr>
            <p:ph idx="1"/>
          </p:nvPr>
        </p:nvSpPr>
        <p:spPr>
          <a:xfrm>
            <a:off x="8067820" y="1264234"/>
            <a:ext cx="3424739" cy="4852362"/>
          </a:xfrm>
        </p:spPr>
        <p:txBody>
          <a:bodyPr anchor="ctr">
            <a:normAutofit/>
          </a:bodyPr>
          <a:lstStyle/>
          <a:p>
            <a:r>
              <a:rPr lang="nb-NO" sz="2400" dirty="0">
                <a:solidFill>
                  <a:srgbClr val="FFFFFF"/>
                </a:solidFill>
              </a:rPr>
              <a:t>Bestemt av temperatur:</a:t>
            </a:r>
          </a:p>
          <a:p>
            <a:pPr>
              <a:buFontTx/>
              <a:buChar char="-"/>
            </a:pPr>
            <a:r>
              <a:rPr lang="nb-NO" sz="2400" dirty="0">
                <a:solidFill>
                  <a:srgbClr val="FFFFFF"/>
                </a:solidFill>
              </a:rPr>
              <a:t>Polare (P)</a:t>
            </a:r>
          </a:p>
          <a:p>
            <a:pPr>
              <a:buFontTx/>
              <a:buChar char="-"/>
            </a:pPr>
            <a:r>
              <a:rPr lang="nb-NO" sz="2400" dirty="0">
                <a:solidFill>
                  <a:srgbClr val="FFFFFF"/>
                </a:solidFill>
              </a:rPr>
              <a:t>Arktiske (A)</a:t>
            </a:r>
          </a:p>
          <a:p>
            <a:pPr>
              <a:buFontTx/>
              <a:buChar char="-"/>
            </a:pPr>
            <a:r>
              <a:rPr lang="nb-NO" sz="2400" dirty="0">
                <a:solidFill>
                  <a:srgbClr val="FFFFFF"/>
                </a:solidFill>
              </a:rPr>
              <a:t>Ekvatoriale (E)</a:t>
            </a:r>
          </a:p>
          <a:p>
            <a:pPr>
              <a:buFontTx/>
              <a:buChar char="-"/>
            </a:pPr>
            <a:r>
              <a:rPr lang="nb-NO" sz="2400" dirty="0">
                <a:solidFill>
                  <a:srgbClr val="FFFFFF"/>
                </a:solidFill>
              </a:rPr>
              <a:t>Tropiske (T)</a:t>
            </a:r>
          </a:p>
          <a:p>
            <a:r>
              <a:rPr lang="nb-NO" sz="2400" dirty="0">
                <a:solidFill>
                  <a:srgbClr val="FFFFFF"/>
                </a:solidFill>
              </a:rPr>
              <a:t>Bestemt av fuktighet og opprinnelsesområde (hav/land):</a:t>
            </a:r>
          </a:p>
          <a:p>
            <a:pPr>
              <a:buFontTx/>
              <a:buChar char="-"/>
            </a:pPr>
            <a:r>
              <a:rPr lang="nb-NO" sz="2400" dirty="0">
                <a:solidFill>
                  <a:srgbClr val="FFFFFF"/>
                </a:solidFill>
              </a:rPr>
              <a:t>Maritime (m)</a:t>
            </a:r>
          </a:p>
          <a:p>
            <a:pPr>
              <a:buFontTx/>
              <a:buChar char="-"/>
            </a:pPr>
            <a:r>
              <a:rPr lang="nb-NO" sz="2400" dirty="0">
                <a:solidFill>
                  <a:srgbClr val="FFFFFF"/>
                </a:solidFill>
              </a:rPr>
              <a:t>Kontinentale (c)</a:t>
            </a:r>
          </a:p>
        </p:txBody>
      </p:sp>
      <p:sp>
        <p:nvSpPr>
          <p:cNvPr id="4" name="Plassholder for dato 3">
            <a:extLst>
              <a:ext uri="{FF2B5EF4-FFF2-40B4-BE49-F238E27FC236}">
                <a16:creationId xmlns:a16="http://schemas.microsoft.com/office/drawing/2014/main" id="{2B51CD30-0DAB-400E-8479-B4BE1F5A6C9D}"/>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FEBC03E7-76AA-4F28-A9DD-C01FBDA44874}"/>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38320259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04F6376-9331-4F23-8C0A-477703F1A2BC}"/>
              </a:ext>
            </a:extLst>
          </p:cNvPr>
          <p:cNvSpPr>
            <a:spLocks noGrp="1"/>
          </p:cNvSpPr>
          <p:nvPr>
            <p:ph type="title"/>
          </p:nvPr>
        </p:nvSpPr>
        <p:spPr>
          <a:xfrm>
            <a:off x="838200" y="365125"/>
            <a:ext cx="10515600" cy="1325563"/>
          </a:xfrm>
        </p:spPr>
        <p:txBody>
          <a:bodyPr>
            <a:normAutofit/>
          </a:bodyPr>
          <a:lstStyle/>
          <a:p>
            <a:r>
              <a:rPr lang="nb-NO" b="1" dirty="0"/>
              <a:t>Flyværet i maritim varmluft</a:t>
            </a:r>
          </a:p>
        </p:txBody>
      </p:sp>
      <p:sp>
        <p:nvSpPr>
          <p:cNvPr id="3" name="Plassholder for innhold 2">
            <a:extLst>
              <a:ext uri="{FF2B5EF4-FFF2-40B4-BE49-F238E27FC236}">
                <a16:creationId xmlns:a16="http://schemas.microsoft.com/office/drawing/2014/main" id="{CC49321B-49A8-4045-886A-1E5BF0A1B8E1}"/>
              </a:ext>
            </a:extLst>
          </p:cNvPr>
          <p:cNvSpPr>
            <a:spLocks noGrp="1"/>
          </p:cNvSpPr>
          <p:nvPr>
            <p:ph idx="1"/>
          </p:nvPr>
        </p:nvSpPr>
        <p:spPr>
          <a:xfrm>
            <a:off x="838200" y="1904281"/>
            <a:ext cx="3797807" cy="4351338"/>
          </a:xfrm>
        </p:spPr>
        <p:txBody>
          <a:bodyPr>
            <a:normAutofit/>
          </a:bodyPr>
          <a:lstStyle/>
          <a:p>
            <a:r>
              <a:rPr lang="nb-NO" dirty="0"/>
              <a:t>Rolige vindforhold og lite turbulens</a:t>
            </a:r>
          </a:p>
          <a:p>
            <a:r>
              <a:rPr lang="nb-NO" dirty="0"/>
              <a:t>Overskyet, lave tåkeskyer, men lite skyer i høyden</a:t>
            </a:r>
          </a:p>
          <a:p>
            <a:r>
              <a:rPr lang="nb-NO" dirty="0"/>
              <a:t>Tåke, tåkedis og yr</a:t>
            </a:r>
          </a:p>
          <a:p>
            <a:r>
              <a:rPr lang="nb-NO" dirty="0"/>
              <a:t>Dårlig sikt nær bakken eller havet, bedre sikt i større høyder</a:t>
            </a:r>
          </a:p>
          <a:p>
            <a:pPr>
              <a:buFontTx/>
              <a:buChar char="-"/>
            </a:pPr>
            <a:endParaRPr lang="nb-NO" sz="2000" dirty="0"/>
          </a:p>
        </p:txBody>
      </p:sp>
      <p:pic>
        <p:nvPicPr>
          <p:cNvPr id="5" name="Bilde 4" descr="Et bilde som inneholder utendørs, strand, vann, natur&#10;&#10;Automatisk generert beskrivelse">
            <a:extLst>
              <a:ext uri="{FF2B5EF4-FFF2-40B4-BE49-F238E27FC236}">
                <a16:creationId xmlns:a16="http://schemas.microsoft.com/office/drawing/2014/main" id="{C23B4A88-03D9-4CDD-85A8-5416F626981D}"/>
              </a:ext>
            </a:extLst>
          </p:cNvPr>
          <p:cNvPicPr>
            <a:picLocks noChangeAspect="1"/>
          </p:cNvPicPr>
          <p:nvPr/>
        </p:nvPicPr>
        <p:blipFill rotWithShape="1">
          <a:blip r:embed="rId2">
            <a:extLst>
              <a:ext uri="{28A0092B-C50C-407E-A947-70E740481C1C}">
                <a14:useLocalDpi xmlns:a14="http://schemas.microsoft.com/office/drawing/2010/main" val="0"/>
              </a:ext>
            </a:extLst>
          </a:blip>
          <a:srcRect r="2259" b="1"/>
          <a:stretch/>
        </p:blipFill>
        <p:spPr>
          <a:xfrm>
            <a:off x="4892040" y="1798145"/>
            <a:ext cx="6233160" cy="4272681"/>
          </a:xfrm>
          <a:prstGeom prst="rect">
            <a:avLst/>
          </a:prstGeom>
        </p:spPr>
      </p:pic>
      <p:sp>
        <p:nvSpPr>
          <p:cNvPr id="4" name="Plassholder for dato 3">
            <a:extLst>
              <a:ext uri="{FF2B5EF4-FFF2-40B4-BE49-F238E27FC236}">
                <a16:creationId xmlns:a16="http://schemas.microsoft.com/office/drawing/2014/main" id="{D0580399-EE64-412A-AA7D-539BB8FE7452}"/>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ADE7E63A-D49F-4320-8DF9-67719A22804E}"/>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32547108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descr="Et bilde som inneholder gress, utendørs, vann, innsjø&#10;&#10;Automatisk generert beskrivelse">
            <a:extLst>
              <a:ext uri="{FF2B5EF4-FFF2-40B4-BE49-F238E27FC236}">
                <a16:creationId xmlns:a16="http://schemas.microsoft.com/office/drawing/2014/main" id="{574A260C-4612-4272-A7D3-D0628DFE817C}"/>
              </a:ext>
            </a:extLst>
          </p:cNvPr>
          <p:cNvPicPr>
            <a:picLocks noChangeAspect="1"/>
          </p:cNvPicPr>
          <p:nvPr/>
        </p:nvPicPr>
        <p:blipFill rotWithShape="1">
          <a:blip r:embed="rId2">
            <a:extLst>
              <a:ext uri="{28A0092B-C50C-407E-A947-70E740481C1C}">
                <a14:useLocalDpi xmlns:a14="http://schemas.microsoft.com/office/drawing/2010/main" val="0"/>
              </a:ext>
            </a:extLst>
          </a:blip>
          <a:srcRect t="9059" b="9061"/>
          <a:stretch/>
        </p:blipFill>
        <p:spPr>
          <a:xfrm>
            <a:off x="-1" y="10"/>
            <a:ext cx="12192001" cy="4666928"/>
          </a:xfrm>
          <a:prstGeom prst="rect">
            <a:avLst/>
          </a:prstGeom>
        </p:spPr>
      </p:pic>
      <p:pic>
        <p:nvPicPr>
          <p:cNvPr id="10" name="Picture 9">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Oval 11">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6267" y="4388303"/>
            <a:ext cx="824089"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708AD1F-79E2-4853-8FAB-2D0B4600ED27}"/>
              </a:ext>
            </a:extLst>
          </p:cNvPr>
          <p:cNvSpPr>
            <a:spLocks noGrp="1"/>
          </p:cNvSpPr>
          <p:nvPr>
            <p:ph type="title"/>
          </p:nvPr>
        </p:nvSpPr>
        <p:spPr>
          <a:xfrm>
            <a:off x="804998" y="4551037"/>
            <a:ext cx="5021782" cy="1509931"/>
          </a:xfrm>
        </p:spPr>
        <p:txBody>
          <a:bodyPr>
            <a:normAutofit/>
          </a:bodyPr>
          <a:lstStyle/>
          <a:p>
            <a:r>
              <a:rPr lang="nb-NO" sz="4000" b="1">
                <a:solidFill>
                  <a:srgbClr val="000000"/>
                </a:solidFill>
              </a:rPr>
              <a:t>Flyværet i kontinental varmluft</a:t>
            </a:r>
          </a:p>
        </p:txBody>
      </p:sp>
      <p:sp>
        <p:nvSpPr>
          <p:cNvPr id="3" name="Plassholder for innhold 2">
            <a:extLst>
              <a:ext uri="{FF2B5EF4-FFF2-40B4-BE49-F238E27FC236}">
                <a16:creationId xmlns:a16="http://schemas.microsoft.com/office/drawing/2014/main" id="{FF90F821-23C8-4B59-A2CD-93E4AD2E3174}"/>
              </a:ext>
            </a:extLst>
          </p:cNvPr>
          <p:cNvSpPr>
            <a:spLocks noGrp="1"/>
          </p:cNvSpPr>
          <p:nvPr>
            <p:ph idx="1"/>
          </p:nvPr>
        </p:nvSpPr>
        <p:spPr>
          <a:xfrm>
            <a:off x="6033062" y="4260112"/>
            <a:ext cx="5540942" cy="3004715"/>
          </a:xfrm>
        </p:spPr>
        <p:txBody>
          <a:bodyPr anchor="ctr">
            <a:normAutofit/>
          </a:bodyPr>
          <a:lstStyle/>
          <a:p>
            <a:r>
              <a:rPr lang="nb-NO" sz="2000" dirty="0">
                <a:solidFill>
                  <a:srgbClr val="000000"/>
                </a:solidFill>
              </a:rPr>
              <a:t>Luften er ofte betinget ustabil – kan bli bygeaktivitet/tordenvær når forholdene er tilstede:</a:t>
            </a:r>
          </a:p>
          <a:p>
            <a:pPr>
              <a:buFontTx/>
              <a:buChar char="-"/>
            </a:pPr>
            <a:r>
              <a:rPr lang="nb-NO" sz="2000" dirty="0">
                <a:solidFill>
                  <a:srgbClr val="000000"/>
                </a:solidFill>
              </a:rPr>
              <a:t>Tåke og tordenvirksomhet</a:t>
            </a:r>
          </a:p>
          <a:p>
            <a:pPr>
              <a:buFontTx/>
              <a:buChar char="-"/>
            </a:pPr>
            <a:r>
              <a:rPr lang="nb-NO" sz="2000" dirty="0">
                <a:solidFill>
                  <a:srgbClr val="000000"/>
                </a:solidFill>
              </a:rPr>
              <a:t>Ishagl, kraftige regnbyger og vindrosser</a:t>
            </a:r>
          </a:p>
          <a:p>
            <a:r>
              <a:rPr lang="nb-NO" sz="2000" dirty="0">
                <a:solidFill>
                  <a:srgbClr val="000000"/>
                </a:solidFill>
              </a:rPr>
              <a:t>Om luften er tørr og stabil:</a:t>
            </a:r>
          </a:p>
          <a:p>
            <a:pPr>
              <a:buFontTx/>
              <a:buChar char="-"/>
            </a:pPr>
            <a:r>
              <a:rPr lang="nb-NO" sz="2000" dirty="0">
                <a:solidFill>
                  <a:srgbClr val="000000"/>
                </a:solidFill>
              </a:rPr>
              <a:t>Skyfritt varmt vær med rolige flyforhold</a:t>
            </a:r>
          </a:p>
          <a:p>
            <a:pPr marL="0" indent="0">
              <a:buNone/>
            </a:pPr>
            <a:endParaRPr lang="nb-NO" sz="1100" dirty="0">
              <a:solidFill>
                <a:srgbClr val="000000"/>
              </a:solidFill>
            </a:endParaRPr>
          </a:p>
          <a:p>
            <a:endParaRPr lang="nb-NO" sz="1100" dirty="0">
              <a:solidFill>
                <a:srgbClr val="000000"/>
              </a:solidFill>
            </a:endParaRPr>
          </a:p>
        </p:txBody>
      </p:sp>
      <p:sp>
        <p:nvSpPr>
          <p:cNvPr id="4" name="Plassholder for dato 3">
            <a:extLst>
              <a:ext uri="{FF2B5EF4-FFF2-40B4-BE49-F238E27FC236}">
                <a16:creationId xmlns:a16="http://schemas.microsoft.com/office/drawing/2014/main" id="{5693203F-67C6-47C9-8646-A0BD245C77EA}"/>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E0FA4F42-D17F-470B-A2B9-207A77D7BF8E}"/>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253809300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F6AFD80-5057-4D39-8248-16E6045116FB}"/>
              </a:ext>
            </a:extLst>
          </p:cNvPr>
          <p:cNvSpPr>
            <a:spLocks noGrp="1"/>
          </p:cNvSpPr>
          <p:nvPr>
            <p:ph type="title"/>
          </p:nvPr>
        </p:nvSpPr>
        <p:spPr>
          <a:xfrm>
            <a:off x="838200" y="365125"/>
            <a:ext cx="10515600" cy="1325563"/>
          </a:xfrm>
        </p:spPr>
        <p:txBody>
          <a:bodyPr>
            <a:normAutofit/>
          </a:bodyPr>
          <a:lstStyle/>
          <a:p>
            <a:r>
              <a:rPr lang="nb-NO" b="1" dirty="0"/>
              <a:t>Flyværet i maritim kaldluft </a:t>
            </a:r>
          </a:p>
        </p:txBody>
      </p:sp>
      <p:pic>
        <p:nvPicPr>
          <p:cNvPr id="5" name="Bilde 4" descr="Et bilde som inneholder gress, utendørs, bilvei, skyer&#10;&#10;Automatisk generert beskrivelse">
            <a:extLst>
              <a:ext uri="{FF2B5EF4-FFF2-40B4-BE49-F238E27FC236}">
                <a16:creationId xmlns:a16="http://schemas.microsoft.com/office/drawing/2014/main" id="{8A31242A-2D64-4415-A45A-8210E1154FC7}"/>
              </a:ext>
            </a:extLst>
          </p:cNvPr>
          <p:cNvPicPr>
            <a:picLocks noChangeAspect="1"/>
          </p:cNvPicPr>
          <p:nvPr/>
        </p:nvPicPr>
        <p:blipFill rotWithShape="1">
          <a:blip r:embed="rId2">
            <a:extLst>
              <a:ext uri="{28A0092B-C50C-407E-A947-70E740481C1C}">
                <a14:useLocalDpi xmlns:a14="http://schemas.microsoft.com/office/drawing/2010/main" val="0"/>
              </a:ext>
            </a:extLst>
          </a:blip>
          <a:srcRect t="1724" r="1" b="1"/>
          <a:stretch/>
        </p:blipFill>
        <p:spPr>
          <a:xfrm>
            <a:off x="838200" y="1904281"/>
            <a:ext cx="6233160" cy="4272681"/>
          </a:xfrm>
          <a:prstGeom prst="rect">
            <a:avLst/>
          </a:prstGeom>
        </p:spPr>
      </p:pic>
      <p:sp>
        <p:nvSpPr>
          <p:cNvPr id="3" name="Plassholder for innhold 2">
            <a:extLst>
              <a:ext uri="{FF2B5EF4-FFF2-40B4-BE49-F238E27FC236}">
                <a16:creationId xmlns:a16="http://schemas.microsoft.com/office/drawing/2014/main" id="{CE67950A-C309-4320-B3D8-2A6A4E088ECE}"/>
              </a:ext>
            </a:extLst>
          </p:cNvPr>
          <p:cNvSpPr>
            <a:spLocks noGrp="1"/>
          </p:cNvSpPr>
          <p:nvPr>
            <p:ph idx="1"/>
          </p:nvPr>
        </p:nvSpPr>
        <p:spPr>
          <a:xfrm>
            <a:off x="7552944" y="1825625"/>
            <a:ext cx="3800856" cy="4351338"/>
          </a:xfrm>
        </p:spPr>
        <p:txBody>
          <a:bodyPr>
            <a:normAutofit/>
          </a:bodyPr>
          <a:lstStyle/>
          <a:p>
            <a:r>
              <a:rPr lang="nb-NO" sz="2400" dirty="0"/>
              <a:t>Luften blir oppvarmet nedenfra og blir ustabil</a:t>
            </a:r>
          </a:p>
          <a:p>
            <a:r>
              <a:rPr lang="nb-NO" sz="2400" dirty="0"/>
              <a:t>Urolige vinder, en del turbulens</a:t>
            </a:r>
          </a:p>
          <a:p>
            <a:r>
              <a:rPr lang="nb-NO" sz="2400" dirty="0"/>
              <a:t>Haugskyer og bygeskyer med relativt høy skydekkehøyde</a:t>
            </a:r>
          </a:p>
          <a:p>
            <a:r>
              <a:rPr lang="nb-NO" sz="2400" dirty="0"/>
              <a:t>Bygenedbør, noen ganger som hagl og tordenvær</a:t>
            </a:r>
          </a:p>
          <a:p>
            <a:r>
              <a:rPr lang="nb-NO" sz="2400" dirty="0"/>
              <a:t>Meget god sikt utenom bygene</a:t>
            </a:r>
          </a:p>
        </p:txBody>
      </p:sp>
      <p:sp>
        <p:nvSpPr>
          <p:cNvPr id="4" name="Plassholder for dato 3">
            <a:extLst>
              <a:ext uri="{FF2B5EF4-FFF2-40B4-BE49-F238E27FC236}">
                <a16:creationId xmlns:a16="http://schemas.microsoft.com/office/drawing/2014/main" id="{BC8E43FC-4008-4BDF-AB98-1B329E4CACB7}"/>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81F18986-5C55-4636-82F3-38FF77D67338}"/>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07004990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E5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FC825AA0-9C02-4B51-B9E3-13B34D01A50A}"/>
              </a:ext>
            </a:extLst>
          </p:cNvPr>
          <p:cNvSpPr>
            <a:spLocks noGrp="1"/>
          </p:cNvSpPr>
          <p:nvPr>
            <p:ph type="title"/>
          </p:nvPr>
        </p:nvSpPr>
        <p:spPr>
          <a:xfrm>
            <a:off x="524256" y="4767072"/>
            <a:ext cx="6594189" cy="1625210"/>
          </a:xfrm>
        </p:spPr>
        <p:txBody>
          <a:bodyPr>
            <a:normAutofit/>
          </a:bodyPr>
          <a:lstStyle/>
          <a:p>
            <a:pPr algn="r"/>
            <a:r>
              <a:rPr lang="nb-NO" b="1">
                <a:solidFill>
                  <a:srgbClr val="FFFFFF"/>
                </a:solidFill>
              </a:rPr>
              <a:t>Flyværet i kontinental kaldluft</a:t>
            </a:r>
          </a:p>
        </p:txBody>
      </p:sp>
      <p:pic>
        <p:nvPicPr>
          <p:cNvPr id="5" name="Bilde 4" descr="Et bilde som inneholder regn, natur&#10;&#10;Automatisk generert beskrivelse">
            <a:extLst>
              <a:ext uri="{FF2B5EF4-FFF2-40B4-BE49-F238E27FC236}">
                <a16:creationId xmlns:a16="http://schemas.microsoft.com/office/drawing/2014/main" id="{91E09B61-E02C-43D6-A852-3B8CE6D9EDE4}"/>
              </a:ext>
            </a:extLst>
          </p:cNvPr>
          <p:cNvPicPr>
            <a:picLocks noChangeAspect="1"/>
          </p:cNvPicPr>
          <p:nvPr/>
        </p:nvPicPr>
        <p:blipFill rotWithShape="1">
          <a:blip r:embed="rId2">
            <a:extLst>
              <a:ext uri="{28A0092B-C50C-407E-A947-70E740481C1C}">
                <a14:useLocalDpi xmlns:a14="http://schemas.microsoft.com/office/drawing/2010/main" val="0"/>
              </a:ext>
            </a:extLst>
          </a:blip>
          <a:srcRect t="12493" r="1" b="1"/>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FD4609B2-E157-49A1-AF91-35FA9F56DC79}"/>
              </a:ext>
            </a:extLst>
          </p:cNvPr>
          <p:cNvSpPr>
            <a:spLocks noGrp="1"/>
          </p:cNvSpPr>
          <p:nvPr>
            <p:ph idx="1"/>
          </p:nvPr>
        </p:nvSpPr>
        <p:spPr>
          <a:xfrm>
            <a:off x="7990091" y="849086"/>
            <a:ext cx="3424739" cy="5312886"/>
          </a:xfrm>
        </p:spPr>
        <p:txBody>
          <a:bodyPr anchor="ctr">
            <a:normAutofit/>
          </a:bodyPr>
          <a:lstStyle/>
          <a:p>
            <a:r>
              <a:rPr lang="nb-NO" sz="2400" dirty="0">
                <a:solidFill>
                  <a:srgbClr val="FFFFFF"/>
                </a:solidFill>
              </a:rPr>
              <a:t>Normalt om vinteren i Europa, men mindre vanlig i Skandinavia</a:t>
            </a:r>
          </a:p>
          <a:p>
            <a:pPr>
              <a:buFontTx/>
              <a:buChar char="-"/>
            </a:pPr>
            <a:r>
              <a:rPr lang="nb-NO" sz="2400" dirty="0">
                <a:solidFill>
                  <a:srgbClr val="FFFFFF"/>
                </a:solidFill>
              </a:rPr>
              <a:t>Luften er normalt tørr med spredte haugskyer</a:t>
            </a:r>
          </a:p>
          <a:p>
            <a:pPr>
              <a:buFontTx/>
              <a:buChar char="-"/>
            </a:pPr>
            <a:r>
              <a:rPr lang="nb-NO" sz="2400" dirty="0">
                <a:solidFill>
                  <a:srgbClr val="FFFFFF"/>
                </a:solidFill>
              </a:rPr>
              <a:t>Lite nedbør</a:t>
            </a:r>
          </a:p>
          <a:p>
            <a:r>
              <a:rPr lang="nb-NO" sz="2400" dirty="0">
                <a:solidFill>
                  <a:srgbClr val="FFFFFF"/>
                </a:solidFill>
              </a:rPr>
              <a:t>Dersom den kommer til Skandinavia har den normalt plukket opp fuktighet og blitt ustabil på vei over havområdene</a:t>
            </a:r>
          </a:p>
          <a:p>
            <a:pPr>
              <a:buFontTx/>
              <a:buChar char="-"/>
            </a:pPr>
            <a:r>
              <a:rPr lang="nb-NO" sz="2400" dirty="0">
                <a:solidFill>
                  <a:srgbClr val="FFFFFF"/>
                </a:solidFill>
              </a:rPr>
              <a:t>Da gir den kraftige snøbyger</a:t>
            </a:r>
          </a:p>
          <a:p>
            <a:pPr marL="0" indent="0">
              <a:buNone/>
            </a:pPr>
            <a:endParaRPr lang="nb-NO" sz="2000" dirty="0">
              <a:solidFill>
                <a:srgbClr val="FFFFFF"/>
              </a:solidFill>
            </a:endParaRPr>
          </a:p>
        </p:txBody>
      </p:sp>
      <p:sp>
        <p:nvSpPr>
          <p:cNvPr id="4" name="Plassholder for dato 3">
            <a:extLst>
              <a:ext uri="{FF2B5EF4-FFF2-40B4-BE49-F238E27FC236}">
                <a16:creationId xmlns:a16="http://schemas.microsoft.com/office/drawing/2014/main" id="{7F863C4E-E77C-4607-A9BC-D21106E2FD7B}"/>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569F8560-ACC3-40B1-A80F-88FE4290DE0E}"/>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77222558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D23E0FC-056F-49E9-84FA-4EAEA0C6306A}"/>
              </a:ext>
            </a:extLst>
          </p:cNvPr>
          <p:cNvSpPr>
            <a:spLocks noGrp="1"/>
          </p:cNvSpPr>
          <p:nvPr>
            <p:ph type="title"/>
          </p:nvPr>
        </p:nvSpPr>
        <p:spPr>
          <a:xfrm>
            <a:off x="8014996" y="642594"/>
            <a:ext cx="3732244" cy="1702952"/>
          </a:xfrm>
        </p:spPr>
        <p:txBody>
          <a:bodyPr>
            <a:normAutofit/>
          </a:bodyPr>
          <a:lstStyle/>
          <a:p>
            <a:r>
              <a:rPr lang="nb-NO" b="1" dirty="0"/>
              <a:t>Fronter</a:t>
            </a:r>
          </a:p>
        </p:txBody>
      </p:sp>
      <p:sp>
        <p:nvSpPr>
          <p:cNvPr id="16" name="Rectangle 15">
            <a:extLst>
              <a:ext uri="{FF2B5EF4-FFF2-40B4-BE49-F238E27FC236}">
                <a16:creationId xmlns:a16="http://schemas.microsoft.com/office/drawing/2014/main" id="{99CEE05D-F25C-4EC3-B527-D9C999E33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3652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4F036726-0C05-446E-91C3-B986EBEA05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7402" y="438538"/>
            <a:ext cx="6710184" cy="6002060"/>
          </a:xfrm>
          <a:prstGeom prst="rect">
            <a:avLst/>
          </a:prstGeom>
          <a:solidFill>
            <a:schemeClr val="bg1">
              <a:alpha val="40000"/>
            </a:schemeClr>
          </a:solidFill>
          <a:ln w="6350" cap="flat" cmpd="sng" algn="ctr">
            <a:noFill/>
            <a:prstDash val="solid"/>
          </a:ln>
          <a:effectLst>
            <a:softEdge rad="0"/>
          </a:effectLst>
        </p:spPr>
        <p:txBody>
          <a:bodyPr/>
          <a:lstStyle/>
          <a:p>
            <a:endParaRPr lang="nb-NO"/>
          </a:p>
        </p:txBody>
      </p:sp>
      <p:sp>
        <p:nvSpPr>
          <p:cNvPr id="20" name="Rectangle 19">
            <a:extLst>
              <a:ext uri="{FF2B5EF4-FFF2-40B4-BE49-F238E27FC236}">
                <a16:creationId xmlns:a16="http://schemas.microsoft.com/office/drawing/2014/main" id="{A310ABCD-C34B-42D1-9BEB-47755A3EA3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285" y="650014"/>
            <a:ext cx="3367217" cy="3266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Bilde 10" descr="Et bilde som inneholder tegning&#10;&#10;Automatisk generert beskrivelse">
            <a:extLst>
              <a:ext uri="{FF2B5EF4-FFF2-40B4-BE49-F238E27FC236}">
                <a16:creationId xmlns:a16="http://schemas.microsoft.com/office/drawing/2014/main" id="{0D34AA18-D514-4391-B063-D50515F1DC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460" y="1960051"/>
            <a:ext cx="3044697" cy="646998"/>
          </a:xfrm>
          <a:prstGeom prst="rect">
            <a:avLst/>
          </a:prstGeom>
        </p:spPr>
      </p:pic>
      <p:sp>
        <p:nvSpPr>
          <p:cNvPr id="28" name="Rectangle 21">
            <a:extLst>
              <a:ext uri="{FF2B5EF4-FFF2-40B4-BE49-F238E27FC236}">
                <a16:creationId xmlns:a16="http://schemas.microsoft.com/office/drawing/2014/main" id="{F38AB6A2-89F7-43B5-B608-50DFC740D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2946" y="650014"/>
            <a:ext cx="2765758" cy="21367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Bilde 6" descr="Et bilde som inneholder tegning&#10;&#10;Automatisk generert beskrivelse">
            <a:extLst>
              <a:ext uri="{FF2B5EF4-FFF2-40B4-BE49-F238E27FC236}">
                <a16:creationId xmlns:a16="http://schemas.microsoft.com/office/drawing/2014/main" id="{95AB1140-86A8-4AA2-9E2D-1C418685C5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3497" y="1473736"/>
            <a:ext cx="2434338" cy="486867"/>
          </a:xfrm>
          <a:prstGeom prst="rect">
            <a:avLst/>
          </a:prstGeom>
        </p:spPr>
      </p:pic>
      <p:sp>
        <p:nvSpPr>
          <p:cNvPr id="29" name="Rectangle 23">
            <a:extLst>
              <a:ext uri="{FF2B5EF4-FFF2-40B4-BE49-F238E27FC236}">
                <a16:creationId xmlns:a16="http://schemas.microsoft.com/office/drawing/2014/main" id="{06585B74-DAF6-470E-B2F3-B5530A709A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285" y="4088215"/>
            <a:ext cx="3367217" cy="21248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Bilde 4" descr="Et bilde som inneholder tegning&#10;&#10;Automatisk generert beskrivelse">
            <a:extLst>
              <a:ext uri="{FF2B5EF4-FFF2-40B4-BE49-F238E27FC236}">
                <a16:creationId xmlns:a16="http://schemas.microsoft.com/office/drawing/2014/main" id="{39734385-7413-45C1-990C-444C4F588F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460" y="4875348"/>
            <a:ext cx="3044697" cy="570880"/>
          </a:xfrm>
          <a:prstGeom prst="rect">
            <a:avLst/>
          </a:prstGeom>
        </p:spPr>
      </p:pic>
      <p:sp>
        <p:nvSpPr>
          <p:cNvPr id="30" name="Rectangle 25">
            <a:extLst>
              <a:ext uri="{FF2B5EF4-FFF2-40B4-BE49-F238E27FC236}">
                <a16:creationId xmlns:a16="http://schemas.microsoft.com/office/drawing/2014/main" id="{30BAD96F-CE2F-4682-99B8-0DD9E6AE2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2946" y="2947051"/>
            <a:ext cx="2765758" cy="3266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Bilde 8" descr="Et bilde som inneholder tegning&#10;&#10;Automatisk generert beskrivelse">
            <a:extLst>
              <a:ext uri="{FF2B5EF4-FFF2-40B4-BE49-F238E27FC236}">
                <a16:creationId xmlns:a16="http://schemas.microsoft.com/office/drawing/2014/main" id="{445BC40F-BB1C-4A72-B91D-9AC5F0CDA7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3497" y="4270327"/>
            <a:ext cx="2434338" cy="608584"/>
          </a:xfrm>
          <a:prstGeom prst="rect">
            <a:avLst/>
          </a:prstGeom>
        </p:spPr>
      </p:pic>
      <p:sp>
        <p:nvSpPr>
          <p:cNvPr id="3" name="Plassholder for innhold 2">
            <a:extLst>
              <a:ext uri="{FF2B5EF4-FFF2-40B4-BE49-F238E27FC236}">
                <a16:creationId xmlns:a16="http://schemas.microsoft.com/office/drawing/2014/main" id="{5A21D80C-632C-4B53-BEC4-9A90B4815B57}"/>
              </a:ext>
            </a:extLst>
          </p:cNvPr>
          <p:cNvSpPr>
            <a:spLocks noGrp="1"/>
          </p:cNvSpPr>
          <p:nvPr>
            <p:ph idx="1"/>
          </p:nvPr>
        </p:nvSpPr>
        <p:spPr>
          <a:xfrm>
            <a:off x="8014995" y="2213811"/>
            <a:ext cx="3732245" cy="3999261"/>
          </a:xfrm>
        </p:spPr>
        <p:txBody>
          <a:bodyPr>
            <a:normAutofit fontScale="92500" lnSpcReduction="10000"/>
          </a:bodyPr>
          <a:lstStyle/>
          <a:p>
            <a:r>
              <a:rPr lang="nb-NO" sz="2000" dirty="0"/>
              <a:t>Grenseflaten mellom to typer luftmasser (varme/kalde)</a:t>
            </a:r>
          </a:p>
          <a:p>
            <a:pPr>
              <a:buFontTx/>
              <a:buChar char="-"/>
            </a:pPr>
            <a:r>
              <a:rPr lang="nb-NO" sz="2000" dirty="0"/>
              <a:t>Varmfront – den varme luften sklir over den kalde luften</a:t>
            </a:r>
          </a:p>
          <a:p>
            <a:pPr>
              <a:buFontTx/>
              <a:buChar char="-"/>
            </a:pPr>
            <a:r>
              <a:rPr lang="nb-NO" sz="2000" dirty="0"/>
              <a:t>Kaldfront – den kalde luften fortrenger den varme luften</a:t>
            </a:r>
          </a:p>
          <a:p>
            <a:pPr>
              <a:buFontTx/>
              <a:buChar char="-"/>
            </a:pPr>
            <a:r>
              <a:rPr lang="nb-NO" sz="2000" dirty="0"/>
              <a:t>Stasjonær front – fronten ligger stille</a:t>
            </a:r>
          </a:p>
          <a:p>
            <a:pPr>
              <a:buFontTx/>
              <a:buChar char="-"/>
            </a:pPr>
            <a:r>
              <a:rPr lang="nb-NO" sz="2000" dirty="0"/>
              <a:t>Okklusjon – oppstår når en kaldfront innhenter en varmfront</a:t>
            </a:r>
          </a:p>
          <a:p>
            <a:r>
              <a:rPr lang="nb-NO" sz="2000" dirty="0"/>
              <a:t>Egenskaper som skråning, hastighet, lufttrykk, vindforhold og vær</a:t>
            </a:r>
          </a:p>
        </p:txBody>
      </p:sp>
      <p:sp>
        <p:nvSpPr>
          <p:cNvPr id="4" name="Plassholder for dato 3">
            <a:extLst>
              <a:ext uri="{FF2B5EF4-FFF2-40B4-BE49-F238E27FC236}">
                <a16:creationId xmlns:a16="http://schemas.microsoft.com/office/drawing/2014/main" id="{92F9AFE4-451D-457A-B820-2EFC212CC566}"/>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B6BBA10C-C763-46CD-8F85-A6D59A19690F}"/>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905319491"/>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AA23B29-B29A-4DE8-91DB-92D1058001D1}"/>
              </a:ext>
            </a:extLst>
          </p:cNvPr>
          <p:cNvSpPr>
            <a:spLocks noGrp="1"/>
          </p:cNvSpPr>
          <p:nvPr>
            <p:ph type="title"/>
          </p:nvPr>
        </p:nvSpPr>
        <p:spPr>
          <a:xfrm>
            <a:off x="648929" y="629266"/>
            <a:ext cx="6586491" cy="1676603"/>
          </a:xfrm>
        </p:spPr>
        <p:txBody>
          <a:bodyPr>
            <a:normAutofit/>
          </a:bodyPr>
          <a:lstStyle/>
          <a:p>
            <a:r>
              <a:rPr lang="nb-NO" b="1" dirty="0"/>
              <a:t>Lufttemperatur</a:t>
            </a:r>
          </a:p>
        </p:txBody>
      </p:sp>
      <p:sp>
        <p:nvSpPr>
          <p:cNvPr id="3" name="Plassholder for innhold 2">
            <a:extLst>
              <a:ext uri="{FF2B5EF4-FFF2-40B4-BE49-F238E27FC236}">
                <a16:creationId xmlns:a16="http://schemas.microsoft.com/office/drawing/2014/main" id="{83609674-07C3-45D5-B880-C0A462F34D39}"/>
              </a:ext>
            </a:extLst>
          </p:cNvPr>
          <p:cNvSpPr>
            <a:spLocks noGrp="1"/>
          </p:cNvSpPr>
          <p:nvPr>
            <p:ph idx="1"/>
          </p:nvPr>
        </p:nvSpPr>
        <p:spPr>
          <a:xfrm>
            <a:off x="648929" y="1908409"/>
            <a:ext cx="6586489" cy="4626543"/>
          </a:xfrm>
        </p:spPr>
        <p:txBody>
          <a:bodyPr>
            <a:normAutofit fontScale="92500"/>
          </a:bodyPr>
          <a:lstStyle/>
          <a:p>
            <a:r>
              <a:rPr lang="nb-NO" sz="2400" dirty="0"/>
              <a:t>Oppgis i grader C eller grader F</a:t>
            </a:r>
          </a:p>
          <a:p>
            <a:r>
              <a:rPr lang="nb-NO" sz="2400" dirty="0"/>
              <a:t>Vi ganger med 1,8 og legger 32 til svaret for å regne om fra Celsius til Fahrenheit. </a:t>
            </a:r>
          </a:p>
          <a:p>
            <a:r>
              <a:rPr lang="nb-NO" sz="2400" dirty="0"/>
              <a:t>Vi trekker av 32 og ganger med 0,5556 for å regne om fra Fahrenheit til Celsius </a:t>
            </a:r>
          </a:p>
          <a:p>
            <a:r>
              <a:rPr lang="nb-NO" sz="2400" dirty="0"/>
              <a:t>I mindre fly måles lufttemperaturen med et direkte-avlesningstermometer («direct </a:t>
            </a:r>
            <a:r>
              <a:rPr lang="nb-NO" sz="2400" dirty="0" err="1"/>
              <a:t>reading</a:t>
            </a:r>
            <a:r>
              <a:rPr lang="nb-NO" sz="2400" dirty="0"/>
              <a:t> </a:t>
            </a:r>
            <a:r>
              <a:rPr lang="nb-NO" sz="2400" dirty="0" err="1"/>
              <a:t>thermometer</a:t>
            </a:r>
            <a:r>
              <a:rPr lang="nb-NO" sz="2400" dirty="0"/>
              <a:t>»). Det fungerer ved at bi-metaller i termometeret utvider eller trekkes sammen. </a:t>
            </a:r>
          </a:p>
          <a:p>
            <a:r>
              <a:rPr lang="nb-NO" sz="2400" dirty="0"/>
              <a:t>På flyplassene måles temperatur med et termometer som er plassert i en liten instrumenthytte, slik at termometeret står i skygge. Hytten er montert over bakken og har god gjennomlufting</a:t>
            </a:r>
          </a:p>
          <a:p>
            <a:endParaRPr lang="nb-NO" sz="1900" dirty="0"/>
          </a:p>
        </p:txBody>
      </p:sp>
      <p:pic>
        <p:nvPicPr>
          <p:cNvPr id="1026" name="Picture 2" descr="Relatert bilde">
            <a:extLst>
              <a:ext uri="{FF2B5EF4-FFF2-40B4-BE49-F238E27FC236}">
                <a16:creationId xmlns:a16="http://schemas.microsoft.com/office/drawing/2014/main" id="{3280D743-4682-495E-BE0E-B798F7778F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52" r="2319"/>
          <a:stretch/>
        </p:blipFill>
        <p:spPr bwMode="auto">
          <a:xfrm>
            <a:off x="7556408" y="10"/>
            <a:ext cx="4635591" cy="6857990"/>
          </a:xfrm>
          <a:prstGeom prst="rect">
            <a:avLst/>
          </a:prstGeom>
          <a:noFill/>
          <a:effectLst/>
          <a:extLst>
            <a:ext uri="{909E8E84-426E-40DD-AFC4-6F175D3DCCD1}">
              <a14:hiddenFill xmlns:a14="http://schemas.microsoft.com/office/drawing/2010/main">
                <a:solidFill>
                  <a:srgbClr val="FFFFFF"/>
                </a:solidFill>
              </a14:hiddenFill>
            </a:ext>
          </a:extLst>
        </p:spPr>
      </p:pic>
      <p:sp>
        <p:nvSpPr>
          <p:cNvPr id="4" name="Plassholder for dato 3">
            <a:extLst>
              <a:ext uri="{FF2B5EF4-FFF2-40B4-BE49-F238E27FC236}">
                <a16:creationId xmlns:a16="http://schemas.microsoft.com/office/drawing/2014/main" id="{BEFF42AF-5AA8-4E1B-AEE3-919E41D6D94B}"/>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E61CCF71-9DFA-4A46-A84C-2B1B5BC9CA5F}"/>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63767967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24163C3-9612-4CBB-A653-3F87D00C9B40}"/>
              </a:ext>
            </a:extLst>
          </p:cNvPr>
          <p:cNvSpPr>
            <a:spLocks noGrp="1"/>
          </p:cNvSpPr>
          <p:nvPr>
            <p:ph type="title"/>
          </p:nvPr>
        </p:nvSpPr>
        <p:spPr>
          <a:xfrm>
            <a:off x="433136" y="5091762"/>
            <a:ext cx="7834193" cy="1264588"/>
          </a:xfrm>
        </p:spPr>
        <p:txBody>
          <a:bodyPr vert="horz" lIns="91440" tIns="45720" rIns="91440" bIns="45720" rtlCol="0" anchor="ctr">
            <a:normAutofit/>
          </a:bodyPr>
          <a:lstStyle/>
          <a:p>
            <a:pPr algn="r"/>
            <a:r>
              <a:rPr lang="en-US" sz="6000" b="1"/>
              <a:t>Varmfront </a:t>
            </a:r>
          </a:p>
        </p:txBody>
      </p:sp>
      <p:pic>
        <p:nvPicPr>
          <p:cNvPr id="5" name="Plassholder for innhold 4">
            <a:extLst>
              <a:ext uri="{FF2B5EF4-FFF2-40B4-BE49-F238E27FC236}">
                <a16:creationId xmlns:a16="http://schemas.microsoft.com/office/drawing/2014/main" id="{166B2EC1-9367-45FA-ACA6-D625835E8B1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2598"/>
          <a:stretch/>
        </p:blipFill>
        <p:spPr>
          <a:xfrm>
            <a:off x="-3983" y="10"/>
            <a:ext cx="12192000" cy="4571990"/>
          </a:xfrm>
          <a:prstGeom prst="rect">
            <a:avLst/>
          </a:prstGeom>
        </p:spPr>
      </p:pic>
      <p:cxnSp>
        <p:nvCxnSpPr>
          <p:cNvPr id="10" name="Straight Connector 9">
            <a:extLst>
              <a:ext uri="{FF2B5EF4-FFF2-40B4-BE49-F238E27FC236}">
                <a16:creationId xmlns:a16="http://schemas.microsoft.com/office/drawing/2014/main" id="{E126E481-B945-4179-BD79-05E96E9B29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Plassholder for dato 2">
            <a:extLst>
              <a:ext uri="{FF2B5EF4-FFF2-40B4-BE49-F238E27FC236}">
                <a16:creationId xmlns:a16="http://schemas.microsoft.com/office/drawing/2014/main" id="{4B8D3373-A1E3-4D6A-845F-328772A2E74A}"/>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F92CF1A9-57EC-4ADC-8EBA-F2EF2091F87F}"/>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4027130905"/>
      </p:ext>
    </p:extLst>
  </p:cSld>
  <p:clrMapOvr>
    <a:overrideClrMapping bg1="dk1" tx1="lt1" bg2="dk2" tx2="lt2" accent1="accent1" accent2="accent2" accent3="accent3" accent4="accent4" accent5="accent5" accent6="accent6" hlink="hlink" folHlink="folHlink"/>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A99E2A7-588D-4F50-82CC-3E4B5A05A73F}"/>
              </a:ext>
            </a:extLst>
          </p:cNvPr>
          <p:cNvSpPr>
            <a:spLocks noGrp="1"/>
          </p:cNvSpPr>
          <p:nvPr>
            <p:ph type="title"/>
          </p:nvPr>
        </p:nvSpPr>
        <p:spPr>
          <a:xfrm>
            <a:off x="433136" y="5091762"/>
            <a:ext cx="7834193" cy="1264588"/>
          </a:xfrm>
        </p:spPr>
        <p:txBody>
          <a:bodyPr vert="horz" lIns="91440" tIns="45720" rIns="91440" bIns="45720" rtlCol="0" anchor="ctr">
            <a:normAutofit/>
          </a:bodyPr>
          <a:lstStyle/>
          <a:p>
            <a:pPr algn="r"/>
            <a:r>
              <a:rPr lang="en-US" sz="6000" b="1"/>
              <a:t>Kaldfront</a:t>
            </a:r>
          </a:p>
        </p:txBody>
      </p:sp>
      <p:pic>
        <p:nvPicPr>
          <p:cNvPr id="5" name="Plassholder for innhold 4">
            <a:extLst>
              <a:ext uri="{FF2B5EF4-FFF2-40B4-BE49-F238E27FC236}">
                <a16:creationId xmlns:a16="http://schemas.microsoft.com/office/drawing/2014/main" id="{5B542494-4BC2-4F93-A1D0-FC5BB39B97C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5063"/>
          <a:stretch/>
        </p:blipFill>
        <p:spPr>
          <a:xfrm>
            <a:off x="-3983" y="10"/>
            <a:ext cx="12192000" cy="4571990"/>
          </a:xfrm>
          <a:prstGeom prst="rect">
            <a:avLst/>
          </a:prstGeom>
        </p:spPr>
      </p:pic>
      <p:cxnSp>
        <p:nvCxnSpPr>
          <p:cNvPr id="10" name="Straight Connector 9">
            <a:extLst>
              <a:ext uri="{FF2B5EF4-FFF2-40B4-BE49-F238E27FC236}">
                <a16:creationId xmlns:a16="http://schemas.microsoft.com/office/drawing/2014/main" id="{E126E481-B945-4179-BD79-05E96E9B29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Plassholder for dato 2">
            <a:extLst>
              <a:ext uri="{FF2B5EF4-FFF2-40B4-BE49-F238E27FC236}">
                <a16:creationId xmlns:a16="http://schemas.microsoft.com/office/drawing/2014/main" id="{26567B7F-C195-4F88-BAD6-AC829FABE281}"/>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840750CD-D624-4425-B74D-1FEC58BD5846}"/>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2490667712"/>
      </p:ext>
    </p:extLst>
  </p:cSld>
  <p:clrMapOvr>
    <a:overrideClrMapping bg1="dk1" tx1="lt1" bg2="dk2" tx2="lt2" accent1="accent1" accent2="accent2" accent3="accent3" accent4="accent4" accent5="accent5" accent6="accent6" hlink="hlink" folHlink="folHlink"/>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435BB80-8C69-4349-9B57-248052AC7696}"/>
              </a:ext>
            </a:extLst>
          </p:cNvPr>
          <p:cNvSpPr>
            <a:spLocks noGrp="1"/>
          </p:cNvSpPr>
          <p:nvPr>
            <p:ph type="title"/>
          </p:nvPr>
        </p:nvSpPr>
        <p:spPr>
          <a:xfrm>
            <a:off x="433136" y="5091762"/>
            <a:ext cx="7834193" cy="1264588"/>
          </a:xfrm>
        </p:spPr>
        <p:txBody>
          <a:bodyPr vert="horz" lIns="91440" tIns="45720" rIns="91440" bIns="45720" rtlCol="0" anchor="ctr">
            <a:normAutofit/>
          </a:bodyPr>
          <a:lstStyle/>
          <a:p>
            <a:pPr algn="r"/>
            <a:r>
              <a:rPr lang="en-US" sz="6000" b="1"/>
              <a:t>Okklusjon</a:t>
            </a:r>
          </a:p>
        </p:txBody>
      </p:sp>
      <p:pic>
        <p:nvPicPr>
          <p:cNvPr id="5" name="Plassholder for innhold 4">
            <a:extLst>
              <a:ext uri="{FF2B5EF4-FFF2-40B4-BE49-F238E27FC236}">
                <a16:creationId xmlns:a16="http://schemas.microsoft.com/office/drawing/2014/main" id="{EAD8240E-C371-45EB-BA17-7F2DB647897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2598"/>
          <a:stretch/>
        </p:blipFill>
        <p:spPr>
          <a:xfrm>
            <a:off x="-3983" y="10"/>
            <a:ext cx="12192000" cy="4571990"/>
          </a:xfrm>
          <a:prstGeom prst="rect">
            <a:avLst/>
          </a:prstGeom>
        </p:spPr>
      </p:pic>
      <p:cxnSp>
        <p:nvCxnSpPr>
          <p:cNvPr id="10" name="Straight Connector 9">
            <a:extLst>
              <a:ext uri="{FF2B5EF4-FFF2-40B4-BE49-F238E27FC236}">
                <a16:creationId xmlns:a16="http://schemas.microsoft.com/office/drawing/2014/main" id="{E126E481-B945-4179-BD79-05E96E9B29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Plassholder for dato 2">
            <a:extLst>
              <a:ext uri="{FF2B5EF4-FFF2-40B4-BE49-F238E27FC236}">
                <a16:creationId xmlns:a16="http://schemas.microsoft.com/office/drawing/2014/main" id="{FEC55A23-F4A3-478B-85C7-09D1719B4FE0}"/>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3B6828AB-36E3-4B95-B171-ACA2F89A28B5}"/>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7904822"/>
      </p:ext>
    </p:extLst>
  </p:cSld>
  <p:clrMapOvr>
    <a:overrideClrMapping bg1="dk1" tx1="lt1" bg2="dk2" tx2="lt2" accent1="accent1" accent2="accent2" accent3="accent3" accent4="accent4" accent5="accent5" accent6="accent6" hlink="hlink" folHlink="folHlink"/>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 y="11"/>
            <a:ext cx="12191980" cy="6857988"/>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en-US" sz="3600" dirty="0" err="1">
                <a:solidFill>
                  <a:schemeClr val="tx1">
                    <a:lumMod val="85000"/>
                    <a:lumOff val="15000"/>
                  </a:schemeClr>
                </a:solidFill>
              </a:rPr>
              <a:t>Trykksystemer</a:t>
            </a:r>
            <a:endParaRPr lang="en-US" sz="3600" dirty="0">
              <a:solidFill>
                <a:schemeClr val="tx1">
                  <a:lumMod val="85000"/>
                  <a:lumOff val="15000"/>
                </a:schemeClr>
              </a:solidFill>
            </a:endParaRP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3" name="Bilde 12">
            <a:extLst>
              <a:ext uri="{FF2B5EF4-FFF2-40B4-BE49-F238E27FC236}">
                <a16:creationId xmlns:a16="http://schemas.microsoft.com/office/drawing/2014/main" id="{31EAFC95-BD98-4B82-9190-23797D5F7F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74613" y="6207629"/>
            <a:ext cx="2642774" cy="571500"/>
          </a:xfrm>
          <a:prstGeom prst="rect">
            <a:avLst/>
          </a:prstGeom>
        </p:spPr>
      </p:pic>
    </p:spTree>
    <p:extLst>
      <p:ext uri="{BB962C8B-B14F-4D97-AF65-F5344CB8AC3E}">
        <p14:creationId xmlns:p14="http://schemas.microsoft.com/office/powerpoint/2010/main" val="419416586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DBEA464-E4A7-4E5E-959F-F319086F5B87}"/>
              </a:ext>
            </a:extLst>
          </p:cNvPr>
          <p:cNvSpPr>
            <a:spLocks noGrp="1"/>
          </p:cNvSpPr>
          <p:nvPr>
            <p:ph type="title"/>
          </p:nvPr>
        </p:nvSpPr>
        <p:spPr>
          <a:xfrm>
            <a:off x="960100" y="978102"/>
            <a:ext cx="10588434" cy="1062644"/>
          </a:xfrm>
        </p:spPr>
        <p:txBody>
          <a:bodyPr anchor="b">
            <a:normAutofit/>
          </a:bodyPr>
          <a:lstStyle/>
          <a:p>
            <a:r>
              <a:rPr lang="nb-NO" b="1" dirty="0"/>
              <a:t>Høytrykk (anti-cyclone)</a:t>
            </a:r>
          </a:p>
        </p:txBody>
      </p:sp>
      <p:cxnSp>
        <p:nvCxnSpPr>
          <p:cNvPr id="24" name="Straight Connector 23">
            <a:extLst>
              <a:ext uri="{FF2B5EF4-FFF2-40B4-BE49-F238E27FC236}">
                <a16:creationId xmlns:a16="http://schemas.microsoft.com/office/drawing/2014/main" id="{39B7FDC9-F0CE-43A7-9F2A-83DD09DC34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624" y="2265037"/>
            <a:ext cx="10125012"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7" name="Bilde 6" descr="Et bilde som inneholder tekst, kart&#10;&#10;Automatisk generert beskrivelse">
            <a:extLst>
              <a:ext uri="{FF2B5EF4-FFF2-40B4-BE49-F238E27FC236}">
                <a16:creationId xmlns:a16="http://schemas.microsoft.com/office/drawing/2014/main" id="{AC283BCB-9FF9-42AE-B4CD-AA8A249D1F09}"/>
              </a:ext>
            </a:extLst>
          </p:cNvPr>
          <p:cNvPicPr>
            <a:picLocks noChangeAspect="1"/>
          </p:cNvPicPr>
          <p:nvPr/>
        </p:nvPicPr>
        <p:blipFill rotWithShape="1">
          <a:blip r:embed="rId2">
            <a:extLst>
              <a:ext uri="{28A0092B-C50C-407E-A947-70E740481C1C}">
                <a14:useLocalDpi xmlns:a14="http://schemas.microsoft.com/office/drawing/2010/main" val="0"/>
              </a:ext>
            </a:extLst>
          </a:blip>
          <a:srcRect l="41914" r="801"/>
          <a:stretch/>
        </p:blipFill>
        <p:spPr>
          <a:xfrm>
            <a:off x="1807664" y="2811104"/>
            <a:ext cx="1979197" cy="2928114"/>
          </a:xfrm>
          <a:prstGeom prst="rect">
            <a:avLst/>
          </a:prstGeom>
        </p:spPr>
      </p:pic>
      <p:sp>
        <p:nvSpPr>
          <p:cNvPr id="3" name="Plassholder for innhold 2">
            <a:extLst>
              <a:ext uri="{FF2B5EF4-FFF2-40B4-BE49-F238E27FC236}">
                <a16:creationId xmlns:a16="http://schemas.microsoft.com/office/drawing/2014/main" id="{FAE743E7-EAF7-4936-B2D3-07D3E07003CC}"/>
              </a:ext>
            </a:extLst>
          </p:cNvPr>
          <p:cNvSpPr>
            <a:spLocks noGrp="1"/>
          </p:cNvSpPr>
          <p:nvPr>
            <p:ph idx="1"/>
          </p:nvPr>
        </p:nvSpPr>
        <p:spPr>
          <a:xfrm>
            <a:off x="3955984" y="2489329"/>
            <a:ext cx="7281540" cy="4190601"/>
          </a:xfrm>
        </p:spPr>
        <p:txBody>
          <a:bodyPr>
            <a:normAutofit fontScale="92500" lnSpcReduction="10000"/>
          </a:bodyPr>
          <a:lstStyle/>
          <a:p>
            <a:r>
              <a:rPr lang="nb-NO" sz="1800" dirty="0"/>
              <a:t>Luften synker (subsidens) – eventuelle skyer løses opp – kan bli subsidensinversjon</a:t>
            </a:r>
          </a:p>
          <a:p>
            <a:r>
              <a:rPr lang="nb-NO" sz="1800" dirty="0"/>
              <a:t>Høytrykksrygg er et V-formet område og ligger normalt mellom to lavtrykk. Gir mye av det samme været som i et høytrykk, men vinden kan bli ganske sterk </a:t>
            </a:r>
          </a:p>
          <a:p>
            <a:r>
              <a:rPr lang="nb-NO" sz="1800" b="1" dirty="0"/>
              <a:t>Vind</a:t>
            </a:r>
            <a:r>
              <a:rPr lang="nb-NO" sz="1800" dirty="0"/>
              <a:t>: Isobarene ligger langt fra hverandre, og det betyr lett vind </a:t>
            </a:r>
          </a:p>
          <a:p>
            <a:r>
              <a:rPr lang="nb-NO" sz="1800" b="1" dirty="0"/>
              <a:t>Sikt</a:t>
            </a:r>
            <a:r>
              <a:rPr lang="nb-NO" sz="1800" dirty="0"/>
              <a:t>: Kan være dårlig sikt (dis) om sommeren under inversjonslaget. Kan bli tåke under inversjonslaget om vinteren</a:t>
            </a:r>
          </a:p>
          <a:p>
            <a:r>
              <a:rPr lang="nb-NO" sz="1800" b="1" dirty="0"/>
              <a:t>Nedbør</a:t>
            </a:r>
            <a:r>
              <a:rPr lang="nb-NO" sz="1800" i="1" dirty="0"/>
              <a:t>: </a:t>
            </a:r>
            <a:r>
              <a:rPr lang="nb-NO" sz="1800" dirty="0"/>
              <a:t>Ingen, mulighet for lett yr om vinteren. </a:t>
            </a:r>
          </a:p>
          <a:p>
            <a:r>
              <a:rPr lang="nb-NO" sz="1800" b="1" dirty="0"/>
              <a:t>Skyer: </a:t>
            </a:r>
            <a:r>
              <a:rPr lang="nb-NO" sz="1800" dirty="0"/>
              <a:t>Hovedsakelig ingen, Sc kan forekomme, men oppløses om dagen, og dannes på nytt om natten. Dersom luften under subsidensinversjonen er ustabil eller betinget ustabil, kan det også oppstå Cu om dagen </a:t>
            </a:r>
          </a:p>
          <a:p>
            <a:r>
              <a:rPr lang="nb-NO" sz="1800" dirty="0"/>
              <a:t>På den nordlige halvkule vil luften som strømmer ut fra et område med høyt trykk til et område med lavt trykk bli avbøyet til høyre og gir en sirkulasjon med klokken. Det kalles for antisyklonisk sirkulasjon</a:t>
            </a:r>
          </a:p>
        </p:txBody>
      </p:sp>
      <p:sp>
        <p:nvSpPr>
          <p:cNvPr id="4" name="Plassholder for dato 3">
            <a:extLst>
              <a:ext uri="{FF2B5EF4-FFF2-40B4-BE49-F238E27FC236}">
                <a16:creationId xmlns:a16="http://schemas.microsoft.com/office/drawing/2014/main" id="{6E4E2D01-9176-408B-BBA2-5D5BA350F49F}"/>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8FE924C5-4E95-4689-8452-9957EF16CF53}"/>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58736566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B48E03F-E317-49AA-9C91-D251395A3E9E}"/>
              </a:ext>
            </a:extLst>
          </p:cNvPr>
          <p:cNvSpPr>
            <a:spLocks noGrp="1"/>
          </p:cNvSpPr>
          <p:nvPr>
            <p:ph type="title"/>
          </p:nvPr>
        </p:nvSpPr>
        <p:spPr>
          <a:xfrm>
            <a:off x="1136428" y="627564"/>
            <a:ext cx="7474172" cy="1325563"/>
          </a:xfrm>
        </p:spPr>
        <p:txBody>
          <a:bodyPr>
            <a:normAutofit/>
          </a:bodyPr>
          <a:lstStyle/>
          <a:p>
            <a:r>
              <a:rPr lang="nb-NO" b="1" dirty="0"/>
              <a:t>Lavtrykk («cyclone»)</a:t>
            </a:r>
          </a:p>
        </p:txBody>
      </p:sp>
      <p:sp>
        <p:nvSpPr>
          <p:cNvPr id="3" name="Plassholder for innhold 2">
            <a:extLst>
              <a:ext uri="{FF2B5EF4-FFF2-40B4-BE49-F238E27FC236}">
                <a16:creationId xmlns:a16="http://schemas.microsoft.com/office/drawing/2014/main" id="{195C4CDB-E9F0-4609-954C-AA0E41A559C7}"/>
              </a:ext>
            </a:extLst>
          </p:cNvPr>
          <p:cNvSpPr>
            <a:spLocks noGrp="1"/>
          </p:cNvSpPr>
          <p:nvPr>
            <p:ph idx="1"/>
          </p:nvPr>
        </p:nvSpPr>
        <p:spPr>
          <a:xfrm>
            <a:off x="1136429" y="1751799"/>
            <a:ext cx="7333803" cy="3976988"/>
          </a:xfrm>
        </p:spPr>
        <p:txBody>
          <a:bodyPr anchor="ctr">
            <a:normAutofit/>
          </a:bodyPr>
          <a:lstStyle/>
          <a:p>
            <a:r>
              <a:rPr lang="nb-NO" sz="1800" dirty="0"/>
              <a:t>Luften strømmer inn mot lavtrykket og det oppstår en sirkulasjon mot klokken. Sirkulasjonen kaller vi for syklonisk. Luft som strømmer inn i området i et lavtrykk, medfører som regel økende skymengde og nedbør. Lavtrykk og dårlig vær henger derfor sammen. </a:t>
            </a:r>
          </a:p>
          <a:p>
            <a:r>
              <a:rPr lang="nb-NO" sz="1800" b="1" dirty="0"/>
              <a:t>Vind</a:t>
            </a:r>
            <a:r>
              <a:rPr lang="nb-NO" sz="1800" dirty="0"/>
              <a:t>: Isobarene ligger tett sammen, og det betyr mye vind </a:t>
            </a:r>
          </a:p>
          <a:p>
            <a:r>
              <a:rPr lang="nb-NO" sz="1800" b="1" dirty="0"/>
              <a:t>Sikt</a:t>
            </a:r>
            <a:r>
              <a:rPr lang="nb-NO" sz="1800" dirty="0"/>
              <a:t>: Kan være bra, men også veldig dårlig i nedbør </a:t>
            </a:r>
          </a:p>
          <a:p>
            <a:r>
              <a:rPr lang="nb-NO" sz="1800" b="1" dirty="0"/>
              <a:t>Skyer:</a:t>
            </a:r>
            <a:r>
              <a:rPr lang="nb-NO" sz="1800" dirty="0"/>
              <a:t> Siden luften i lavtrykksområdet stiger, får vi adiabatisk kjøling på grunn av at luften utvides. Dette gir igjen store skysystemer. Er det ustabil luft, oppstår cumuliformede skyer. Er det stabil luft, ser vi at det dannes stratiforme skyer som ligger lavt </a:t>
            </a:r>
          </a:p>
          <a:p>
            <a:r>
              <a:rPr lang="nb-NO" sz="1800" b="1" dirty="0"/>
              <a:t>Nedbør:</a:t>
            </a:r>
            <a:r>
              <a:rPr lang="nb-NO" sz="1800" i="1" dirty="0"/>
              <a:t> </a:t>
            </a:r>
            <a:r>
              <a:rPr lang="nb-NO" sz="1800" dirty="0"/>
              <a:t>Cumuliformede skyer kan gi sterke nedbørsbyger, og det er vanlig med tordenvær. Når stratiforme skyer er tilstede, er det mulighet for kontinuerlig, men lett nedbør</a:t>
            </a:r>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815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32D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e 4" descr="Et bilde som inneholder kart, tegning, klokke&#10;&#10;Automatisk generert beskrivelse">
            <a:extLst>
              <a:ext uri="{FF2B5EF4-FFF2-40B4-BE49-F238E27FC236}">
                <a16:creationId xmlns:a16="http://schemas.microsoft.com/office/drawing/2014/main" id="{B9CD412F-9398-4ACE-9E66-E9C944AE8A20}"/>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24383" r="41062" b="1"/>
          <a:stretch/>
        </p:blipFill>
        <p:spPr>
          <a:xfrm>
            <a:off x="9030743" y="2474254"/>
            <a:ext cx="1912560" cy="1909489"/>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4" name="Plassholder for dato 3">
            <a:extLst>
              <a:ext uri="{FF2B5EF4-FFF2-40B4-BE49-F238E27FC236}">
                <a16:creationId xmlns:a16="http://schemas.microsoft.com/office/drawing/2014/main" id="{1B095AC1-DF15-4612-B1B9-7B121A0539EC}"/>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B9B8C817-AD10-47C6-94CE-20788DFC0520}"/>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284765970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7068A4-4591-4ED3-98EE-71E696AACAC8}"/>
              </a:ext>
            </a:extLst>
          </p:cNvPr>
          <p:cNvSpPr>
            <a:spLocks noGrp="1"/>
          </p:cNvSpPr>
          <p:nvPr>
            <p:ph type="title"/>
          </p:nvPr>
        </p:nvSpPr>
        <p:spPr>
          <a:xfrm>
            <a:off x="960100" y="978102"/>
            <a:ext cx="10588434" cy="1062644"/>
          </a:xfrm>
        </p:spPr>
        <p:txBody>
          <a:bodyPr anchor="b">
            <a:normAutofit/>
          </a:bodyPr>
          <a:lstStyle/>
          <a:p>
            <a:r>
              <a:rPr lang="nb-NO" b="1" dirty="0"/>
              <a:t>Frontlavtrykk (polarfronten)</a:t>
            </a:r>
          </a:p>
        </p:txBody>
      </p:sp>
      <p:cxnSp>
        <p:nvCxnSpPr>
          <p:cNvPr id="10" name="Straight Connector 9">
            <a:extLst>
              <a:ext uri="{FF2B5EF4-FFF2-40B4-BE49-F238E27FC236}">
                <a16:creationId xmlns:a16="http://schemas.microsoft.com/office/drawing/2014/main" id="{39B7FDC9-F0CE-43A7-9F2A-83DD09DC34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624" y="2265037"/>
            <a:ext cx="10125012"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5" name="Bilde 4">
            <a:extLst>
              <a:ext uri="{FF2B5EF4-FFF2-40B4-BE49-F238E27FC236}">
                <a16:creationId xmlns:a16="http://schemas.microsoft.com/office/drawing/2014/main" id="{7BAD8887-74F3-47AB-814A-1C6BBD35E4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5167" y="2811104"/>
            <a:ext cx="2884192" cy="2928114"/>
          </a:xfrm>
          <a:prstGeom prst="rect">
            <a:avLst/>
          </a:prstGeom>
        </p:spPr>
      </p:pic>
      <p:sp>
        <p:nvSpPr>
          <p:cNvPr id="3" name="Plassholder for innhold 2">
            <a:extLst>
              <a:ext uri="{FF2B5EF4-FFF2-40B4-BE49-F238E27FC236}">
                <a16:creationId xmlns:a16="http://schemas.microsoft.com/office/drawing/2014/main" id="{3A8C0A7C-FBB4-4B12-8571-C9D5CC658EF3}"/>
              </a:ext>
            </a:extLst>
          </p:cNvPr>
          <p:cNvSpPr>
            <a:spLocks noGrp="1"/>
          </p:cNvSpPr>
          <p:nvPr>
            <p:ph idx="1"/>
          </p:nvPr>
        </p:nvSpPr>
        <p:spPr>
          <a:xfrm>
            <a:off x="4955354" y="2682433"/>
            <a:ext cx="6989598" cy="4175567"/>
          </a:xfrm>
        </p:spPr>
        <p:txBody>
          <a:bodyPr>
            <a:normAutofit/>
          </a:bodyPr>
          <a:lstStyle/>
          <a:p>
            <a:r>
              <a:rPr lang="nb-NO" sz="1800" dirty="0"/>
              <a:t>Et «vandrende lavtrykk» som dannes på grunn av en kombinasjon av lavtrykk og fronter, og skyldes at det er horisontale temperaturmotsetninger og hastighetsvariasjoner mellom to luftmasser. Disse forskjellene skaper bølger i atmosfæren på samme måte som vinden lager bølger på en vannflate</a:t>
            </a:r>
          </a:p>
          <a:p>
            <a:r>
              <a:rPr lang="nb-NO" sz="1800" dirty="0"/>
              <a:t>Bølgene dannes i hovedsak langs stasjonære fronter eller langs saktegående kaldfronter </a:t>
            </a:r>
          </a:p>
          <a:p>
            <a:r>
              <a:rPr lang="nb-NO" sz="1800" dirty="0"/>
              <a:t>Frontlavtrykk som Polarfronten kommer gjerne flere etter hverandre og pendler frem og tilbake. De er luftens største urokråke og har med seg ustabile vær- og vindforhold, og er derfor viktig for hvilket vær som oppstår i Vest-Europa og Norge </a:t>
            </a:r>
          </a:p>
          <a:p>
            <a:r>
              <a:rPr lang="nb-NO" sz="1800" dirty="0"/>
              <a:t>Når Polarfronten passerer, vet vi altså at det kommer mye spennende vær, men hvilket vær som kommer er avhengig av i hvilken sektor vi befinner oss</a:t>
            </a:r>
          </a:p>
        </p:txBody>
      </p:sp>
      <p:sp>
        <p:nvSpPr>
          <p:cNvPr id="4" name="Plassholder for dato 3">
            <a:extLst>
              <a:ext uri="{FF2B5EF4-FFF2-40B4-BE49-F238E27FC236}">
                <a16:creationId xmlns:a16="http://schemas.microsoft.com/office/drawing/2014/main" id="{970C93C7-3C3F-4CAD-A45A-04B954F98CBC}"/>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CBAAF089-5FDA-428C-A0CE-78194982C3D5}"/>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39049277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67DECAE6-C59F-4ACC-87B3-DF2EE34CB7DA}"/>
              </a:ext>
            </a:extLst>
          </p:cNvPr>
          <p:cNvSpPr>
            <a:spLocks noGrp="1"/>
          </p:cNvSpPr>
          <p:nvPr>
            <p:ph type="title"/>
          </p:nvPr>
        </p:nvSpPr>
        <p:spPr>
          <a:xfrm>
            <a:off x="838200" y="963877"/>
            <a:ext cx="3494362" cy="4930246"/>
          </a:xfrm>
        </p:spPr>
        <p:txBody>
          <a:bodyPr>
            <a:normAutofit/>
          </a:bodyPr>
          <a:lstStyle/>
          <a:p>
            <a:pPr algn="r"/>
            <a:r>
              <a:rPr lang="nb-NO" b="1">
                <a:solidFill>
                  <a:schemeClr val="accent1"/>
                </a:solidFill>
              </a:rPr>
              <a:t>Konsekvens av konvergens og divergens</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2344C164-4716-4E4B-AAA1-C4735477D8BF}"/>
              </a:ext>
            </a:extLst>
          </p:cNvPr>
          <p:cNvSpPr>
            <a:spLocks noGrp="1"/>
          </p:cNvSpPr>
          <p:nvPr>
            <p:ph idx="1"/>
          </p:nvPr>
        </p:nvSpPr>
        <p:spPr>
          <a:xfrm>
            <a:off x="4976031" y="963877"/>
            <a:ext cx="6377769" cy="4930246"/>
          </a:xfrm>
        </p:spPr>
        <p:txBody>
          <a:bodyPr anchor="ctr">
            <a:normAutofit/>
          </a:bodyPr>
          <a:lstStyle/>
          <a:p>
            <a:r>
              <a:rPr lang="nb-NO" sz="2400"/>
              <a:t>Konvergens Når vinden blåser inn mot et lavtrykk, for så å stige til værs. Lavtrykket suger til seg luftmasser fra områder hvor lufttrykket er høyere – medfører som regel økende skymengde og nedbør</a:t>
            </a:r>
            <a:endParaRPr lang="nb-NO" sz="2400" b="1"/>
          </a:p>
          <a:p>
            <a:pPr marL="0" indent="0">
              <a:buNone/>
            </a:pPr>
            <a:endParaRPr lang="nb-NO" sz="2400" b="1"/>
          </a:p>
          <a:p>
            <a:r>
              <a:rPr lang="nb-NO" sz="2400"/>
              <a:t>Når luften synker ned til jordoverflaten for å spres ut i alle retninger fra sentrum av et høytrykk. Luften synker, og eventuelle skyer løses opp. Pent vær og lite vind</a:t>
            </a:r>
          </a:p>
        </p:txBody>
      </p:sp>
      <p:sp>
        <p:nvSpPr>
          <p:cNvPr id="4" name="Plassholder for dato 3">
            <a:extLst>
              <a:ext uri="{FF2B5EF4-FFF2-40B4-BE49-F238E27FC236}">
                <a16:creationId xmlns:a16="http://schemas.microsoft.com/office/drawing/2014/main" id="{997E2699-D7B6-4C5B-9804-B154CA1F74A9}"/>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741F31DA-A21F-4EBA-8DA2-7A7B63552926}"/>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33870824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25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b-NO"/>
          </a:p>
        </p:txBody>
      </p:sp>
      <p:cxnSp>
        <p:nvCxnSpPr>
          <p:cNvPr id="14" name="Straight Connector 13">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42505E"/>
            </a:solidFill>
          </a:ln>
        </p:spPr>
        <p:style>
          <a:lnRef idx="1">
            <a:schemeClr val="accent1"/>
          </a:lnRef>
          <a:fillRef idx="0">
            <a:schemeClr val="accent1"/>
          </a:fillRef>
          <a:effectRef idx="0">
            <a:schemeClr val="accent1"/>
          </a:effectRef>
          <a:fontRef idx="minor">
            <a:schemeClr val="tx1"/>
          </a:fontRef>
        </p:style>
      </p:cxn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1109980" y="4277356"/>
            <a:ext cx="9966960" cy="1560320"/>
          </a:xfrm>
        </p:spPr>
        <p:txBody>
          <a:bodyPr>
            <a:normAutofit/>
          </a:bodyPr>
          <a:lstStyle/>
          <a:p>
            <a:r>
              <a:rPr lang="nb-NO" sz="4900" dirty="0">
                <a:solidFill>
                  <a:srgbClr val="42505E"/>
                </a:solidFill>
              </a:rPr>
              <a:t>Del 3 Flysikkerhet</a:t>
            </a:r>
          </a:p>
        </p:txBody>
      </p:sp>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48581" y="256540"/>
            <a:ext cx="11694838" cy="3764276"/>
          </a:xfrm>
          <a:prstGeom prst="rect">
            <a:avLst/>
          </a:prstGeom>
        </p:spPr>
      </p:pic>
      <p:pic>
        <p:nvPicPr>
          <p:cNvPr id="8" name="Bilde 7">
            <a:extLst>
              <a:ext uri="{FF2B5EF4-FFF2-40B4-BE49-F238E27FC236}">
                <a16:creationId xmlns:a16="http://schemas.microsoft.com/office/drawing/2014/main" id="{C880A934-E64A-426B-BCC1-B838277DCAC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38155" y="5837676"/>
            <a:ext cx="2638625" cy="571500"/>
          </a:xfrm>
          <a:prstGeom prst="rect">
            <a:avLst/>
          </a:prstGeom>
        </p:spPr>
      </p:pic>
    </p:spTree>
    <p:extLst>
      <p:ext uri="{BB962C8B-B14F-4D97-AF65-F5344CB8AC3E}">
        <p14:creationId xmlns:p14="http://schemas.microsoft.com/office/powerpoint/2010/main" val="201955898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 y="11"/>
            <a:ext cx="12191980" cy="6857988"/>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en-US" sz="3600" dirty="0">
                <a:solidFill>
                  <a:schemeClr val="tx1">
                    <a:lumMod val="85000"/>
                    <a:lumOff val="15000"/>
                  </a:schemeClr>
                </a:solidFill>
              </a:rPr>
              <a:t>Turbulens</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3" name="Bilde 12">
            <a:extLst>
              <a:ext uri="{FF2B5EF4-FFF2-40B4-BE49-F238E27FC236}">
                <a16:creationId xmlns:a16="http://schemas.microsoft.com/office/drawing/2014/main" id="{31EAFC95-BD98-4B82-9190-23797D5F7F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76687" y="6207629"/>
            <a:ext cx="2638625" cy="571500"/>
          </a:xfrm>
          <a:prstGeom prst="rect">
            <a:avLst/>
          </a:prstGeom>
        </p:spPr>
      </p:pic>
    </p:spTree>
    <p:extLst>
      <p:ext uri="{BB962C8B-B14F-4D97-AF65-F5344CB8AC3E}">
        <p14:creationId xmlns:p14="http://schemas.microsoft.com/office/powerpoint/2010/main" val="23677681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E481D7C-7B90-4B81-8446-B7BC9D9778FA}"/>
              </a:ext>
            </a:extLst>
          </p:cNvPr>
          <p:cNvSpPr>
            <a:spLocks noGrp="1"/>
          </p:cNvSpPr>
          <p:nvPr>
            <p:ph type="title"/>
          </p:nvPr>
        </p:nvSpPr>
        <p:spPr>
          <a:xfrm>
            <a:off x="838200" y="963877"/>
            <a:ext cx="3494362" cy="4930246"/>
          </a:xfrm>
        </p:spPr>
        <p:txBody>
          <a:bodyPr>
            <a:normAutofit/>
          </a:bodyPr>
          <a:lstStyle/>
          <a:p>
            <a:pPr algn="r"/>
            <a:r>
              <a:rPr lang="nb-NO" sz="4400" b="1" dirty="0">
                <a:solidFill>
                  <a:schemeClr val="accent1"/>
                </a:solidFill>
              </a:rPr>
              <a:t>Atmosfærens tetthet</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ECE6C744-37DA-479F-87BD-7541F632481A}"/>
              </a:ext>
            </a:extLst>
          </p:cNvPr>
          <p:cNvSpPr>
            <a:spLocks noGrp="1"/>
          </p:cNvSpPr>
          <p:nvPr>
            <p:ph idx="1"/>
          </p:nvPr>
        </p:nvSpPr>
        <p:spPr>
          <a:xfrm>
            <a:off x="4976031" y="963877"/>
            <a:ext cx="6377769" cy="4930246"/>
          </a:xfrm>
        </p:spPr>
        <p:txBody>
          <a:bodyPr anchor="ctr">
            <a:normAutofit/>
          </a:bodyPr>
          <a:lstStyle/>
          <a:p>
            <a:r>
              <a:rPr lang="nb-NO" sz="3200" dirty="0"/>
              <a:t>Masse per volumenhet</a:t>
            </a:r>
          </a:p>
          <a:p>
            <a:r>
              <a:rPr lang="nb-NO" sz="3200" dirty="0"/>
              <a:t>Påvirkes av trykket, temperaturen og hvor mye vanndamp det er i luften</a:t>
            </a:r>
          </a:p>
          <a:p>
            <a:r>
              <a:rPr lang="nb-NO" sz="3200" dirty="0"/>
              <a:t>Synker med økende høyde</a:t>
            </a:r>
          </a:p>
          <a:p>
            <a:r>
              <a:rPr lang="nb-NO" sz="3200" dirty="0"/>
              <a:t>Synker med økende vanndampinnhold og temperatur</a:t>
            </a:r>
          </a:p>
        </p:txBody>
      </p:sp>
      <p:sp>
        <p:nvSpPr>
          <p:cNvPr id="4" name="Plassholder for dato 3">
            <a:extLst>
              <a:ext uri="{FF2B5EF4-FFF2-40B4-BE49-F238E27FC236}">
                <a16:creationId xmlns:a16="http://schemas.microsoft.com/office/drawing/2014/main" id="{F4A3D4B4-E9F5-4AC0-820A-A21378E28318}"/>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B413925C-07B5-4D61-BA01-F5AEB32E1FCC}"/>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409063404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3444869-E2CB-4012-82CA-CCEED0D94400}"/>
              </a:ext>
            </a:extLst>
          </p:cNvPr>
          <p:cNvSpPr>
            <a:spLocks noGrp="1"/>
          </p:cNvSpPr>
          <p:nvPr>
            <p:ph type="title"/>
          </p:nvPr>
        </p:nvSpPr>
        <p:spPr>
          <a:xfrm>
            <a:off x="616819" y="294052"/>
            <a:ext cx="2798064" cy="692056"/>
          </a:xfrm>
        </p:spPr>
        <p:txBody>
          <a:bodyPr anchor="b">
            <a:normAutofit/>
          </a:bodyPr>
          <a:lstStyle/>
          <a:p>
            <a:r>
              <a:rPr lang="nb-NO" sz="3400" b="1" dirty="0"/>
              <a:t>Turbulens</a:t>
            </a:r>
          </a:p>
        </p:txBody>
      </p:sp>
      <p:sp>
        <p:nvSpPr>
          <p:cNvPr id="3" name="Plassholder for innhold 2">
            <a:extLst>
              <a:ext uri="{FF2B5EF4-FFF2-40B4-BE49-F238E27FC236}">
                <a16:creationId xmlns:a16="http://schemas.microsoft.com/office/drawing/2014/main" id="{8A871BED-179F-4443-BFF4-E5198FC2C092}"/>
              </a:ext>
            </a:extLst>
          </p:cNvPr>
          <p:cNvSpPr>
            <a:spLocks noGrp="1"/>
          </p:cNvSpPr>
          <p:nvPr>
            <p:ph idx="1"/>
          </p:nvPr>
        </p:nvSpPr>
        <p:spPr>
          <a:xfrm>
            <a:off x="703446" y="1284491"/>
            <a:ext cx="9393455" cy="1814843"/>
          </a:xfrm>
        </p:spPr>
        <p:txBody>
          <a:bodyPr>
            <a:normAutofit fontScale="92500" lnSpcReduction="20000"/>
          </a:bodyPr>
          <a:lstStyle/>
          <a:p>
            <a:r>
              <a:rPr lang="nb-NO" sz="2000" dirty="0"/>
              <a:t>Kan endre lastfaktor, og dess hurtigere vi flyr, dess større innvirkning har det på lastfaktoren. </a:t>
            </a:r>
          </a:p>
          <a:p>
            <a:r>
              <a:rPr lang="nb-NO" sz="2000" dirty="0"/>
              <a:t>Kan endre retningen på relativ luftstrøm, og derfor brått endre angrepsvinkelen uavhengig av hvilken hastighet vi flyr med </a:t>
            </a:r>
          </a:p>
          <a:p>
            <a:r>
              <a:rPr lang="nb-NO" sz="2000" dirty="0"/>
              <a:t>Kan gi flutter om vi i utgangspunktet allerede har høy hastighet</a:t>
            </a:r>
          </a:p>
          <a:p>
            <a:r>
              <a:rPr lang="nb-NO" sz="2000" dirty="0"/>
              <a:t>Kan være farlig ved avgang, utflyging, innflyging og landing</a:t>
            </a:r>
          </a:p>
          <a:p>
            <a:pPr marL="0" indent="0">
              <a:buNone/>
            </a:pPr>
            <a:endParaRPr lang="nb-NO" sz="1100" dirty="0"/>
          </a:p>
          <a:p>
            <a:endParaRPr lang="nb-NO" sz="1100" dirty="0"/>
          </a:p>
        </p:txBody>
      </p:sp>
      <p:pic>
        <p:nvPicPr>
          <p:cNvPr id="4" name="Bilde 3">
            <a:extLst>
              <a:ext uri="{FF2B5EF4-FFF2-40B4-BE49-F238E27FC236}">
                <a16:creationId xmlns:a16="http://schemas.microsoft.com/office/drawing/2014/main" id="{6AA723DD-F3DD-4088-9FF8-B224E7687940}"/>
              </a:ext>
            </a:extLst>
          </p:cNvPr>
          <p:cNvPicPr>
            <a:picLocks noChangeAspect="1"/>
          </p:cNvPicPr>
          <p:nvPr/>
        </p:nvPicPr>
        <p:blipFill>
          <a:blip r:embed="rId2"/>
          <a:stretch>
            <a:fillRect/>
          </a:stretch>
        </p:blipFill>
        <p:spPr>
          <a:xfrm>
            <a:off x="616819" y="3099334"/>
            <a:ext cx="11299258" cy="3708202"/>
          </a:xfrm>
          <a:prstGeom prst="rect">
            <a:avLst/>
          </a:prstGeom>
        </p:spPr>
      </p:pic>
      <p:sp>
        <p:nvSpPr>
          <p:cNvPr id="5" name="Plassholder for dato 4">
            <a:extLst>
              <a:ext uri="{FF2B5EF4-FFF2-40B4-BE49-F238E27FC236}">
                <a16:creationId xmlns:a16="http://schemas.microsoft.com/office/drawing/2014/main" id="{7F256163-6F2C-46AF-9C80-313E5B1DFF5E}"/>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F9C23322-F762-4255-95C1-9D8C21E53518}"/>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260097213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 y="11"/>
            <a:ext cx="12191980" cy="6857988"/>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en-US" sz="3600" dirty="0">
                <a:solidFill>
                  <a:schemeClr val="tx1">
                    <a:lumMod val="85000"/>
                    <a:lumOff val="15000"/>
                  </a:schemeClr>
                </a:solidFill>
              </a:rPr>
              <a:t>Vindskjær</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3" name="Bilde 12">
            <a:extLst>
              <a:ext uri="{FF2B5EF4-FFF2-40B4-BE49-F238E27FC236}">
                <a16:creationId xmlns:a16="http://schemas.microsoft.com/office/drawing/2014/main" id="{31EAFC95-BD98-4B82-9190-23797D5F7F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76687" y="6207629"/>
            <a:ext cx="2638625" cy="571500"/>
          </a:xfrm>
          <a:prstGeom prst="rect">
            <a:avLst/>
          </a:prstGeom>
        </p:spPr>
      </p:pic>
    </p:spTree>
    <p:extLst>
      <p:ext uri="{BB962C8B-B14F-4D97-AF65-F5344CB8AC3E}">
        <p14:creationId xmlns:p14="http://schemas.microsoft.com/office/powerpoint/2010/main" val="284962537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4E53A02A-0A33-40D9-A04E-36FA92BFD8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1">
            <a:extLst>
              <a:ext uri="{FF2B5EF4-FFF2-40B4-BE49-F238E27FC236}">
                <a16:creationId xmlns:a16="http://schemas.microsoft.com/office/drawing/2014/main" id="{216DD803-634F-4EF2-A1E7-B1911DEE9D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438860"/>
            <a:ext cx="11167447" cy="5752769"/>
          </a:xfrm>
          <a:prstGeom prst="rect">
            <a:avLst/>
          </a:prstGeom>
          <a:ln w="12700">
            <a:solidFill>
              <a:srgbClr val="EFEFEF"/>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lassholder for innhold 4" descr="Et bilde som inneholder vann, fugl, liten, sitter&#10;&#10;Automatisk generert beskrivelse">
            <a:extLst>
              <a:ext uri="{FF2B5EF4-FFF2-40B4-BE49-F238E27FC236}">
                <a16:creationId xmlns:a16="http://schemas.microsoft.com/office/drawing/2014/main" id="{CDF0DF6B-F48D-4884-A730-455FCCCEDB3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1218" b="24654"/>
          <a:stretch/>
        </p:blipFill>
        <p:spPr>
          <a:xfrm>
            <a:off x="796130" y="632129"/>
            <a:ext cx="10691603" cy="5330771"/>
          </a:xfrm>
          <a:prstGeom prst="rect">
            <a:avLst/>
          </a:prstGeom>
        </p:spPr>
      </p:pic>
      <p:sp>
        <p:nvSpPr>
          <p:cNvPr id="14" name="Rectangle 13">
            <a:extLst>
              <a:ext uri="{FF2B5EF4-FFF2-40B4-BE49-F238E27FC236}">
                <a16:creationId xmlns:a16="http://schemas.microsoft.com/office/drawing/2014/main" id="{A77B63F8-D1F3-4D40-B2D4-779BAE82BE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12465" y="4081933"/>
            <a:ext cx="167069" cy="42062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Plassholder for dato 1">
            <a:extLst>
              <a:ext uri="{FF2B5EF4-FFF2-40B4-BE49-F238E27FC236}">
                <a16:creationId xmlns:a16="http://schemas.microsoft.com/office/drawing/2014/main" id="{E5F89DAB-20D9-4B67-A6F5-D78B2D29D595}"/>
              </a:ext>
            </a:extLst>
          </p:cNvPr>
          <p:cNvSpPr>
            <a:spLocks noGrp="1"/>
          </p:cNvSpPr>
          <p:nvPr>
            <p:ph type="dt" sz="half" idx="10"/>
          </p:nvPr>
        </p:nvSpPr>
        <p:spPr/>
        <p:txBody>
          <a:bodyPr/>
          <a:lstStyle/>
          <a:p>
            <a:r>
              <a:rPr lang="nb-NO"/>
              <a:t>15.01.2020</a:t>
            </a:r>
          </a:p>
        </p:txBody>
      </p:sp>
      <p:sp>
        <p:nvSpPr>
          <p:cNvPr id="3" name="Plassholder for bunntekst 2">
            <a:extLst>
              <a:ext uri="{FF2B5EF4-FFF2-40B4-BE49-F238E27FC236}">
                <a16:creationId xmlns:a16="http://schemas.microsoft.com/office/drawing/2014/main" id="{53870C66-AC8E-4A44-BF77-D83DE0DAA026}"/>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07475070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8692C0E-60E1-439F-A1D6-F1CABA5F96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lassholder for innhold 6" descr="Et bilde som inneholder tegning&#10;&#10;Automatisk generert beskrivelse">
            <a:extLst>
              <a:ext uri="{FF2B5EF4-FFF2-40B4-BE49-F238E27FC236}">
                <a16:creationId xmlns:a16="http://schemas.microsoft.com/office/drawing/2014/main" id="{77B7923C-AD50-4EBC-B2C5-004D683D7F1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8364" r="4819" b="-1"/>
          <a:stretch/>
        </p:blipFill>
        <p:spPr>
          <a:xfrm>
            <a:off x="797264" y="401541"/>
            <a:ext cx="10689336" cy="5571396"/>
          </a:xfrm>
          <a:prstGeom prst="rect">
            <a:avLst/>
          </a:prstGeom>
        </p:spPr>
      </p:pic>
      <p:sp>
        <p:nvSpPr>
          <p:cNvPr id="14" name="Rectangle 13">
            <a:extLst>
              <a:ext uri="{FF2B5EF4-FFF2-40B4-BE49-F238E27FC236}">
                <a16:creationId xmlns:a16="http://schemas.microsoft.com/office/drawing/2014/main" id="{11DC99DB-7E80-4D1E-9069-4489287AE7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264" y="6338062"/>
            <a:ext cx="1068933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E1B0B4C7-ED1F-47FB-AA86-5C0CF97DC4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59424" y="4216653"/>
            <a:ext cx="73152" cy="42062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Plassholder for dato 1">
            <a:extLst>
              <a:ext uri="{FF2B5EF4-FFF2-40B4-BE49-F238E27FC236}">
                <a16:creationId xmlns:a16="http://schemas.microsoft.com/office/drawing/2014/main" id="{7592F805-B8EF-476A-8F9E-593AA35EE7FA}"/>
              </a:ext>
            </a:extLst>
          </p:cNvPr>
          <p:cNvSpPr>
            <a:spLocks noGrp="1"/>
          </p:cNvSpPr>
          <p:nvPr>
            <p:ph type="dt" sz="half" idx="10"/>
          </p:nvPr>
        </p:nvSpPr>
        <p:spPr/>
        <p:txBody>
          <a:bodyPr/>
          <a:lstStyle/>
          <a:p>
            <a:r>
              <a:rPr lang="nb-NO"/>
              <a:t>15.01.2020</a:t>
            </a:r>
          </a:p>
        </p:txBody>
      </p:sp>
      <p:sp>
        <p:nvSpPr>
          <p:cNvPr id="3" name="Plassholder for bunntekst 2">
            <a:extLst>
              <a:ext uri="{FF2B5EF4-FFF2-40B4-BE49-F238E27FC236}">
                <a16:creationId xmlns:a16="http://schemas.microsoft.com/office/drawing/2014/main" id="{129ACDAD-AC3B-4690-AFD7-AE1BFDAAD9AA}"/>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242634218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E8692C0E-60E1-439F-A1D6-F1CABA5F96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lassholder for innhold 8">
            <a:extLst>
              <a:ext uri="{FF2B5EF4-FFF2-40B4-BE49-F238E27FC236}">
                <a16:creationId xmlns:a16="http://schemas.microsoft.com/office/drawing/2014/main" id="{9244948D-E718-43CE-AE96-F3616E8A8A4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8238" r="18928" b="1"/>
          <a:stretch/>
        </p:blipFill>
        <p:spPr>
          <a:xfrm>
            <a:off x="797264" y="401541"/>
            <a:ext cx="10689336" cy="5571396"/>
          </a:xfrm>
          <a:prstGeom prst="rect">
            <a:avLst/>
          </a:prstGeom>
        </p:spPr>
      </p:pic>
      <p:sp>
        <p:nvSpPr>
          <p:cNvPr id="16" name="Rectangle 15">
            <a:extLst>
              <a:ext uri="{FF2B5EF4-FFF2-40B4-BE49-F238E27FC236}">
                <a16:creationId xmlns:a16="http://schemas.microsoft.com/office/drawing/2014/main" id="{11DC99DB-7E80-4D1E-9069-4489287AE7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264" y="6338062"/>
            <a:ext cx="1068933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1B0B4C7-ED1F-47FB-AA86-5C0CF97DC4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59424" y="4216653"/>
            <a:ext cx="73152" cy="42062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Plassholder for dato 1">
            <a:extLst>
              <a:ext uri="{FF2B5EF4-FFF2-40B4-BE49-F238E27FC236}">
                <a16:creationId xmlns:a16="http://schemas.microsoft.com/office/drawing/2014/main" id="{66AE7707-73B3-4B61-8427-B155DFCFEE2B}"/>
              </a:ext>
            </a:extLst>
          </p:cNvPr>
          <p:cNvSpPr>
            <a:spLocks noGrp="1"/>
          </p:cNvSpPr>
          <p:nvPr>
            <p:ph type="dt" sz="half" idx="10"/>
          </p:nvPr>
        </p:nvSpPr>
        <p:spPr/>
        <p:txBody>
          <a:bodyPr/>
          <a:lstStyle/>
          <a:p>
            <a:r>
              <a:rPr lang="nb-NO"/>
              <a:t>15.01.2020</a:t>
            </a:r>
          </a:p>
        </p:txBody>
      </p:sp>
      <p:sp>
        <p:nvSpPr>
          <p:cNvPr id="3" name="Plassholder for bunntekst 2">
            <a:extLst>
              <a:ext uri="{FF2B5EF4-FFF2-40B4-BE49-F238E27FC236}">
                <a16:creationId xmlns:a16="http://schemas.microsoft.com/office/drawing/2014/main" id="{11A679DD-1A17-4512-BAAD-32583743DA8B}"/>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19147805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97A7267-CE40-435C-AAEA-F7FD953FFA7D}"/>
              </a:ext>
            </a:extLst>
          </p:cNvPr>
          <p:cNvSpPr>
            <a:spLocks noGrp="1"/>
          </p:cNvSpPr>
          <p:nvPr>
            <p:ph type="title"/>
          </p:nvPr>
        </p:nvSpPr>
        <p:spPr>
          <a:xfrm>
            <a:off x="645694" y="640080"/>
            <a:ext cx="8209548" cy="663181"/>
          </a:xfrm>
        </p:spPr>
        <p:txBody>
          <a:bodyPr anchor="b">
            <a:normAutofit/>
          </a:bodyPr>
          <a:lstStyle/>
          <a:p>
            <a:r>
              <a:rPr lang="nb-NO" sz="4000" b="1" dirty="0"/>
              <a:t>Vindskjær – farer og radiofraseologi</a:t>
            </a:r>
          </a:p>
        </p:txBody>
      </p:sp>
      <p:sp>
        <p:nvSpPr>
          <p:cNvPr id="3" name="Plassholder for innhold 2">
            <a:extLst>
              <a:ext uri="{FF2B5EF4-FFF2-40B4-BE49-F238E27FC236}">
                <a16:creationId xmlns:a16="http://schemas.microsoft.com/office/drawing/2014/main" id="{020F5B51-9E3C-4BC1-934D-AF2DC4F1927A}"/>
              </a:ext>
            </a:extLst>
          </p:cNvPr>
          <p:cNvSpPr>
            <a:spLocks noGrp="1"/>
          </p:cNvSpPr>
          <p:nvPr>
            <p:ph idx="1"/>
          </p:nvPr>
        </p:nvSpPr>
        <p:spPr>
          <a:xfrm>
            <a:off x="818949" y="1694045"/>
            <a:ext cx="9229826" cy="1513209"/>
          </a:xfrm>
        </p:spPr>
        <p:txBody>
          <a:bodyPr>
            <a:normAutofit lnSpcReduction="10000"/>
          </a:bodyPr>
          <a:lstStyle/>
          <a:p>
            <a:r>
              <a:rPr lang="nb-NO" sz="2000" dirty="0"/>
              <a:t>Defineres som raske horisontale eller vertikale endringer i retning og / eller styrke. Mikroburst er vindskjær i forbindelse med blant annet tordenbyger som oppstår i lav høyde</a:t>
            </a:r>
          </a:p>
          <a:p>
            <a:r>
              <a:rPr lang="nb-NO" sz="2000" dirty="0"/>
              <a:t>Også turbulens og vindskjær i lav høyde dersom det er frontaktivitet, tordenbyger eller Cb eller TCu tilstede i området. Også fjellbølger skaper vindskjær.</a:t>
            </a:r>
          </a:p>
        </p:txBody>
      </p:sp>
      <p:pic>
        <p:nvPicPr>
          <p:cNvPr id="4" name="Bilde 3">
            <a:extLst>
              <a:ext uri="{FF2B5EF4-FFF2-40B4-BE49-F238E27FC236}">
                <a16:creationId xmlns:a16="http://schemas.microsoft.com/office/drawing/2014/main" id="{BDC0F0E9-6B44-42F7-9746-5CC62F112C1A}"/>
              </a:ext>
            </a:extLst>
          </p:cNvPr>
          <p:cNvPicPr>
            <a:picLocks noChangeAspect="1"/>
          </p:cNvPicPr>
          <p:nvPr/>
        </p:nvPicPr>
        <p:blipFill>
          <a:blip r:embed="rId2"/>
          <a:stretch>
            <a:fillRect/>
          </a:stretch>
        </p:blipFill>
        <p:spPr>
          <a:xfrm>
            <a:off x="189303" y="3429000"/>
            <a:ext cx="11813393" cy="3041947"/>
          </a:xfrm>
          <a:prstGeom prst="rect">
            <a:avLst/>
          </a:prstGeom>
        </p:spPr>
      </p:pic>
      <p:sp>
        <p:nvSpPr>
          <p:cNvPr id="5" name="Plassholder for dato 4">
            <a:extLst>
              <a:ext uri="{FF2B5EF4-FFF2-40B4-BE49-F238E27FC236}">
                <a16:creationId xmlns:a16="http://schemas.microsoft.com/office/drawing/2014/main" id="{26715440-A2FB-47ED-A3BC-41BC97DB5EBB}"/>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8FEC0270-AAB3-4F74-A65F-4E3BDE487AFC}"/>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93511344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 y="11"/>
            <a:ext cx="12191980" cy="6857988"/>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en-US" sz="3600" dirty="0" err="1">
                <a:solidFill>
                  <a:schemeClr val="tx1">
                    <a:lumMod val="85000"/>
                    <a:lumOff val="15000"/>
                  </a:schemeClr>
                </a:solidFill>
              </a:rPr>
              <a:t>Tordenvær</a:t>
            </a:r>
            <a:endParaRPr lang="en-US" sz="3600" dirty="0">
              <a:solidFill>
                <a:schemeClr val="tx1">
                  <a:lumMod val="85000"/>
                  <a:lumOff val="15000"/>
                </a:schemeClr>
              </a:solidFill>
            </a:endParaRP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3" name="Bilde 12">
            <a:extLst>
              <a:ext uri="{FF2B5EF4-FFF2-40B4-BE49-F238E27FC236}">
                <a16:creationId xmlns:a16="http://schemas.microsoft.com/office/drawing/2014/main" id="{31EAFC95-BD98-4B82-9190-23797D5F7F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76687" y="6207629"/>
            <a:ext cx="2638625" cy="571500"/>
          </a:xfrm>
          <a:prstGeom prst="rect">
            <a:avLst/>
          </a:prstGeom>
        </p:spPr>
      </p:pic>
    </p:spTree>
    <p:extLst>
      <p:ext uri="{BB962C8B-B14F-4D97-AF65-F5344CB8AC3E}">
        <p14:creationId xmlns:p14="http://schemas.microsoft.com/office/powerpoint/2010/main" val="28987798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461AE702-CCE6-47B0-BC90-D3C29630258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0313" r="-1" b="-1"/>
          <a:stretch/>
        </p:blipFill>
        <p:spPr>
          <a:xfrm>
            <a:off x="321733" y="321733"/>
            <a:ext cx="11548534" cy="6214534"/>
          </a:xfrm>
          <a:prstGeom prst="rect">
            <a:avLst/>
          </a:prstGeom>
        </p:spPr>
      </p:pic>
      <p:sp>
        <p:nvSpPr>
          <p:cNvPr id="2" name="Plassholder for dato 1">
            <a:extLst>
              <a:ext uri="{FF2B5EF4-FFF2-40B4-BE49-F238E27FC236}">
                <a16:creationId xmlns:a16="http://schemas.microsoft.com/office/drawing/2014/main" id="{116539BE-7876-43F8-9660-816440CF736B}"/>
              </a:ext>
            </a:extLst>
          </p:cNvPr>
          <p:cNvSpPr>
            <a:spLocks noGrp="1"/>
          </p:cNvSpPr>
          <p:nvPr>
            <p:ph type="dt" sz="half" idx="10"/>
          </p:nvPr>
        </p:nvSpPr>
        <p:spPr/>
        <p:txBody>
          <a:bodyPr/>
          <a:lstStyle/>
          <a:p>
            <a:r>
              <a:rPr lang="nb-NO"/>
              <a:t>15.01.2020</a:t>
            </a:r>
          </a:p>
        </p:txBody>
      </p:sp>
      <p:sp>
        <p:nvSpPr>
          <p:cNvPr id="3" name="Plassholder for bunntekst 2">
            <a:extLst>
              <a:ext uri="{FF2B5EF4-FFF2-40B4-BE49-F238E27FC236}">
                <a16:creationId xmlns:a16="http://schemas.microsoft.com/office/drawing/2014/main" id="{E528D751-6E2E-49CD-A7BC-FECCAC332703}"/>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45363909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E8692C0E-60E1-439F-A1D6-F1CABA5F96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lassholder for innhold 4" descr="Et bilde som inneholder natur, utendørs, sky, skyer&#10;&#10;Automatisk generert beskrivelse">
            <a:extLst>
              <a:ext uri="{FF2B5EF4-FFF2-40B4-BE49-F238E27FC236}">
                <a16:creationId xmlns:a16="http://schemas.microsoft.com/office/drawing/2014/main" id="{B40A7B26-3419-4112-BF13-6CA153D4F1A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 b="7339"/>
          <a:stretch/>
        </p:blipFill>
        <p:spPr>
          <a:xfrm>
            <a:off x="797264" y="401541"/>
            <a:ext cx="10689336" cy="5571396"/>
          </a:xfrm>
          <a:prstGeom prst="rect">
            <a:avLst/>
          </a:prstGeom>
        </p:spPr>
      </p:pic>
      <p:sp>
        <p:nvSpPr>
          <p:cNvPr id="23" name="Rectangle 22">
            <a:extLst>
              <a:ext uri="{FF2B5EF4-FFF2-40B4-BE49-F238E27FC236}">
                <a16:creationId xmlns:a16="http://schemas.microsoft.com/office/drawing/2014/main" id="{11DC99DB-7E80-4D1E-9069-4489287AE7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264" y="6338062"/>
            <a:ext cx="1068933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E1B0B4C7-ED1F-47FB-AA86-5C0CF97DC4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59424" y="4216653"/>
            <a:ext cx="73152" cy="42062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Plassholder for dato 1">
            <a:extLst>
              <a:ext uri="{FF2B5EF4-FFF2-40B4-BE49-F238E27FC236}">
                <a16:creationId xmlns:a16="http://schemas.microsoft.com/office/drawing/2014/main" id="{6BF34621-23D7-4F39-86D6-DD3AABB49A5A}"/>
              </a:ext>
            </a:extLst>
          </p:cNvPr>
          <p:cNvSpPr>
            <a:spLocks noGrp="1"/>
          </p:cNvSpPr>
          <p:nvPr>
            <p:ph type="dt" sz="half" idx="10"/>
          </p:nvPr>
        </p:nvSpPr>
        <p:spPr/>
        <p:txBody>
          <a:bodyPr/>
          <a:lstStyle/>
          <a:p>
            <a:r>
              <a:rPr lang="nb-NO"/>
              <a:t>15.01.2020</a:t>
            </a:r>
          </a:p>
        </p:txBody>
      </p:sp>
      <p:sp>
        <p:nvSpPr>
          <p:cNvPr id="3" name="Plassholder for bunntekst 2">
            <a:extLst>
              <a:ext uri="{FF2B5EF4-FFF2-40B4-BE49-F238E27FC236}">
                <a16:creationId xmlns:a16="http://schemas.microsoft.com/office/drawing/2014/main" id="{22474332-90BB-4D74-BC30-AD82F07ACD79}"/>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31530054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 y="11"/>
            <a:ext cx="12191980" cy="6857988"/>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en-US" sz="3600" dirty="0" err="1">
                <a:solidFill>
                  <a:schemeClr val="tx1">
                    <a:lumMod val="85000"/>
                    <a:lumOff val="15000"/>
                  </a:schemeClr>
                </a:solidFill>
              </a:rPr>
              <a:t>Ising</a:t>
            </a:r>
            <a:endParaRPr lang="en-US" sz="3600" dirty="0">
              <a:solidFill>
                <a:schemeClr val="tx1">
                  <a:lumMod val="85000"/>
                  <a:lumOff val="15000"/>
                </a:schemeClr>
              </a:solidFill>
            </a:endParaRP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3" name="Bilde 12">
            <a:extLst>
              <a:ext uri="{FF2B5EF4-FFF2-40B4-BE49-F238E27FC236}">
                <a16:creationId xmlns:a16="http://schemas.microsoft.com/office/drawing/2014/main" id="{31EAFC95-BD98-4B82-9190-23797D5F7F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76687" y="6207629"/>
            <a:ext cx="2638625" cy="571500"/>
          </a:xfrm>
          <a:prstGeom prst="rect">
            <a:avLst/>
          </a:prstGeom>
        </p:spPr>
      </p:pic>
    </p:spTree>
    <p:extLst>
      <p:ext uri="{BB962C8B-B14F-4D97-AF65-F5344CB8AC3E}">
        <p14:creationId xmlns:p14="http://schemas.microsoft.com/office/powerpoint/2010/main" val="22005967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43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6B13FBDB-23EB-4D52-A124-04C53A78F40C}"/>
              </a:ext>
            </a:extLst>
          </p:cNvPr>
          <p:cNvSpPr>
            <a:spLocks noGrp="1"/>
          </p:cNvSpPr>
          <p:nvPr>
            <p:ph type="title"/>
          </p:nvPr>
        </p:nvSpPr>
        <p:spPr>
          <a:xfrm>
            <a:off x="524256" y="4767072"/>
            <a:ext cx="6594189" cy="1625210"/>
          </a:xfrm>
        </p:spPr>
        <p:txBody>
          <a:bodyPr>
            <a:normAutofit/>
          </a:bodyPr>
          <a:lstStyle/>
          <a:p>
            <a:pPr algn="r"/>
            <a:r>
              <a:rPr lang="nb-NO" b="1">
                <a:solidFill>
                  <a:srgbClr val="FFFFFF"/>
                </a:solidFill>
              </a:rPr>
              <a:t>Hygrometer</a:t>
            </a:r>
          </a:p>
        </p:txBody>
      </p:sp>
      <p:pic>
        <p:nvPicPr>
          <p:cNvPr id="5" name="Bilde 4" descr="Et bilde som inneholder klokke, sitter, bord, lukk&#10;&#10;Automatisk generert beskrivelse">
            <a:extLst>
              <a:ext uri="{FF2B5EF4-FFF2-40B4-BE49-F238E27FC236}">
                <a16:creationId xmlns:a16="http://schemas.microsoft.com/office/drawing/2014/main" id="{CCA129F8-170E-40F4-A8A8-79B2E3A6FC28}"/>
              </a:ext>
            </a:extLst>
          </p:cNvPr>
          <p:cNvPicPr>
            <a:picLocks noChangeAspect="1"/>
          </p:cNvPicPr>
          <p:nvPr/>
        </p:nvPicPr>
        <p:blipFill rotWithShape="1">
          <a:blip r:embed="rId2">
            <a:extLst>
              <a:ext uri="{28A0092B-C50C-407E-A947-70E740481C1C}">
                <a14:useLocalDpi xmlns:a14="http://schemas.microsoft.com/office/drawing/2010/main" val="0"/>
              </a:ext>
            </a:extLst>
          </a:blip>
          <a:srcRect t="12820" r="1" b="1"/>
          <a:stretch/>
        </p:blipFill>
        <p:spPr>
          <a:xfrm>
            <a:off x="327547" y="321733"/>
            <a:ext cx="7058306" cy="4107392"/>
          </a:xfrm>
          <a:prstGeom prst="rect">
            <a:avLst/>
          </a:prstGeom>
        </p:spPr>
      </p:pic>
      <p:sp>
        <p:nvSpPr>
          <p:cNvPr id="24" name="Rectangle 2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5B59B2E3-D170-4811-9F81-7F8028F83DB0}"/>
              </a:ext>
            </a:extLst>
          </p:cNvPr>
          <p:cNvSpPr>
            <a:spLocks noGrp="1"/>
          </p:cNvSpPr>
          <p:nvPr>
            <p:ph idx="1"/>
          </p:nvPr>
        </p:nvSpPr>
        <p:spPr>
          <a:xfrm>
            <a:off x="8029319" y="917725"/>
            <a:ext cx="3511372" cy="4852362"/>
          </a:xfrm>
        </p:spPr>
        <p:txBody>
          <a:bodyPr anchor="ctr">
            <a:normAutofit/>
          </a:bodyPr>
          <a:lstStyle/>
          <a:p>
            <a:r>
              <a:rPr lang="nb-NO" sz="2400" dirty="0">
                <a:solidFill>
                  <a:srgbClr val="FFFFFF"/>
                </a:solidFill>
              </a:rPr>
              <a:t>Hvor mye fuktighet det er i luften kan måles med et hygrometer</a:t>
            </a:r>
          </a:p>
          <a:p>
            <a:r>
              <a:rPr lang="nb-NO" sz="2400" dirty="0">
                <a:solidFill>
                  <a:srgbClr val="FFFFFF"/>
                </a:solidFill>
              </a:rPr>
              <a:t>Et duggpunkthygrometer er et hygrometer som bruker avkjølte speil for å måle kondensasjon på speilflaten.</a:t>
            </a:r>
          </a:p>
          <a:p>
            <a:r>
              <a:rPr lang="nb-NO" sz="2400" dirty="0">
                <a:solidFill>
                  <a:srgbClr val="FFFFFF"/>
                </a:solidFill>
              </a:rPr>
              <a:t>Moderne instrumenter bruker elektronikk </a:t>
            </a:r>
          </a:p>
        </p:txBody>
      </p:sp>
      <p:sp>
        <p:nvSpPr>
          <p:cNvPr id="4" name="Plassholder for dato 3">
            <a:extLst>
              <a:ext uri="{FF2B5EF4-FFF2-40B4-BE49-F238E27FC236}">
                <a16:creationId xmlns:a16="http://schemas.microsoft.com/office/drawing/2014/main" id="{F6CFD199-088D-4803-87C3-CCE193FB7991}"/>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38CB1752-CD32-49A3-AD07-A6825B5B7569}"/>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262873171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B016E20-CF5D-49F9-B72F-A740D1F61E7C}"/>
              </a:ext>
            </a:extLst>
          </p:cNvPr>
          <p:cNvSpPr>
            <a:spLocks noGrp="1"/>
          </p:cNvSpPr>
          <p:nvPr>
            <p:ph type="title"/>
          </p:nvPr>
        </p:nvSpPr>
        <p:spPr>
          <a:xfrm>
            <a:off x="648929" y="629266"/>
            <a:ext cx="3651467" cy="1676603"/>
          </a:xfrm>
        </p:spPr>
        <p:txBody>
          <a:bodyPr>
            <a:normAutofit/>
          </a:bodyPr>
          <a:lstStyle/>
          <a:p>
            <a:r>
              <a:rPr lang="nb-NO" b="1"/>
              <a:t>Ising – farer </a:t>
            </a:r>
          </a:p>
        </p:txBody>
      </p:sp>
      <p:sp>
        <p:nvSpPr>
          <p:cNvPr id="3" name="Plassholder for innhold 2">
            <a:extLst>
              <a:ext uri="{FF2B5EF4-FFF2-40B4-BE49-F238E27FC236}">
                <a16:creationId xmlns:a16="http://schemas.microsoft.com/office/drawing/2014/main" id="{FBD794F9-D1E9-4027-96DE-A134A44DE188}"/>
              </a:ext>
            </a:extLst>
          </p:cNvPr>
          <p:cNvSpPr>
            <a:spLocks noGrp="1"/>
          </p:cNvSpPr>
          <p:nvPr>
            <p:ph idx="1"/>
          </p:nvPr>
        </p:nvSpPr>
        <p:spPr>
          <a:xfrm>
            <a:off x="356135" y="1953928"/>
            <a:ext cx="3944262" cy="4269891"/>
          </a:xfrm>
        </p:spPr>
        <p:txBody>
          <a:bodyPr>
            <a:noAutofit/>
          </a:bodyPr>
          <a:lstStyle/>
          <a:p>
            <a:r>
              <a:rPr lang="nb-NO" sz="2000" dirty="0"/>
              <a:t>Snø, is og rim øker steilefarten, det vil si at flyet steiler før enn normalt, dvs. med en lavere angrepsvinkel enn normalt </a:t>
            </a:r>
          </a:p>
          <a:p>
            <a:r>
              <a:rPr lang="nb-NO" sz="2000" dirty="0"/>
              <a:t>Vi har også et fly hvor vi ikke har peiling på hvordan det vil oppføre seg når det steiler, og ikke minst hvor den direkte effekt snø, is og rim er helt ukjent </a:t>
            </a:r>
          </a:p>
          <a:p>
            <a:r>
              <a:rPr lang="nb-NO" sz="2000" dirty="0"/>
              <a:t>Snø, is og rim på flyet vil derfor alltid ha en negativ aerodynamisk effekt, men hvordan det nøyaktig kommer til å slå ut i en gitt situasjon, vet vi ikke </a:t>
            </a:r>
          </a:p>
        </p:txBody>
      </p:sp>
      <p:pic>
        <p:nvPicPr>
          <p:cNvPr id="5" name="Bilde 4" descr="Et bilde som inneholder utendørs, surfing, vann, strand&#10;&#10;Automatisk generert beskrivelse">
            <a:extLst>
              <a:ext uri="{FF2B5EF4-FFF2-40B4-BE49-F238E27FC236}">
                <a16:creationId xmlns:a16="http://schemas.microsoft.com/office/drawing/2014/main" id="{DD865DAE-1D83-4FA4-B6BB-23D6E5B8DAFC}"/>
              </a:ext>
            </a:extLst>
          </p:cNvPr>
          <p:cNvPicPr>
            <a:picLocks noChangeAspect="1"/>
          </p:cNvPicPr>
          <p:nvPr/>
        </p:nvPicPr>
        <p:blipFill rotWithShape="1">
          <a:blip r:embed="rId2">
            <a:extLst>
              <a:ext uri="{28A0092B-C50C-407E-A947-70E740481C1C}">
                <a14:useLocalDpi xmlns:a14="http://schemas.microsoft.com/office/drawing/2010/main" val="0"/>
              </a:ext>
            </a:extLst>
          </a:blip>
          <a:srcRect l="1675" r="24537" b="2"/>
          <a:stretch/>
        </p:blipFill>
        <p:spPr>
          <a:xfrm>
            <a:off x="4639056" y="10"/>
            <a:ext cx="7552944" cy="6857990"/>
          </a:xfrm>
          <a:prstGeom prst="rect">
            <a:avLst/>
          </a:prstGeom>
          <a:effectLst/>
        </p:spPr>
      </p:pic>
      <p:sp>
        <p:nvSpPr>
          <p:cNvPr id="4" name="Plassholder for dato 3">
            <a:extLst>
              <a:ext uri="{FF2B5EF4-FFF2-40B4-BE49-F238E27FC236}">
                <a16:creationId xmlns:a16="http://schemas.microsoft.com/office/drawing/2014/main" id="{CC58E93C-4273-48AA-B0A6-1F9D4419EE61}"/>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0D3C6C31-CF35-47A3-BC40-5F04CC010B9A}"/>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50978907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B016E20-CF5D-49F9-B72F-A740D1F61E7C}"/>
              </a:ext>
            </a:extLst>
          </p:cNvPr>
          <p:cNvSpPr>
            <a:spLocks noGrp="1"/>
          </p:cNvSpPr>
          <p:nvPr>
            <p:ph type="title"/>
          </p:nvPr>
        </p:nvSpPr>
        <p:spPr>
          <a:xfrm>
            <a:off x="4965430" y="629268"/>
            <a:ext cx="6586491" cy="1286160"/>
          </a:xfrm>
        </p:spPr>
        <p:txBody>
          <a:bodyPr anchor="b">
            <a:normAutofit/>
          </a:bodyPr>
          <a:lstStyle/>
          <a:p>
            <a:r>
              <a:rPr lang="nb-NO" b="1"/>
              <a:t>Ising – farer – hva vi vet:</a:t>
            </a:r>
            <a:endParaRPr lang="nb-NO" b="1" dirty="0"/>
          </a:p>
        </p:txBody>
      </p:sp>
      <p:pic>
        <p:nvPicPr>
          <p:cNvPr id="5" name="Bilde 4" descr="Et bilde som inneholder utendørs, bilvei, vann, båt&#10;&#10;Automatisk generert beskrivelse">
            <a:extLst>
              <a:ext uri="{FF2B5EF4-FFF2-40B4-BE49-F238E27FC236}">
                <a16:creationId xmlns:a16="http://schemas.microsoft.com/office/drawing/2014/main" id="{E1472D78-F885-44E1-8EC2-5DA4AF72E31B}"/>
              </a:ext>
            </a:extLst>
          </p:cNvPr>
          <p:cNvPicPr>
            <a:picLocks noChangeAspect="1"/>
          </p:cNvPicPr>
          <p:nvPr/>
        </p:nvPicPr>
        <p:blipFill rotWithShape="1">
          <a:blip r:embed="rId2">
            <a:extLst>
              <a:ext uri="{28A0092B-C50C-407E-A947-70E740481C1C}">
                <a14:useLocalDpi xmlns:a14="http://schemas.microsoft.com/office/drawing/2010/main" val="0"/>
              </a:ext>
            </a:extLst>
          </a:blip>
          <a:srcRect l="23296" r="31417" b="2"/>
          <a:stretch/>
        </p:blipFill>
        <p:spPr>
          <a:xfrm>
            <a:off x="20" y="10"/>
            <a:ext cx="4635571" cy="6857990"/>
          </a:xfrm>
          <a:prstGeom prst="rect">
            <a:avLst/>
          </a:prstGeom>
          <a:effectLst/>
        </p:spPr>
      </p:pic>
      <p:cxnSp>
        <p:nvCxnSpPr>
          <p:cNvPr id="19"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6815C"/>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FBD794F9-D1E9-4027-96DE-A134A44DE188}"/>
              </a:ext>
            </a:extLst>
          </p:cNvPr>
          <p:cNvSpPr>
            <a:spLocks noGrp="1"/>
          </p:cNvSpPr>
          <p:nvPr>
            <p:ph idx="1"/>
          </p:nvPr>
        </p:nvSpPr>
        <p:spPr>
          <a:xfrm>
            <a:off x="4965432" y="2207394"/>
            <a:ext cx="7085397" cy="4414785"/>
          </a:xfrm>
        </p:spPr>
        <p:txBody>
          <a:bodyPr>
            <a:normAutofit fontScale="92500" lnSpcReduction="20000"/>
          </a:bodyPr>
          <a:lstStyle/>
          <a:p>
            <a:endParaRPr lang="nb-NO" sz="1300" dirty="0"/>
          </a:p>
          <a:p>
            <a:r>
              <a:rPr lang="nb-NO" sz="2000" dirty="0"/>
              <a:t>Luften over vingen blir turbulent mye tidligere enn normalt</a:t>
            </a:r>
          </a:p>
          <a:p>
            <a:r>
              <a:rPr lang="nb-NO" sz="2000" dirty="0"/>
              <a:t>Belegg bakover vingen kan ødelegge balanserorenes funksjon, og får rorene til å slå motsatt vei (aileron reversal) </a:t>
            </a:r>
          </a:p>
          <a:p>
            <a:r>
              <a:rPr lang="nb-NO" sz="2000" dirty="0"/>
              <a:t>Flyets steilevarsel kan slutte å fungere og vingene kan steile asymmetrisk </a:t>
            </a:r>
          </a:p>
          <a:p>
            <a:r>
              <a:rPr lang="nb-NO" sz="2000" dirty="0"/>
              <a:t>Flyets masse og motstand øker, og vil i beste fall føre til at vi flyr saktere og bruker mer drivstoff, samt at vi klatrer dårligere </a:t>
            </a:r>
          </a:p>
          <a:p>
            <a:r>
              <a:rPr lang="nb-NO" sz="2000" dirty="0"/>
              <a:t>Haleflaten kan steile ut. Det kan skje ved hastigheter over normalen for steiling rett frem. Det finnes ikke noe varselsystem som sier ifra om dette</a:t>
            </a:r>
          </a:p>
          <a:p>
            <a:r>
              <a:rPr lang="nb-NO" sz="2000" dirty="0"/>
              <a:t>Is på propellen ødelegger en nøye avbalansering, og kan føre til vibrasjoner og tap av trekk-kraft, og i verste fall at den rister i stykker på grunn av ubalanse</a:t>
            </a:r>
          </a:p>
          <a:p>
            <a:endParaRPr lang="nb-NO" sz="1300" dirty="0"/>
          </a:p>
          <a:p>
            <a:pPr marL="0" indent="0" algn="ctr">
              <a:buNone/>
            </a:pPr>
            <a:r>
              <a:rPr lang="nb-NO" sz="2200" b="1" dirty="0"/>
              <a:t>All rim, snø og is skal derfor alltid fjernes fra flyet før avgang! </a:t>
            </a:r>
          </a:p>
          <a:p>
            <a:pPr marL="0" indent="0">
              <a:buNone/>
            </a:pPr>
            <a:endParaRPr lang="nb-NO" sz="1300" dirty="0"/>
          </a:p>
        </p:txBody>
      </p:sp>
      <p:sp>
        <p:nvSpPr>
          <p:cNvPr id="4" name="Plassholder for dato 3">
            <a:extLst>
              <a:ext uri="{FF2B5EF4-FFF2-40B4-BE49-F238E27FC236}">
                <a16:creationId xmlns:a16="http://schemas.microsoft.com/office/drawing/2014/main" id="{C3F04BB9-124F-4731-89EC-AD918B2A98C2}"/>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270B42BB-6A6C-4FF7-8480-6EDB05CBB2AB}"/>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22845633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6510F40-8A74-45D0-ABDD-4BCFD0937839}"/>
              </a:ext>
            </a:extLst>
          </p:cNvPr>
          <p:cNvSpPr>
            <a:spLocks noGrp="1"/>
          </p:cNvSpPr>
          <p:nvPr>
            <p:ph type="title"/>
          </p:nvPr>
        </p:nvSpPr>
        <p:spPr/>
        <p:txBody>
          <a:bodyPr/>
          <a:lstStyle/>
          <a:p>
            <a:r>
              <a:rPr lang="nb-NO" b="1" dirty="0"/>
              <a:t>ICAOs klassifisering av ising</a:t>
            </a:r>
          </a:p>
        </p:txBody>
      </p:sp>
      <p:pic>
        <p:nvPicPr>
          <p:cNvPr id="4" name="Plassholder for innhold 3">
            <a:extLst>
              <a:ext uri="{FF2B5EF4-FFF2-40B4-BE49-F238E27FC236}">
                <a16:creationId xmlns:a16="http://schemas.microsoft.com/office/drawing/2014/main" id="{FB4230AA-CB6E-4451-86D7-EFDBEEF51A41}"/>
              </a:ext>
            </a:extLst>
          </p:cNvPr>
          <p:cNvPicPr>
            <a:picLocks noGrp="1" noChangeAspect="1"/>
          </p:cNvPicPr>
          <p:nvPr>
            <p:ph idx="1"/>
          </p:nvPr>
        </p:nvPicPr>
        <p:blipFill rotWithShape="1">
          <a:blip r:embed="rId2"/>
          <a:srcRect t="1" b="-1"/>
          <a:stretch/>
        </p:blipFill>
        <p:spPr>
          <a:xfrm>
            <a:off x="917122" y="1435101"/>
            <a:ext cx="9753600" cy="3556000"/>
          </a:xfrm>
          <a:prstGeom prst="rect">
            <a:avLst/>
          </a:prstGeom>
        </p:spPr>
      </p:pic>
      <p:sp>
        <p:nvSpPr>
          <p:cNvPr id="3" name="Plassholder for dato 2">
            <a:extLst>
              <a:ext uri="{FF2B5EF4-FFF2-40B4-BE49-F238E27FC236}">
                <a16:creationId xmlns:a16="http://schemas.microsoft.com/office/drawing/2014/main" id="{C7C3396D-ADC6-4EAC-B15A-D0709F67190A}"/>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617662EE-9C4A-42C2-828D-D66542946361}"/>
              </a:ext>
            </a:extLst>
          </p:cNvPr>
          <p:cNvSpPr>
            <a:spLocks noGrp="1"/>
          </p:cNvSpPr>
          <p:nvPr>
            <p:ph type="ftr" sz="quarter" idx="11"/>
          </p:nvPr>
        </p:nvSpPr>
        <p:spPr/>
        <p:txBody>
          <a:bodyPr/>
          <a:lstStyle/>
          <a:p>
            <a:r>
              <a:rPr lang="nb-NO"/>
              <a:t>Versjon 1</a:t>
            </a:r>
          </a:p>
        </p:txBody>
      </p:sp>
      <p:sp>
        <p:nvSpPr>
          <p:cNvPr id="6" name="TekstSylinder 5">
            <a:extLst>
              <a:ext uri="{FF2B5EF4-FFF2-40B4-BE49-F238E27FC236}">
                <a16:creationId xmlns:a16="http://schemas.microsoft.com/office/drawing/2014/main" id="{795DB97A-2434-92B9-AB9D-59BC3D4F5132}"/>
              </a:ext>
            </a:extLst>
          </p:cNvPr>
          <p:cNvSpPr txBox="1"/>
          <p:nvPr/>
        </p:nvSpPr>
        <p:spPr>
          <a:xfrm>
            <a:off x="1079500" y="5238233"/>
            <a:ext cx="7861300" cy="369332"/>
          </a:xfrm>
          <a:prstGeom prst="rect">
            <a:avLst/>
          </a:prstGeom>
          <a:noFill/>
        </p:spPr>
        <p:txBody>
          <a:bodyPr wrap="square" rtlCol="0">
            <a:spAutoFit/>
          </a:bodyPr>
          <a:lstStyle/>
          <a:p>
            <a:r>
              <a:rPr lang="nb-NO" dirty="0">
                <a:solidFill>
                  <a:srgbClr val="C00000"/>
                </a:solidFill>
              </a:rPr>
              <a:t>Ikke alle skytyper har isingsforhold, men vi skal holde oss unna skyer uansett.</a:t>
            </a:r>
          </a:p>
        </p:txBody>
      </p:sp>
    </p:spTree>
    <p:extLst>
      <p:ext uri="{BB962C8B-B14F-4D97-AF65-F5344CB8AC3E}">
        <p14:creationId xmlns:p14="http://schemas.microsoft.com/office/powerpoint/2010/main" val="234283186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25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b-NO"/>
          </a:p>
        </p:txBody>
      </p:sp>
      <p:cxnSp>
        <p:nvCxnSpPr>
          <p:cNvPr id="14" name="Straight Connector 13">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42505E"/>
            </a:solidFill>
          </a:ln>
        </p:spPr>
        <p:style>
          <a:lnRef idx="1">
            <a:schemeClr val="accent1"/>
          </a:lnRef>
          <a:fillRef idx="0">
            <a:schemeClr val="accent1"/>
          </a:fillRef>
          <a:effectRef idx="0">
            <a:schemeClr val="accent1"/>
          </a:effectRef>
          <a:fontRef idx="minor">
            <a:schemeClr val="tx1"/>
          </a:fontRef>
        </p:style>
      </p:cxn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1109980" y="4277356"/>
            <a:ext cx="9966960" cy="1560320"/>
          </a:xfrm>
        </p:spPr>
        <p:txBody>
          <a:bodyPr>
            <a:normAutofit/>
          </a:bodyPr>
          <a:lstStyle/>
          <a:p>
            <a:r>
              <a:rPr lang="nb-NO" sz="4900" dirty="0">
                <a:solidFill>
                  <a:srgbClr val="42505E"/>
                </a:solidFill>
              </a:rPr>
              <a:t>Del 4 Meteorologisk informasjon</a:t>
            </a:r>
          </a:p>
        </p:txBody>
      </p:sp>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48581" y="256540"/>
            <a:ext cx="11694838" cy="3764276"/>
          </a:xfrm>
          <a:prstGeom prst="rect">
            <a:avLst/>
          </a:prstGeom>
        </p:spPr>
      </p:pic>
      <p:pic>
        <p:nvPicPr>
          <p:cNvPr id="8" name="Bilde 7">
            <a:extLst>
              <a:ext uri="{FF2B5EF4-FFF2-40B4-BE49-F238E27FC236}">
                <a16:creationId xmlns:a16="http://schemas.microsoft.com/office/drawing/2014/main" id="{C880A934-E64A-426B-BCC1-B838277DCAC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38155" y="5837676"/>
            <a:ext cx="2638625" cy="571500"/>
          </a:xfrm>
          <a:prstGeom prst="rect">
            <a:avLst/>
          </a:prstGeom>
        </p:spPr>
      </p:pic>
    </p:spTree>
    <p:extLst>
      <p:ext uri="{BB962C8B-B14F-4D97-AF65-F5344CB8AC3E}">
        <p14:creationId xmlns:p14="http://schemas.microsoft.com/office/powerpoint/2010/main" val="420262838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 y="11"/>
            <a:ext cx="12191980" cy="6857988"/>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en-US" sz="3600" dirty="0" err="1">
                <a:solidFill>
                  <a:schemeClr val="tx1">
                    <a:lumMod val="85000"/>
                    <a:lumOff val="15000"/>
                  </a:schemeClr>
                </a:solidFill>
              </a:rPr>
              <a:t>Observasjoner</a:t>
            </a:r>
            <a:r>
              <a:rPr lang="en-US" sz="3600" dirty="0">
                <a:solidFill>
                  <a:schemeClr val="tx1">
                    <a:lumMod val="85000"/>
                    <a:lumOff val="15000"/>
                  </a:schemeClr>
                </a:solidFill>
              </a:rPr>
              <a:t> og </a:t>
            </a:r>
            <a:r>
              <a:rPr lang="en-US" sz="3600" dirty="0" err="1">
                <a:solidFill>
                  <a:schemeClr val="tx1">
                    <a:lumMod val="85000"/>
                    <a:lumOff val="15000"/>
                  </a:schemeClr>
                </a:solidFill>
              </a:rPr>
              <a:t>varsler</a:t>
            </a:r>
            <a:endParaRPr lang="en-US" sz="3600" dirty="0">
              <a:solidFill>
                <a:schemeClr val="tx1">
                  <a:lumMod val="85000"/>
                  <a:lumOff val="15000"/>
                </a:schemeClr>
              </a:solidFill>
            </a:endParaRP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3" name="Bilde 12">
            <a:extLst>
              <a:ext uri="{FF2B5EF4-FFF2-40B4-BE49-F238E27FC236}">
                <a16:creationId xmlns:a16="http://schemas.microsoft.com/office/drawing/2014/main" id="{31EAFC95-BD98-4B82-9190-23797D5F7F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76687" y="6207629"/>
            <a:ext cx="2638625" cy="571500"/>
          </a:xfrm>
          <a:prstGeom prst="rect">
            <a:avLst/>
          </a:prstGeom>
        </p:spPr>
      </p:pic>
    </p:spTree>
    <p:extLst>
      <p:ext uri="{BB962C8B-B14F-4D97-AF65-F5344CB8AC3E}">
        <p14:creationId xmlns:p14="http://schemas.microsoft.com/office/powerpoint/2010/main" val="312482719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3FEEDDD-36AF-4274-A53A-23214B8E05E4}"/>
              </a:ext>
            </a:extLst>
          </p:cNvPr>
          <p:cNvSpPr>
            <a:spLocks noGrp="1"/>
          </p:cNvSpPr>
          <p:nvPr>
            <p:ph type="title"/>
          </p:nvPr>
        </p:nvSpPr>
        <p:spPr>
          <a:xfrm>
            <a:off x="838200" y="963877"/>
            <a:ext cx="3494362" cy="4930246"/>
          </a:xfrm>
        </p:spPr>
        <p:txBody>
          <a:bodyPr>
            <a:normAutofit/>
          </a:bodyPr>
          <a:lstStyle/>
          <a:p>
            <a:pPr algn="r"/>
            <a:r>
              <a:rPr lang="nb-NO" sz="4100" b="1" dirty="0">
                <a:solidFill>
                  <a:schemeClr val="accent6">
                    <a:lumMod val="75000"/>
                  </a:schemeClr>
                </a:solidFill>
              </a:rPr>
              <a:t>METAR – Meteorological Terminal Air Report </a:t>
            </a:r>
          </a:p>
        </p:txBody>
      </p:sp>
      <p:cxnSp>
        <p:nvCxnSpPr>
          <p:cNvPr id="14"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970ACD35-1862-4203-86DD-31F56C754F09}"/>
              </a:ext>
            </a:extLst>
          </p:cNvPr>
          <p:cNvSpPr>
            <a:spLocks noGrp="1"/>
          </p:cNvSpPr>
          <p:nvPr>
            <p:ph idx="1"/>
          </p:nvPr>
        </p:nvSpPr>
        <p:spPr>
          <a:xfrm>
            <a:off x="4976031" y="963877"/>
            <a:ext cx="6377769" cy="4930246"/>
          </a:xfrm>
        </p:spPr>
        <p:txBody>
          <a:bodyPr anchor="ctr">
            <a:normAutofit/>
          </a:bodyPr>
          <a:lstStyle/>
          <a:p>
            <a:r>
              <a:rPr lang="nb-NO" sz="2400" dirty="0"/>
              <a:t>Utgis hver 20 og 50 minutt over hel time – observasjonstidspunkt oppgis som UTC</a:t>
            </a:r>
          </a:p>
          <a:p>
            <a:r>
              <a:rPr lang="nb-NO" sz="2400" dirty="0"/>
              <a:t>Inneholder været slik det er observert i de siste ti minutter før observasjonstidspunktet for en spesifisert flyplass</a:t>
            </a:r>
          </a:p>
          <a:p>
            <a:r>
              <a:rPr lang="nb-NO" sz="2400" dirty="0"/>
              <a:t>Angis i kode</a:t>
            </a:r>
          </a:p>
          <a:p>
            <a:r>
              <a:rPr lang="nb-NO" sz="2400" dirty="0"/>
              <a:t>TREND er forventede endringer innen </a:t>
            </a:r>
            <a:r>
              <a:rPr lang="nb-NO" sz="2400" b="1" dirty="0"/>
              <a:t>to timer </a:t>
            </a:r>
            <a:r>
              <a:rPr lang="nb-NO" sz="2400" dirty="0"/>
              <a:t>etter observasjonstidspunktet</a:t>
            </a:r>
          </a:p>
          <a:p>
            <a:r>
              <a:rPr lang="nb-NO" sz="2400" dirty="0"/>
              <a:t>SPECI er en allerede utgitt METAR som er endret</a:t>
            </a:r>
          </a:p>
          <a:p>
            <a:endParaRPr lang="nb-NO" sz="2400" dirty="0"/>
          </a:p>
        </p:txBody>
      </p:sp>
      <p:sp>
        <p:nvSpPr>
          <p:cNvPr id="4" name="Plassholder for dato 3">
            <a:extLst>
              <a:ext uri="{FF2B5EF4-FFF2-40B4-BE49-F238E27FC236}">
                <a16:creationId xmlns:a16="http://schemas.microsoft.com/office/drawing/2014/main" id="{653CDCE4-EF0E-4DE8-B459-108C2E046C4E}"/>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8566E81E-F987-4B3B-842E-FA8133C9ECF3}"/>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46114391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4659D6B-7DC6-4997-9C40-137E62580881}"/>
              </a:ext>
            </a:extLst>
          </p:cNvPr>
          <p:cNvSpPr>
            <a:spLocks noGrp="1"/>
          </p:cNvSpPr>
          <p:nvPr>
            <p:ph type="title"/>
          </p:nvPr>
        </p:nvSpPr>
        <p:spPr/>
        <p:txBody>
          <a:bodyPr/>
          <a:lstStyle/>
          <a:p>
            <a:r>
              <a:rPr lang="nb-NO" b="1" dirty="0">
                <a:solidFill>
                  <a:schemeClr val="accent6">
                    <a:lumMod val="75000"/>
                  </a:schemeClr>
                </a:solidFill>
              </a:rPr>
              <a:t>METAR – innledning </a:t>
            </a:r>
          </a:p>
        </p:txBody>
      </p:sp>
      <p:sp>
        <p:nvSpPr>
          <p:cNvPr id="3" name="Plassholder for innhold 2">
            <a:extLst>
              <a:ext uri="{FF2B5EF4-FFF2-40B4-BE49-F238E27FC236}">
                <a16:creationId xmlns:a16="http://schemas.microsoft.com/office/drawing/2014/main" id="{C1F6DB37-81ED-4140-B575-99990F8B3219}"/>
              </a:ext>
            </a:extLst>
          </p:cNvPr>
          <p:cNvSpPr>
            <a:spLocks noGrp="1"/>
          </p:cNvSpPr>
          <p:nvPr>
            <p:ph idx="1"/>
          </p:nvPr>
        </p:nvSpPr>
        <p:spPr/>
        <p:txBody>
          <a:bodyPr/>
          <a:lstStyle/>
          <a:p>
            <a:r>
              <a:rPr lang="nb-NO" dirty="0"/>
              <a:t>Innledning: flyplassens ICAO-kode pluss ordet METAR eller koden «SA» og deretter dag i måneden samt observasjonstidspunktet i UTC. AUTO indikerer at observasjonen er tatt av et automatisk system</a:t>
            </a:r>
          </a:p>
          <a:p>
            <a:r>
              <a:rPr lang="nb-NO" dirty="0"/>
              <a:t>Eksempel: </a:t>
            </a:r>
            <a:r>
              <a:rPr lang="nb-NO" b="1" i="1" dirty="0"/>
              <a:t>ENBR METAR 191050Z </a:t>
            </a:r>
          </a:p>
          <a:p>
            <a:pPr>
              <a:buFontTx/>
              <a:buChar char="-"/>
            </a:pPr>
            <a:r>
              <a:rPr lang="nb-NO" dirty="0"/>
              <a:t>METAR for Bergen Lufthavn Flesland</a:t>
            </a:r>
          </a:p>
          <a:p>
            <a:pPr>
              <a:buFontTx/>
              <a:buChar char="-"/>
            </a:pPr>
            <a:r>
              <a:rPr lang="nb-NO" dirty="0"/>
              <a:t>Observasjonstidspunkt 1050 UTC den 19 dagen i måneden</a:t>
            </a:r>
          </a:p>
        </p:txBody>
      </p:sp>
      <p:sp>
        <p:nvSpPr>
          <p:cNvPr id="4" name="Plassholder for dato 3">
            <a:extLst>
              <a:ext uri="{FF2B5EF4-FFF2-40B4-BE49-F238E27FC236}">
                <a16:creationId xmlns:a16="http://schemas.microsoft.com/office/drawing/2014/main" id="{C034CB9B-C1EC-4C33-8796-98F621E02D33}"/>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B01EACF1-9476-47F0-8DFC-DE884E5D752B}"/>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11511916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3FEEDDD-36AF-4274-A53A-23214B8E05E4}"/>
              </a:ext>
            </a:extLst>
          </p:cNvPr>
          <p:cNvSpPr>
            <a:spLocks noGrp="1"/>
          </p:cNvSpPr>
          <p:nvPr>
            <p:ph type="title"/>
          </p:nvPr>
        </p:nvSpPr>
        <p:spPr>
          <a:xfrm>
            <a:off x="838200" y="963877"/>
            <a:ext cx="3494362" cy="4930246"/>
          </a:xfrm>
        </p:spPr>
        <p:txBody>
          <a:bodyPr>
            <a:normAutofit/>
          </a:bodyPr>
          <a:lstStyle/>
          <a:p>
            <a:pPr algn="r"/>
            <a:r>
              <a:rPr lang="nb-NO" b="1" dirty="0">
                <a:solidFill>
                  <a:schemeClr val="accent1"/>
                </a:solidFill>
              </a:rPr>
              <a:t>TAF – Terminal Aerodrome Forecast</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970ACD35-1862-4203-86DD-31F56C754F09}"/>
              </a:ext>
            </a:extLst>
          </p:cNvPr>
          <p:cNvSpPr>
            <a:spLocks noGrp="1"/>
          </p:cNvSpPr>
          <p:nvPr>
            <p:ph idx="1"/>
          </p:nvPr>
        </p:nvSpPr>
        <p:spPr>
          <a:xfrm>
            <a:off x="4976031" y="963877"/>
            <a:ext cx="6377769" cy="4930246"/>
          </a:xfrm>
        </p:spPr>
        <p:txBody>
          <a:bodyPr anchor="ctr">
            <a:normAutofit/>
          </a:bodyPr>
          <a:lstStyle/>
          <a:p>
            <a:r>
              <a:rPr lang="nb-NO" sz="2200"/>
              <a:t>Utgis med en gyldighetsperiode på 24 timer</a:t>
            </a:r>
          </a:p>
          <a:p>
            <a:r>
              <a:rPr lang="nb-NO" sz="2200"/>
              <a:t>Gyldighetsperioden står i varslet og UTC brukes både for utstedelsestidspunkt og gyldighetsperiode</a:t>
            </a:r>
          </a:p>
          <a:p>
            <a:r>
              <a:rPr lang="nb-NO" sz="2200"/>
              <a:t>En uttalelse om forventede meteorologiske forhold for en spesifisert periode på en gitt flyplass</a:t>
            </a:r>
          </a:p>
          <a:p>
            <a:r>
              <a:rPr lang="nb-NO" sz="2200"/>
              <a:t>Angis i kode</a:t>
            </a:r>
          </a:p>
          <a:p>
            <a:r>
              <a:rPr lang="nb-NO" sz="2200"/>
              <a:t>TAF AMD er endring av en allerede utgitt TAF når det gjelder vær</a:t>
            </a:r>
          </a:p>
          <a:p>
            <a:r>
              <a:rPr lang="nb-NO" sz="2200"/>
              <a:t>TAF COR er endring av en allerede utgitt TAF om det oppdages skrivefeil eller andre formelle feil’</a:t>
            </a:r>
          </a:p>
          <a:p>
            <a:r>
              <a:rPr lang="nb-NO" sz="2200"/>
              <a:t>TAF som kanselleres innledes med TAF og stasjonsindikator, gyldighetstid og så ordet CNL til slutt</a:t>
            </a:r>
          </a:p>
          <a:p>
            <a:endParaRPr lang="nb-NO" sz="2200"/>
          </a:p>
        </p:txBody>
      </p:sp>
      <p:sp>
        <p:nvSpPr>
          <p:cNvPr id="4" name="Plassholder for dato 3">
            <a:extLst>
              <a:ext uri="{FF2B5EF4-FFF2-40B4-BE49-F238E27FC236}">
                <a16:creationId xmlns:a16="http://schemas.microsoft.com/office/drawing/2014/main" id="{85C4B7DB-8644-40D0-BB26-398B9F9E88BB}"/>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9B78AB28-7EAB-41CD-BD45-7FB7E03D07B1}"/>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93125162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4659D6B-7DC6-4997-9C40-137E62580881}"/>
              </a:ext>
            </a:extLst>
          </p:cNvPr>
          <p:cNvSpPr>
            <a:spLocks noGrp="1"/>
          </p:cNvSpPr>
          <p:nvPr>
            <p:ph type="title"/>
          </p:nvPr>
        </p:nvSpPr>
        <p:spPr/>
        <p:txBody>
          <a:bodyPr/>
          <a:lstStyle/>
          <a:p>
            <a:r>
              <a:rPr lang="nb-NO" b="1" dirty="0">
                <a:solidFill>
                  <a:srgbClr val="0070C0"/>
                </a:solidFill>
              </a:rPr>
              <a:t>TAF – innledning </a:t>
            </a:r>
          </a:p>
        </p:txBody>
      </p:sp>
      <p:sp>
        <p:nvSpPr>
          <p:cNvPr id="3" name="Plassholder for innhold 2">
            <a:extLst>
              <a:ext uri="{FF2B5EF4-FFF2-40B4-BE49-F238E27FC236}">
                <a16:creationId xmlns:a16="http://schemas.microsoft.com/office/drawing/2014/main" id="{C1F6DB37-81ED-4140-B575-99990F8B3219}"/>
              </a:ext>
            </a:extLst>
          </p:cNvPr>
          <p:cNvSpPr>
            <a:spLocks noGrp="1"/>
          </p:cNvSpPr>
          <p:nvPr>
            <p:ph idx="1"/>
          </p:nvPr>
        </p:nvSpPr>
        <p:spPr/>
        <p:txBody>
          <a:bodyPr/>
          <a:lstStyle/>
          <a:p>
            <a:r>
              <a:rPr lang="nb-NO" dirty="0"/>
              <a:t>Innledning: flyplassens ICAO-kode pluss ordet TAF eller kodene «FC eller FT» og deretter dag i måneden samt utstedelsestidspunktet i UTC </a:t>
            </a:r>
          </a:p>
          <a:p>
            <a:r>
              <a:rPr lang="nb-NO" dirty="0"/>
              <a:t>Eksempel: </a:t>
            </a:r>
            <a:r>
              <a:rPr lang="nb-NO" b="1" i="1" dirty="0"/>
              <a:t>ENGM TAF 190800Z </a:t>
            </a:r>
          </a:p>
          <a:p>
            <a:r>
              <a:rPr lang="nb-NO" dirty="0"/>
              <a:t>TAF for Oslo Lufthavn Gardermoen</a:t>
            </a:r>
          </a:p>
          <a:p>
            <a:pPr>
              <a:buFontTx/>
              <a:buChar char="-"/>
            </a:pPr>
            <a:r>
              <a:rPr lang="nb-NO" dirty="0"/>
              <a:t>Utstedelsestidspunkt 0800 UTC den 19 dagen i måneden</a:t>
            </a:r>
          </a:p>
        </p:txBody>
      </p:sp>
      <p:sp>
        <p:nvSpPr>
          <p:cNvPr id="4" name="Plassholder for dato 3">
            <a:extLst>
              <a:ext uri="{FF2B5EF4-FFF2-40B4-BE49-F238E27FC236}">
                <a16:creationId xmlns:a16="http://schemas.microsoft.com/office/drawing/2014/main" id="{9486D246-38DB-4027-B381-69F67504EFD5}"/>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2945FC67-9978-4E7A-9E7C-E7FF0E29562B}"/>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63041499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134677" y="303591"/>
            <a:ext cx="5735590"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4659D6B-7DC6-4997-9C40-137E62580881}"/>
              </a:ext>
            </a:extLst>
          </p:cNvPr>
          <p:cNvSpPr>
            <a:spLocks noGrp="1"/>
          </p:cNvSpPr>
          <p:nvPr>
            <p:ph type="title"/>
          </p:nvPr>
        </p:nvSpPr>
        <p:spPr>
          <a:xfrm>
            <a:off x="6392598" y="640263"/>
            <a:ext cx="5221266" cy="540837"/>
          </a:xfrm>
        </p:spPr>
        <p:txBody>
          <a:bodyPr>
            <a:normAutofit/>
          </a:bodyPr>
          <a:lstStyle/>
          <a:p>
            <a:pPr algn="ctr"/>
            <a:r>
              <a:rPr lang="nb-NO" sz="2400" b="1" dirty="0"/>
              <a:t>METAR og TAF – opplysninger om været</a:t>
            </a:r>
          </a:p>
        </p:txBody>
      </p:sp>
      <p:pic>
        <p:nvPicPr>
          <p:cNvPr id="11" name="Graphic 6">
            <a:extLst>
              <a:ext uri="{FF2B5EF4-FFF2-40B4-BE49-F238E27FC236}">
                <a16:creationId xmlns:a16="http://schemas.microsoft.com/office/drawing/2014/main" id="{C8701DFA-807E-4F8C-9332-7DEC2133D7D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4632" y="787907"/>
            <a:ext cx="5126736" cy="5126736"/>
          </a:xfrm>
          <a:prstGeom prst="rect">
            <a:avLst/>
          </a:prstGeom>
        </p:spPr>
      </p:pic>
      <p:sp>
        <p:nvSpPr>
          <p:cNvPr id="3" name="Plassholder for innhold 2">
            <a:extLst>
              <a:ext uri="{FF2B5EF4-FFF2-40B4-BE49-F238E27FC236}">
                <a16:creationId xmlns:a16="http://schemas.microsoft.com/office/drawing/2014/main" id="{C1F6DB37-81ED-4140-B575-99990F8B3219}"/>
              </a:ext>
            </a:extLst>
          </p:cNvPr>
          <p:cNvSpPr>
            <a:spLocks noGrp="1"/>
          </p:cNvSpPr>
          <p:nvPr>
            <p:ph idx="1"/>
          </p:nvPr>
        </p:nvSpPr>
        <p:spPr>
          <a:xfrm>
            <a:off x="6391903" y="1181100"/>
            <a:ext cx="5235490" cy="4713673"/>
          </a:xfrm>
        </p:spPr>
        <p:txBody>
          <a:bodyPr>
            <a:normAutofit/>
          </a:bodyPr>
          <a:lstStyle/>
          <a:p>
            <a:r>
              <a:rPr lang="nb-NO" sz="2400" dirty="0"/>
              <a:t>Inndelt i følgende: </a:t>
            </a:r>
          </a:p>
          <a:p>
            <a:pPr>
              <a:buFontTx/>
              <a:buChar char="-"/>
            </a:pPr>
            <a:r>
              <a:rPr lang="nb-NO" sz="2400" dirty="0"/>
              <a:t>Vind </a:t>
            </a:r>
          </a:p>
          <a:p>
            <a:pPr>
              <a:buFontTx/>
              <a:buChar char="-"/>
            </a:pPr>
            <a:r>
              <a:rPr lang="nb-NO" sz="2400" dirty="0"/>
              <a:t>Sikt</a:t>
            </a:r>
          </a:p>
          <a:p>
            <a:pPr>
              <a:buFontTx/>
              <a:buChar char="-"/>
            </a:pPr>
            <a:r>
              <a:rPr lang="nb-NO" sz="2400" dirty="0"/>
              <a:t>Skyer </a:t>
            </a:r>
          </a:p>
          <a:p>
            <a:pPr>
              <a:buFontTx/>
              <a:buChar char="-"/>
            </a:pPr>
            <a:r>
              <a:rPr lang="nb-NO" sz="2400" dirty="0"/>
              <a:t>Værforhold </a:t>
            </a:r>
          </a:p>
          <a:p>
            <a:r>
              <a:rPr lang="nb-NO" sz="2400" dirty="0"/>
              <a:t>I </a:t>
            </a:r>
            <a:r>
              <a:rPr lang="nb-NO" sz="2400" b="1" dirty="0"/>
              <a:t>tillegg</a:t>
            </a:r>
            <a:r>
              <a:rPr lang="nb-NO" sz="2400" dirty="0"/>
              <a:t> har METAR temperatur, duggpunktstemperatur og trykk </a:t>
            </a:r>
          </a:p>
          <a:p>
            <a:r>
              <a:rPr lang="nb-NO" sz="2000" dirty="0"/>
              <a:t>Differansen mellom temperatur og duggpunktstemperatur kalles «spredningen» eller «splitten», og skrives: 15/13</a:t>
            </a:r>
          </a:p>
          <a:p>
            <a:r>
              <a:rPr lang="nb-NO" sz="2000" dirty="0"/>
              <a:t>Dersom spredningen </a:t>
            </a:r>
            <a:r>
              <a:rPr lang="nb-NO" sz="2000" b="1" dirty="0"/>
              <a:t>nærmer seg null </a:t>
            </a:r>
            <a:r>
              <a:rPr lang="nb-NO" sz="2000" dirty="0"/>
              <a:t>kan det bli tåkedannelse</a:t>
            </a:r>
          </a:p>
        </p:txBody>
      </p:sp>
      <p:sp>
        <p:nvSpPr>
          <p:cNvPr id="4" name="Plassholder for dato 3">
            <a:extLst>
              <a:ext uri="{FF2B5EF4-FFF2-40B4-BE49-F238E27FC236}">
                <a16:creationId xmlns:a16="http://schemas.microsoft.com/office/drawing/2014/main" id="{E624DBE8-237A-4D3F-85DE-6E5497DEE764}"/>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6E1EBE69-87FC-41DC-95D5-E66ABA955E29}"/>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5485355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 y="11"/>
            <a:ext cx="12191980" cy="6857988"/>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en-US" sz="3600" dirty="0">
                <a:solidFill>
                  <a:schemeClr val="tx1">
                    <a:lumMod val="85000"/>
                    <a:lumOff val="15000"/>
                  </a:schemeClr>
                </a:solidFill>
              </a:rPr>
              <a:t>Internasjonal standard atmosfære</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3" name="Bilde 12">
            <a:extLst>
              <a:ext uri="{FF2B5EF4-FFF2-40B4-BE49-F238E27FC236}">
                <a16:creationId xmlns:a16="http://schemas.microsoft.com/office/drawing/2014/main" id="{31EAFC95-BD98-4B82-9190-23797D5F7F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74613" y="6207629"/>
            <a:ext cx="2642774" cy="571500"/>
          </a:xfrm>
          <a:prstGeom prst="rect">
            <a:avLst/>
          </a:prstGeom>
        </p:spPr>
      </p:pic>
    </p:spTree>
    <p:extLst>
      <p:ext uri="{BB962C8B-B14F-4D97-AF65-F5344CB8AC3E}">
        <p14:creationId xmlns:p14="http://schemas.microsoft.com/office/powerpoint/2010/main" val="240305880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e 4" descr="Et bilde som inneholder utendørs, vann, gress, stor&#10;&#10;Automatisk generert beskrivelse">
            <a:extLst>
              <a:ext uri="{FF2B5EF4-FFF2-40B4-BE49-F238E27FC236}">
                <a16:creationId xmlns:a16="http://schemas.microsoft.com/office/drawing/2014/main" id="{8E3AC71C-9652-43D2-B10B-DC25139A9F53}"/>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b="15730"/>
          <a:stretch/>
        </p:blipFill>
        <p:spPr>
          <a:xfrm>
            <a:off x="20" y="1"/>
            <a:ext cx="12191980" cy="6857999"/>
          </a:xfrm>
          <a:prstGeom prst="rect">
            <a:avLst/>
          </a:prstGeom>
        </p:spPr>
      </p:pic>
      <p:sp>
        <p:nvSpPr>
          <p:cNvPr id="2" name="Tittel 1">
            <a:extLst>
              <a:ext uri="{FF2B5EF4-FFF2-40B4-BE49-F238E27FC236}">
                <a16:creationId xmlns:a16="http://schemas.microsoft.com/office/drawing/2014/main" id="{94659D6B-7DC6-4997-9C40-137E62580881}"/>
              </a:ext>
            </a:extLst>
          </p:cNvPr>
          <p:cNvSpPr>
            <a:spLocks noGrp="1"/>
          </p:cNvSpPr>
          <p:nvPr>
            <p:ph type="title"/>
          </p:nvPr>
        </p:nvSpPr>
        <p:spPr>
          <a:xfrm>
            <a:off x="838201" y="1065862"/>
            <a:ext cx="3313164" cy="4726276"/>
          </a:xfrm>
        </p:spPr>
        <p:txBody>
          <a:bodyPr>
            <a:normAutofit/>
          </a:bodyPr>
          <a:lstStyle/>
          <a:p>
            <a:pPr algn="r"/>
            <a:r>
              <a:rPr lang="nb-NO" sz="4000" b="1" dirty="0">
                <a:solidFill>
                  <a:srgbClr val="FFFFFF"/>
                </a:solidFill>
              </a:rPr>
              <a:t>METAR og TAF – vind</a:t>
            </a:r>
          </a:p>
        </p:txBody>
      </p:sp>
      <p:cxnSp>
        <p:nvCxnSpPr>
          <p:cNvPr id="12" name="Straight Connector 1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C1F6DB37-81ED-4140-B575-99990F8B3219}"/>
              </a:ext>
            </a:extLst>
          </p:cNvPr>
          <p:cNvSpPr>
            <a:spLocks noGrp="1"/>
          </p:cNvSpPr>
          <p:nvPr>
            <p:ph idx="1"/>
          </p:nvPr>
        </p:nvSpPr>
        <p:spPr>
          <a:xfrm>
            <a:off x="5155379" y="1065862"/>
            <a:ext cx="5744685" cy="5326774"/>
          </a:xfrm>
        </p:spPr>
        <p:txBody>
          <a:bodyPr anchor="ctr">
            <a:normAutofit lnSpcReduction="10000"/>
          </a:bodyPr>
          <a:lstStyle/>
          <a:p>
            <a:r>
              <a:rPr lang="nb-NO" sz="1900" i="1" dirty="0">
                <a:solidFill>
                  <a:srgbClr val="FFFFFF"/>
                </a:solidFill>
              </a:rPr>
              <a:t>G</a:t>
            </a:r>
            <a:r>
              <a:rPr lang="nb-NO" sz="1900" dirty="0">
                <a:solidFill>
                  <a:srgbClr val="FFFFFF"/>
                </a:solidFill>
              </a:rPr>
              <a:t>jennomsnittsvind i retning (grader) og styrke (knop)</a:t>
            </a:r>
          </a:p>
          <a:p>
            <a:r>
              <a:rPr lang="nb-NO" sz="1900" dirty="0">
                <a:solidFill>
                  <a:srgbClr val="FFFFFF"/>
                </a:solidFill>
              </a:rPr>
              <a:t>I METAR gis vind som er målt i observasjonsperioden (10 minutter). Dersom den sterkeste vinden i denne perioden er 10 knop mer enn gjennomsnittsvinden, kalles det for en «gust» (vindkast). Vinden kan for eksempel skrives som: 21015G25</a:t>
            </a:r>
          </a:p>
          <a:p>
            <a:r>
              <a:rPr lang="nb-NO" sz="1900" dirty="0">
                <a:solidFill>
                  <a:srgbClr val="FFFFFF"/>
                </a:solidFill>
              </a:rPr>
              <a:t>Det betyr vind fra 210 grader, med en gjennomsnittsstyrke på 15 knop og med vindkast på 25 knop de siste 10 minutter </a:t>
            </a:r>
          </a:p>
          <a:p>
            <a:r>
              <a:rPr lang="nb-NO" sz="1900" dirty="0">
                <a:solidFill>
                  <a:srgbClr val="FFFFFF"/>
                </a:solidFill>
              </a:rPr>
              <a:t>Dersom vindretningen varierer: </a:t>
            </a:r>
          </a:p>
          <a:p>
            <a:r>
              <a:rPr lang="nb-NO" sz="1900" dirty="0">
                <a:solidFill>
                  <a:srgbClr val="FFFFFF"/>
                </a:solidFill>
              </a:rPr>
              <a:t>VRBXXKT = variabel vind xx knop når vindretningen varierer med mer enn 60 grader og blåser med maks to knop eller mindre, eller dersom variasjonene i vindretningen er 180 grader eller mer og gjennomsnittstyrken er tre knop eller mer, eller </a:t>
            </a:r>
          </a:p>
          <a:p>
            <a:r>
              <a:rPr lang="nb-NO" sz="1900" dirty="0">
                <a:solidFill>
                  <a:srgbClr val="FFFFFF"/>
                </a:solidFill>
              </a:rPr>
              <a:t>For eksempel 12012KT 030V190 når vindretningen varierer med mer enn 60 grader, men mindre enn 180 grader og det gjennomsnittlig blåser tre knop eller mer</a:t>
            </a:r>
          </a:p>
          <a:p>
            <a:endParaRPr lang="nb-NO" sz="1600" dirty="0">
              <a:solidFill>
                <a:srgbClr val="FFFFFF"/>
              </a:solidFill>
            </a:endParaRPr>
          </a:p>
          <a:p>
            <a:endParaRPr lang="nb-NO" sz="1600" dirty="0">
              <a:solidFill>
                <a:srgbClr val="FFFFFF"/>
              </a:solidFill>
            </a:endParaRPr>
          </a:p>
        </p:txBody>
      </p:sp>
      <p:sp>
        <p:nvSpPr>
          <p:cNvPr id="4" name="Plassholder for dato 3">
            <a:extLst>
              <a:ext uri="{FF2B5EF4-FFF2-40B4-BE49-F238E27FC236}">
                <a16:creationId xmlns:a16="http://schemas.microsoft.com/office/drawing/2014/main" id="{078956E1-DF4C-4AC4-AC42-EA96D3040FD6}"/>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851E103E-ACE8-4CEA-8C76-ED4551A29012}"/>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514222423"/>
      </p:ext>
    </p:extLst>
  </p:cSld>
  <p:clrMapOvr>
    <a:overrideClrMapping bg1="dk1" tx1="lt1" bg2="dk2" tx2="lt2" accent1="accent1" accent2="accent2" accent3="accent3" accent4="accent4" accent5="accent5" accent6="accent6" hlink="hlink" folHlink="folHlink"/>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4659D6B-7DC6-4997-9C40-137E62580881}"/>
              </a:ext>
            </a:extLst>
          </p:cNvPr>
          <p:cNvSpPr>
            <a:spLocks noGrp="1"/>
          </p:cNvSpPr>
          <p:nvPr>
            <p:ph type="title"/>
          </p:nvPr>
        </p:nvSpPr>
        <p:spPr>
          <a:xfrm>
            <a:off x="838200" y="963877"/>
            <a:ext cx="3494362" cy="4930246"/>
          </a:xfrm>
        </p:spPr>
        <p:txBody>
          <a:bodyPr>
            <a:normAutofit/>
          </a:bodyPr>
          <a:lstStyle/>
          <a:p>
            <a:pPr algn="r"/>
            <a:r>
              <a:rPr lang="nb-NO" b="1" dirty="0">
                <a:solidFill>
                  <a:schemeClr val="accent1"/>
                </a:solidFill>
              </a:rPr>
              <a:t>METAR og TAF – horisontal sikt </a:t>
            </a:r>
          </a:p>
        </p:txBody>
      </p:sp>
      <p:cxnSp>
        <p:nvCxnSpPr>
          <p:cNvPr id="16"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 name="Plassholder for innhold 2">
            <a:extLst>
              <a:ext uri="{FF2B5EF4-FFF2-40B4-BE49-F238E27FC236}">
                <a16:creationId xmlns:a16="http://schemas.microsoft.com/office/drawing/2014/main" id="{C1F6DB37-81ED-4140-B575-99990F8B3219}"/>
              </a:ext>
            </a:extLst>
          </p:cNvPr>
          <p:cNvSpPr>
            <a:spLocks noGrp="1"/>
          </p:cNvSpPr>
          <p:nvPr>
            <p:ph idx="1"/>
          </p:nvPr>
        </p:nvSpPr>
        <p:spPr>
          <a:xfrm>
            <a:off x="4976031" y="963877"/>
            <a:ext cx="6377769" cy="4930246"/>
          </a:xfrm>
        </p:spPr>
        <p:txBody>
          <a:bodyPr anchor="ctr">
            <a:normAutofit lnSpcReduction="10000"/>
          </a:bodyPr>
          <a:lstStyle/>
          <a:p>
            <a:r>
              <a:rPr lang="nb-NO" sz="2400" dirty="0"/>
              <a:t>Rapporteres som hovedsikt i meter, den største siktverdi som er oppnådd innenfor minst halve horisonten eller innenfor halvparten av flyplassens areal </a:t>
            </a:r>
          </a:p>
          <a:p>
            <a:r>
              <a:rPr lang="nb-NO" sz="2400" dirty="0"/>
              <a:t>Dersom sikten er 10 kilometer eller mer, brukes kode 9999 </a:t>
            </a:r>
          </a:p>
          <a:p>
            <a:r>
              <a:rPr lang="nb-NO" sz="2400" dirty="0"/>
              <a:t>Dersom laveste sikt avviker fra hovedsikten, og er mindre enn 1500 meter eller mindre enn 50 prosent av hovedsikten, vil den laveste sikten også rapporteres i generelle retning i forhold til flyplassen. </a:t>
            </a:r>
          </a:p>
          <a:p>
            <a:r>
              <a:rPr lang="nb-NO" sz="2400" dirty="0"/>
              <a:t>Dersom hovedsikten er 10 kilometer eller mer, det vil si kode 9999, og det er lavere sikt i en annen retning, vil også den lavere sikten rapporteres</a:t>
            </a:r>
            <a:endParaRPr lang="nb-NO" sz="2000" dirty="0"/>
          </a:p>
        </p:txBody>
      </p:sp>
      <p:sp>
        <p:nvSpPr>
          <p:cNvPr id="3" name="Plassholder for dato 2">
            <a:extLst>
              <a:ext uri="{FF2B5EF4-FFF2-40B4-BE49-F238E27FC236}">
                <a16:creationId xmlns:a16="http://schemas.microsoft.com/office/drawing/2014/main" id="{1CA60EF7-7FF4-4466-997E-761339146DBC}"/>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C2495582-1178-49CF-A61D-3ABF7751B4F7}"/>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22543579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67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94659D6B-7DC6-4997-9C40-137E62580881}"/>
              </a:ext>
            </a:extLst>
          </p:cNvPr>
          <p:cNvSpPr>
            <a:spLocks noGrp="1"/>
          </p:cNvSpPr>
          <p:nvPr>
            <p:ph type="title"/>
          </p:nvPr>
        </p:nvSpPr>
        <p:spPr>
          <a:xfrm>
            <a:off x="524256" y="4767072"/>
            <a:ext cx="6594189" cy="1625210"/>
          </a:xfrm>
        </p:spPr>
        <p:txBody>
          <a:bodyPr>
            <a:normAutofit/>
          </a:bodyPr>
          <a:lstStyle/>
          <a:p>
            <a:pPr algn="r"/>
            <a:r>
              <a:rPr lang="nb-NO" b="1">
                <a:solidFill>
                  <a:srgbClr val="FFFFFF"/>
                </a:solidFill>
              </a:rPr>
              <a:t>METAR og TAF – skyer</a:t>
            </a:r>
          </a:p>
        </p:txBody>
      </p:sp>
      <p:pic>
        <p:nvPicPr>
          <p:cNvPr id="5" name="Bilde 4" descr="Et bilde som inneholder utendørs, vann, felt, skyer&#10;&#10;Automatisk generert beskrivelse">
            <a:extLst>
              <a:ext uri="{FF2B5EF4-FFF2-40B4-BE49-F238E27FC236}">
                <a16:creationId xmlns:a16="http://schemas.microsoft.com/office/drawing/2014/main" id="{19315679-E9D7-443A-BF08-DB0AB2F5265F}"/>
              </a:ext>
            </a:extLst>
          </p:cNvPr>
          <p:cNvPicPr>
            <a:picLocks noChangeAspect="1"/>
          </p:cNvPicPr>
          <p:nvPr/>
        </p:nvPicPr>
        <p:blipFill rotWithShape="1">
          <a:blip r:embed="rId2">
            <a:extLst>
              <a:ext uri="{28A0092B-C50C-407E-A947-70E740481C1C}">
                <a14:useLocalDpi xmlns:a14="http://schemas.microsoft.com/office/drawing/2010/main" val="0"/>
              </a:ext>
            </a:extLst>
          </a:blip>
          <a:srcRect r="1" b="12494"/>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C1F6DB37-81ED-4140-B575-99990F8B3219}"/>
              </a:ext>
            </a:extLst>
          </p:cNvPr>
          <p:cNvSpPr>
            <a:spLocks noGrp="1"/>
          </p:cNvSpPr>
          <p:nvPr>
            <p:ph idx="1"/>
          </p:nvPr>
        </p:nvSpPr>
        <p:spPr>
          <a:xfrm>
            <a:off x="7870371" y="917725"/>
            <a:ext cx="3797373" cy="4852362"/>
          </a:xfrm>
        </p:spPr>
        <p:txBody>
          <a:bodyPr anchor="ctr">
            <a:normAutofit fontScale="85000" lnSpcReduction="20000"/>
          </a:bodyPr>
          <a:lstStyle/>
          <a:p>
            <a:r>
              <a:rPr lang="nb-NO" sz="2400" dirty="0">
                <a:solidFill>
                  <a:srgbClr val="FFFFFF"/>
                </a:solidFill>
              </a:rPr>
              <a:t>Oppgis i grupper og forteller oss hvor mange deler av himmelen som er dekket av skyer og hvor høyt over flyplassen skyene ligger</a:t>
            </a:r>
          </a:p>
          <a:p>
            <a:r>
              <a:rPr lang="nb-NO" sz="2400" dirty="0">
                <a:solidFill>
                  <a:srgbClr val="FFFFFF"/>
                </a:solidFill>
              </a:rPr>
              <a:t>Høyde angis i fot </a:t>
            </a:r>
          </a:p>
          <a:p>
            <a:r>
              <a:rPr lang="nb-NO" sz="2400" dirty="0">
                <a:solidFill>
                  <a:srgbClr val="FFFFFF"/>
                </a:solidFill>
              </a:rPr>
              <a:t>Hvilken type skyer det er, tas ikke med, med mindre det dreier seg om tordenskyer (Cb) og haugskyer som strekker seg oppover (TCu)</a:t>
            </a:r>
          </a:p>
          <a:p>
            <a:r>
              <a:rPr lang="nb-NO" sz="2400" dirty="0">
                <a:solidFill>
                  <a:schemeClr val="bg1"/>
                </a:solidFill>
              </a:rPr>
              <a:t>Dersom skyene ligger under flyplassens høyde (elevation) oppgis skyhøyden (height) som ///FEW/// - noe som i dette tilfellet betyr at det er 1-2/8-deler med skyer under flyplassens høyde</a:t>
            </a:r>
            <a:endParaRPr lang="nb-NO" sz="2000" dirty="0">
              <a:solidFill>
                <a:srgbClr val="FFFFFF"/>
              </a:solidFill>
            </a:endParaRPr>
          </a:p>
        </p:txBody>
      </p:sp>
      <p:sp>
        <p:nvSpPr>
          <p:cNvPr id="4" name="Plassholder for dato 3">
            <a:extLst>
              <a:ext uri="{FF2B5EF4-FFF2-40B4-BE49-F238E27FC236}">
                <a16:creationId xmlns:a16="http://schemas.microsoft.com/office/drawing/2014/main" id="{DAC785D2-403C-44FF-9646-6A5D06C8EC75}"/>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9DCA8498-AF47-4D15-B59E-5BD7A22DCBCF}"/>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86642151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D4D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E5D51A80-4247-4FC1-9E02-18B98080CB74}"/>
              </a:ext>
            </a:extLst>
          </p:cNvPr>
          <p:cNvSpPr>
            <a:spLocks noGrp="1"/>
          </p:cNvSpPr>
          <p:nvPr>
            <p:ph type="title"/>
          </p:nvPr>
        </p:nvSpPr>
        <p:spPr>
          <a:xfrm>
            <a:off x="524256" y="4767072"/>
            <a:ext cx="6594189" cy="1625210"/>
          </a:xfrm>
        </p:spPr>
        <p:txBody>
          <a:bodyPr>
            <a:normAutofit/>
          </a:bodyPr>
          <a:lstStyle/>
          <a:p>
            <a:pPr algn="r"/>
            <a:r>
              <a:rPr lang="nb-NO" b="1" dirty="0">
                <a:solidFill>
                  <a:srgbClr val="FFFFFF"/>
                </a:solidFill>
              </a:rPr>
              <a:t>METAR og TAF - åttendedeler</a:t>
            </a:r>
          </a:p>
        </p:txBody>
      </p:sp>
      <p:pic>
        <p:nvPicPr>
          <p:cNvPr id="5" name="Bilde 4" descr="Et bilde som inneholder natur, skyer, utendørs, skyet&#10;&#10;Automatisk generert beskrivelse">
            <a:extLst>
              <a:ext uri="{FF2B5EF4-FFF2-40B4-BE49-F238E27FC236}">
                <a16:creationId xmlns:a16="http://schemas.microsoft.com/office/drawing/2014/main" id="{A593A684-7EDB-4FC9-8F30-E19022BC481C}"/>
              </a:ext>
            </a:extLst>
          </p:cNvPr>
          <p:cNvPicPr>
            <a:picLocks noChangeAspect="1"/>
          </p:cNvPicPr>
          <p:nvPr/>
        </p:nvPicPr>
        <p:blipFill rotWithShape="1">
          <a:blip r:embed="rId2">
            <a:extLst>
              <a:ext uri="{28A0092B-C50C-407E-A947-70E740481C1C}">
                <a14:useLocalDpi xmlns:a14="http://schemas.microsoft.com/office/drawing/2010/main" val="0"/>
              </a:ext>
            </a:extLst>
          </a:blip>
          <a:srcRect r="3337"/>
          <a:stretch/>
        </p:blipFill>
        <p:spPr>
          <a:xfrm>
            <a:off x="327547" y="321733"/>
            <a:ext cx="7058306" cy="4107392"/>
          </a:xfrm>
          <a:prstGeom prst="rect">
            <a:avLst/>
          </a:prstGeom>
        </p:spPr>
      </p:pic>
      <p:sp>
        <p:nvSpPr>
          <p:cNvPr id="19" name="Rectangle 18">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4FB3A4D4-1540-4152-86D6-B38EFDCFF53B}"/>
              </a:ext>
            </a:extLst>
          </p:cNvPr>
          <p:cNvSpPr>
            <a:spLocks noGrp="1"/>
          </p:cNvSpPr>
          <p:nvPr>
            <p:ph idx="1"/>
          </p:nvPr>
        </p:nvSpPr>
        <p:spPr>
          <a:xfrm>
            <a:off x="7815715" y="917725"/>
            <a:ext cx="3852030" cy="5319446"/>
          </a:xfrm>
        </p:spPr>
        <p:txBody>
          <a:bodyPr anchor="ctr">
            <a:normAutofit fontScale="92500" lnSpcReduction="20000"/>
          </a:bodyPr>
          <a:lstStyle/>
          <a:p>
            <a:r>
              <a:rPr lang="nb-NO" sz="2000" b="1" dirty="0">
                <a:solidFill>
                  <a:srgbClr val="FFFFFF"/>
                </a:solidFill>
              </a:rPr>
              <a:t>FEW</a:t>
            </a:r>
            <a:r>
              <a:rPr lang="nb-NO" sz="2000" dirty="0">
                <a:solidFill>
                  <a:srgbClr val="FFFFFF"/>
                </a:solidFill>
              </a:rPr>
              <a:t> (få): 1-2/8-deler av himmelen er dekket av skyer</a:t>
            </a:r>
          </a:p>
          <a:p>
            <a:r>
              <a:rPr lang="nb-NO" sz="2000" b="1" dirty="0">
                <a:solidFill>
                  <a:srgbClr val="FFFFFF"/>
                </a:solidFill>
              </a:rPr>
              <a:t>SCT</a:t>
            </a:r>
            <a:r>
              <a:rPr lang="nb-NO" sz="2000" dirty="0">
                <a:solidFill>
                  <a:srgbClr val="FFFFFF"/>
                </a:solidFill>
              </a:rPr>
              <a:t> (spredte): 3-4/8-deler av himmelen er dekket av skyer</a:t>
            </a:r>
          </a:p>
          <a:p>
            <a:r>
              <a:rPr lang="nb-NO" sz="2000" b="1" dirty="0">
                <a:solidFill>
                  <a:srgbClr val="FFFFFF"/>
                </a:solidFill>
              </a:rPr>
              <a:t>BKN</a:t>
            </a:r>
            <a:r>
              <a:rPr lang="nb-NO" sz="2000" dirty="0">
                <a:solidFill>
                  <a:srgbClr val="FFFFFF"/>
                </a:solidFill>
              </a:rPr>
              <a:t> (brutte): 5-7/8-deler av himmelen er dekket av skyer </a:t>
            </a:r>
          </a:p>
          <a:p>
            <a:r>
              <a:rPr lang="nb-NO" sz="2000" b="1" dirty="0">
                <a:solidFill>
                  <a:srgbClr val="FFFFFF"/>
                </a:solidFill>
              </a:rPr>
              <a:t>OVC</a:t>
            </a:r>
            <a:r>
              <a:rPr lang="nb-NO" sz="2000" dirty="0">
                <a:solidFill>
                  <a:srgbClr val="FFFFFF"/>
                </a:solidFill>
              </a:rPr>
              <a:t> (overskyet): 8/8-deler av himmelen er dekket av skyer</a:t>
            </a:r>
          </a:p>
          <a:p>
            <a:r>
              <a:rPr lang="nb-NO" sz="2000" dirty="0">
                <a:solidFill>
                  <a:srgbClr val="FFFFFF"/>
                </a:solidFill>
              </a:rPr>
              <a:t>«</a:t>
            </a:r>
            <a:r>
              <a:rPr lang="nb-NO" sz="2000" b="1" dirty="0">
                <a:solidFill>
                  <a:srgbClr val="FFFFFF"/>
                </a:solidFill>
              </a:rPr>
              <a:t>Obscured</a:t>
            </a:r>
            <a:r>
              <a:rPr lang="nb-NO" sz="2000" dirty="0">
                <a:solidFill>
                  <a:srgbClr val="FFFFFF"/>
                </a:solidFill>
              </a:rPr>
              <a:t>» (skjult) betyr at det kan være skyer på himmelen, men at observatøren på bakken ikke kan se disse</a:t>
            </a:r>
          </a:p>
          <a:p>
            <a:r>
              <a:rPr lang="nb-NO" sz="2000" dirty="0">
                <a:solidFill>
                  <a:srgbClr val="FFFFFF"/>
                </a:solidFill>
              </a:rPr>
              <a:t>Tre grupper:</a:t>
            </a:r>
          </a:p>
          <a:p>
            <a:pPr>
              <a:buFontTx/>
              <a:buChar char="-"/>
            </a:pPr>
            <a:r>
              <a:rPr lang="nb-NO" sz="2000" dirty="0">
                <a:solidFill>
                  <a:srgbClr val="FFFFFF"/>
                </a:solidFill>
              </a:rPr>
              <a:t>De laveste skyene, uavhengig av hvor stor del av himmelen de dekker</a:t>
            </a:r>
          </a:p>
          <a:p>
            <a:pPr>
              <a:buFontTx/>
              <a:buChar char="-"/>
            </a:pPr>
            <a:r>
              <a:rPr lang="nb-NO" sz="2000" dirty="0">
                <a:solidFill>
                  <a:srgbClr val="FFFFFF"/>
                </a:solidFill>
              </a:rPr>
              <a:t>Skyer i utstrekning SCT, BKN og OVC </a:t>
            </a:r>
          </a:p>
          <a:p>
            <a:pPr>
              <a:buFontTx/>
              <a:buChar char="-"/>
            </a:pPr>
            <a:r>
              <a:rPr lang="nb-NO" sz="2000" dirty="0">
                <a:solidFill>
                  <a:srgbClr val="FFFFFF"/>
                </a:solidFill>
              </a:rPr>
              <a:t>Skyer i utstrekning BKN og OVC </a:t>
            </a:r>
          </a:p>
        </p:txBody>
      </p:sp>
      <p:sp>
        <p:nvSpPr>
          <p:cNvPr id="4" name="Plassholder for dato 3">
            <a:extLst>
              <a:ext uri="{FF2B5EF4-FFF2-40B4-BE49-F238E27FC236}">
                <a16:creationId xmlns:a16="http://schemas.microsoft.com/office/drawing/2014/main" id="{2E3DD8D9-4492-4EA2-9514-D2533A45E8C7}"/>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E4411BC5-44DF-4431-A96D-0A05BE1A46EA}"/>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53754124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5D51A80-4247-4FC1-9E02-18B98080CB74}"/>
              </a:ext>
            </a:extLst>
          </p:cNvPr>
          <p:cNvSpPr>
            <a:spLocks noGrp="1"/>
          </p:cNvSpPr>
          <p:nvPr>
            <p:ph type="title"/>
          </p:nvPr>
        </p:nvSpPr>
        <p:spPr>
          <a:xfrm>
            <a:off x="838200" y="963877"/>
            <a:ext cx="3494362" cy="4930246"/>
          </a:xfrm>
        </p:spPr>
        <p:txBody>
          <a:bodyPr>
            <a:normAutofit/>
          </a:bodyPr>
          <a:lstStyle/>
          <a:p>
            <a:pPr algn="r"/>
            <a:r>
              <a:rPr lang="nb-NO" b="1">
                <a:solidFill>
                  <a:schemeClr val="accent1"/>
                </a:solidFill>
              </a:rPr>
              <a:t>METAR og TAF - vertikalsikt</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4FB3A4D4-1540-4152-86D6-B38EFDCFF53B}"/>
              </a:ext>
            </a:extLst>
          </p:cNvPr>
          <p:cNvSpPr>
            <a:spLocks noGrp="1"/>
          </p:cNvSpPr>
          <p:nvPr>
            <p:ph idx="1"/>
          </p:nvPr>
        </p:nvSpPr>
        <p:spPr>
          <a:xfrm>
            <a:off x="4976031" y="963877"/>
            <a:ext cx="6377769" cy="4930246"/>
          </a:xfrm>
        </p:spPr>
        <p:txBody>
          <a:bodyPr anchor="ctr">
            <a:normAutofit/>
          </a:bodyPr>
          <a:lstStyle/>
          <a:p>
            <a:r>
              <a:rPr lang="nb-NO" sz="2400" b="1" dirty="0"/>
              <a:t>Vertikalsikt</a:t>
            </a:r>
            <a:r>
              <a:rPr lang="nb-NO" sz="2400" i="1" dirty="0"/>
              <a:t> </a:t>
            </a:r>
            <a:r>
              <a:rPr lang="nb-NO" sz="2400" dirty="0"/>
              <a:t>brukes dersom det ikke er mulig å skjelne skyenes høyde («clouds obscured») </a:t>
            </a:r>
          </a:p>
          <a:p>
            <a:r>
              <a:rPr lang="nb-NO" sz="2400" dirty="0"/>
              <a:t>Vertikalsikt er hvor langt oppover vi kan gjenkjenne en ballong, et fly eller andre siktemerker </a:t>
            </a:r>
          </a:p>
          <a:p>
            <a:r>
              <a:rPr lang="nb-NO" sz="2400" dirty="0"/>
              <a:t>Indikeres med koden VV etterfulgt av vertikal sikt i fot </a:t>
            </a:r>
          </a:p>
          <a:p>
            <a:r>
              <a:rPr lang="nb-NO" sz="2400" dirty="0"/>
              <a:t>Når skyene ligger lavt, er normalt vertikalsikten større enn skyhøyden fordi det er mulig å se et stykke inn i skyen </a:t>
            </a:r>
          </a:p>
        </p:txBody>
      </p:sp>
      <p:sp>
        <p:nvSpPr>
          <p:cNvPr id="4" name="Plassholder for dato 3">
            <a:extLst>
              <a:ext uri="{FF2B5EF4-FFF2-40B4-BE49-F238E27FC236}">
                <a16:creationId xmlns:a16="http://schemas.microsoft.com/office/drawing/2014/main" id="{844B6F4F-4D49-48F9-822F-6A1805DC63B6}"/>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D70AD193-B4BC-43E9-832D-E00D7CA5D8D5}"/>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231776150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4659D6B-7DC6-4997-9C40-137E62580881}"/>
              </a:ext>
            </a:extLst>
          </p:cNvPr>
          <p:cNvSpPr>
            <a:spLocks noGrp="1"/>
          </p:cNvSpPr>
          <p:nvPr>
            <p:ph type="title"/>
          </p:nvPr>
        </p:nvSpPr>
        <p:spPr>
          <a:xfrm>
            <a:off x="838200" y="365125"/>
            <a:ext cx="10515600" cy="1325563"/>
          </a:xfrm>
        </p:spPr>
        <p:txBody>
          <a:bodyPr>
            <a:normAutofit/>
          </a:bodyPr>
          <a:lstStyle/>
          <a:p>
            <a:r>
              <a:rPr lang="nb-NO" b="1" dirty="0"/>
              <a:t>METAR og TAF – CAVOK og NSC</a:t>
            </a:r>
          </a:p>
        </p:txBody>
      </p:sp>
      <p:graphicFrame>
        <p:nvGraphicFramePr>
          <p:cNvPr id="5" name="Plassholder for innhold 2">
            <a:extLst>
              <a:ext uri="{FF2B5EF4-FFF2-40B4-BE49-F238E27FC236}">
                <a16:creationId xmlns:a16="http://schemas.microsoft.com/office/drawing/2014/main" id="{01A07D8B-CA6B-4842-97F9-21F43A071AA0}"/>
              </a:ext>
            </a:extLst>
          </p:cNvPr>
          <p:cNvGraphicFramePr>
            <a:graphicFrameLocks noGrp="1"/>
          </p:cNvGraphicFramePr>
          <p:nvPr>
            <p:ph idx="1"/>
            <p:extLst>
              <p:ext uri="{D42A27DB-BD31-4B8C-83A1-F6EECF244321}">
                <p14:modId xmlns:p14="http://schemas.microsoft.com/office/powerpoint/2010/main" val="341167724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Plassholder for dato 2">
            <a:extLst>
              <a:ext uri="{FF2B5EF4-FFF2-40B4-BE49-F238E27FC236}">
                <a16:creationId xmlns:a16="http://schemas.microsoft.com/office/drawing/2014/main" id="{30F8BA29-D7CE-4115-B04E-445A7FEA9B66}"/>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77556882-5A46-4D2D-B007-2C0EC6607FA8}"/>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412966310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4659D6B-7DC6-4997-9C40-137E62580881}"/>
              </a:ext>
            </a:extLst>
          </p:cNvPr>
          <p:cNvSpPr>
            <a:spLocks noGrp="1"/>
          </p:cNvSpPr>
          <p:nvPr>
            <p:ph type="title"/>
          </p:nvPr>
        </p:nvSpPr>
        <p:spPr>
          <a:xfrm>
            <a:off x="838200" y="963877"/>
            <a:ext cx="3494362" cy="4930246"/>
          </a:xfrm>
        </p:spPr>
        <p:txBody>
          <a:bodyPr>
            <a:normAutofit/>
          </a:bodyPr>
          <a:lstStyle/>
          <a:p>
            <a:pPr algn="r"/>
            <a:r>
              <a:rPr lang="nb-NO" b="1">
                <a:solidFill>
                  <a:schemeClr val="accent1"/>
                </a:solidFill>
              </a:rPr>
              <a:t>METAR og TAF – utvikling av været (tendens)</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C1F6DB37-81ED-4140-B575-99990F8B3219}"/>
              </a:ext>
            </a:extLst>
          </p:cNvPr>
          <p:cNvSpPr>
            <a:spLocks noGrp="1"/>
          </p:cNvSpPr>
          <p:nvPr>
            <p:ph idx="1"/>
          </p:nvPr>
        </p:nvSpPr>
        <p:spPr>
          <a:xfrm>
            <a:off x="4976031" y="963877"/>
            <a:ext cx="6377769" cy="4930246"/>
          </a:xfrm>
        </p:spPr>
        <p:txBody>
          <a:bodyPr anchor="ctr">
            <a:normAutofit/>
          </a:bodyPr>
          <a:lstStyle/>
          <a:p>
            <a:r>
              <a:rPr lang="nb-NO" sz="2200" b="1" dirty="0"/>
              <a:t>TREND</a:t>
            </a:r>
            <a:r>
              <a:rPr lang="nb-NO" sz="2200" dirty="0"/>
              <a:t>: Et kort varsel i en METAR, som brukes for å vise at det ventes endringer innenfor to timer etter observasjonstidspunktet. Det er kun spesielt godkjente flyplasser som kan bruke TREND i METAR </a:t>
            </a:r>
          </a:p>
          <a:p>
            <a:r>
              <a:rPr lang="nb-NO" sz="2200" dirty="0"/>
              <a:t>Følgende koder angir også tendenser (andre enn TREND):</a:t>
            </a:r>
          </a:p>
          <a:p>
            <a:pPr>
              <a:buFontTx/>
              <a:buChar char="-"/>
            </a:pPr>
            <a:r>
              <a:rPr lang="nb-NO" sz="2200" b="1" dirty="0"/>
              <a:t>NOSIG</a:t>
            </a:r>
            <a:r>
              <a:rPr lang="nb-NO" sz="2200" dirty="0"/>
              <a:t>: No significant change – ingen signifikant endring I været ventes de neste to timer</a:t>
            </a:r>
          </a:p>
          <a:p>
            <a:pPr>
              <a:buFontTx/>
              <a:buChar char="-"/>
            </a:pPr>
            <a:r>
              <a:rPr lang="nb-NO" sz="2200" b="1" dirty="0"/>
              <a:t>TEMPO</a:t>
            </a:r>
            <a:r>
              <a:rPr lang="nb-NO" sz="2200" dirty="0"/>
              <a:t>: Indikerer at det temporært vil oppstå en endring i været som angitt etter koden TEMPO </a:t>
            </a:r>
          </a:p>
          <a:p>
            <a:r>
              <a:rPr lang="nb-NO" sz="2200" b="1" dirty="0"/>
              <a:t>BECMG</a:t>
            </a:r>
            <a:r>
              <a:rPr lang="nb-NO" sz="2200" dirty="0"/>
              <a:t>: Becoming – Utvikler seg til. Indikerer at det er minst 50 prosent sjanse for en gradvis overgang til en lengre varig endring av været som angitt etter koden BECMG </a:t>
            </a:r>
          </a:p>
          <a:p>
            <a:endParaRPr lang="nb-NO" sz="2200" dirty="0"/>
          </a:p>
        </p:txBody>
      </p:sp>
      <p:sp>
        <p:nvSpPr>
          <p:cNvPr id="4" name="Plassholder for dato 3">
            <a:extLst>
              <a:ext uri="{FF2B5EF4-FFF2-40B4-BE49-F238E27FC236}">
                <a16:creationId xmlns:a16="http://schemas.microsoft.com/office/drawing/2014/main" id="{95B00420-C9DA-4EAB-901A-9E19DDF801FD}"/>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CD4E730B-E01E-4EC7-8F84-C97D49304954}"/>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294697848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4659D6B-7DC6-4997-9C40-137E62580881}"/>
              </a:ext>
            </a:extLst>
          </p:cNvPr>
          <p:cNvSpPr>
            <a:spLocks noGrp="1"/>
          </p:cNvSpPr>
          <p:nvPr>
            <p:ph type="title"/>
          </p:nvPr>
        </p:nvSpPr>
        <p:spPr>
          <a:xfrm>
            <a:off x="838200" y="963877"/>
            <a:ext cx="3494362" cy="4930246"/>
          </a:xfrm>
        </p:spPr>
        <p:txBody>
          <a:bodyPr>
            <a:normAutofit/>
          </a:bodyPr>
          <a:lstStyle/>
          <a:p>
            <a:pPr algn="r"/>
            <a:r>
              <a:rPr lang="nb-NO" b="1" dirty="0">
                <a:solidFill>
                  <a:schemeClr val="accent1"/>
                </a:solidFill>
              </a:rPr>
              <a:t>TAF – utvikling av været (tendens)</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C1F6DB37-81ED-4140-B575-99990F8B3219}"/>
              </a:ext>
            </a:extLst>
          </p:cNvPr>
          <p:cNvSpPr>
            <a:spLocks noGrp="1"/>
          </p:cNvSpPr>
          <p:nvPr>
            <p:ph idx="1"/>
          </p:nvPr>
        </p:nvSpPr>
        <p:spPr>
          <a:xfrm>
            <a:off x="4976031" y="963877"/>
            <a:ext cx="6377769" cy="4930246"/>
          </a:xfrm>
        </p:spPr>
        <p:txBody>
          <a:bodyPr anchor="ctr">
            <a:normAutofit fontScale="92500" lnSpcReduction="20000"/>
          </a:bodyPr>
          <a:lstStyle/>
          <a:p>
            <a:r>
              <a:rPr lang="nb-NO" b="1" dirty="0"/>
              <a:t>PROB30/40</a:t>
            </a:r>
            <a:r>
              <a:rPr lang="nb-NO" dirty="0"/>
              <a:t> betyr at det er henholdsvis 30 og 40 prosents sjanse for de endringer som beskrives etter koden</a:t>
            </a:r>
          </a:p>
          <a:p>
            <a:pPr>
              <a:buFontTx/>
              <a:buChar char="-"/>
            </a:pPr>
            <a:r>
              <a:rPr lang="nb-NO" b="1" dirty="0"/>
              <a:t>TEMPO</a:t>
            </a:r>
            <a:r>
              <a:rPr lang="nb-NO" dirty="0"/>
              <a:t>, fulgt av dato og en tosifret tidsgruppe, indikerer at det er en </a:t>
            </a:r>
            <a:r>
              <a:rPr lang="nb-NO" b="1" dirty="0">
                <a:solidFill>
                  <a:schemeClr val="accent5">
                    <a:lumMod val="75000"/>
                  </a:schemeClr>
                </a:solidFill>
              </a:rPr>
              <a:t>midlertidig endring </a:t>
            </a:r>
            <a:r>
              <a:rPr lang="nb-NO" dirty="0"/>
              <a:t>til været som angitt etter TEMPO</a:t>
            </a:r>
          </a:p>
          <a:p>
            <a:pPr>
              <a:buFontTx/>
              <a:buChar char="-"/>
            </a:pPr>
            <a:r>
              <a:rPr lang="nb-NO" b="1" dirty="0"/>
              <a:t>BECMG</a:t>
            </a:r>
            <a:r>
              <a:rPr lang="nb-NO" dirty="0"/>
              <a:t>, fulgt av dato og en tosifret tidsgruppe indikerer at det er minst 50 prosents sjanse for en gradvis overgang til en </a:t>
            </a:r>
            <a:r>
              <a:rPr lang="nb-NO" b="1" dirty="0">
                <a:solidFill>
                  <a:schemeClr val="accent5">
                    <a:lumMod val="75000"/>
                  </a:schemeClr>
                </a:solidFill>
              </a:rPr>
              <a:t>lengre varig endring </a:t>
            </a:r>
            <a:r>
              <a:rPr lang="nb-NO" dirty="0"/>
              <a:t>av været som angitt etter koden </a:t>
            </a:r>
          </a:p>
          <a:p>
            <a:pPr>
              <a:buFontTx/>
              <a:buChar char="-"/>
            </a:pPr>
            <a:r>
              <a:rPr lang="nb-NO" b="1" dirty="0"/>
              <a:t>FM</a:t>
            </a:r>
            <a:r>
              <a:rPr lang="nb-NO" dirty="0"/>
              <a:t>, from, fulgt av dato og en firesifret tidsgruppe i timer og minutter UTC indikerer at det vil komme en rask endring i været. </a:t>
            </a:r>
            <a:endParaRPr lang="nb-NO" sz="2200" dirty="0"/>
          </a:p>
        </p:txBody>
      </p:sp>
      <p:sp>
        <p:nvSpPr>
          <p:cNvPr id="4" name="Plassholder for dato 3">
            <a:extLst>
              <a:ext uri="{FF2B5EF4-FFF2-40B4-BE49-F238E27FC236}">
                <a16:creationId xmlns:a16="http://schemas.microsoft.com/office/drawing/2014/main" id="{97E861F3-2722-4645-A778-78DB825D490A}"/>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8717A4B4-A028-43E8-83FD-F30C82B3C80C}"/>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51756816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7FE54B-3C68-4440-B8BE-303F6C2CF802}"/>
              </a:ext>
            </a:extLst>
          </p:cNvPr>
          <p:cNvSpPr>
            <a:spLocks noGrp="1"/>
          </p:cNvSpPr>
          <p:nvPr>
            <p:ph type="title"/>
          </p:nvPr>
        </p:nvSpPr>
        <p:spPr>
          <a:xfrm>
            <a:off x="8848504" y="125574"/>
            <a:ext cx="2799907" cy="2306320"/>
          </a:xfrm>
        </p:spPr>
        <p:txBody>
          <a:bodyPr anchor="b">
            <a:normAutofit/>
          </a:bodyPr>
          <a:lstStyle/>
          <a:p>
            <a:r>
              <a:rPr lang="nb-NO" sz="4000" b="1" dirty="0"/>
              <a:t>Signifikante værforhold</a:t>
            </a:r>
          </a:p>
        </p:txBody>
      </p:sp>
      <p:pic>
        <p:nvPicPr>
          <p:cNvPr id="4" name="Bilde 3">
            <a:extLst>
              <a:ext uri="{FF2B5EF4-FFF2-40B4-BE49-F238E27FC236}">
                <a16:creationId xmlns:a16="http://schemas.microsoft.com/office/drawing/2014/main" id="{D0942B50-EA89-4D61-A83D-4E4EECE1255B}"/>
              </a:ext>
            </a:extLst>
          </p:cNvPr>
          <p:cNvPicPr>
            <a:picLocks noChangeAspect="1"/>
          </p:cNvPicPr>
          <p:nvPr/>
        </p:nvPicPr>
        <p:blipFill>
          <a:blip r:embed="rId2"/>
          <a:stretch>
            <a:fillRect/>
          </a:stretch>
        </p:blipFill>
        <p:spPr>
          <a:xfrm>
            <a:off x="699860" y="1278734"/>
            <a:ext cx="7872565" cy="4172459"/>
          </a:xfrm>
          <a:prstGeom prst="rect">
            <a:avLst/>
          </a:prstGeom>
        </p:spPr>
      </p:pic>
      <p:sp>
        <p:nvSpPr>
          <p:cNvPr id="3" name="Plassholder for innhold 2">
            <a:extLst>
              <a:ext uri="{FF2B5EF4-FFF2-40B4-BE49-F238E27FC236}">
                <a16:creationId xmlns:a16="http://schemas.microsoft.com/office/drawing/2014/main" id="{36979EAD-5E45-4463-8D8D-5967B2965537}"/>
              </a:ext>
            </a:extLst>
          </p:cNvPr>
          <p:cNvSpPr>
            <a:spLocks noGrp="1"/>
          </p:cNvSpPr>
          <p:nvPr>
            <p:ph idx="1"/>
          </p:nvPr>
        </p:nvSpPr>
        <p:spPr>
          <a:xfrm>
            <a:off x="8737292" y="2501633"/>
            <a:ext cx="3022332" cy="3077633"/>
          </a:xfrm>
        </p:spPr>
        <p:txBody>
          <a:bodyPr>
            <a:normAutofit/>
          </a:bodyPr>
          <a:lstStyle/>
          <a:p>
            <a:pPr marL="0" indent="0">
              <a:buNone/>
            </a:pPr>
            <a:r>
              <a:rPr lang="nb-NO" sz="2000" b="1" dirty="0"/>
              <a:t>Signifikante værforhold -</a:t>
            </a:r>
            <a:r>
              <a:rPr lang="nb-NO" sz="2000" i="1" dirty="0"/>
              <a:t> </a:t>
            </a:r>
            <a:r>
              <a:rPr lang="nb-NO" sz="2000" dirty="0"/>
              <a:t>significant weather- som kan påvirke flyoperasjoner observeres eller varsles enten på flyplassen eller på en viss distanse fra flyplassen og vil publiseres i METAR eller TAF</a:t>
            </a:r>
          </a:p>
        </p:txBody>
      </p:sp>
      <p:sp>
        <p:nvSpPr>
          <p:cNvPr id="5" name="Plassholder for dato 4">
            <a:extLst>
              <a:ext uri="{FF2B5EF4-FFF2-40B4-BE49-F238E27FC236}">
                <a16:creationId xmlns:a16="http://schemas.microsoft.com/office/drawing/2014/main" id="{09B43FCD-BA43-4546-B68F-861B38F357DD}"/>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DA997E69-B1FC-4F1E-B44E-A9B8B972A318}"/>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3812959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3FEEDDD-36AF-4274-A53A-23214B8E05E4}"/>
              </a:ext>
            </a:extLst>
          </p:cNvPr>
          <p:cNvSpPr>
            <a:spLocks noGrp="1"/>
          </p:cNvSpPr>
          <p:nvPr>
            <p:ph type="title"/>
          </p:nvPr>
        </p:nvSpPr>
        <p:spPr>
          <a:xfrm>
            <a:off x="5297762" y="329184"/>
            <a:ext cx="6251110" cy="1783080"/>
          </a:xfrm>
        </p:spPr>
        <p:txBody>
          <a:bodyPr anchor="b">
            <a:normAutofit/>
          </a:bodyPr>
          <a:lstStyle/>
          <a:p>
            <a:r>
              <a:rPr lang="nb-NO" sz="7200" b="1" dirty="0">
                <a:solidFill>
                  <a:srgbClr val="7030A0"/>
                </a:solidFill>
              </a:rPr>
              <a:t>IGA</a:t>
            </a:r>
            <a:br>
              <a:rPr lang="nb-NO" b="1" dirty="0">
                <a:solidFill>
                  <a:srgbClr val="7030A0"/>
                </a:solidFill>
              </a:rPr>
            </a:br>
            <a:r>
              <a:rPr lang="nb-NO" sz="2400" b="1" dirty="0">
                <a:solidFill>
                  <a:srgbClr val="7030A0"/>
                </a:solidFill>
              </a:rPr>
              <a:t>International General </a:t>
            </a:r>
            <a:r>
              <a:rPr lang="nb-NO" sz="2400" b="1" dirty="0" err="1">
                <a:solidFill>
                  <a:srgbClr val="7030A0"/>
                </a:solidFill>
              </a:rPr>
              <a:t>Aviation</a:t>
            </a:r>
            <a:r>
              <a:rPr lang="nb-NO" sz="2400" b="1" dirty="0">
                <a:solidFill>
                  <a:srgbClr val="7030A0"/>
                </a:solidFill>
              </a:rPr>
              <a:t> prognose</a:t>
            </a:r>
          </a:p>
        </p:txBody>
      </p:sp>
      <p:pic>
        <p:nvPicPr>
          <p:cNvPr id="6" name="Bilde 5" descr="Et bilde som inneholder kart&#10;&#10;Automatisk generert beskrivelse">
            <a:extLst>
              <a:ext uri="{FF2B5EF4-FFF2-40B4-BE49-F238E27FC236}">
                <a16:creationId xmlns:a16="http://schemas.microsoft.com/office/drawing/2014/main" id="{7A7E815D-2436-55A0-DAB0-501C474186BC}"/>
              </a:ext>
            </a:extLst>
          </p:cNvPr>
          <p:cNvPicPr>
            <a:picLocks noChangeAspect="1"/>
          </p:cNvPicPr>
          <p:nvPr/>
        </p:nvPicPr>
        <p:blipFill rotWithShape="1">
          <a:blip r:embed="rId2">
            <a:extLst>
              <a:ext uri="{28A0092B-C50C-407E-A947-70E740481C1C}">
                <a14:useLocalDpi xmlns:a14="http://schemas.microsoft.com/office/drawing/2010/main" val="0"/>
              </a:ext>
            </a:extLst>
          </a:blip>
          <a:srcRect r="2286"/>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7"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970ACD35-1862-4203-86DD-31F56C754F09}"/>
              </a:ext>
            </a:extLst>
          </p:cNvPr>
          <p:cNvSpPr>
            <a:spLocks noGrp="1"/>
          </p:cNvSpPr>
          <p:nvPr>
            <p:ph idx="1"/>
          </p:nvPr>
        </p:nvSpPr>
        <p:spPr>
          <a:xfrm>
            <a:off x="4876800" y="2706624"/>
            <a:ext cx="6672072" cy="3483864"/>
          </a:xfrm>
        </p:spPr>
        <p:txBody>
          <a:bodyPr>
            <a:normAutofit/>
          </a:bodyPr>
          <a:lstStyle/>
          <a:p>
            <a:r>
              <a:rPr lang="nb-NO" sz="2200" dirty="0"/>
              <a:t>Et meteorologisk varsel for flere områder i norsk luftrom for allmennflyvninger under FL 100 (10.000 FT)</a:t>
            </a:r>
          </a:p>
          <a:p>
            <a:r>
              <a:rPr lang="nb-NO" sz="2200" dirty="0"/>
              <a:t>Blanding av koder og forkortet tekst og utgis for fire norske områder</a:t>
            </a:r>
          </a:p>
          <a:p>
            <a:r>
              <a:rPr lang="nb-NO" sz="2200" dirty="0"/>
              <a:t>Delt opp i følgende områder: </a:t>
            </a:r>
            <a:br>
              <a:rPr lang="nb-NO" sz="2200" dirty="0"/>
            </a:br>
            <a:r>
              <a:rPr lang="nb-NO" sz="2200" dirty="0"/>
              <a:t>Vind, værforhold, sikt, skyer, 0-isoterm, ising og turbulens</a:t>
            </a:r>
          </a:p>
        </p:txBody>
      </p:sp>
      <p:sp>
        <p:nvSpPr>
          <p:cNvPr id="4" name="Plassholder for dato 3">
            <a:extLst>
              <a:ext uri="{FF2B5EF4-FFF2-40B4-BE49-F238E27FC236}">
                <a16:creationId xmlns:a16="http://schemas.microsoft.com/office/drawing/2014/main" id="{380EC729-BCC5-455C-9D4D-0715737B9979}"/>
              </a:ext>
            </a:extLst>
          </p:cNvPr>
          <p:cNvSpPr>
            <a:spLocks noGrp="1"/>
          </p:cNvSpPr>
          <p:nvPr>
            <p:ph type="dt" sz="half" idx="10"/>
          </p:nvPr>
        </p:nvSpPr>
        <p:spPr>
          <a:xfrm>
            <a:off x="838200" y="6356350"/>
            <a:ext cx="2743200" cy="365125"/>
          </a:xfrm>
        </p:spPr>
        <p:txBody>
          <a:bodyPr>
            <a:normAutofit/>
          </a:bodyPr>
          <a:lstStyle/>
          <a:p>
            <a:pPr>
              <a:spcAft>
                <a:spcPts val="600"/>
              </a:spcAft>
            </a:pPr>
            <a:r>
              <a:rPr lang="nb-NO">
                <a:solidFill>
                  <a:srgbClr val="FFFFFF"/>
                </a:solidFill>
              </a:rPr>
              <a:t>15.01.2020</a:t>
            </a:r>
          </a:p>
        </p:txBody>
      </p:sp>
      <p:sp>
        <p:nvSpPr>
          <p:cNvPr id="5" name="Plassholder for bunntekst 4">
            <a:extLst>
              <a:ext uri="{FF2B5EF4-FFF2-40B4-BE49-F238E27FC236}">
                <a16:creationId xmlns:a16="http://schemas.microsoft.com/office/drawing/2014/main" id="{B8A9033D-4FE5-44CF-AB81-C954CC9CB7A3}"/>
              </a:ext>
            </a:extLst>
          </p:cNvPr>
          <p:cNvSpPr>
            <a:spLocks noGrp="1"/>
          </p:cNvSpPr>
          <p:nvPr>
            <p:ph type="ftr" sz="quarter" idx="11"/>
          </p:nvPr>
        </p:nvSpPr>
        <p:spPr>
          <a:xfrm>
            <a:off x="5297762" y="6356350"/>
            <a:ext cx="4114800" cy="365125"/>
          </a:xfrm>
        </p:spPr>
        <p:txBody>
          <a:bodyPr>
            <a:normAutofit/>
          </a:bodyPr>
          <a:lstStyle/>
          <a:p>
            <a:pPr algn="l">
              <a:spcAft>
                <a:spcPts val="600"/>
              </a:spcAft>
            </a:pPr>
            <a:r>
              <a:rPr lang="nb-NO" dirty="0"/>
              <a:t>Versjon 2</a:t>
            </a:r>
          </a:p>
        </p:txBody>
      </p:sp>
    </p:spTree>
    <p:extLst>
      <p:ext uri="{BB962C8B-B14F-4D97-AF65-F5344CB8AC3E}">
        <p14:creationId xmlns:p14="http://schemas.microsoft.com/office/powerpoint/2010/main" val="14914002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229BDB6-481D-469E-AD23-99C35E91D9A1}"/>
              </a:ext>
            </a:extLst>
          </p:cNvPr>
          <p:cNvSpPr>
            <a:spLocks noGrp="1"/>
          </p:cNvSpPr>
          <p:nvPr>
            <p:ph type="title"/>
          </p:nvPr>
        </p:nvSpPr>
        <p:spPr>
          <a:xfrm>
            <a:off x="481013" y="3752849"/>
            <a:ext cx="3290887" cy="2452687"/>
          </a:xfrm>
        </p:spPr>
        <p:txBody>
          <a:bodyPr anchor="ctr">
            <a:normAutofit/>
          </a:bodyPr>
          <a:lstStyle/>
          <a:p>
            <a:r>
              <a:rPr lang="nb-NO" sz="3100" b="1" dirty="0"/>
              <a:t>Internasjonal standardatmosfære</a:t>
            </a:r>
          </a:p>
        </p:txBody>
      </p:sp>
      <p:pic>
        <p:nvPicPr>
          <p:cNvPr id="7" name="Bilde 6" descr="Et bilde som inneholder maskin, mat, fargerik, stående&#10;&#10;Automatisk generert beskrivelse">
            <a:extLst>
              <a:ext uri="{FF2B5EF4-FFF2-40B4-BE49-F238E27FC236}">
                <a16:creationId xmlns:a16="http://schemas.microsoft.com/office/drawing/2014/main" id="{3E02CD23-A6B0-46E5-B345-2BD69954DFCD}"/>
              </a:ext>
            </a:extLst>
          </p:cNvPr>
          <p:cNvPicPr>
            <a:picLocks noChangeAspect="1"/>
          </p:cNvPicPr>
          <p:nvPr/>
        </p:nvPicPr>
        <p:blipFill rotWithShape="1">
          <a:blip r:embed="rId2">
            <a:extLst>
              <a:ext uri="{28A0092B-C50C-407E-A947-70E740481C1C}">
                <a14:useLocalDpi xmlns:a14="http://schemas.microsoft.com/office/drawing/2010/main" val="0"/>
              </a:ext>
            </a:extLst>
          </a:blip>
          <a:srcRect b="4891"/>
          <a:stretch/>
        </p:blipFill>
        <p:spPr>
          <a:xfrm>
            <a:off x="20" y="10"/>
            <a:ext cx="12191980" cy="3710603"/>
          </a:xfrm>
          <a:custGeom>
            <a:avLst/>
            <a:gdLst>
              <a:gd name="connsiteX0" fmla="*/ 0 w 12192000"/>
              <a:gd name="connsiteY0" fmla="*/ 0 h 3692092"/>
              <a:gd name="connsiteX1" fmla="*/ 12192000 w 12192000"/>
              <a:gd name="connsiteY1" fmla="*/ 0 h 3692092"/>
              <a:gd name="connsiteX2" fmla="*/ 12192000 w 12192000"/>
              <a:gd name="connsiteY2" fmla="*/ 3504824 h 3692092"/>
              <a:gd name="connsiteX3" fmla="*/ 12024691 w 12192000"/>
              <a:gd name="connsiteY3" fmla="*/ 3517794 h 3692092"/>
              <a:gd name="connsiteX4" fmla="*/ 160485 w 12192000"/>
              <a:gd name="connsiteY4" fmla="*/ 3663863 h 3692092"/>
              <a:gd name="connsiteX5" fmla="*/ 0 w 12192000"/>
              <a:gd name="connsiteY5" fmla="*/ 3692092 h 369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Plassholder for innhold 2">
            <a:extLst>
              <a:ext uri="{FF2B5EF4-FFF2-40B4-BE49-F238E27FC236}">
                <a16:creationId xmlns:a16="http://schemas.microsoft.com/office/drawing/2014/main" id="{00C6AEA2-6FF8-463A-8623-CE31550D4B35}"/>
              </a:ext>
            </a:extLst>
          </p:cNvPr>
          <p:cNvSpPr>
            <a:spLocks noGrp="1"/>
          </p:cNvSpPr>
          <p:nvPr>
            <p:ph idx="1"/>
          </p:nvPr>
        </p:nvSpPr>
        <p:spPr>
          <a:xfrm>
            <a:off x="4225574" y="3935730"/>
            <a:ext cx="7485413" cy="2821205"/>
          </a:xfrm>
        </p:spPr>
        <p:txBody>
          <a:bodyPr anchor="ctr">
            <a:normAutofit lnSpcReduction="10000"/>
          </a:bodyPr>
          <a:lstStyle/>
          <a:p>
            <a:r>
              <a:rPr lang="nb-NO" sz="2000" dirty="0"/>
              <a:t>«ISA – international standard atmosphere»</a:t>
            </a:r>
          </a:p>
          <a:p>
            <a:r>
              <a:rPr lang="nb-NO" sz="2000" dirty="0"/>
              <a:t>En teoretisk referanseatmosfære</a:t>
            </a:r>
          </a:p>
          <a:p>
            <a:r>
              <a:rPr lang="nb-NO" sz="2000" dirty="0"/>
              <a:t>Forandres ikke med årstidene eller områdene vi flyr over</a:t>
            </a:r>
          </a:p>
          <a:p>
            <a:r>
              <a:rPr lang="nb-NO" sz="2000" dirty="0"/>
              <a:t>Har global utbredelse</a:t>
            </a:r>
          </a:p>
          <a:p>
            <a:r>
              <a:rPr lang="nb-NO" sz="2000" dirty="0"/>
              <a:t>Er </a:t>
            </a:r>
            <a:r>
              <a:rPr lang="nb-NO" sz="2000" i="1" dirty="0"/>
              <a:t>konstruert</a:t>
            </a:r>
            <a:r>
              <a:rPr lang="nb-NO" sz="2000" dirty="0"/>
              <a:t> og ikke målt eller observert og har derfor</a:t>
            </a:r>
          </a:p>
          <a:p>
            <a:pPr>
              <a:buFontTx/>
              <a:buChar char="-"/>
            </a:pPr>
            <a:r>
              <a:rPr lang="nb-NO" sz="2000" dirty="0"/>
              <a:t>en fastlagt vertikal fordeling av temperatur, trykk og tetthet, og er </a:t>
            </a:r>
          </a:p>
          <a:p>
            <a:pPr>
              <a:buFontTx/>
              <a:buChar char="-"/>
            </a:pPr>
            <a:r>
              <a:rPr lang="nb-NO" sz="2000" dirty="0"/>
              <a:t>tilnærmet lik gjennomsnittsforholdene ved 45 graders breddegrad, med et viktig unntak: Luften er tørr, helt uten vanndampinnhold</a:t>
            </a:r>
          </a:p>
          <a:p>
            <a:endParaRPr lang="nb-NO" sz="1400" dirty="0"/>
          </a:p>
        </p:txBody>
      </p:sp>
      <p:sp>
        <p:nvSpPr>
          <p:cNvPr id="4" name="Plassholder for dato 3">
            <a:extLst>
              <a:ext uri="{FF2B5EF4-FFF2-40B4-BE49-F238E27FC236}">
                <a16:creationId xmlns:a16="http://schemas.microsoft.com/office/drawing/2014/main" id="{E491687F-DCFD-4BE0-91BF-45BF7AAA629C}"/>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D0C7DA1C-8BDB-49BB-85E4-CC3BB49AB8B5}"/>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828809809"/>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4659D6B-7DC6-4997-9C40-137E62580881}"/>
              </a:ext>
            </a:extLst>
          </p:cNvPr>
          <p:cNvSpPr>
            <a:spLocks noGrp="1"/>
          </p:cNvSpPr>
          <p:nvPr>
            <p:ph type="title"/>
          </p:nvPr>
        </p:nvSpPr>
        <p:spPr/>
        <p:txBody>
          <a:bodyPr/>
          <a:lstStyle/>
          <a:p>
            <a:r>
              <a:rPr lang="nb-NO" b="1" dirty="0">
                <a:solidFill>
                  <a:srgbClr val="7030A0"/>
                </a:solidFill>
              </a:rPr>
              <a:t>IGA – innledning </a:t>
            </a:r>
          </a:p>
        </p:txBody>
      </p:sp>
      <p:sp>
        <p:nvSpPr>
          <p:cNvPr id="3" name="Plassholder for innhold 2">
            <a:extLst>
              <a:ext uri="{FF2B5EF4-FFF2-40B4-BE49-F238E27FC236}">
                <a16:creationId xmlns:a16="http://schemas.microsoft.com/office/drawing/2014/main" id="{C1F6DB37-81ED-4140-B575-99990F8B3219}"/>
              </a:ext>
            </a:extLst>
          </p:cNvPr>
          <p:cNvSpPr>
            <a:spLocks noGrp="1"/>
          </p:cNvSpPr>
          <p:nvPr>
            <p:ph idx="1"/>
          </p:nvPr>
        </p:nvSpPr>
        <p:spPr/>
        <p:txBody>
          <a:bodyPr>
            <a:normAutofit fontScale="92500" lnSpcReduction="10000"/>
          </a:bodyPr>
          <a:lstStyle/>
          <a:p>
            <a:r>
              <a:rPr lang="nb-NO" dirty="0"/>
              <a:t>Innledning: områdekode for området det varsles for, hvem som har utstedt det og utstedelsestidspunktet. Gyldighetsperiode og beskrivelse av området</a:t>
            </a:r>
          </a:p>
          <a:p>
            <a:r>
              <a:rPr lang="nb-NO" dirty="0"/>
              <a:t>Eksempel: </a:t>
            </a:r>
            <a:r>
              <a:rPr lang="nb-NO" b="1" i="1" dirty="0"/>
              <a:t>FBN041 ENMI 291502 IGA PROG 291500-292400 UTC </a:t>
            </a:r>
            <a:br>
              <a:rPr lang="nb-NO" b="1" i="1" dirty="0"/>
            </a:br>
            <a:r>
              <a:rPr lang="nb-NO" b="1" i="1" dirty="0"/>
              <a:t>JAN 2018 NORWAY FIR SE PART COAST AND LOWLAND AREAS EAST OF E00740 AND S OF N6100</a:t>
            </a:r>
          </a:p>
          <a:p>
            <a:pPr>
              <a:buFontTx/>
              <a:buChar char="-"/>
            </a:pPr>
            <a:r>
              <a:rPr lang="nb-NO" dirty="0"/>
              <a:t>Utstedt av Det norske meteorologiske institutt den 29. i måneden klokken 1502 UTC.</a:t>
            </a:r>
          </a:p>
          <a:p>
            <a:r>
              <a:rPr lang="nb-NO" dirty="0"/>
              <a:t>Gyldighetsperiode 29. januar klokken 15:00 UTC til klokken 24:00 UTC samme dag. </a:t>
            </a:r>
          </a:p>
          <a:p>
            <a:r>
              <a:rPr lang="nb-NO" dirty="0"/>
              <a:t>Område innenfor Norway FIR – sydøstlige deler langs kysten og i lavlandet </a:t>
            </a:r>
          </a:p>
        </p:txBody>
      </p:sp>
      <p:sp>
        <p:nvSpPr>
          <p:cNvPr id="4" name="Plassholder for dato 3">
            <a:extLst>
              <a:ext uri="{FF2B5EF4-FFF2-40B4-BE49-F238E27FC236}">
                <a16:creationId xmlns:a16="http://schemas.microsoft.com/office/drawing/2014/main" id="{AC87D39D-955E-4D69-A092-04D1ED7FAA53}"/>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86EA1B24-8691-4D99-B3FE-4F9B20D8D04A}"/>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00862873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4659D6B-7DC6-4997-9C40-137E62580881}"/>
              </a:ext>
            </a:extLst>
          </p:cNvPr>
          <p:cNvSpPr>
            <a:spLocks noGrp="1"/>
          </p:cNvSpPr>
          <p:nvPr>
            <p:ph type="title"/>
          </p:nvPr>
        </p:nvSpPr>
        <p:spPr>
          <a:xfrm>
            <a:off x="838200" y="963877"/>
            <a:ext cx="3494362" cy="4930246"/>
          </a:xfrm>
        </p:spPr>
        <p:txBody>
          <a:bodyPr>
            <a:normAutofit/>
          </a:bodyPr>
          <a:lstStyle/>
          <a:p>
            <a:pPr algn="r"/>
            <a:r>
              <a:rPr lang="nb-NO" b="1">
                <a:solidFill>
                  <a:schemeClr val="accent1"/>
                </a:solidFill>
              </a:rPr>
              <a:t>IGA – vær og vind </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C1F6DB37-81ED-4140-B575-99990F8B3219}"/>
              </a:ext>
            </a:extLst>
          </p:cNvPr>
          <p:cNvSpPr>
            <a:spLocks noGrp="1"/>
          </p:cNvSpPr>
          <p:nvPr>
            <p:ph idx="1"/>
          </p:nvPr>
        </p:nvSpPr>
        <p:spPr>
          <a:xfrm>
            <a:off x="4976031" y="1146757"/>
            <a:ext cx="6377769" cy="4930246"/>
          </a:xfrm>
        </p:spPr>
        <p:txBody>
          <a:bodyPr anchor="ctr">
            <a:normAutofit lnSpcReduction="10000"/>
          </a:bodyPr>
          <a:lstStyle/>
          <a:p>
            <a:r>
              <a:rPr lang="nb-NO" sz="2400" b="1" dirty="0"/>
              <a:t>Vind</a:t>
            </a:r>
            <a:r>
              <a:rPr lang="nb-NO" sz="2400" i="1" dirty="0"/>
              <a:t> </a:t>
            </a:r>
            <a:r>
              <a:rPr lang="nb-NO" sz="2400" dirty="0"/>
              <a:t>varsles i retning (grader) og styrke (knop) for bakkenivå, 2000 fot, FL050 og FL100</a:t>
            </a:r>
          </a:p>
          <a:p>
            <a:r>
              <a:rPr lang="nb-NO" sz="2400" b="1" dirty="0"/>
              <a:t>Temperatur</a:t>
            </a:r>
            <a:r>
              <a:rPr lang="nb-NO" sz="2400" dirty="0"/>
              <a:t> varsles i grader Celsius</a:t>
            </a:r>
          </a:p>
          <a:p>
            <a:r>
              <a:rPr lang="nb-NO" sz="2400" b="1" dirty="0"/>
              <a:t>Værforhold</a:t>
            </a:r>
            <a:r>
              <a:rPr lang="nb-NO" sz="2400" i="1" dirty="0"/>
              <a:t> </a:t>
            </a:r>
            <a:r>
              <a:rPr lang="nb-NO" sz="2400" dirty="0"/>
              <a:t>innledes med koden WX</a:t>
            </a:r>
          </a:p>
          <a:p>
            <a:r>
              <a:rPr lang="nb-NO" sz="2400" b="1" dirty="0"/>
              <a:t>Sikt</a:t>
            </a:r>
            <a:r>
              <a:rPr lang="nb-NO" sz="2400" i="1" dirty="0"/>
              <a:t> </a:t>
            </a:r>
            <a:r>
              <a:rPr lang="nb-NO" sz="2400" dirty="0"/>
              <a:t>gis i kilometer </a:t>
            </a:r>
          </a:p>
          <a:p>
            <a:r>
              <a:rPr lang="nb-NO" sz="2400" b="1" dirty="0"/>
              <a:t>Skyer</a:t>
            </a:r>
            <a:r>
              <a:rPr lang="nb-NO" sz="2400" i="1" dirty="0"/>
              <a:t> </a:t>
            </a:r>
            <a:r>
              <a:rPr lang="nb-NO" sz="2400" dirty="0"/>
              <a:t>forteller oss også her hvor mange deler av himmelen som er dekket av skyer og hvor høyt skyene ligger. </a:t>
            </a:r>
          </a:p>
          <a:p>
            <a:r>
              <a:rPr lang="nb-NO" sz="2400" b="1" dirty="0"/>
              <a:t>0-isoterm</a:t>
            </a:r>
            <a:r>
              <a:rPr lang="nb-NO" sz="2400" i="1" dirty="0"/>
              <a:t>. </a:t>
            </a:r>
            <a:r>
              <a:rPr lang="nb-NO" sz="2400" dirty="0"/>
              <a:t>Høyden oppgis i fot </a:t>
            </a:r>
          </a:p>
          <a:p>
            <a:r>
              <a:rPr lang="nb-NO" sz="2400" b="1" dirty="0"/>
              <a:t>Isingsforhold</a:t>
            </a:r>
          </a:p>
          <a:p>
            <a:r>
              <a:rPr lang="nb-NO" sz="2400" b="1" dirty="0"/>
              <a:t>Turbulens</a:t>
            </a:r>
          </a:p>
          <a:p>
            <a:r>
              <a:rPr lang="nb-NO" sz="2400" dirty="0"/>
              <a:t>IGA er noen ganger tilknyttet et varsel for morgendagen</a:t>
            </a:r>
          </a:p>
        </p:txBody>
      </p:sp>
      <p:sp>
        <p:nvSpPr>
          <p:cNvPr id="4" name="Plassholder for dato 3">
            <a:extLst>
              <a:ext uri="{FF2B5EF4-FFF2-40B4-BE49-F238E27FC236}">
                <a16:creationId xmlns:a16="http://schemas.microsoft.com/office/drawing/2014/main" id="{3F4F9903-8908-4808-A153-C0C35978D6CE}"/>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7F18290A-1F9F-4977-8400-F04C9E01FBC0}"/>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92210264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33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C3FEEDDD-36AF-4274-A53A-23214B8E05E4}"/>
              </a:ext>
            </a:extLst>
          </p:cNvPr>
          <p:cNvSpPr>
            <a:spLocks noGrp="1"/>
          </p:cNvSpPr>
          <p:nvPr>
            <p:ph type="title"/>
          </p:nvPr>
        </p:nvSpPr>
        <p:spPr>
          <a:xfrm>
            <a:off x="524256" y="4767072"/>
            <a:ext cx="6594189" cy="1625210"/>
          </a:xfrm>
        </p:spPr>
        <p:txBody>
          <a:bodyPr>
            <a:normAutofit/>
          </a:bodyPr>
          <a:lstStyle/>
          <a:p>
            <a:pPr algn="r"/>
            <a:r>
              <a:rPr lang="nb-NO" b="1">
                <a:solidFill>
                  <a:srgbClr val="FFFFFF"/>
                </a:solidFill>
              </a:rPr>
              <a:t>SIGMET og AIRMET</a:t>
            </a:r>
          </a:p>
        </p:txBody>
      </p:sp>
      <p:pic>
        <p:nvPicPr>
          <p:cNvPr id="5" name="Bilde 4" descr="Et bilde som inneholder utendørs, flygende, drage, gress&#10;&#10;Automatisk generert beskrivelse">
            <a:extLst>
              <a:ext uri="{FF2B5EF4-FFF2-40B4-BE49-F238E27FC236}">
                <a16:creationId xmlns:a16="http://schemas.microsoft.com/office/drawing/2014/main" id="{455E4981-3A43-454E-B6B7-4AC10075CD49}"/>
              </a:ext>
            </a:extLst>
          </p:cNvPr>
          <p:cNvPicPr>
            <a:picLocks noChangeAspect="1"/>
          </p:cNvPicPr>
          <p:nvPr/>
        </p:nvPicPr>
        <p:blipFill rotWithShape="1">
          <a:blip r:embed="rId2">
            <a:extLst>
              <a:ext uri="{28A0092B-C50C-407E-A947-70E740481C1C}">
                <a14:useLocalDpi xmlns:a14="http://schemas.microsoft.com/office/drawing/2010/main" val="0"/>
              </a:ext>
            </a:extLst>
          </a:blip>
          <a:srcRect t="12820" r="1" b="1"/>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970ACD35-1862-4203-86DD-31F56C754F09}"/>
              </a:ext>
            </a:extLst>
          </p:cNvPr>
          <p:cNvSpPr>
            <a:spLocks noGrp="1"/>
          </p:cNvSpPr>
          <p:nvPr>
            <p:ph idx="1"/>
          </p:nvPr>
        </p:nvSpPr>
        <p:spPr>
          <a:xfrm>
            <a:off x="8029319" y="917725"/>
            <a:ext cx="3424739" cy="4852362"/>
          </a:xfrm>
        </p:spPr>
        <p:txBody>
          <a:bodyPr anchor="ctr">
            <a:normAutofit/>
          </a:bodyPr>
          <a:lstStyle/>
          <a:p>
            <a:r>
              <a:rPr lang="nb-NO" sz="2000" dirty="0">
                <a:solidFill>
                  <a:srgbClr val="FFFFFF"/>
                </a:solidFill>
              </a:rPr>
              <a:t>Meldinger som gjelder observerte eller varslede værfenomen som kan ha sikkerhetsmessig betydning – en signifikant melding</a:t>
            </a:r>
          </a:p>
          <a:p>
            <a:r>
              <a:rPr lang="nb-NO" sz="2000" dirty="0">
                <a:solidFill>
                  <a:srgbClr val="FFFFFF"/>
                </a:solidFill>
              </a:rPr>
              <a:t>AIRMET er beregnet for trafikk under en viss høyde – i Norge varsler den kun moderat ising</a:t>
            </a:r>
          </a:p>
          <a:p>
            <a:r>
              <a:rPr lang="nb-NO" sz="2000" dirty="0">
                <a:solidFill>
                  <a:srgbClr val="FFFFFF"/>
                </a:solidFill>
              </a:rPr>
              <a:t>Klartekst og forkortelser</a:t>
            </a:r>
          </a:p>
          <a:p>
            <a:r>
              <a:rPr lang="nb-NO" sz="2000" dirty="0">
                <a:solidFill>
                  <a:srgbClr val="FFFFFF"/>
                </a:solidFill>
              </a:rPr>
              <a:t>En utgitt SIGMET eller AIRMET vil kun inneholde ett værfenomen</a:t>
            </a:r>
          </a:p>
        </p:txBody>
      </p:sp>
      <p:sp>
        <p:nvSpPr>
          <p:cNvPr id="4" name="Plassholder for dato 3">
            <a:extLst>
              <a:ext uri="{FF2B5EF4-FFF2-40B4-BE49-F238E27FC236}">
                <a16:creationId xmlns:a16="http://schemas.microsoft.com/office/drawing/2014/main" id="{7D653673-4898-4E2E-A754-079A6432DD7B}"/>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7405919F-BC74-4111-B25D-64F26BDCAEDC}"/>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02971802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3FEEDDD-36AF-4274-A53A-23214B8E05E4}"/>
              </a:ext>
            </a:extLst>
          </p:cNvPr>
          <p:cNvSpPr>
            <a:spLocks noGrp="1"/>
          </p:cNvSpPr>
          <p:nvPr>
            <p:ph type="title"/>
          </p:nvPr>
        </p:nvSpPr>
        <p:spPr>
          <a:xfrm>
            <a:off x="838200" y="963877"/>
            <a:ext cx="3494362" cy="4930246"/>
          </a:xfrm>
        </p:spPr>
        <p:txBody>
          <a:bodyPr>
            <a:normAutofit/>
          </a:bodyPr>
          <a:lstStyle/>
          <a:p>
            <a:pPr algn="r"/>
            <a:r>
              <a:rPr lang="nb-NO" b="1">
                <a:solidFill>
                  <a:schemeClr val="accent1"/>
                </a:solidFill>
              </a:rPr>
              <a:t>Værkart </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970ACD35-1862-4203-86DD-31F56C754F09}"/>
              </a:ext>
            </a:extLst>
          </p:cNvPr>
          <p:cNvSpPr>
            <a:spLocks noGrp="1"/>
          </p:cNvSpPr>
          <p:nvPr>
            <p:ph idx="1"/>
          </p:nvPr>
        </p:nvSpPr>
        <p:spPr>
          <a:xfrm>
            <a:off x="4976031" y="963877"/>
            <a:ext cx="6377769" cy="4930246"/>
          </a:xfrm>
        </p:spPr>
        <p:txBody>
          <a:bodyPr anchor="ctr">
            <a:normAutofit/>
          </a:bodyPr>
          <a:lstStyle/>
          <a:p>
            <a:r>
              <a:rPr lang="nb-NO" sz="2200" dirty="0"/>
              <a:t>I Norge publiseres følgende: </a:t>
            </a:r>
          </a:p>
          <a:p>
            <a:pPr>
              <a:buFontTx/>
              <a:buChar char="-"/>
            </a:pPr>
            <a:r>
              <a:rPr lang="nb-NO" sz="2200" dirty="0"/>
              <a:t>Bakkekart (surface analysis) </a:t>
            </a:r>
          </a:p>
          <a:p>
            <a:pPr>
              <a:buFontTx/>
              <a:buChar char="-"/>
            </a:pPr>
            <a:r>
              <a:rPr lang="nb-NO" sz="2200" dirty="0"/>
              <a:t>Prognosekart ved bakkenivå (surface prognosis) </a:t>
            </a:r>
          </a:p>
          <a:p>
            <a:pPr>
              <a:buFontTx/>
              <a:buChar char="-"/>
            </a:pPr>
            <a:r>
              <a:rPr lang="nb-NO" sz="2200" dirty="0"/>
              <a:t>Kart for observert temperatur (temperature observed) </a:t>
            </a:r>
          </a:p>
          <a:p>
            <a:pPr>
              <a:buFontTx/>
              <a:buChar char="-"/>
            </a:pPr>
            <a:r>
              <a:rPr lang="nb-NO" sz="2200" dirty="0"/>
              <a:t>Vind og temperatur i høyden (upper wind and temperature)</a:t>
            </a:r>
          </a:p>
          <a:p>
            <a:pPr>
              <a:buFontTx/>
              <a:buChar char="-"/>
            </a:pPr>
            <a:r>
              <a:rPr lang="en-US" sz="2200" dirty="0"/>
              <a:t>Signifikant værkart (significant weather chart) </a:t>
            </a:r>
          </a:p>
          <a:p>
            <a:pPr>
              <a:buFontTx/>
              <a:buChar char="-"/>
            </a:pPr>
            <a:r>
              <a:rPr lang="en-US" sz="2200" dirty="0"/>
              <a:t>Advarsel mot turbulens (turbulence warning maps)</a:t>
            </a:r>
          </a:p>
          <a:p>
            <a:pPr>
              <a:buFontTx/>
              <a:buChar char="-"/>
            </a:pPr>
            <a:r>
              <a:rPr lang="en-US" sz="2200" dirty="0"/>
              <a:t>Kart som viser lynnedslag (lightening maps)</a:t>
            </a:r>
          </a:p>
          <a:p>
            <a:pPr marL="0" indent="0" algn="ctr">
              <a:buNone/>
            </a:pPr>
            <a:r>
              <a:rPr lang="en-US" sz="2200" dirty="0">
                <a:hlinkClick r:id="rId2"/>
              </a:rPr>
              <a:t>IPPC</a:t>
            </a:r>
            <a:endParaRPr lang="en-US" sz="2200" dirty="0"/>
          </a:p>
          <a:p>
            <a:endParaRPr lang="nb-NO" sz="2200" dirty="0"/>
          </a:p>
        </p:txBody>
      </p:sp>
      <p:sp>
        <p:nvSpPr>
          <p:cNvPr id="4" name="Plassholder for dato 3">
            <a:extLst>
              <a:ext uri="{FF2B5EF4-FFF2-40B4-BE49-F238E27FC236}">
                <a16:creationId xmlns:a16="http://schemas.microsoft.com/office/drawing/2014/main" id="{E7482185-ECA0-425F-8F0D-2B56D6EB5883}"/>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64846128-BC63-4E85-B044-E6FE80BD564A}"/>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86770077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936AFB5-239A-4FF6-BD06-D9610173D46C}"/>
              </a:ext>
            </a:extLst>
          </p:cNvPr>
          <p:cNvSpPr>
            <a:spLocks noGrp="1"/>
          </p:cNvSpPr>
          <p:nvPr>
            <p:ph type="title"/>
          </p:nvPr>
        </p:nvSpPr>
        <p:spPr>
          <a:xfrm>
            <a:off x="838199" y="291090"/>
            <a:ext cx="10515599" cy="932688"/>
          </a:xfrm>
        </p:spPr>
        <p:txBody>
          <a:bodyPr vert="horz" lIns="91440" tIns="45720" rIns="91440" bIns="45720" rtlCol="0" anchor="b">
            <a:normAutofit/>
          </a:bodyPr>
          <a:lstStyle/>
          <a:p>
            <a:pPr algn="ctr"/>
            <a:r>
              <a:rPr lang="en-US" sz="4800" b="1" kern="1200" dirty="0">
                <a:solidFill>
                  <a:schemeClr val="tx1"/>
                </a:solidFill>
                <a:latin typeface="+mj-lt"/>
                <a:ea typeface="+mj-ea"/>
                <a:cs typeface="+mj-cs"/>
              </a:rPr>
              <a:t>Stasjonssirkel</a:t>
            </a:r>
          </a:p>
        </p:txBody>
      </p:sp>
      <p:pic>
        <p:nvPicPr>
          <p:cNvPr id="5" name="Plassholder for innhold 4" descr="Et bilde som inneholder skjermbilde&#10;&#10;Automatisk generert beskrivelse">
            <a:extLst>
              <a:ext uri="{FF2B5EF4-FFF2-40B4-BE49-F238E27FC236}">
                <a16:creationId xmlns:a16="http://schemas.microsoft.com/office/drawing/2014/main" id="{AC60DE0A-F992-4227-BE9E-CF83F4BFDFA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90813" y="1337912"/>
            <a:ext cx="8030204" cy="4966635"/>
          </a:xfrm>
          <a:prstGeom prst="rect">
            <a:avLst/>
          </a:prstGeom>
        </p:spPr>
      </p:pic>
      <p:sp>
        <p:nvSpPr>
          <p:cNvPr id="3" name="Plassholder for dato 2">
            <a:extLst>
              <a:ext uri="{FF2B5EF4-FFF2-40B4-BE49-F238E27FC236}">
                <a16:creationId xmlns:a16="http://schemas.microsoft.com/office/drawing/2014/main" id="{1E9D81FA-739D-43F4-8F71-187CEA8D52FF}"/>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19B1B823-C9FA-4A93-9347-102C9B8BB1D8}"/>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69261102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2A52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C3FEEDDD-36AF-4274-A53A-23214B8E05E4}"/>
              </a:ext>
            </a:extLst>
          </p:cNvPr>
          <p:cNvSpPr>
            <a:spLocks noGrp="1"/>
          </p:cNvSpPr>
          <p:nvPr>
            <p:ph type="title"/>
          </p:nvPr>
        </p:nvSpPr>
        <p:spPr>
          <a:xfrm>
            <a:off x="524256" y="4767072"/>
            <a:ext cx="6594189" cy="1625210"/>
          </a:xfrm>
        </p:spPr>
        <p:txBody>
          <a:bodyPr>
            <a:normAutofit/>
          </a:bodyPr>
          <a:lstStyle/>
          <a:p>
            <a:pPr algn="r"/>
            <a:r>
              <a:rPr lang="nb-NO" b="1">
                <a:solidFill>
                  <a:srgbClr val="FFFFFF"/>
                </a:solidFill>
              </a:rPr>
              <a:t>PIREP, AIREP og AIREP SPECIAL</a:t>
            </a:r>
          </a:p>
        </p:txBody>
      </p:sp>
      <p:pic>
        <p:nvPicPr>
          <p:cNvPr id="5" name="Bilde 4" descr="Et bilde som inneholder tegning&#10;&#10;Automatisk generert beskrivelse">
            <a:extLst>
              <a:ext uri="{FF2B5EF4-FFF2-40B4-BE49-F238E27FC236}">
                <a16:creationId xmlns:a16="http://schemas.microsoft.com/office/drawing/2014/main" id="{E6EFECD8-E44B-4237-8ED0-11BF41714BCD}"/>
              </a:ext>
            </a:extLst>
          </p:cNvPr>
          <p:cNvPicPr>
            <a:picLocks noChangeAspect="1"/>
          </p:cNvPicPr>
          <p:nvPr/>
        </p:nvPicPr>
        <p:blipFill rotWithShape="1">
          <a:blip r:embed="rId2">
            <a:extLst>
              <a:ext uri="{28A0092B-C50C-407E-A947-70E740481C1C}">
                <a14:useLocalDpi xmlns:a14="http://schemas.microsoft.com/office/drawing/2010/main" val="0"/>
              </a:ext>
            </a:extLst>
          </a:blip>
          <a:srcRect t="8358" r="1" b="1"/>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970ACD35-1862-4203-86DD-31F56C754F09}"/>
              </a:ext>
            </a:extLst>
          </p:cNvPr>
          <p:cNvSpPr>
            <a:spLocks noGrp="1"/>
          </p:cNvSpPr>
          <p:nvPr>
            <p:ph idx="1"/>
          </p:nvPr>
        </p:nvSpPr>
        <p:spPr>
          <a:xfrm>
            <a:off x="8029319" y="917725"/>
            <a:ext cx="3424739" cy="4852362"/>
          </a:xfrm>
        </p:spPr>
        <p:txBody>
          <a:bodyPr anchor="ctr">
            <a:normAutofit/>
          </a:bodyPr>
          <a:lstStyle/>
          <a:p>
            <a:r>
              <a:rPr lang="nb-NO" sz="2000" dirty="0">
                <a:solidFill>
                  <a:srgbClr val="FFFFFF"/>
                </a:solidFill>
              </a:rPr>
              <a:t>PIREP er forkortelse for pilot report - det er mulig å sende rapport om det aktuelle været vi møter underveis. Sendes over radio under flyging eller etter landing</a:t>
            </a:r>
          </a:p>
          <a:p>
            <a:r>
              <a:rPr lang="nb-NO" sz="2000" dirty="0">
                <a:solidFill>
                  <a:srgbClr val="FFFFFF"/>
                </a:solidFill>
              </a:rPr>
              <a:t>AIREP og AIREP SPECIAL er mer rutinepregede rapporter – brukes i hovedsak av større trafikkfly – sendes gjerne automatisk fra flyets systemer</a:t>
            </a:r>
          </a:p>
          <a:p>
            <a:r>
              <a:rPr lang="nb-NO" sz="2000" dirty="0">
                <a:solidFill>
                  <a:srgbClr val="FFFFFF"/>
                </a:solidFill>
              </a:rPr>
              <a:t>AIREP SPECIAL brukes når man opplever eksempelvis ising, turbulens, fjellbølger og vulkanske utbrudd</a:t>
            </a:r>
          </a:p>
        </p:txBody>
      </p:sp>
      <p:sp>
        <p:nvSpPr>
          <p:cNvPr id="4" name="Plassholder for dato 3">
            <a:extLst>
              <a:ext uri="{FF2B5EF4-FFF2-40B4-BE49-F238E27FC236}">
                <a16:creationId xmlns:a16="http://schemas.microsoft.com/office/drawing/2014/main" id="{B87A0C3F-331A-4619-B798-834F2F4F4AB6}"/>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40B96E71-0321-4B37-86D9-264AD0E2649B}"/>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278793312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 y="11"/>
            <a:ext cx="12191980" cy="6857988"/>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en-US" sz="3600" dirty="0">
                <a:solidFill>
                  <a:schemeClr val="tx1">
                    <a:lumMod val="85000"/>
                    <a:lumOff val="15000"/>
                  </a:schemeClr>
                </a:solidFill>
              </a:rPr>
              <a:t>Informasjon </a:t>
            </a:r>
            <a:r>
              <a:rPr lang="en-US" sz="3600" dirty="0" err="1">
                <a:solidFill>
                  <a:schemeClr val="tx1">
                    <a:lumMod val="85000"/>
                    <a:lumOff val="15000"/>
                  </a:schemeClr>
                </a:solidFill>
              </a:rPr>
              <a:t>før</a:t>
            </a:r>
            <a:r>
              <a:rPr lang="en-US" sz="3600" dirty="0">
                <a:solidFill>
                  <a:schemeClr val="tx1">
                    <a:lumMod val="85000"/>
                    <a:lumOff val="15000"/>
                  </a:schemeClr>
                </a:solidFill>
              </a:rPr>
              <a:t> flyging</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3" name="Bilde 12">
            <a:extLst>
              <a:ext uri="{FF2B5EF4-FFF2-40B4-BE49-F238E27FC236}">
                <a16:creationId xmlns:a16="http://schemas.microsoft.com/office/drawing/2014/main" id="{31EAFC95-BD98-4B82-9190-23797D5F7F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76687" y="6207629"/>
            <a:ext cx="2638625" cy="571500"/>
          </a:xfrm>
          <a:prstGeom prst="rect">
            <a:avLst/>
          </a:prstGeom>
        </p:spPr>
      </p:pic>
    </p:spTree>
    <p:extLst>
      <p:ext uri="{BB962C8B-B14F-4D97-AF65-F5344CB8AC3E}">
        <p14:creationId xmlns:p14="http://schemas.microsoft.com/office/powerpoint/2010/main" val="129190627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66299542-854E-4D08-9529-0A36FECA58D1}"/>
              </a:ext>
            </a:extLst>
          </p:cNvPr>
          <p:cNvSpPr>
            <a:spLocks noGrp="1"/>
          </p:cNvSpPr>
          <p:nvPr>
            <p:ph type="title"/>
          </p:nvPr>
        </p:nvSpPr>
        <p:spPr>
          <a:xfrm>
            <a:off x="838200" y="963877"/>
            <a:ext cx="3494362" cy="4930246"/>
          </a:xfrm>
        </p:spPr>
        <p:txBody>
          <a:bodyPr>
            <a:normAutofit/>
          </a:bodyPr>
          <a:lstStyle/>
          <a:p>
            <a:pPr algn="r"/>
            <a:r>
              <a:rPr lang="nb-NO" b="1" dirty="0">
                <a:solidFill>
                  <a:schemeClr val="accent1"/>
                </a:solidFill>
              </a:rPr>
              <a:t>Meteorologisk informasjon før flyging</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DA6D6164-8369-4CDD-87BE-E50E8492A571}"/>
              </a:ext>
            </a:extLst>
          </p:cNvPr>
          <p:cNvSpPr>
            <a:spLocks noGrp="1"/>
          </p:cNvSpPr>
          <p:nvPr>
            <p:ph idx="1"/>
          </p:nvPr>
        </p:nvSpPr>
        <p:spPr>
          <a:xfrm>
            <a:off x="4976031" y="963877"/>
            <a:ext cx="6377769" cy="4930246"/>
          </a:xfrm>
        </p:spPr>
        <p:txBody>
          <a:bodyPr anchor="ctr">
            <a:normAutofit/>
          </a:bodyPr>
          <a:lstStyle/>
          <a:p>
            <a:r>
              <a:rPr lang="nb-NO" sz="2200" dirty="0"/>
              <a:t>Forskjellige kilder:</a:t>
            </a:r>
          </a:p>
          <a:p>
            <a:pPr>
              <a:buFontTx/>
              <a:buChar char="-"/>
            </a:pPr>
            <a:r>
              <a:rPr lang="nb-NO" sz="2200" dirty="0"/>
              <a:t>ippc.no eller tilsvarende tjenester i andre land</a:t>
            </a:r>
          </a:p>
          <a:p>
            <a:pPr>
              <a:buFontTx/>
              <a:buChar char="-"/>
            </a:pPr>
            <a:r>
              <a:rPr lang="nb-NO" sz="2200" dirty="0"/>
              <a:t>Meteorologiske kontorer – i hovedsak per telefon</a:t>
            </a:r>
          </a:p>
          <a:p>
            <a:pPr>
              <a:buFontTx/>
              <a:buChar char="-"/>
            </a:pPr>
            <a:r>
              <a:rPr lang="nb-NO" sz="2200" dirty="0"/>
              <a:t>Ved bruk av apper – nøyaktighet kan ikke garanteres</a:t>
            </a:r>
          </a:p>
          <a:p>
            <a:r>
              <a:rPr lang="nb-NO" sz="2200" dirty="0"/>
              <a:t>Få informasjon fra</a:t>
            </a:r>
          </a:p>
          <a:p>
            <a:pPr>
              <a:buFontTx/>
              <a:buChar char="-"/>
            </a:pPr>
            <a:r>
              <a:rPr lang="nb-NO" sz="2200" dirty="0"/>
              <a:t>METAR og TAF for avgangsplass, destinasjonsplass og alternativ, eventuelt flyplasser i nærheten</a:t>
            </a:r>
          </a:p>
          <a:p>
            <a:pPr>
              <a:buFontTx/>
              <a:buChar char="-"/>
            </a:pPr>
            <a:r>
              <a:rPr lang="nb-NO" sz="2200" dirty="0"/>
              <a:t>IGA-varsel</a:t>
            </a:r>
          </a:p>
          <a:p>
            <a:pPr>
              <a:buFontTx/>
              <a:buChar char="-"/>
            </a:pPr>
            <a:r>
              <a:rPr lang="nb-NO" sz="2200" dirty="0"/>
              <a:t>Værkart og temperatur/vind i høyden</a:t>
            </a:r>
          </a:p>
        </p:txBody>
      </p:sp>
      <p:sp>
        <p:nvSpPr>
          <p:cNvPr id="4" name="Plassholder for dato 3">
            <a:extLst>
              <a:ext uri="{FF2B5EF4-FFF2-40B4-BE49-F238E27FC236}">
                <a16:creationId xmlns:a16="http://schemas.microsoft.com/office/drawing/2014/main" id="{C19BE296-2C77-483A-9ED4-D52C9D7F4D9B}"/>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42308513-08BD-445B-B3EA-E7BF7CF8BEAD}"/>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99520133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25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b-NO"/>
          </a:p>
        </p:txBody>
      </p:sp>
      <p:cxnSp>
        <p:nvCxnSpPr>
          <p:cNvPr id="14" name="Straight Connector 13">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42505E"/>
            </a:solidFill>
          </a:ln>
        </p:spPr>
        <p:style>
          <a:lnRef idx="1">
            <a:schemeClr val="accent1"/>
          </a:lnRef>
          <a:fillRef idx="0">
            <a:schemeClr val="accent1"/>
          </a:fillRef>
          <a:effectRef idx="0">
            <a:schemeClr val="accent1"/>
          </a:effectRef>
          <a:fontRef idx="minor">
            <a:schemeClr val="tx1"/>
          </a:fontRef>
        </p:style>
      </p:cxn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1109980" y="4277356"/>
            <a:ext cx="9966960" cy="1560320"/>
          </a:xfrm>
        </p:spPr>
        <p:txBody>
          <a:bodyPr>
            <a:normAutofit/>
          </a:bodyPr>
          <a:lstStyle/>
          <a:p>
            <a:r>
              <a:rPr lang="nb-NO" sz="5800">
                <a:solidFill>
                  <a:srgbClr val="42505E"/>
                </a:solidFill>
              </a:rPr>
              <a:t>Del 5 Klimatologi</a:t>
            </a:r>
          </a:p>
        </p:txBody>
      </p:sp>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48581" y="256540"/>
            <a:ext cx="11694838" cy="3764276"/>
          </a:xfrm>
          <a:prstGeom prst="rect">
            <a:avLst/>
          </a:prstGeom>
        </p:spPr>
      </p:pic>
      <p:pic>
        <p:nvPicPr>
          <p:cNvPr id="9" name="Bilde 8">
            <a:extLst>
              <a:ext uri="{FF2B5EF4-FFF2-40B4-BE49-F238E27FC236}">
                <a16:creationId xmlns:a16="http://schemas.microsoft.com/office/drawing/2014/main" id="{8E509A60-A70E-41B4-9D06-B68C50355D0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38155" y="5837676"/>
            <a:ext cx="2638625" cy="571500"/>
          </a:xfrm>
          <a:prstGeom prst="rect">
            <a:avLst/>
          </a:prstGeom>
        </p:spPr>
      </p:pic>
    </p:spTree>
    <p:extLst>
      <p:ext uri="{BB962C8B-B14F-4D97-AF65-F5344CB8AC3E}">
        <p14:creationId xmlns:p14="http://schemas.microsoft.com/office/powerpoint/2010/main" val="59645215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AD3F772-0E1A-41EF-9C01-F7E61FAF770E}"/>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nb-NO" sz="4000" b="1" dirty="0"/>
              <a:t>Hva er klima?</a:t>
            </a:r>
          </a:p>
        </p:txBody>
      </p:sp>
      <p:sp>
        <p:nvSpPr>
          <p:cNvPr id="3" name="Plassholder for innhold 2">
            <a:extLst>
              <a:ext uri="{FF2B5EF4-FFF2-40B4-BE49-F238E27FC236}">
                <a16:creationId xmlns:a16="http://schemas.microsoft.com/office/drawing/2014/main" id="{CD8572CD-2E1F-48E7-938F-B75F7028E7F0}"/>
              </a:ext>
            </a:extLst>
          </p:cNvPr>
          <p:cNvSpPr>
            <a:spLocks noGrp="1"/>
          </p:cNvSpPr>
          <p:nvPr>
            <p:ph idx="1"/>
          </p:nvPr>
        </p:nvSpPr>
        <p:spPr>
          <a:xfrm>
            <a:off x="643468" y="2638043"/>
            <a:ext cx="3363974" cy="3415623"/>
          </a:xfrm>
        </p:spPr>
        <p:txBody>
          <a:bodyPr>
            <a:normAutofit/>
          </a:bodyPr>
          <a:lstStyle/>
          <a:p>
            <a:r>
              <a:rPr lang="nb-NO" dirty="0"/>
              <a:t>Typiske værmønster på et sted</a:t>
            </a:r>
          </a:p>
          <a:p>
            <a:r>
              <a:rPr lang="nb-NO" dirty="0"/>
              <a:t>Mesoklima</a:t>
            </a:r>
          </a:p>
          <a:p>
            <a:r>
              <a:rPr lang="nb-NO" dirty="0"/>
              <a:t>Makroklima</a:t>
            </a:r>
          </a:p>
          <a:p>
            <a:r>
              <a:rPr lang="nb-NO" dirty="0"/>
              <a:t>Globalt klima</a:t>
            </a:r>
          </a:p>
        </p:txBody>
      </p:sp>
      <p:pic>
        <p:nvPicPr>
          <p:cNvPr id="5" name="Bilde 4" descr="Et bilde som inneholder gress, utendørs, natur, felt&#10;&#10;Automatisk generert beskrivelse">
            <a:extLst>
              <a:ext uri="{FF2B5EF4-FFF2-40B4-BE49-F238E27FC236}">
                <a16:creationId xmlns:a16="http://schemas.microsoft.com/office/drawing/2014/main" id="{64C272DA-F645-4735-B072-D25AD2FD9EA2}"/>
              </a:ext>
            </a:extLst>
          </p:cNvPr>
          <p:cNvPicPr>
            <a:picLocks noChangeAspect="1"/>
          </p:cNvPicPr>
          <p:nvPr/>
        </p:nvPicPr>
        <p:blipFill rotWithShape="1">
          <a:blip r:embed="rId2">
            <a:extLst>
              <a:ext uri="{28A0092B-C50C-407E-A947-70E740481C1C}">
                <a14:useLocalDpi xmlns:a14="http://schemas.microsoft.com/office/drawing/2010/main" val="0"/>
              </a:ext>
            </a:extLst>
          </a:blip>
          <a:srcRect l="18422" r="7790" b="2"/>
          <a:stretch/>
        </p:blipFill>
        <p:spPr>
          <a:xfrm>
            <a:off x="5443924" y="643467"/>
            <a:ext cx="5958446" cy="5410199"/>
          </a:xfrm>
          <a:prstGeom prst="rect">
            <a:avLst/>
          </a:prstGeom>
        </p:spPr>
      </p:pic>
      <p:sp>
        <p:nvSpPr>
          <p:cNvPr id="4" name="Plassholder for dato 3">
            <a:extLst>
              <a:ext uri="{FF2B5EF4-FFF2-40B4-BE49-F238E27FC236}">
                <a16:creationId xmlns:a16="http://schemas.microsoft.com/office/drawing/2014/main" id="{4790955E-0759-4B97-A54B-066225BA0E95}"/>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4B97E45A-65B8-4A9A-84B7-031FB6365DF1}"/>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635116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C64D77D-4B7C-49EC-8C49-B53B03BE625B}"/>
              </a:ext>
            </a:extLst>
          </p:cNvPr>
          <p:cNvSpPr>
            <a:spLocks noGrp="1"/>
          </p:cNvSpPr>
          <p:nvPr>
            <p:ph type="title"/>
          </p:nvPr>
        </p:nvSpPr>
        <p:spPr>
          <a:xfrm>
            <a:off x="7859437" y="957695"/>
            <a:ext cx="3494362" cy="4930246"/>
          </a:xfrm>
        </p:spPr>
        <p:txBody>
          <a:bodyPr>
            <a:normAutofit/>
          </a:bodyPr>
          <a:lstStyle/>
          <a:p>
            <a:pPr algn="r"/>
            <a:r>
              <a:rPr lang="nb-NO" sz="4400" b="1" dirty="0">
                <a:solidFill>
                  <a:schemeClr val="accent1"/>
                </a:solidFill>
              </a:rPr>
              <a:t>Internasjonal standard atmosfære - egenskaper</a:t>
            </a:r>
          </a:p>
        </p:txBody>
      </p:sp>
      <p:sp>
        <p:nvSpPr>
          <p:cNvPr id="3" name="Plassholder for innhold 2">
            <a:extLst>
              <a:ext uri="{FF2B5EF4-FFF2-40B4-BE49-F238E27FC236}">
                <a16:creationId xmlns:a16="http://schemas.microsoft.com/office/drawing/2014/main" id="{0269FFE5-0031-478F-9A21-B7C4A0CD9893}"/>
              </a:ext>
            </a:extLst>
          </p:cNvPr>
          <p:cNvSpPr>
            <a:spLocks noGrp="1"/>
          </p:cNvSpPr>
          <p:nvPr>
            <p:ph idx="1"/>
          </p:nvPr>
        </p:nvSpPr>
        <p:spPr>
          <a:xfrm>
            <a:off x="859937" y="1435515"/>
            <a:ext cx="6377769" cy="4930246"/>
          </a:xfrm>
        </p:spPr>
        <p:txBody>
          <a:bodyPr anchor="ctr">
            <a:normAutofit/>
          </a:bodyPr>
          <a:lstStyle/>
          <a:p>
            <a:r>
              <a:rPr lang="nb-NO" sz="2400" dirty="0"/>
              <a:t>Luften inneholder ikke vanndamp og dens sammensetning er lik i alle nivåer</a:t>
            </a:r>
          </a:p>
          <a:p>
            <a:r>
              <a:rPr lang="nb-NO" sz="2400" dirty="0"/>
              <a:t>Trykket ved havets nivå er 1013,25 hPa og faller med 1 hPa per 30 fot</a:t>
            </a:r>
          </a:p>
          <a:p>
            <a:r>
              <a:rPr lang="nb-NO" sz="2400" dirty="0"/>
              <a:t>Temperaturen settes til 15 grader Celsius ved havoverflaten og faller med 0,65 grader Celsius per 100 meter (2 grader Celsius/1000 fot)</a:t>
            </a:r>
          </a:p>
          <a:p>
            <a:r>
              <a:rPr lang="nb-NO" sz="2400" dirty="0"/>
              <a:t>Luftens tetthet er bestemt for alle høyder og det har innvirkning på både farts- og høydemåler som er innstilt (kalibrert) etter ISA</a:t>
            </a:r>
          </a:p>
          <a:p>
            <a:r>
              <a:rPr lang="nb-NO" sz="2400" dirty="0"/>
              <a:t>Alle grafer, tabeller og figurer i flyets håndbok har ISA som utgangspunkt</a:t>
            </a:r>
          </a:p>
          <a:p>
            <a:endParaRPr lang="nb-NO" sz="2400" dirty="0"/>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48571" y="2209249"/>
            <a:ext cx="0" cy="2506648"/>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Plassholder for dato 3">
            <a:extLst>
              <a:ext uri="{FF2B5EF4-FFF2-40B4-BE49-F238E27FC236}">
                <a16:creationId xmlns:a16="http://schemas.microsoft.com/office/drawing/2014/main" id="{5050302A-848D-4B8C-8B7A-8C69A64A7D79}"/>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7623CB48-FF7C-4CE4-BD1D-5E3968EAC22F}"/>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96512421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11BAC29-02B1-45DF-BC58-C1FBDC425754}"/>
              </a:ext>
            </a:extLst>
          </p:cNvPr>
          <p:cNvSpPr>
            <a:spLocks noGrp="1"/>
          </p:cNvSpPr>
          <p:nvPr>
            <p:ph type="title"/>
          </p:nvPr>
        </p:nvSpPr>
        <p:spPr>
          <a:xfrm>
            <a:off x="4965430" y="629268"/>
            <a:ext cx="6586491" cy="1286160"/>
          </a:xfrm>
        </p:spPr>
        <p:txBody>
          <a:bodyPr anchor="b">
            <a:normAutofit/>
          </a:bodyPr>
          <a:lstStyle/>
          <a:p>
            <a:r>
              <a:rPr lang="nb-NO" sz="4400" b="1" dirty="0"/>
              <a:t>Globalt klima</a:t>
            </a:r>
            <a:r>
              <a:rPr lang="nb-NO" sz="4400" dirty="0"/>
              <a:t>	</a:t>
            </a:r>
          </a:p>
        </p:txBody>
      </p:sp>
      <p:pic>
        <p:nvPicPr>
          <p:cNvPr id="7" name="Bilde 6" descr="Et bilde som inneholder person, innendørs, sitter, mørk&#10;&#10;Automatisk generert beskrivelse">
            <a:extLst>
              <a:ext uri="{FF2B5EF4-FFF2-40B4-BE49-F238E27FC236}">
                <a16:creationId xmlns:a16="http://schemas.microsoft.com/office/drawing/2014/main" id="{54828A57-0557-4FB4-A1CE-464219618BCF}"/>
              </a:ext>
            </a:extLst>
          </p:cNvPr>
          <p:cNvPicPr>
            <a:picLocks noChangeAspect="1"/>
          </p:cNvPicPr>
          <p:nvPr/>
        </p:nvPicPr>
        <p:blipFill rotWithShape="1">
          <a:blip r:embed="rId2">
            <a:extLst>
              <a:ext uri="{28A0092B-C50C-407E-A947-70E740481C1C}">
                <a14:useLocalDpi xmlns:a14="http://schemas.microsoft.com/office/drawing/2010/main" val="0"/>
              </a:ext>
            </a:extLst>
          </a:blip>
          <a:srcRect l="20328" r="31850" b="-1"/>
          <a:stretch/>
        </p:blipFill>
        <p:spPr>
          <a:xfrm>
            <a:off x="20" y="10"/>
            <a:ext cx="4635571" cy="6857990"/>
          </a:xfrm>
          <a:prstGeom prst="rect">
            <a:avLst/>
          </a:prstGeom>
          <a:effectLst/>
        </p:spPr>
      </p:pic>
      <p:sp>
        <p:nvSpPr>
          <p:cNvPr id="3" name="Plassholder for innhold 2">
            <a:extLst>
              <a:ext uri="{FF2B5EF4-FFF2-40B4-BE49-F238E27FC236}">
                <a16:creationId xmlns:a16="http://schemas.microsoft.com/office/drawing/2014/main" id="{53B5C2D5-AE15-4E12-8EB3-FC50965ACFFC}"/>
              </a:ext>
            </a:extLst>
          </p:cNvPr>
          <p:cNvSpPr>
            <a:spLocks noGrp="1"/>
          </p:cNvSpPr>
          <p:nvPr>
            <p:ph idx="1"/>
          </p:nvPr>
        </p:nvSpPr>
        <p:spPr>
          <a:xfrm>
            <a:off x="4965431" y="2438400"/>
            <a:ext cx="6586489" cy="4006640"/>
          </a:xfrm>
        </p:spPr>
        <p:txBody>
          <a:bodyPr>
            <a:normAutofit fontScale="92500" lnSpcReduction="20000"/>
          </a:bodyPr>
          <a:lstStyle/>
          <a:p>
            <a:pPr marL="0" indent="0">
              <a:buNone/>
            </a:pPr>
            <a:r>
              <a:rPr lang="nb-NO" dirty="0"/>
              <a:t>Faktorer som spiller inn:</a:t>
            </a:r>
          </a:p>
          <a:p>
            <a:pPr marL="0" indent="0">
              <a:buNone/>
            </a:pPr>
            <a:endParaRPr lang="nb-NO" dirty="0"/>
          </a:p>
          <a:p>
            <a:r>
              <a:rPr lang="nb-NO" dirty="0"/>
              <a:t>Solstråling og breddegrad</a:t>
            </a:r>
          </a:p>
          <a:p>
            <a:r>
              <a:rPr lang="nb-NO" dirty="0"/>
              <a:t>Hvordan land- og sjøområdene ligger i forhold til hverandre</a:t>
            </a:r>
          </a:p>
          <a:p>
            <a:r>
              <a:rPr lang="nb-NO" dirty="0"/>
              <a:t>Havstrømmer</a:t>
            </a:r>
          </a:p>
          <a:p>
            <a:r>
              <a:rPr lang="nb-NO" dirty="0"/>
              <a:t>Rådende vind</a:t>
            </a:r>
          </a:p>
          <a:p>
            <a:r>
              <a:rPr lang="nb-NO" dirty="0"/>
              <a:t>Hvor høytrykk- og lavtrykk ligger</a:t>
            </a:r>
          </a:p>
          <a:p>
            <a:r>
              <a:rPr lang="nb-NO" dirty="0"/>
              <a:t>Om det er fjellområder som virker som naturlige grenser</a:t>
            </a:r>
          </a:p>
          <a:p>
            <a:endParaRPr lang="nb-NO" sz="2000" dirty="0"/>
          </a:p>
        </p:txBody>
      </p:sp>
      <p:sp>
        <p:nvSpPr>
          <p:cNvPr id="4" name="Plassholder for dato 3">
            <a:extLst>
              <a:ext uri="{FF2B5EF4-FFF2-40B4-BE49-F238E27FC236}">
                <a16:creationId xmlns:a16="http://schemas.microsoft.com/office/drawing/2014/main" id="{378D78DE-E3A3-405F-A0F3-D3E9BE405067}"/>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B8EBAD1A-F3BE-43F0-9F1E-C79449034354}"/>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29558158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141E0FE-ACE8-4DEF-A993-661982FC814F}"/>
              </a:ext>
            </a:extLst>
          </p:cNvPr>
          <p:cNvSpPr>
            <a:spLocks noGrp="1"/>
          </p:cNvSpPr>
          <p:nvPr>
            <p:ph type="title"/>
          </p:nvPr>
        </p:nvSpPr>
        <p:spPr>
          <a:xfrm>
            <a:off x="524256" y="4767072"/>
            <a:ext cx="6594189" cy="1625210"/>
          </a:xfrm>
        </p:spPr>
        <p:txBody>
          <a:bodyPr>
            <a:normAutofit/>
          </a:bodyPr>
          <a:lstStyle/>
          <a:p>
            <a:pPr algn="r"/>
            <a:r>
              <a:rPr lang="nb-NO" sz="4800" b="1" dirty="0"/>
              <a:t>Klimasoner</a:t>
            </a:r>
          </a:p>
        </p:txBody>
      </p:sp>
      <p:pic>
        <p:nvPicPr>
          <p:cNvPr id="6" name="Bilde 5" descr="Et bilde som inneholder plante, tre, håndflate, gress&#10;&#10;Automatisk generert beskrivelse">
            <a:extLst>
              <a:ext uri="{FF2B5EF4-FFF2-40B4-BE49-F238E27FC236}">
                <a16:creationId xmlns:a16="http://schemas.microsoft.com/office/drawing/2014/main" id="{53829CF4-066D-4828-9445-8CB33A75ABF6}"/>
              </a:ext>
            </a:extLst>
          </p:cNvPr>
          <p:cNvPicPr>
            <a:picLocks noChangeAspect="1"/>
          </p:cNvPicPr>
          <p:nvPr/>
        </p:nvPicPr>
        <p:blipFill rotWithShape="1">
          <a:blip r:embed="rId2">
            <a:extLst>
              <a:ext uri="{28A0092B-C50C-407E-A947-70E740481C1C}">
                <a14:useLocalDpi xmlns:a14="http://schemas.microsoft.com/office/drawing/2010/main" val="0"/>
              </a:ext>
            </a:extLst>
          </a:blip>
          <a:srcRect r="1" b="12494"/>
          <a:stretch/>
        </p:blipFill>
        <p:spPr>
          <a:xfrm>
            <a:off x="327547" y="321733"/>
            <a:ext cx="7058306" cy="4107392"/>
          </a:xfrm>
          <a:prstGeom prst="rect">
            <a:avLst/>
          </a:prstGeom>
        </p:spPr>
      </p:pic>
      <p:sp>
        <p:nvSpPr>
          <p:cNvPr id="3" name="Plassholder for innhold 2">
            <a:extLst>
              <a:ext uri="{FF2B5EF4-FFF2-40B4-BE49-F238E27FC236}">
                <a16:creationId xmlns:a16="http://schemas.microsoft.com/office/drawing/2014/main" id="{EDC89FF5-CDBB-460E-81A3-978845BA887B}"/>
              </a:ext>
            </a:extLst>
          </p:cNvPr>
          <p:cNvSpPr>
            <a:spLocks noGrp="1"/>
          </p:cNvSpPr>
          <p:nvPr>
            <p:ph idx="1"/>
          </p:nvPr>
        </p:nvSpPr>
        <p:spPr>
          <a:xfrm>
            <a:off x="8029319" y="917725"/>
            <a:ext cx="3424739" cy="5291346"/>
          </a:xfrm>
        </p:spPr>
        <p:txBody>
          <a:bodyPr anchor="ctr">
            <a:normAutofit fontScale="92500" lnSpcReduction="10000"/>
          </a:bodyPr>
          <a:lstStyle/>
          <a:p>
            <a:pPr marL="0" indent="0">
              <a:buNone/>
            </a:pPr>
            <a:r>
              <a:rPr lang="nb-NO" sz="2400" dirty="0"/>
              <a:t>Systemet deler klima inn i fem hovedgrupper, hvorav hver av disse deles inn i undergrupper basert på sesongmessig nedbør og temperatur.</a:t>
            </a:r>
          </a:p>
          <a:p>
            <a:r>
              <a:rPr lang="nb-NO" sz="2400" dirty="0"/>
              <a:t>A – tropisk</a:t>
            </a:r>
          </a:p>
          <a:p>
            <a:r>
              <a:rPr lang="nb-NO" sz="2400" dirty="0"/>
              <a:t>B – tørr</a:t>
            </a:r>
          </a:p>
          <a:p>
            <a:r>
              <a:rPr lang="nb-NO" sz="2400" dirty="0"/>
              <a:t>C – temperert (mild middels breddegrad</a:t>
            </a:r>
          </a:p>
          <a:p>
            <a:r>
              <a:rPr lang="nb-NO" sz="2400" dirty="0"/>
              <a:t>D – kontinental (kald middels breddegrad)</a:t>
            </a:r>
          </a:p>
          <a:p>
            <a:r>
              <a:rPr lang="nb-NO" sz="2400" dirty="0"/>
              <a:t>E – polar </a:t>
            </a:r>
          </a:p>
          <a:p>
            <a:r>
              <a:rPr lang="nb-NO" sz="2400" dirty="0"/>
              <a:t>Alle klimasonene har plass i en av disse gruppene.</a:t>
            </a:r>
          </a:p>
        </p:txBody>
      </p:sp>
      <p:sp>
        <p:nvSpPr>
          <p:cNvPr id="4" name="Plassholder for dato 3">
            <a:extLst>
              <a:ext uri="{FF2B5EF4-FFF2-40B4-BE49-F238E27FC236}">
                <a16:creationId xmlns:a16="http://schemas.microsoft.com/office/drawing/2014/main" id="{96B8EE74-92EE-46D8-B787-89D23E9EA0B7}"/>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831B7037-B0E1-4514-85EF-07D25A17F3F6}"/>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26779737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E9744B-4D27-4D6E-A9B2-C42EF6E16B0B}"/>
              </a:ext>
            </a:extLst>
          </p:cNvPr>
          <p:cNvSpPr>
            <a:spLocks noGrp="1"/>
          </p:cNvSpPr>
          <p:nvPr>
            <p:ph type="title"/>
          </p:nvPr>
        </p:nvSpPr>
        <p:spPr>
          <a:xfrm>
            <a:off x="524256" y="4767072"/>
            <a:ext cx="6594189" cy="1625210"/>
          </a:xfrm>
        </p:spPr>
        <p:txBody>
          <a:bodyPr>
            <a:normAutofit/>
          </a:bodyPr>
          <a:lstStyle/>
          <a:p>
            <a:pPr algn="r"/>
            <a:r>
              <a:rPr lang="nb-NO" sz="4400" b="1" dirty="0"/>
              <a:t>Klimasoner - undergrupper</a:t>
            </a:r>
          </a:p>
        </p:txBody>
      </p:sp>
      <p:pic>
        <p:nvPicPr>
          <p:cNvPr id="5" name="Bilde 4" descr="Et bilde som inneholder vann, utendørs, bølge, ridning&#10;&#10;Automatisk generert beskrivelse">
            <a:extLst>
              <a:ext uri="{FF2B5EF4-FFF2-40B4-BE49-F238E27FC236}">
                <a16:creationId xmlns:a16="http://schemas.microsoft.com/office/drawing/2014/main" id="{C95F392C-B689-4130-BFDB-E14F228B457A}"/>
              </a:ext>
            </a:extLst>
          </p:cNvPr>
          <p:cNvPicPr>
            <a:picLocks noChangeAspect="1"/>
          </p:cNvPicPr>
          <p:nvPr/>
        </p:nvPicPr>
        <p:blipFill rotWithShape="1">
          <a:blip r:embed="rId2">
            <a:extLst>
              <a:ext uri="{28A0092B-C50C-407E-A947-70E740481C1C}">
                <a14:useLocalDpi xmlns:a14="http://schemas.microsoft.com/office/drawing/2010/main" val="0"/>
              </a:ext>
            </a:extLst>
          </a:blip>
          <a:srcRect t="12820" r="1" b="1"/>
          <a:stretch/>
        </p:blipFill>
        <p:spPr>
          <a:xfrm>
            <a:off x="327547" y="321733"/>
            <a:ext cx="7058306" cy="4107392"/>
          </a:xfrm>
          <a:prstGeom prst="rect">
            <a:avLst/>
          </a:prstGeom>
        </p:spPr>
      </p:pic>
      <p:sp>
        <p:nvSpPr>
          <p:cNvPr id="3" name="Plassholder for innhold 2">
            <a:extLst>
              <a:ext uri="{FF2B5EF4-FFF2-40B4-BE49-F238E27FC236}">
                <a16:creationId xmlns:a16="http://schemas.microsoft.com/office/drawing/2014/main" id="{0F9DD48E-3871-4A04-9E47-CE9DB2964C55}"/>
              </a:ext>
            </a:extLst>
          </p:cNvPr>
          <p:cNvSpPr>
            <a:spLocks noGrp="1"/>
          </p:cNvSpPr>
          <p:nvPr>
            <p:ph idx="1"/>
          </p:nvPr>
        </p:nvSpPr>
        <p:spPr>
          <a:xfrm>
            <a:off x="8029319" y="917724"/>
            <a:ext cx="3424739" cy="5261849"/>
          </a:xfrm>
        </p:spPr>
        <p:txBody>
          <a:bodyPr anchor="ctr">
            <a:normAutofit/>
          </a:bodyPr>
          <a:lstStyle/>
          <a:p>
            <a:r>
              <a:rPr lang="nb-NO" sz="2000" dirty="0"/>
              <a:t>Regnskog </a:t>
            </a:r>
          </a:p>
          <a:p>
            <a:r>
              <a:rPr lang="nb-NO" sz="2000" dirty="0"/>
              <a:t>Monsun </a:t>
            </a:r>
          </a:p>
          <a:p>
            <a:r>
              <a:rPr lang="nb-NO" sz="2000" dirty="0"/>
              <a:t>Tropisk savanne </a:t>
            </a:r>
          </a:p>
          <a:p>
            <a:r>
              <a:rPr lang="nb-NO" sz="2000" dirty="0"/>
              <a:t>Fuktig subtropisk </a:t>
            </a:r>
          </a:p>
          <a:p>
            <a:r>
              <a:rPr lang="nb-NO" sz="2000" dirty="0"/>
              <a:t>Fuktig </a:t>
            </a:r>
          </a:p>
          <a:p>
            <a:r>
              <a:rPr lang="nb-NO" sz="2000" dirty="0"/>
              <a:t>Havklima </a:t>
            </a:r>
          </a:p>
          <a:p>
            <a:r>
              <a:rPr lang="nb-NO" sz="2000" dirty="0"/>
              <a:t>Middelhavsklima.</a:t>
            </a:r>
          </a:p>
          <a:p>
            <a:r>
              <a:rPr lang="nb-NO" sz="2000" dirty="0"/>
              <a:t>Ørken </a:t>
            </a:r>
          </a:p>
          <a:p>
            <a:r>
              <a:rPr lang="nb-NO" sz="2000" dirty="0"/>
              <a:t>Steppe </a:t>
            </a:r>
          </a:p>
          <a:p>
            <a:r>
              <a:rPr lang="nb-NO" sz="2000" dirty="0"/>
              <a:t>Subarktisk klima </a:t>
            </a:r>
          </a:p>
          <a:p>
            <a:r>
              <a:rPr lang="nb-NO" sz="2000" dirty="0"/>
              <a:t>Tundra </a:t>
            </a:r>
          </a:p>
          <a:p>
            <a:r>
              <a:rPr lang="nb-NO" sz="2000" dirty="0"/>
              <a:t>De polare iskapper</a:t>
            </a:r>
          </a:p>
        </p:txBody>
      </p:sp>
      <p:sp>
        <p:nvSpPr>
          <p:cNvPr id="4" name="Plassholder for dato 3">
            <a:extLst>
              <a:ext uri="{FF2B5EF4-FFF2-40B4-BE49-F238E27FC236}">
                <a16:creationId xmlns:a16="http://schemas.microsoft.com/office/drawing/2014/main" id="{0054D5A2-6C15-43DD-BCFF-006E3D5AA58C}"/>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0D6D131C-82C7-472C-907B-463DA7F09DF6}"/>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49717383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vann, utendørs, fjell, innsjø&#10;&#10;Automatisk generert beskrivelse">
            <a:extLst>
              <a:ext uri="{FF2B5EF4-FFF2-40B4-BE49-F238E27FC236}">
                <a16:creationId xmlns:a16="http://schemas.microsoft.com/office/drawing/2014/main" id="{EB1B4791-6BE0-4E5D-9FAC-C76362F1BD1C}"/>
              </a:ext>
            </a:extLst>
          </p:cNvPr>
          <p:cNvPicPr>
            <a:picLocks noChangeAspect="1"/>
          </p:cNvPicPr>
          <p:nvPr/>
        </p:nvPicPr>
        <p:blipFill rotWithShape="1">
          <a:blip r:embed="rId2">
            <a:extLst>
              <a:ext uri="{28A0092B-C50C-407E-A947-70E740481C1C}">
                <a14:useLocalDpi xmlns:a14="http://schemas.microsoft.com/office/drawing/2010/main" val="0"/>
              </a:ext>
            </a:extLst>
          </a:blip>
          <a:srcRect t="30298" b="12355"/>
          <a:stretch/>
        </p:blipFill>
        <p:spPr>
          <a:xfrm>
            <a:off x="-1" y="10"/>
            <a:ext cx="12192001" cy="4666928"/>
          </a:xfrm>
          <a:prstGeom prst="rect">
            <a:avLst/>
          </a:prstGeom>
        </p:spPr>
      </p:pic>
      <p:sp>
        <p:nvSpPr>
          <p:cNvPr id="2" name="Tittel 1">
            <a:extLst>
              <a:ext uri="{FF2B5EF4-FFF2-40B4-BE49-F238E27FC236}">
                <a16:creationId xmlns:a16="http://schemas.microsoft.com/office/drawing/2014/main" id="{19405312-253F-4113-A3CD-AC1A705672C6}"/>
              </a:ext>
            </a:extLst>
          </p:cNvPr>
          <p:cNvSpPr>
            <a:spLocks noGrp="1"/>
          </p:cNvSpPr>
          <p:nvPr>
            <p:ph type="title"/>
          </p:nvPr>
        </p:nvSpPr>
        <p:spPr>
          <a:xfrm>
            <a:off x="804998" y="4551037"/>
            <a:ext cx="5021782" cy="1509931"/>
          </a:xfrm>
        </p:spPr>
        <p:txBody>
          <a:bodyPr>
            <a:normAutofit/>
          </a:bodyPr>
          <a:lstStyle/>
          <a:p>
            <a:r>
              <a:rPr lang="nb-NO" sz="4000" b="1" dirty="0">
                <a:solidFill>
                  <a:srgbClr val="000000"/>
                </a:solidFill>
              </a:rPr>
              <a:t>Makroklima – Norge - generelt</a:t>
            </a:r>
          </a:p>
        </p:txBody>
      </p:sp>
      <p:sp>
        <p:nvSpPr>
          <p:cNvPr id="3" name="Plassholder for innhold 2">
            <a:extLst>
              <a:ext uri="{FF2B5EF4-FFF2-40B4-BE49-F238E27FC236}">
                <a16:creationId xmlns:a16="http://schemas.microsoft.com/office/drawing/2014/main" id="{AEAFB66F-BB3D-4A97-B09A-448175D7B4E2}"/>
              </a:ext>
            </a:extLst>
          </p:cNvPr>
          <p:cNvSpPr>
            <a:spLocks noGrp="1"/>
          </p:cNvSpPr>
          <p:nvPr>
            <p:ph idx="1"/>
          </p:nvPr>
        </p:nvSpPr>
        <p:spPr>
          <a:xfrm>
            <a:off x="5560142" y="4551037"/>
            <a:ext cx="6231621" cy="1953002"/>
          </a:xfrm>
        </p:spPr>
        <p:txBody>
          <a:bodyPr anchor="ctr">
            <a:normAutofit/>
          </a:bodyPr>
          <a:lstStyle/>
          <a:p>
            <a:r>
              <a:rPr lang="nb-NO" sz="2400" dirty="0">
                <a:solidFill>
                  <a:srgbClr val="000000"/>
                </a:solidFill>
              </a:rPr>
              <a:t>Store variasjoner mellom landsdelene. </a:t>
            </a:r>
          </a:p>
          <a:p>
            <a:r>
              <a:rPr lang="nb-NO" sz="2400" dirty="0">
                <a:solidFill>
                  <a:srgbClr val="000000"/>
                </a:solidFill>
              </a:rPr>
              <a:t>Dype motsetninger som skyldes geografiske forhold</a:t>
            </a:r>
          </a:p>
          <a:p>
            <a:r>
              <a:rPr lang="nb-NO" sz="2400" dirty="0">
                <a:solidFill>
                  <a:srgbClr val="000000"/>
                </a:solidFill>
              </a:rPr>
              <a:t>Store variasjoner fra år til år</a:t>
            </a:r>
          </a:p>
        </p:txBody>
      </p:sp>
      <p:sp>
        <p:nvSpPr>
          <p:cNvPr id="4" name="Plassholder for dato 3">
            <a:extLst>
              <a:ext uri="{FF2B5EF4-FFF2-40B4-BE49-F238E27FC236}">
                <a16:creationId xmlns:a16="http://schemas.microsoft.com/office/drawing/2014/main" id="{0C3DF594-6DF3-45BE-9262-65EFFDEE63C6}"/>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B398124C-3561-4E66-83F2-9AD0D643A5FD}"/>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86053881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38B50C1-A7D0-4211-B234-D4E5F8059C55}"/>
              </a:ext>
            </a:extLst>
          </p:cNvPr>
          <p:cNvSpPr>
            <a:spLocks noGrp="1"/>
          </p:cNvSpPr>
          <p:nvPr>
            <p:ph type="title"/>
          </p:nvPr>
        </p:nvSpPr>
        <p:spPr>
          <a:xfrm>
            <a:off x="6094105" y="802955"/>
            <a:ext cx="4977976" cy="1454051"/>
          </a:xfrm>
        </p:spPr>
        <p:txBody>
          <a:bodyPr>
            <a:normAutofit/>
          </a:bodyPr>
          <a:lstStyle/>
          <a:p>
            <a:r>
              <a:rPr lang="nb-NO" sz="4400" b="1" dirty="0">
                <a:solidFill>
                  <a:srgbClr val="000000"/>
                </a:solidFill>
              </a:rPr>
              <a:t>Nedbør og vær</a:t>
            </a:r>
          </a:p>
        </p:txBody>
      </p:sp>
      <p:pic>
        <p:nvPicPr>
          <p:cNvPr id="5" name="Bilde 4" descr="Et bilde som inneholder utendørs, vann, natur, strand&#10;&#10;Automatisk generert beskrivelse">
            <a:extLst>
              <a:ext uri="{FF2B5EF4-FFF2-40B4-BE49-F238E27FC236}">
                <a16:creationId xmlns:a16="http://schemas.microsoft.com/office/drawing/2014/main" id="{42A3832B-7DF8-4845-A846-40D966B19C6A}"/>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29609" r="18798" b="-1"/>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Plassholder for innhold 2">
            <a:extLst>
              <a:ext uri="{FF2B5EF4-FFF2-40B4-BE49-F238E27FC236}">
                <a16:creationId xmlns:a16="http://schemas.microsoft.com/office/drawing/2014/main" id="{7BFE79A1-2B93-4795-B601-EF9DFD8B33E9}"/>
              </a:ext>
            </a:extLst>
          </p:cNvPr>
          <p:cNvSpPr>
            <a:spLocks noGrp="1"/>
          </p:cNvSpPr>
          <p:nvPr>
            <p:ph idx="1"/>
          </p:nvPr>
        </p:nvSpPr>
        <p:spPr>
          <a:xfrm>
            <a:off x="5869859" y="2153266"/>
            <a:ext cx="5835590" cy="3907706"/>
          </a:xfrm>
        </p:spPr>
        <p:txBody>
          <a:bodyPr anchor="ctr">
            <a:normAutofit/>
          </a:bodyPr>
          <a:lstStyle/>
          <a:p>
            <a:r>
              <a:rPr lang="nb-NO" sz="3600" dirty="0">
                <a:solidFill>
                  <a:srgbClr val="000000"/>
                </a:solidFill>
              </a:rPr>
              <a:t>Mild og fuktig luft fra havet. </a:t>
            </a:r>
          </a:p>
          <a:p>
            <a:r>
              <a:rPr lang="nb-NO" sz="3600" dirty="0">
                <a:solidFill>
                  <a:srgbClr val="000000"/>
                </a:solidFill>
              </a:rPr>
              <a:t>Heving av luftmasser</a:t>
            </a:r>
          </a:p>
          <a:p>
            <a:r>
              <a:rPr lang="nb-NO" sz="3600" dirty="0">
                <a:solidFill>
                  <a:srgbClr val="000000"/>
                </a:solidFill>
              </a:rPr>
              <a:t>Nedbør i vest</a:t>
            </a:r>
          </a:p>
          <a:p>
            <a:r>
              <a:rPr lang="nb-NO" sz="3600" dirty="0">
                <a:solidFill>
                  <a:srgbClr val="000000"/>
                </a:solidFill>
              </a:rPr>
              <a:t>Tørrere i øst</a:t>
            </a:r>
          </a:p>
          <a:p>
            <a:r>
              <a:rPr lang="nb-NO" sz="3600" dirty="0">
                <a:solidFill>
                  <a:srgbClr val="000000"/>
                </a:solidFill>
              </a:rPr>
              <a:t>Variabelt </a:t>
            </a:r>
          </a:p>
        </p:txBody>
      </p:sp>
      <p:sp>
        <p:nvSpPr>
          <p:cNvPr id="4" name="Plassholder for dato 3">
            <a:extLst>
              <a:ext uri="{FF2B5EF4-FFF2-40B4-BE49-F238E27FC236}">
                <a16:creationId xmlns:a16="http://schemas.microsoft.com/office/drawing/2014/main" id="{743E037E-46ED-4070-A07A-B70ED29850F7}"/>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14360CAF-1DD7-4D44-9E29-58DA32DA7A2F}"/>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97732040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25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b-NO"/>
          </a:p>
        </p:txBody>
      </p:sp>
      <p:cxnSp>
        <p:nvCxnSpPr>
          <p:cNvPr id="14" name="Straight Connector 13">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42505E"/>
            </a:solidFill>
          </a:ln>
        </p:spPr>
        <p:style>
          <a:lnRef idx="1">
            <a:schemeClr val="accent1"/>
          </a:lnRef>
          <a:fillRef idx="0">
            <a:schemeClr val="accent1"/>
          </a:fillRef>
          <a:effectRef idx="0">
            <a:schemeClr val="accent1"/>
          </a:effectRef>
          <a:fontRef idx="minor">
            <a:schemeClr val="tx1"/>
          </a:fontRef>
        </p:style>
      </p:cxn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1109980" y="4277356"/>
            <a:ext cx="9966960" cy="1560320"/>
          </a:xfrm>
        </p:spPr>
        <p:txBody>
          <a:bodyPr>
            <a:normAutofit/>
          </a:bodyPr>
          <a:lstStyle/>
          <a:p>
            <a:r>
              <a:rPr lang="nb-NO" sz="5800" dirty="0">
                <a:solidFill>
                  <a:srgbClr val="42505E"/>
                </a:solidFill>
              </a:rPr>
              <a:t>Slutt fag 3</a:t>
            </a:r>
          </a:p>
        </p:txBody>
      </p:sp>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48581" y="256540"/>
            <a:ext cx="11694838" cy="3764276"/>
          </a:xfrm>
          <a:prstGeom prst="rect">
            <a:avLst/>
          </a:prstGeom>
        </p:spPr>
      </p:pic>
      <p:pic>
        <p:nvPicPr>
          <p:cNvPr id="9" name="Bilde 8">
            <a:extLst>
              <a:ext uri="{FF2B5EF4-FFF2-40B4-BE49-F238E27FC236}">
                <a16:creationId xmlns:a16="http://schemas.microsoft.com/office/drawing/2014/main" id="{8E509A60-A70E-41B4-9D06-B68C50355D0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38155" y="5837676"/>
            <a:ext cx="2638625" cy="571500"/>
          </a:xfrm>
          <a:prstGeom prst="rect">
            <a:avLst/>
          </a:prstGeom>
        </p:spPr>
      </p:pic>
    </p:spTree>
    <p:extLst>
      <p:ext uri="{BB962C8B-B14F-4D97-AF65-F5344CB8AC3E}">
        <p14:creationId xmlns:p14="http://schemas.microsoft.com/office/powerpoint/2010/main" val="21493371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 y="11"/>
            <a:ext cx="12191980" cy="6857988"/>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nb-NO" sz="3600" dirty="0">
                <a:solidFill>
                  <a:schemeClr val="tx1">
                    <a:lumMod val="85000"/>
                    <a:lumOff val="15000"/>
                  </a:schemeClr>
                </a:solidFill>
              </a:rPr>
              <a:t>Luftens stabilitet</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3" name="Bilde 12">
            <a:extLst>
              <a:ext uri="{FF2B5EF4-FFF2-40B4-BE49-F238E27FC236}">
                <a16:creationId xmlns:a16="http://schemas.microsoft.com/office/drawing/2014/main" id="{31EAFC95-BD98-4B82-9190-23797D5F7F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76687" y="6207629"/>
            <a:ext cx="2638625" cy="571500"/>
          </a:xfrm>
          <a:prstGeom prst="rect">
            <a:avLst/>
          </a:prstGeom>
        </p:spPr>
      </p:pic>
    </p:spTree>
    <p:extLst>
      <p:ext uri="{BB962C8B-B14F-4D97-AF65-F5344CB8AC3E}">
        <p14:creationId xmlns:p14="http://schemas.microsoft.com/office/powerpoint/2010/main" val="11071904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25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b-NO"/>
          </a:p>
        </p:txBody>
      </p:sp>
      <p:cxnSp>
        <p:nvCxnSpPr>
          <p:cNvPr id="14" name="Straight Connector 13">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42505E"/>
            </a:solidFill>
          </a:ln>
        </p:spPr>
        <p:style>
          <a:lnRef idx="1">
            <a:schemeClr val="accent1"/>
          </a:lnRef>
          <a:fillRef idx="0">
            <a:schemeClr val="accent1"/>
          </a:fillRef>
          <a:effectRef idx="0">
            <a:schemeClr val="accent1"/>
          </a:effectRef>
          <a:fontRef idx="minor">
            <a:schemeClr val="tx1"/>
          </a:fontRef>
        </p:style>
      </p:cxn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1109980" y="4277356"/>
            <a:ext cx="9966960" cy="1560320"/>
          </a:xfrm>
        </p:spPr>
        <p:txBody>
          <a:bodyPr>
            <a:normAutofit/>
          </a:bodyPr>
          <a:lstStyle/>
          <a:p>
            <a:r>
              <a:rPr lang="nb-NO" sz="5800" dirty="0">
                <a:solidFill>
                  <a:srgbClr val="42505E"/>
                </a:solidFill>
              </a:rPr>
              <a:t>Del 0 Innledning</a:t>
            </a:r>
          </a:p>
        </p:txBody>
      </p:sp>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48581" y="256540"/>
            <a:ext cx="11694838" cy="3764276"/>
          </a:xfrm>
          <a:prstGeom prst="rect">
            <a:avLst/>
          </a:prstGeom>
        </p:spPr>
      </p:pic>
      <p:pic>
        <p:nvPicPr>
          <p:cNvPr id="8" name="Bilde 7">
            <a:extLst>
              <a:ext uri="{FF2B5EF4-FFF2-40B4-BE49-F238E27FC236}">
                <a16:creationId xmlns:a16="http://schemas.microsoft.com/office/drawing/2014/main" id="{B75EF98D-DD82-460E-A772-7D855E40B0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36081" y="5837676"/>
            <a:ext cx="2642774" cy="571500"/>
          </a:xfrm>
          <a:prstGeom prst="rect">
            <a:avLst/>
          </a:prstGeom>
        </p:spPr>
      </p:pic>
    </p:spTree>
    <p:extLst>
      <p:ext uri="{BB962C8B-B14F-4D97-AF65-F5344CB8AC3E}">
        <p14:creationId xmlns:p14="http://schemas.microsoft.com/office/powerpoint/2010/main" val="2510158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2E081F02-4B8B-43D1-A786-E229A8F65A3B}"/>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nb-NO" sz="2800" b="1"/>
              <a:t>Vanndampen og dens kretsløp</a:t>
            </a:r>
          </a:p>
        </p:txBody>
      </p:sp>
      <p:sp>
        <p:nvSpPr>
          <p:cNvPr id="3" name="Plassholder for innhold 2">
            <a:extLst>
              <a:ext uri="{FF2B5EF4-FFF2-40B4-BE49-F238E27FC236}">
                <a16:creationId xmlns:a16="http://schemas.microsoft.com/office/drawing/2014/main" id="{D3E5F54A-31BB-4403-9B11-59DBF63D426C}"/>
              </a:ext>
            </a:extLst>
          </p:cNvPr>
          <p:cNvSpPr>
            <a:spLocks noGrp="1"/>
          </p:cNvSpPr>
          <p:nvPr>
            <p:ph idx="1"/>
          </p:nvPr>
        </p:nvSpPr>
        <p:spPr>
          <a:xfrm>
            <a:off x="643467" y="2638043"/>
            <a:ext cx="3495395" cy="3596565"/>
          </a:xfrm>
        </p:spPr>
        <p:txBody>
          <a:bodyPr>
            <a:normAutofit/>
          </a:bodyPr>
          <a:lstStyle/>
          <a:p>
            <a:r>
              <a:rPr lang="nb-NO" sz="1800" dirty="0"/>
              <a:t>Fordamping («evaporation») fra væske til gass</a:t>
            </a:r>
          </a:p>
          <a:p>
            <a:r>
              <a:rPr lang="nb-NO" sz="1800" dirty="0"/>
              <a:t>Sublimasjon fra fast form (is) til gass</a:t>
            </a:r>
          </a:p>
          <a:p>
            <a:r>
              <a:rPr lang="nb-NO" sz="1800" dirty="0"/>
              <a:t>Sublimasjon fra gass til fast form (is). Men også ordet fortetning («deposition») brukes her</a:t>
            </a:r>
          </a:p>
          <a:p>
            <a:r>
              <a:rPr lang="nb-NO" sz="1800" dirty="0"/>
              <a:t>Kondensasjon fra gass til væske</a:t>
            </a:r>
          </a:p>
          <a:p>
            <a:r>
              <a:rPr lang="nb-NO" sz="1800" dirty="0"/>
              <a:t>Smelting fra is til vann</a:t>
            </a:r>
          </a:p>
          <a:p>
            <a:r>
              <a:rPr lang="nb-NO" sz="1800" dirty="0"/>
              <a:t>Frysing fra vann til is</a:t>
            </a:r>
          </a:p>
        </p:txBody>
      </p:sp>
      <p:pic>
        <p:nvPicPr>
          <p:cNvPr id="5" name="Bilde 4" descr="Et bilde som inneholder tekst, kart&#10;&#10;Automatisk generert beskrivelse">
            <a:extLst>
              <a:ext uri="{FF2B5EF4-FFF2-40B4-BE49-F238E27FC236}">
                <a16:creationId xmlns:a16="http://schemas.microsoft.com/office/drawing/2014/main" id="{28BC1EBA-1608-4664-A8A9-95A762CBB273}"/>
              </a:ext>
            </a:extLst>
          </p:cNvPr>
          <p:cNvPicPr>
            <a:picLocks noChangeAspect="1"/>
          </p:cNvPicPr>
          <p:nvPr/>
        </p:nvPicPr>
        <p:blipFill rotWithShape="1">
          <a:blip r:embed="rId2">
            <a:extLst>
              <a:ext uri="{28A0092B-C50C-407E-A947-70E740481C1C}">
                <a14:useLocalDpi xmlns:a14="http://schemas.microsoft.com/office/drawing/2010/main" val="0"/>
              </a:ext>
            </a:extLst>
          </a:blip>
          <a:srcRect t="4135" r="-3" b="-3"/>
          <a:stretch/>
        </p:blipFill>
        <p:spPr>
          <a:xfrm>
            <a:off x="5297763" y="1865471"/>
            <a:ext cx="6250769" cy="2966191"/>
          </a:xfrm>
          <a:prstGeom prst="rect">
            <a:avLst/>
          </a:prstGeom>
        </p:spPr>
      </p:pic>
      <p:sp>
        <p:nvSpPr>
          <p:cNvPr id="4" name="Plassholder for dato 3">
            <a:extLst>
              <a:ext uri="{FF2B5EF4-FFF2-40B4-BE49-F238E27FC236}">
                <a16:creationId xmlns:a16="http://schemas.microsoft.com/office/drawing/2014/main" id="{6DFCFA88-9C4B-43E5-BEF2-C1E65FB80194}"/>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BD3652BC-B6CB-4767-B6AF-FDB7D2353A02}"/>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69194735"/>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C526BA0-1D0D-4B6D-BCBC-8D142B42C039}"/>
              </a:ext>
            </a:extLst>
          </p:cNvPr>
          <p:cNvSpPr>
            <a:spLocks noGrp="1"/>
          </p:cNvSpPr>
          <p:nvPr>
            <p:ph type="title"/>
          </p:nvPr>
        </p:nvSpPr>
        <p:spPr>
          <a:xfrm>
            <a:off x="838200" y="365125"/>
            <a:ext cx="10515600" cy="1325563"/>
          </a:xfrm>
        </p:spPr>
        <p:txBody>
          <a:bodyPr>
            <a:normAutofit/>
          </a:bodyPr>
          <a:lstStyle/>
          <a:p>
            <a:r>
              <a:rPr lang="nb-NO" sz="4400" b="1" dirty="0"/>
              <a:t>Vanndampens kretsløp krever energi</a:t>
            </a:r>
          </a:p>
        </p:txBody>
      </p:sp>
      <p:graphicFrame>
        <p:nvGraphicFramePr>
          <p:cNvPr id="39" name="Plassholder for innhold 2">
            <a:extLst>
              <a:ext uri="{FF2B5EF4-FFF2-40B4-BE49-F238E27FC236}">
                <a16:creationId xmlns:a16="http://schemas.microsoft.com/office/drawing/2014/main" id="{A407937A-9D6C-44F6-A99A-11AB44712C0B}"/>
              </a:ext>
            </a:extLst>
          </p:cNvPr>
          <p:cNvGraphicFramePr>
            <a:graphicFrameLocks noGrp="1"/>
          </p:cNvGraphicFramePr>
          <p:nvPr>
            <p:ph idx="1"/>
            <p:extLst>
              <p:ext uri="{D42A27DB-BD31-4B8C-83A1-F6EECF244321}">
                <p14:modId xmlns:p14="http://schemas.microsoft.com/office/powerpoint/2010/main" val="299836235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Plassholder for dato 2">
            <a:extLst>
              <a:ext uri="{FF2B5EF4-FFF2-40B4-BE49-F238E27FC236}">
                <a16:creationId xmlns:a16="http://schemas.microsoft.com/office/drawing/2014/main" id="{8A47507F-D947-4C66-AE2C-E4E2E41F9B1F}"/>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84CBEA3F-D0F0-4C2D-B4A8-D10CF8EECECD}"/>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941977358"/>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descr="Et bilde som inneholder klokke, sitter, bord, lukk&#10;&#10;Automatisk generert beskrivelse">
            <a:extLst>
              <a:ext uri="{FF2B5EF4-FFF2-40B4-BE49-F238E27FC236}">
                <a16:creationId xmlns:a16="http://schemas.microsoft.com/office/drawing/2014/main" id="{ADC2317F-16EA-4CF6-933B-32060BF7604F}"/>
              </a:ext>
            </a:extLst>
          </p:cNvPr>
          <p:cNvPicPr>
            <a:picLocks noChangeAspect="1"/>
          </p:cNvPicPr>
          <p:nvPr/>
        </p:nvPicPr>
        <p:blipFill rotWithShape="1">
          <a:blip r:embed="rId2">
            <a:extLst>
              <a:ext uri="{28A0092B-C50C-407E-A947-70E740481C1C}">
                <a14:useLocalDpi xmlns:a14="http://schemas.microsoft.com/office/drawing/2010/main" val="0"/>
              </a:ext>
            </a:extLst>
          </a:blip>
          <a:srcRect t="23391" r="9091"/>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724CD679-7405-4CD3-A92A-9469F279A5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573559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34866E9D-A4DC-4775-AD30-721C362E484B}"/>
              </a:ext>
            </a:extLst>
          </p:cNvPr>
          <p:cNvSpPr>
            <a:spLocks noGrp="1"/>
          </p:cNvSpPr>
          <p:nvPr>
            <p:ph type="title"/>
          </p:nvPr>
        </p:nvSpPr>
        <p:spPr>
          <a:xfrm>
            <a:off x="594805" y="640263"/>
            <a:ext cx="5221266" cy="1344975"/>
          </a:xfrm>
        </p:spPr>
        <p:txBody>
          <a:bodyPr>
            <a:normAutofit/>
          </a:bodyPr>
          <a:lstStyle/>
          <a:p>
            <a:r>
              <a:rPr lang="nb-NO" sz="3700" b="1"/>
              <a:t>Viktige begreper – mettet luft («saturated air»)</a:t>
            </a:r>
            <a:endParaRPr lang="nb-NO" sz="3700" b="1" dirty="0"/>
          </a:p>
        </p:txBody>
      </p:sp>
      <p:sp>
        <p:nvSpPr>
          <p:cNvPr id="3" name="Plassholder for innhold 2">
            <a:extLst>
              <a:ext uri="{FF2B5EF4-FFF2-40B4-BE49-F238E27FC236}">
                <a16:creationId xmlns:a16="http://schemas.microsoft.com/office/drawing/2014/main" id="{F01B0990-225B-4CA0-9F34-9F566AC645E5}"/>
              </a:ext>
            </a:extLst>
          </p:cNvPr>
          <p:cNvSpPr>
            <a:spLocks noGrp="1"/>
          </p:cNvSpPr>
          <p:nvPr>
            <p:ph idx="1"/>
          </p:nvPr>
        </p:nvSpPr>
        <p:spPr>
          <a:xfrm>
            <a:off x="594110" y="2121763"/>
            <a:ext cx="5235490" cy="3773010"/>
          </a:xfrm>
        </p:spPr>
        <p:txBody>
          <a:bodyPr>
            <a:normAutofit/>
          </a:bodyPr>
          <a:lstStyle/>
          <a:p>
            <a:r>
              <a:rPr lang="nb-NO" sz="2400"/>
              <a:t>Luften er mettet når den inneholder så mye vanndamp som mulig</a:t>
            </a:r>
          </a:p>
          <a:p>
            <a:r>
              <a:rPr lang="nb-NO" sz="2400"/>
              <a:t>Luftens metningsstatus er avhengig av temperaturen</a:t>
            </a:r>
          </a:p>
          <a:p>
            <a:pPr>
              <a:buFontTx/>
              <a:buChar char="-"/>
            </a:pPr>
            <a:r>
              <a:rPr lang="nb-NO" sz="2400"/>
              <a:t>Varm luft har større kapasitet til å holde på vanndamp enn kald luft</a:t>
            </a:r>
          </a:p>
          <a:p>
            <a:r>
              <a:rPr lang="nb-NO" sz="2400"/>
              <a:t>Luften kan også bli mettet om vi blander to luftmasser som i seg selv ikke er mettet </a:t>
            </a:r>
            <a:endParaRPr lang="nb-NO" sz="2400" dirty="0"/>
          </a:p>
        </p:txBody>
      </p:sp>
      <p:sp>
        <p:nvSpPr>
          <p:cNvPr id="4" name="Plassholder for dato 3">
            <a:extLst>
              <a:ext uri="{FF2B5EF4-FFF2-40B4-BE49-F238E27FC236}">
                <a16:creationId xmlns:a16="http://schemas.microsoft.com/office/drawing/2014/main" id="{3870F5C9-AC4C-4DC3-8F47-311A86892B48}"/>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9601C95A-56E0-4990-BDCE-BC7BE606E6E0}"/>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26111340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62DDAFC-08F3-413F-8474-76A9392B2985}"/>
              </a:ext>
            </a:extLst>
          </p:cNvPr>
          <p:cNvSpPr>
            <a:spLocks noGrp="1"/>
          </p:cNvSpPr>
          <p:nvPr>
            <p:ph type="title"/>
          </p:nvPr>
        </p:nvSpPr>
        <p:spPr>
          <a:xfrm>
            <a:off x="4965430" y="629266"/>
            <a:ext cx="6586491" cy="1676603"/>
          </a:xfrm>
        </p:spPr>
        <p:txBody>
          <a:bodyPr>
            <a:normAutofit/>
          </a:bodyPr>
          <a:lstStyle/>
          <a:p>
            <a:r>
              <a:rPr lang="nb-NO" sz="4400" b="1" dirty="0"/>
              <a:t>Viktige begreper – relativ fuktighet</a:t>
            </a:r>
          </a:p>
        </p:txBody>
      </p:sp>
      <p:pic>
        <p:nvPicPr>
          <p:cNvPr id="5" name="Bilde 4" descr="Et bilde som inneholder innendørs, objekt, bok, sitter&#10;&#10;Automatisk generert beskrivelse">
            <a:extLst>
              <a:ext uri="{FF2B5EF4-FFF2-40B4-BE49-F238E27FC236}">
                <a16:creationId xmlns:a16="http://schemas.microsoft.com/office/drawing/2014/main" id="{55130E02-8AEF-467C-AA8D-B23B96D03F36}"/>
              </a:ext>
            </a:extLst>
          </p:cNvPr>
          <p:cNvPicPr>
            <a:picLocks noChangeAspect="1"/>
          </p:cNvPicPr>
          <p:nvPr/>
        </p:nvPicPr>
        <p:blipFill rotWithShape="1">
          <a:blip r:embed="rId2">
            <a:extLst>
              <a:ext uri="{28A0092B-C50C-407E-A947-70E740481C1C}">
                <a14:useLocalDpi xmlns:a14="http://schemas.microsoft.com/office/drawing/2010/main" val="0"/>
              </a:ext>
            </a:extLst>
          </a:blip>
          <a:srcRect l="21192" r="33688" b="-1"/>
          <a:stretch/>
        </p:blipFill>
        <p:spPr>
          <a:xfrm>
            <a:off x="20" y="10"/>
            <a:ext cx="4635571" cy="6857990"/>
          </a:xfrm>
          <a:prstGeom prst="rect">
            <a:avLst/>
          </a:prstGeom>
          <a:effectLst/>
        </p:spPr>
      </p:pic>
      <p:sp>
        <p:nvSpPr>
          <p:cNvPr id="3" name="Plassholder for innhold 2">
            <a:extLst>
              <a:ext uri="{FF2B5EF4-FFF2-40B4-BE49-F238E27FC236}">
                <a16:creationId xmlns:a16="http://schemas.microsoft.com/office/drawing/2014/main" id="{89B3EA8E-DBFC-41C3-9E56-6AEF4540B523}"/>
              </a:ext>
            </a:extLst>
          </p:cNvPr>
          <p:cNvSpPr>
            <a:spLocks noGrp="1"/>
          </p:cNvSpPr>
          <p:nvPr>
            <p:ph idx="1"/>
          </p:nvPr>
        </p:nvSpPr>
        <p:spPr>
          <a:xfrm>
            <a:off x="4965431" y="2438400"/>
            <a:ext cx="6586489" cy="3785419"/>
          </a:xfrm>
        </p:spPr>
        <p:txBody>
          <a:bodyPr>
            <a:normAutofit lnSpcReduction="10000"/>
          </a:bodyPr>
          <a:lstStyle/>
          <a:p>
            <a:r>
              <a:rPr lang="nb-NO" dirty="0"/>
              <a:t>Et mål for hvor mye vanndamp luften inneholder</a:t>
            </a:r>
          </a:p>
          <a:p>
            <a:r>
              <a:rPr lang="nb-NO" dirty="0"/>
              <a:t>Forholdet mellom hvor mye vanndamp det er i luften (absolutt fuktighet) og hvor mye vanndamp luften klarer å holde ved en gitt temperatur</a:t>
            </a:r>
          </a:p>
          <a:p>
            <a:r>
              <a:rPr lang="nb-NO" dirty="0"/>
              <a:t>Hvis det ikke foregår noen fordamping fra en vann-, is- eller snøflate er luften mettet. Da er også den relative fuktigheten 100 prosent</a:t>
            </a:r>
          </a:p>
        </p:txBody>
      </p:sp>
      <p:sp>
        <p:nvSpPr>
          <p:cNvPr id="4" name="Plassholder for dato 3">
            <a:extLst>
              <a:ext uri="{FF2B5EF4-FFF2-40B4-BE49-F238E27FC236}">
                <a16:creationId xmlns:a16="http://schemas.microsoft.com/office/drawing/2014/main" id="{7971ACF6-F14D-40B3-8A40-2666CA6958E1}"/>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43FD36C3-B530-4CA6-8989-94BCC6ACFC90}"/>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8981076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19228C1-7FD2-4E98-BEC6-9104003E897B}"/>
              </a:ext>
            </a:extLst>
          </p:cNvPr>
          <p:cNvSpPr>
            <a:spLocks noGrp="1"/>
          </p:cNvSpPr>
          <p:nvPr>
            <p:ph type="title"/>
          </p:nvPr>
        </p:nvSpPr>
        <p:spPr>
          <a:xfrm>
            <a:off x="5069940" y="365124"/>
            <a:ext cx="6172200" cy="1828800"/>
          </a:xfrm>
        </p:spPr>
        <p:txBody>
          <a:bodyPr>
            <a:normAutofit/>
          </a:bodyPr>
          <a:lstStyle/>
          <a:p>
            <a:r>
              <a:rPr lang="nb-NO" sz="4400" b="1" dirty="0"/>
              <a:t>Viktige begreper – duggpunktstemperatur T</a:t>
            </a:r>
            <a:r>
              <a:rPr lang="nb-NO" sz="2400" b="1" dirty="0"/>
              <a:t>D</a:t>
            </a:r>
            <a:endParaRPr lang="nb-NO" sz="4400" b="1" dirty="0"/>
          </a:p>
        </p:txBody>
      </p:sp>
      <p:pic>
        <p:nvPicPr>
          <p:cNvPr id="5" name="Bilde 4" descr="Et bilde som inneholder bygning, sitter, hvit, svart&#10;&#10;Automatisk generert beskrivelse">
            <a:extLst>
              <a:ext uri="{FF2B5EF4-FFF2-40B4-BE49-F238E27FC236}">
                <a16:creationId xmlns:a16="http://schemas.microsoft.com/office/drawing/2014/main" id="{4AC88CC1-0E93-412A-BFA1-172C54FA84CE}"/>
              </a:ext>
            </a:extLst>
          </p:cNvPr>
          <p:cNvPicPr>
            <a:picLocks noChangeAspect="1"/>
          </p:cNvPicPr>
          <p:nvPr/>
        </p:nvPicPr>
        <p:blipFill rotWithShape="1">
          <a:blip r:embed="rId2">
            <a:extLst>
              <a:ext uri="{28A0092B-C50C-407E-A947-70E740481C1C}">
                <a14:useLocalDpi xmlns:a14="http://schemas.microsoft.com/office/drawing/2010/main" val="0"/>
              </a:ext>
            </a:extLst>
          </a:blip>
          <a:srcRect l="8005" r="53940"/>
          <a:stretch/>
        </p:blipFill>
        <p:spPr>
          <a:xfrm>
            <a:off x="20" y="10"/>
            <a:ext cx="4639713" cy="6857990"/>
          </a:xfrm>
          <a:prstGeom prst="rect">
            <a:avLst/>
          </a:prstGeom>
        </p:spPr>
      </p:pic>
      <p:sp>
        <p:nvSpPr>
          <p:cNvPr id="3" name="Plassholder for innhold 2">
            <a:extLst>
              <a:ext uri="{FF2B5EF4-FFF2-40B4-BE49-F238E27FC236}">
                <a16:creationId xmlns:a16="http://schemas.microsoft.com/office/drawing/2014/main" id="{BB61A518-BDE5-47D7-9903-FB3A62E16512}"/>
              </a:ext>
            </a:extLst>
          </p:cNvPr>
          <p:cNvSpPr>
            <a:spLocks noGrp="1"/>
          </p:cNvSpPr>
          <p:nvPr>
            <p:ph idx="1"/>
          </p:nvPr>
        </p:nvSpPr>
        <p:spPr>
          <a:xfrm>
            <a:off x="5069940" y="2322576"/>
            <a:ext cx="6172200" cy="3858768"/>
          </a:xfrm>
        </p:spPr>
        <p:txBody>
          <a:bodyPr>
            <a:normAutofit fontScale="92500"/>
          </a:bodyPr>
          <a:lstStyle/>
          <a:p>
            <a:r>
              <a:rPr lang="nb-NO" dirty="0"/>
              <a:t>T</a:t>
            </a:r>
            <a:r>
              <a:rPr lang="nb-NO" sz="1600" dirty="0"/>
              <a:t>D</a:t>
            </a:r>
            <a:r>
              <a:rPr lang="nb-NO" dirty="0"/>
              <a:t> («</a:t>
            </a:r>
            <a:r>
              <a:rPr lang="nb-NO" dirty="0" err="1"/>
              <a:t>dew</a:t>
            </a:r>
            <a:r>
              <a:rPr lang="nb-NO" dirty="0"/>
              <a:t> point temperature»)</a:t>
            </a:r>
          </a:p>
          <a:p>
            <a:r>
              <a:rPr lang="nb-NO" dirty="0"/>
              <a:t>Temperaturen som luften må kjøles ned til for at den skal bli mettet med vanndamp</a:t>
            </a:r>
          </a:p>
          <a:p>
            <a:r>
              <a:rPr lang="nb-NO" dirty="0"/>
              <a:t>Differansen mellom temperatur og duggpunktstemperatur kalles «spredningen» eller «splitten» </a:t>
            </a:r>
          </a:p>
          <a:p>
            <a:r>
              <a:rPr lang="nb-NO" dirty="0"/>
              <a:t>Når den er 2-3 grader eller mindre er det fare for tåke dersom temperaturen faller</a:t>
            </a:r>
          </a:p>
        </p:txBody>
      </p:sp>
      <p:sp>
        <p:nvSpPr>
          <p:cNvPr id="4" name="Plassholder for dato 3">
            <a:extLst>
              <a:ext uri="{FF2B5EF4-FFF2-40B4-BE49-F238E27FC236}">
                <a16:creationId xmlns:a16="http://schemas.microsoft.com/office/drawing/2014/main" id="{0CE62988-FFB2-43FE-AF74-DB32CEA193CA}"/>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B545816B-ECB6-4AA0-88DB-86E677410AEE}"/>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137882584"/>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336162-B533-4EFE-8BB3-8EBB4A5E3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14384" cy="6858000"/>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F5F92C1-9C97-4FA8-B79B-10E7BCDCE9F5}"/>
              </a:ext>
            </a:extLst>
          </p:cNvPr>
          <p:cNvSpPr>
            <a:spLocks noGrp="1"/>
          </p:cNvSpPr>
          <p:nvPr>
            <p:ph type="title"/>
          </p:nvPr>
        </p:nvSpPr>
        <p:spPr>
          <a:xfrm>
            <a:off x="829781" y="2745736"/>
            <a:ext cx="3698803" cy="1366528"/>
          </a:xfrm>
          <a:solidFill>
            <a:srgbClr val="FFFFFF"/>
          </a:solidFill>
          <a:ln w="25400" cap="sq">
            <a:solidFill>
              <a:srgbClr val="404040"/>
            </a:solidFill>
            <a:miter lim="800000"/>
          </a:ln>
        </p:spPr>
        <p:txBody>
          <a:bodyPr>
            <a:normAutofit fontScale="90000"/>
          </a:bodyPr>
          <a:lstStyle/>
          <a:p>
            <a:pPr algn="ctr"/>
            <a:r>
              <a:rPr lang="nb-NO" sz="3200" b="1" dirty="0">
                <a:solidFill>
                  <a:srgbClr val="262626"/>
                </a:solidFill>
              </a:rPr>
              <a:t>Viktige begreper – temperaturgradienter («lapse rates»)</a:t>
            </a:r>
          </a:p>
        </p:txBody>
      </p:sp>
      <p:sp>
        <p:nvSpPr>
          <p:cNvPr id="3" name="Plassholder for innhold 2">
            <a:extLst>
              <a:ext uri="{FF2B5EF4-FFF2-40B4-BE49-F238E27FC236}">
                <a16:creationId xmlns:a16="http://schemas.microsoft.com/office/drawing/2014/main" id="{8BCEC416-82F3-4DFB-A072-167DD47BBDF2}"/>
              </a:ext>
            </a:extLst>
          </p:cNvPr>
          <p:cNvSpPr>
            <a:spLocks noGrp="1"/>
          </p:cNvSpPr>
          <p:nvPr>
            <p:ph idx="1"/>
          </p:nvPr>
        </p:nvSpPr>
        <p:spPr>
          <a:xfrm>
            <a:off x="6049182" y="802638"/>
            <a:ext cx="5408696" cy="5252722"/>
          </a:xfrm>
        </p:spPr>
        <p:txBody>
          <a:bodyPr anchor="ctr">
            <a:normAutofit/>
          </a:bodyPr>
          <a:lstStyle/>
          <a:p>
            <a:r>
              <a:rPr lang="nb-NO" sz="2400" dirty="0"/>
              <a:t>Hvor mye temperaturen synker eller stiger per høydeenhet – normalt angitt i antall grader Celsius per 100 meter</a:t>
            </a:r>
          </a:p>
          <a:p>
            <a:r>
              <a:rPr lang="nb-NO" sz="2400" dirty="0"/>
              <a:t>Omgivelsenes temperaturgradient («ELR – </a:t>
            </a:r>
            <a:r>
              <a:rPr lang="nb-NO" sz="2400" dirty="0" err="1"/>
              <a:t>environment</a:t>
            </a:r>
            <a:r>
              <a:rPr lang="nb-NO" sz="2400" dirty="0"/>
              <a:t> lapse rate»)</a:t>
            </a:r>
          </a:p>
          <a:p>
            <a:r>
              <a:rPr lang="nb-NO" sz="2400" dirty="0"/>
              <a:t>Tørradiabatisk temperaturgradient («DLR – dry </a:t>
            </a:r>
            <a:r>
              <a:rPr lang="nb-NO" sz="2400" dirty="0" err="1"/>
              <a:t>adiabatic</a:t>
            </a:r>
            <a:r>
              <a:rPr lang="nb-NO" sz="2400" dirty="0"/>
              <a:t> lapse rate») – 1 grad Celsius per 100 meter</a:t>
            </a:r>
          </a:p>
          <a:p>
            <a:r>
              <a:rPr lang="nb-NO" sz="2400" dirty="0"/>
              <a:t>Fuktigadiabatisk temperaturgradient («SLR – </a:t>
            </a:r>
            <a:r>
              <a:rPr lang="nb-NO" sz="2400" dirty="0" err="1"/>
              <a:t>saturated</a:t>
            </a:r>
            <a:r>
              <a:rPr lang="nb-NO" sz="2400" dirty="0"/>
              <a:t> lapse rate») – omtrent 0,6 grader Celsius per 100 meter</a:t>
            </a:r>
          </a:p>
          <a:p>
            <a:endParaRPr lang="nb-NO" sz="2400" dirty="0"/>
          </a:p>
        </p:txBody>
      </p:sp>
      <p:sp>
        <p:nvSpPr>
          <p:cNvPr id="4" name="Plassholder for dato 3">
            <a:extLst>
              <a:ext uri="{FF2B5EF4-FFF2-40B4-BE49-F238E27FC236}">
                <a16:creationId xmlns:a16="http://schemas.microsoft.com/office/drawing/2014/main" id="{2C54AA11-C136-4242-906F-04334E16A836}"/>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24DE4312-D852-434A-9C2F-ADAF417582E6}"/>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281048681"/>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tel 1">
            <a:extLst>
              <a:ext uri="{FF2B5EF4-FFF2-40B4-BE49-F238E27FC236}">
                <a16:creationId xmlns:a16="http://schemas.microsoft.com/office/drawing/2014/main" id="{6D966D5B-814B-4BC8-A204-2CB6CB0316D3}"/>
              </a:ext>
            </a:extLst>
          </p:cNvPr>
          <p:cNvSpPr>
            <a:spLocks noGrp="1"/>
          </p:cNvSpPr>
          <p:nvPr>
            <p:ph type="title"/>
          </p:nvPr>
        </p:nvSpPr>
        <p:spPr>
          <a:xfrm>
            <a:off x="6094105" y="802955"/>
            <a:ext cx="4977976" cy="1454051"/>
          </a:xfrm>
        </p:spPr>
        <p:txBody>
          <a:bodyPr>
            <a:normAutofit/>
          </a:bodyPr>
          <a:lstStyle/>
          <a:p>
            <a:r>
              <a:rPr lang="nb-NO" sz="3400" b="1">
                <a:solidFill>
                  <a:srgbClr val="000000"/>
                </a:solidFill>
              </a:rPr>
              <a:t>Omgivelsenes temperaturgradient («ELR»)</a:t>
            </a:r>
          </a:p>
        </p:txBody>
      </p:sp>
      <p:sp>
        <p:nvSpPr>
          <p:cNvPr id="1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Graphic 6">
            <a:extLst>
              <a:ext uri="{FF2B5EF4-FFF2-40B4-BE49-F238E27FC236}">
                <a16:creationId xmlns:a16="http://schemas.microsoft.com/office/drawing/2014/main" id="{C19209F0-1EAF-41DC-95D0-70999FFBE7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254" y="1629089"/>
            <a:ext cx="3620021" cy="3620021"/>
          </a:xfrm>
          <a:prstGeom prst="rect">
            <a:avLst/>
          </a:prstGeom>
        </p:spPr>
      </p:pic>
      <p:sp>
        <p:nvSpPr>
          <p:cNvPr id="3" name="Plassholder for innhold 2">
            <a:extLst>
              <a:ext uri="{FF2B5EF4-FFF2-40B4-BE49-F238E27FC236}">
                <a16:creationId xmlns:a16="http://schemas.microsoft.com/office/drawing/2014/main" id="{23F63847-B824-4127-9964-0E9BBD6CD9BA}"/>
              </a:ext>
            </a:extLst>
          </p:cNvPr>
          <p:cNvSpPr>
            <a:spLocks noGrp="1"/>
          </p:cNvSpPr>
          <p:nvPr>
            <p:ph idx="1"/>
          </p:nvPr>
        </p:nvSpPr>
        <p:spPr>
          <a:xfrm>
            <a:off x="6090573" y="2421682"/>
            <a:ext cx="5241455" cy="3717899"/>
          </a:xfrm>
        </p:spPr>
        <p:txBody>
          <a:bodyPr anchor="ctr">
            <a:normAutofit lnSpcReduction="10000"/>
          </a:bodyPr>
          <a:lstStyle/>
          <a:p>
            <a:r>
              <a:rPr lang="nb-NO" sz="2400" dirty="0">
                <a:solidFill>
                  <a:srgbClr val="000000"/>
                </a:solidFill>
              </a:rPr>
              <a:t>Viser hvordan luftens temperatur i omgivelsene – det vil si den aktuelle luften som er rundt målestedet – oppfører seg</a:t>
            </a:r>
          </a:p>
          <a:p>
            <a:r>
              <a:rPr lang="nb-NO" sz="2400" dirty="0">
                <a:solidFill>
                  <a:srgbClr val="000000"/>
                </a:solidFill>
              </a:rPr>
              <a:t>Normalt synker temperaturen med høyden – men ikke alltid</a:t>
            </a:r>
          </a:p>
          <a:p>
            <a:r>
              <a:rPr lang="nb-NO" sz="2400" dirty="0">
                <a:solidFill>
                  <a:srgbClr val="000000"/>
                </a:solidFill>
              </a:rPr>
              <a:t>Hvor mye den aktuelle temperaturen endres med høyden er avhengig av lokale forhold</a:t>
            </a:r>
          </a:p>
          <a:p>
            <a:r>
              <a:rPr lang="nb-NO" sz="2400" dirty="0">
                <a:solidFill>
                  <a:srgbClr val="000000"/>
                </a:solidFill>
              </a:rPr>
              <a:t>Viktig fordi den bestemmer hva som skjer med luft som heves</a:t>
            </a:r>
          </a:p>
        </p:txBody>
      </p:sp>
      <p:sp>
        <p:nvSpPr>
          <p:cNvPr id="4" name="Plassholder for dato 3">
            <a:extLst>
              <a:ext uri="{FF2B5EF4-FFF2-40B4-BE49-F238E27FC236}">
                <a16:creationId xmlns:a16="http://schemas.microsoft.com/office/drawing/2014/main" id="{C6E02AD7-E6FE-4E97-9DBA-CDAE6CA9458B}"/>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DCB57064-34F2-490E-B995-058613D2B0A2}"/>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42607558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D24CCCE8-0457-470B-8AE7-60BDCD55B82F}"/>
              </a:ext>
            </a:extLst>
          </p:cNvPr>
          <p:cNvSpPr>
            <a:spLocks noGrp="1"/>
          </p:cNvSpPr>
          <p:nvPr>
            <p:ph type="title"/>
          </p:nvPr>
        </p:nvSpPr>
        <p:spPr>
          <a:xfrm>
            <a:off x="838200" y="963877"/>
            <a:ext cx="3494362" cy="4930246"/>
          </a:xfrm>
        </p:spPr>
        <p:txBody>
          <a:bodyPr>
            <a:normAutofit/>
          </a:bodyPr>
          <a:lstStyle/>
          <a:p>
            <a:pPr algn="r"/>
            <a:r>
              <a:rPr lang="nb-NO" sz="3100" b="1">
                <a:solidFill>
                  <a:schemeClr val="accent1"/>
                </a:solidFill>
              </a:rPr>
              <a:t>Tørradiabatisk temperaturgradient («DALR»)</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505ED035-15C0-4DED-9390-6853B0B22D97}"/>
              </a:ext>
            </a:extLst>
          </p:cNvPr>
          <p:cNvSpPr>
            <a:spLocks noGrp="1"/>
          </p:cNvSpPr>
          <p:nvPr>
            <p:ph idx="1"/>
          </p:nvPr>
        </p:nvSpPr>
        <p:spPr>
          <a:xfrm>
            <a:off x="4976031" y="963877"/>
            <a:ext cx="6377769" cy="4930246"/>
          </a:xfrm>
        </p:spPr>
        <p:txBody>
          <a:bodyPr anchor="ctr">
            <a:normAutofit/>
          </a:bodyPr>
          <a:lstStyle/>
          <a:p>
            <a:r>
              <a:rPr lang="nb-NO" sz="2400" dirty="0"/>
              <a:t>Tørr eller umettet luft stiger</a:t>
            </a:r>
          </a:p>
          <a:p>
            <a:pPr>
              <a:buFontTx/>
              <a:buChar char="-"/>
            </a:pPr>
            <a:r>
              <a:rPr lang="nb-NO" sz="2400" dirty="0"/>
              <a:t>Avkjøles adiabatisk på grunn av at trykket synker med økende høyde</a:t>
            </a:r>
            <a:br>
              <a:rPr lang="nb-NO" sz="2400" dirty="0"/>
            </a:br>
            <a:endParaRPr lang="nb-NO" sz="2400" dirty="0"/>
          </a:p>
          <a:p>
            <a:r>
              <a:rPr lang="nb-NO" sz="2400" dirty="0"/>
              <a:t>Tørr eller umettet luft synker</a:t>
            </a:r>
          </a:p>
          <a:p>
            <a:pPr>
              <a:buFontTx/>
              <a:buChar char="-"/>
            </a:pPr>
            <a:r>
              <a:rPr lang="nb-NO" sz="2400" dirty="0"/>
              <a:t>Oppvarmes adiabatisk på grunn av at trykket øker med lavere høyde</a:t>
            </a:r>
            <a:br>
              <a:rPr lang="nb-NO" sz="2400" dirty="0"/>
            </a:br>
            <a:endParaRPr lang="nb-NO" sz="2400" dirty="0"/>
          </a:p>
          <a:p>
            <a:r>
              <a:rPr lang="nb-NO" sz="2400" dirty="0"/>
              <a:t>1 grad Celsius per 100 meter (cirka 3 grader Celsius per 1000 fot)</a:t>
            </a:r>
          </a:p>
        </p:txBody>
      </p:sp>
      <p:sp>
        <p:nvSpPr>
          <p:cNvPr id="4" name="Plassholder for dato 3">
            <a:extLst>
              <a:ext uri="{FF2B5EF4-FFF2-40B4-BE49-F238E27FC236}">
                <a16:creationId xmlns:a16="http://schemas.microsoft.com/office/drawing/2014/main" id="{DBEF02BF-37E2-4B7B-BE4D-7FE5EDFE5483}"/>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1E8D67D9-8E00-4973-867E-615E6E065383}"/>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2988760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C9A2721-BE34-4E71-9D1C-B0183583F488}"/>
              </a:ext>
            </a:extLst>
          </p:cNvPr>
          <p:cNvSpPr>
            <a:spLocks noGrp="1"/>
          </p:cNvSpPr>
          <p:nvPr>
            <p:ph type="title"/>
          </p:nvPr>
        </p:nvSpPr>
        <p:spPr>
          <a:xfrm>
            <a:off x="838200" y="963877"/>
            <a:ext cx="3494362" cy="4930246"/>
          </a:xfrm>
        </p:spPr>
        <p:txBody>
          <a:bodyPr>
            <a:normAutofit/>
          </a:bodyPr>
          <a:lstStyle/>
          <a:p>
            <a:pPr algn="r"/>
            <a:r>
              <a:rPr lang="nb-NO" sz="3100" b="1" dirty="0">
                <a:solidFill>
                  <a:schemeClr val="accent1"/>
                </a:solidFill>
              </a:rPr>
              <a:t>Fuktigadiabatisk temperaturgradient («SALR»)</a:t>
            </a:r>
          </a:p>
        </p:txBody>
      </p:sp>
      <p:cxnSp>
        <p:nvCxnSpPr>
          <p:cNvPr id="14"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5" name="Plassholder for innhold 2">
            <a:extLst>
              <a:ext uri="{FF2B5EF4-FFF2-40B4-BE49-F238E27FC236}">
                <a16:creationId xmlns:a16="http://schemas.microsoft.com/office/drawing/2014/main" id="{522154CB-CFFD-49BA-B2B2-38D541E50BD4}"/>
              </a:ext>
            </a:extLst>
          </p:cNvPr>
          <p:cNvSpPr>
            <a:spLocks noGrp="1"/>
          </p:cNvSpPr>
          <p:nvPr>
            <p:ph idx="1"/>
          </p:nvPr>
        </p:nvSpPr>
        <p:spPr>
          <a:xfrm>
            <a:off x="4976031" y="963877"/>
            <a:ext cx="6377769" cy="4930246"/>
          </a:xfrm>
        </p:spPr>
        <p:txBody>
          <a:bodyPr anchor="ctr">
            <a:normAutofit/>
          </a:bodyPr>
          <a:lstStyle/>
          <a:p>
            <a:r>
              <a:rPr lang="nb-NO" sz="2400"/>
              <a:t>Når luften er mettet og stiger vil den avkjøles</a:t>
            </a:r>
          </a:p>
          <a:p>
            <a:r>
              <a:rPr lang="nb-NO" sz="2400"/>
              <a:t>Det frigjøres varme slik at SALR er lavere enn DALR</a:t>
            </a:r>
          </a:p>
          <a:p>
            <a:r>
              <a:rPr lang="nb-NO" sz="2400"/>
              <a:t>Cirka 0,6 grader Celsius per 100 meter </a:t>
            </a:r>
          </a:p>
          <a:p>
            <a:r>
              <a:rPr lang="nb-NO" sz="2400"/>
              <a:t>Luften kondenserer da den inneholder fuktighet</a:t>
            </a:r>
          </a:p>
          <a:p>
            <a:r>
              <a:rPr lang="nb-NO" sz="2400"/>
              <a:t>Det dannes skyer</a:t>
            </a:r>
          </a:p>
        </p:txBody>
      </p:sp>
      <p:sp>
        <p:nvSpPr>
          <p:cNvPr id="3" name="Plassholder for dato 2">
            <a:extLst>
              <a:ext uri="{FF2B5EF4-FFF2-40B4-BE49-F238E27FC236}">
                <a16:creationId xmlns:a16="http://schemas.microsoft.com/office/drawing/2014/main" id="{9D348FBE-C75D-4982-8777-AF3FEE3E3F88}"/>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DD1C6F3F-03CB-4224-B449-0F97A75F5CBC}"/>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5733205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1276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72A64CD8-21DA-4212-94B1-902562A3BFC7}"/>
              </a:ext>
            </a:extLst>
          </p:cNvPr>
          <p:cNvSpPr>
            <a:spLocks noGrp="1"/>
          </p:cNvSpPr>
          <p:nvPr>
            <p:ph type="title"/>
          </p:nvPr>
        </p:nvSpPr>
        <p:spPr>
          <a:xfrm>
            <a:off x="524256" y="4767072"/>
            <a:ext cx="6594189" cy="1625210"/>
          </a:xfrm>
        </p:spPr>
        <p:txBody>
          <a:bodyPr>
            <a:normAutofit/>
          </a:bodyPr>
          <a:lstStyle/>
          <a:p>
            <a:pPr algn="r"/>
            <a:r>
              <a:rPr lang="nb-NO" sz="4400">
                <a:solidFill>
                  <a:srgbClr val="FFFFFF"/>
                </a:solidFill>
              </a:rPr>
              <a:t>Luftens stabilitet</a:t>
            </a:r>
          </a:p>
        </p:txBody>
      </p:sp>
      <p:pic>
        <p:nvPicPr>
          <p:cNvPr id="5" name="Bilde 4" descr="Et bilde som inneholder ball, vann, stag&#10;&#10;Automatisk generert beskrivelse">
            <a:extLst>
              <a:ext uri="{FF2B5EF4-FFF2-40B4-BE49-F238E27FC236}">
                <a16:creationId xmlns:a16="http://schemas.microsoft.com/office/drawing/2014/main" id="{63B9DF8B-22B5-4A1B-AB5B-61129CB466BA}"/>
              </a:ext>
            </a:extLst>
          </p:cNvPr>
          <p:cNvPicPr>
            <a:picLocks noChangeAspect="1"/>
          </p:cNvPicPr>
          <p:nvPr/>
        </p:nvPicPr>
        <p:blipFill rotWithShape="1">
          <a:blip r:embed="rId2">
            <a:extLst>
              <a:ext uri="{28A0092B-C50C-407E-A947-70E740481C1C}">
                <a14:useLocalDpi xmlns:a14="http://schemas.microsoft.com/office/drawing/2010/main" val="0"/>
              </a:ext>
            </a:extLst>
          </a:blip>
          <a:srcRect t="527" r="1" b="12294"/>
          <a:stretch/>
        </p:blipFill>
        <p:spPr>
          <a:xfrm>
            <a:off x="327547" y="321733"/>
            <a:ext cx="7058306" cy="4107392"/>
          </a:xfrm>
          <a:prstGeom prst="rect">
            <a:avLst/>
          </a:prstGeom>
        </p:spPr>
      </p:pic>
      <p:sp>
        <p:nvSpPr>
          <p:cNvPr id="15"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97C18E06-A0FA-49A9-BEC1-FB871D2A67DE}"/>
              </a:ext>
            </a:extLst>
          </p:cNvPr>
          <p:cNvSpPr>
            <a:spLocks noGrp="1"/>
          </p:cNvSpPr>
          <p:nvPr>
            <p:ph idx="1"/>
          </p:nvPr>
        </p:nvSpPr>
        <p:spPr>
          <a:xfrm>
            <a:off x="8029319" y="917725"/>
            <a:ext cx="3424739" cy="4852362"/>
          </a:xfrm>
        </p:spPr>
        <p:txBody>
          <a:bodyPr anchor="ctr">
            <a:normAutofit lnSpcReduction="10000"/>
          </a:bodyPr>
          <a:lstStyle/>
          <a:p>
            <a:r>
              <a:rPr lang="nb-NO" sz="2000" dirty="0">
                <a:solidFill>
                  <a:srgbClr val="FFFFFF"/>
                </a:solidFill>
              </a:rPr>
              <a:t>Om vi tenker oss at vi sender en volumenhet med luft opp i atmosfæren kalles det</a:t>
            </a:r>
          </a:p>
          <a:p>
            <a:pPr>
              <a:buFontTx/>
              <a:buChar char="-"/>
            </a:pPr>
            <a:r>
              <a:rPr lang="nb-NO" sz="2000" b="1" i="1" dirty="0">
                <a:solidFill>
                  <a:srgbClr val="FFFFFF"/>
                </a:solidFill>
              </a:rPr>
              <a:t>Absolutt stabilitet </a:t>
            </a:r>
            <a:r>
              <a:rPr lang="nb-NO" sz="2000" dirty="0">
                <a:solidFill>
                  <a:srgbClr val="FFFFFF"/>
                </a:solidFill>
              </a:rPr>
              <a:t>om volumenheten med luft søker tilbake til utgangspunktet</a:t>
            </a:r>
          </a:p>
          <a:p>
            <a:pPr>
              <a:buFontTx/>
              <a:buChar char="-"/>
            </a:pPr>
            <a:r>
              <a:rPr lang="nb-NO" sz="2000" b="1" i="1" dirty="0">
                <a:solidFill>
                  <a:srgbClr val="FFFFFF"/>
                </a:solidFill>
              </a:rPr>
              <a:t>Absolutt instabilitet </a:t>
            </a:r>
            <a:r>
              <a:rPr lang="nb-NO" sz="2000" dirty="0">
                <a:solidFill>
                  <a:srgbClr val="FFFFFF"/>
                </a:solidFill>
              </a:rPr>
              <a:t>om volumenheten med luft fortsetter i samme retning som den blir sendt, og</a:t>
            </a:r>
          </a:p>
          <a:p>
            <a:pPr>
              <a:buFontTx/>
              <a:buChar char="-"/>
            </a:pPr>
            <a:r>
              <a:rPr lang="nb-NO" sz="2000" b="1" i="1" dirty="0">
                <a:solidFill>
                  <a:srgbClr val="FFFFFF"/>
                </a:solidFill>
              </a:rPr>
              <a:t>Betinget instabilitet </a:t>
            </a:r>
            <a:r>
              <a:rPr lang="nb-NO" sz="2000" dirty="0">
                <a:solidFill>
                  <a:srgbClr val="FFFFFF"/>
                </a:solidFill>
              </a:rPr>
              <a:t>avhengig om volumenheten er mettet eller ikke og hvor høyt opp i atmosfæren den når</a:t>
            </a:r>
          </a:p>
          <a:p>
            <a:endParaRPr lang="nb-NO" sz="2000" dirty="0">
              <a:solidFill>
                <a:srgbClr val="FFFFFF"/>
              </a:solidFill>
            </a:endParaRPr>
          </a:p>
        </p:txBody>
      </p:sp>
      <p:sp>
        <p:nvSpPr>
          <p:cNvPr id="4" name="Plassholder for dato 3">
            <a:extLst>
              <a:ext uri="{FF2B5EF4-FFF2-40B4-BE49-F238E27FC236}">
                <a16:creationId xmlns:a16="http://schemas.microsoft.com/office/drawing/2014/main" id="{19787B2D-E8F2-4940-A632-9C4AB4DE352E}"/>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7E68C03F-008F-4164-A247-4AE20B88D934}"/>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5190832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kstSylinder 2">
            <a:extLst>
              <a:ext uri="{FF2B5EF4-FFF2-40B4-BE49-F238E27FC236}">
                <a16:creationId xmlns:a16="http://schemas.microsoft.com/office/drawing/2014/main" id="{03A85664-F76D-4B28-8645-4215BDF3F691}"/>
              </a:ext>
            </a:extLst>
          </p:cNvPr>
          <p:cNvSpPr txBox="1"/>
          <p:nvPr/>
        </p:nvSpPr>
        <p:spPr>
          <a:xfrm>
            <a:off x="838200" y="963877"/>
            <a:ext cx="3494362" cy="4930246"/>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4000" b="1" kern="1200" dirty="0">
                <a:solidFill>
                  <a:schemeClr val="accent3">
                    <a:lumMod val="50000"/>
                  </a:schemeClr>
                </a:solidFill>
                <a:latin typeface="+mj-lt"/>
                <a:ea typeface="+mj-ea"/>
                <a:cs typeface="+mj-cs"/>
              </a:rPr>
              <a:t>Mål for undervisningen i Meteorology</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Plassholder for innhold 1">
            <a:extLst>
              <a:ext uri="{FF2B5EF4-FFF2-40B4-BE49-F238E27FC236}">
                <a16:creationId xmlns:a16="http://schemas.microsoft.com/office/drawing/2014/main" id="{428CBF52-BCE9-49B9-850F-12599F43DA79}"/>
              </a:ext>
            </a:extLst>
          </p:cNvPr>
          <p:cNvSpPr>
            <a:spLocks noGrp="1"/>
          </p:cNvSpPr>
          <p:nvPr>
            <p:ph idx="1"/>
          </p:nvPr>
        </p:nvSpPr>
        <p:spPr>
          <a:xfrm>
            <a:off x="4976031" y="963877"/>
            <a:ext cx="6377769" cy="4930246"/>
          </a:xfrm>
        </p:spPr>
        <p:txBody>
          <a:bodyPr vert="horz" lIns="91440" tIns="45720" rIns="91440" bIns="45720" rtlCol="0" anchor="ctr">
            <a:normAutofit/>
          </a:bodyPr>
          <a:lstStyle/>
          <a:p>
            <a:pPr marL="0"/>
            <a:r>
              <a:rPr lang="nb-NO" sz="2400" dirty="0"/>
              <a:t>Å gi kunnskap om </a:t>
            </a:r>
          </a:p>
          <a:p>
            <a:pPr>
              <a:buFontTx/>
              <a:buChar char="-"/>
            </a:pPr>
            <a:r>
              <a:rPr lang="nb-NO" sz="2400" dirty="0"/>
              <a:t>atmosfæren og de fysiske prosesser som skaper været</a:t>
            </a:r>
          </a:p>
          <a:p>
            <a:pPr>
              <a:buFontTx/>
              <a:buChar char="-"/>
            </a:pPr>
            <a:r>
              <a:rPr lang="nb-NO" sz="2400" dirty="0"/>
              <a:t>værforhold </a:t>
            </a:r>
          </a:p>
          <a:p>
            <a:pPr>
              <a:buFontTx/>
              <a:buChar char="-"/>
            </a:pPr>
            <a:r>
              <a:rPr lang="nb-NO" sz="2400" dirty="0"/>
              <a:t>meteorologiske observasjoner, varsler og dokumentasjon for flygende personell</a:t>
            </a:r>
          </a:p>
          <a:p>
            <a:r>
              <a:rPr lang="nb-NO" sz="2400" dirty="0"/>
              <a:t>Spesielt med tanke på flysikkerhet og for å unngå hendelser, skader og ulykker</a:t>
            </a:r>
          </a:p>
        </p:txBody>
      </p:sp>
      <p:sp>
        <p:nvSpPr>
          <p:cNvPr id="4" name="Plassholder for dato 3">
            <a:extLst>
              <a:ext uri="{FF2B5EF4-FFF2-40B4-BE49-F238E27FC236}">
                <a16:creationId xmlns:a16="http://schemas.microsoft.com/office/drawing/2014/main" id="{1F4F4C07-22B3-45D7-B7FD-9A6632E3C44A}"/>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455ADDB2-E2AB-4855-B555-44A374A00486}"/>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2871364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CB0894B-56E7-4CD3-8032-00D43F84E481}"/>
              </a:ext>
            </a:extLst>
          </p:cNvPr>
          <p:cNvSpPr>
            <a:spLocks noGrp="1"/>
          </p:cNvSpPr>
          <p:nvPr>
            <p:ph type="title"/>
          </p:nvPr>
        </p:nvSpPr>
        <p:spPr>
          <a:xfrm>
            <a:off x="1514292" y="513612"/>
            <a:ext cx="9894133" cy="1031216"/>
          </a:xfrm>
        </p:spPr>
        <p:txBody>
          <a:bodyPr anchor="b">
            <a:normAutofit/>
          </a:bodyPr>
          <a:lstStyle/>
          <a:p>
            <a:r>
              <a:rPr lang="nb-NO" sz="4400" b="1"/>
              <a:t>Konveksjon, subsidens og adveksjon</a:t>
            </a:r>
          </a:p>
        </p:txBody>
      </p:sp>
      <p:pic>
        <p:nvPicPr>
          <p:cNvPr id="5" name="Bilde 4" descr="Et bilde som inneholder natur, mørk, stor, røyk&#10;&#10;Automatisk generert beskrivelse">
            <a:extLst>
              <a:ext uri="{FF2B5EF4-FFF2-40B4-BE49-F238E27FC236}">
                <a16:creationId xmlns:a16="http://schemas.microsoft.com/office/drawing/2014/main" id="{CCB8CDD2-DBF4-4DB4-8EBD-4B44C248AEE5}"/>
              </a:ext>
            </a:extLst>
          </p:cNvPr>
          <p:cNvPicPr>
            <a:picLocks noChangeAspect="1"/>
          </p:cNvPicPr>
          <p:nvPr/>
        </p:nvPicPr>
        <p:blipFill rotWithShape="1">
          <a:blip r:embed="rId2">
            <a:extLst>
              <a:ext uri="{28A0092B-C50C-407E-A947-70E740481C1C}">
                <a14:useLocalDpi xmlns:a14="http://schemas.microsoft.com/office/drawing/2010/main" val="0"/>
              </a:ext>
            </a:extLst>
          </a:blip>
          <a:srcRect l="14227" r="21539" b="2"/>
          <a:stretch/>
        </p:blipFill>
        <p:spPr>
          <a:xfrm>
            <a:off x="2723149" y="2589086"/>
            <a:ext cx="2651669" cy="2755478"/>
          </a:xfrm>
          <a:prstGeom prst="rect">
            <a:avLst/>
          </a:prstGeom>
        </p:spPr>
      </p:pic>
      <p:sp>
        <p:nvSpPr>
          <p:cNvPr id="19" name="Freeform: Shape 14">
            <a:extLst>
              <a:ext uri="{FF2B5EF4-FFF2-40B4-BE49-F238E27FC236}">
                <a16:creationId xmlns:a16="http://schemas.microsoft.com/office/drawing/2014/main" id="{C607803A-4E99-444E-94F7-8785CDDF5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80154" y="1884045"/>
            <a:ext cx="3275668" cy="2853308"/>
          </a:xfrm>
          <a:custGeom>
            <a:avLst/>
            <a:gdLst>
              <a:gd name="connsiteX0" fmla="*/ 3275668 w 3275668"/>
              <a:gd name="connsiteY0" fmla="*/ 2853308 h 2853308"/>
              <a:gd name="connsiteX1" fmla="*/ 655 w 3275668"/>
              <a:gd name="connsiteY1" fmla="*/ 2853308 h 2853308"/>
              <a:gd name="connsiteX2" fmla="*/ 0 w 3275668"/>
              <a:gd name="connsiteY2" fmla="*/ 2467565 h 2853308"/>
              <a:gd name="connsiteX3" fmla="*/ 2869894 w 3275668"/>
              <a:gd name="connsiteY3" fmla="*/ 2468888 h 2853308"/>
              <a:gd name="connsiteX4" fmla="*/ 2869894 w 3275668"/>
              <a:gd name="connsiteY4" fmla="*/ 0 h 2853308"/>
              <a:gd name="connsiteX5" fmla="*/ 3275668 w 3275668"/>
              <a:gd name="connsiteY5" fmla="*/ 0 h 285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5668" h="2853308">
                <a:moveTo>
                  <a:pt x="3275668" y="2853308"/>
                </a:moveTo>
                <a:lnTo>
                  <a:pt x="655" y="2853308"/>
                </a:lnTo>
                <a:cubicBezTo>
                  <a:pt x="-655" y="2720171"/>
                  <a:pt x="1310" y="2600702"/>
                  <a:pt x="0" y="2467565"/>
                </a:cubicBezTo>
                <a:lnTo>
                  <a:pt x="2869894" y="2468888"/>
                </a:lnTo>
                <a:lnTo>
                  <a:pt x="2869894" y="0"/>
                </a:lnTo>
                <a:lnTo>
                  <a:pt x="3275668" y="0"/>
                </a:lnTo>
                <a:close/>
              </a:path>
            </a:pathLst>
          </a:custGeom>
          <a:solidFill>
            <a:srgbClr val="4C4C4C"/>
          </a:solidFill>
          <a:ln w="0">
            <a:noFill/>
            <a:prstDash val="solid"/>
            <a:round/>
            <a:headEnd/>
            <a:tailEnd/>
          </a:ln>
        </p:spPr>
        <p:txBody>
          <a:bodyPr/>
          <a:lstStyle/>
          <a:p>
            <a:endParaRPr lang="nb-NO"/>
          </a:p>
        </p:txBody>
      </p:sp>
      <p:sp>
        <p:nvSpPr>
          <p:cNvPr id="20" name="Freeform: Shape 16">
            <a:extLst>
              <a:ext uri="{FF2B5EF4-FFF2-40B4-BE49-F238E27FC236}">
                <a16:creationId xmlns:a16="http://schemas.microsoft.com/office/drawing/2014/main" id="{2989BE6A-C309-418E-8ADD-1616A9805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55822" y="3222529"/>
            <a:ext cx="3242952" cy="2828156"/>
          </a:xfrm>
          <a:custGeom>
            <a:avLst/>
            <a:gdLst>
              <a:gd name="connsiteX0" fmla="*/ 2837178 w 3242952"/>
              <a:gd name="connsiteY0" fmla="*/ 0 h 2828156"/>
              <a:gd name="connsiteX1" fmla="*/ 3242952 w 3242952"/>
              <a:gd name="connsiteY1" fmla="*/ 0 h 2828156"/>
              <a:gd name="connsiteX2" fmla="*/ 3242952 w 3242952"/>
              <a:gd name="connsiteY2" fmla="*/ 2828156 h 2828156"/>
              <a:gd name="connsiteX3" fmla="*/ 0 w 3242952"/>
              <a:gd name="connsiteY3" fmla="*/ 2828156 h 2828156"/>
              <a:gd name="connsiteX4" fmla="*/ 0 w 3242952"/>
              <a:gd name="connsiteY4" fmla="*/ 2442859 h 2828156"/>
              <a:gd name="connsiteX5" fmla="*/ 2837178 w 3242952"/>
              <a:gd name="connsiteY5" fmla="*/ 2443295 h 282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2952" h="2828156">
                <a:moveTo>
                  <a:pt x="2837178" y="0"/>
                </a:moveTo>
                <a:lnTo>
                  <a:pt x="3242952" y="0"/>
                </a:lnTo>
                <a:lnTo>
                  <a:pt x="3242952" y="2828156"/>
                </a:lnTo>
                <a:lnTo>
                  <a:pt x="0" y="2828156"/>
                </a:lnTo>
                <a:lnTo>
                  <a:pt x="0" y="2442859"/>
                </a:lnTo>
                <a:lnTo>
                  <a:pt x="2837178" y="2443295"/>
                </a:lnTo>
                <a:close/>
              </a:path>
            </a:pathLst>
          </a:custGeom>
          <a:solidFill>
            <a:srgbClr val="4C4C4C"/>
          </a:solidFill>
          <a:ln w="0">
            <a:noFill/>
            <a:prstDash val="solid"/>
            <a:round/>
            <a:headEnd/>
            <a:tailEnd/>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E435B3D7-D7AE-4D23-863D-7FAC94DEE97C}"/>
              </a:ext>
            </a:extLst>
          </p:cNvPr>
          <p:cNvSpPr>
            <a:spLocks noGrp="1"/>
          </p:cNvSpPr>
          <p:nvPr>
            <p:ph idx="1"/>
          </p:nvPr>
        </p:nvSpPr>
        <p:spPr>
          <a:xfrm>
            <a:off x="7781373" y="2279151"/>
            <a:ext cx="3855570" cy="3871392"/>
          </a:xfrm>
        </p:spPr>
        <p:txBody>
          <a:bodyPr anchor="ctr">
            <a:normAutofit/>
          </a:bodyPr>
          <a:lstStyle/>
          <a:p>
            <a:r>
              <a:rPr lang="nb-NO" dirty="0"/>
              <a:t>Når luft flyttes vertikalt oppover, kaller vi det for konveksjon</a:t>
            </a:r>
          </a:p>
          <a:p>
            <a:r>
              <a:rPr lang="nb-NO" dirty="0"/>
              <a:t>Når luft flyttes vertikalt nedover, kaller vi det for subsidens</a:t>
            </a:r>
          </a:p>
          <a:p>
            <a:r>
              <a:rPr lang="nb-NO" dirty="0"/>
              <a:t>Når luft flyttes horisontalt, kaller vi det for adveksjon</a:t>
            </a:r>
          </a:p>
        </p:txBody>
      </p:sp>
      <p:sp>
        <p:nvSpPr>
          <p:cNvPr id="4" name="Plassholder for dato 3">
            <a:extLst>
              <a:ext uri="{FF2B5EF4-FFF2-40B4-BE49-F238E27FC236}">
                <a16:creationId xmlns:a16="http://schemas.microsoft.com/office/drawing/2014/main" id="{86C8BE16-85C1-4F3D-843E-65E0A4BB2DAC}"/>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79A7CED7-DFB4-457F-8B1F-1A251FDE7C10}"/>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41928064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 y="11"/>
            <a:ext cx="12191980" cy="6857988"/>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nb-NO" sz="3600" dirty="0">
                <a:solidFill>
                  <a:schemeClr val="tx1">
                    <a:lumMod val="85000"/>
                    <a:lumOff val="15000"/>
                  </a:schemeClr>
                </a:solidFill>
              </a:rPr>
              <a:t>Varmetransport i atmosfæren</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3" name="Bilde 12">
            <a:extLst>
              <a:ext uri="{FF2B5EF4-FFF2-40B4-BE49-F238E27FC236}">
                <a16:creationId xmlns:a16="http://schemas.microsoft.com/office/drawing/2014/main" id="{31EAFC95-BD98-4B82-9190-23797D5F7F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76687" y="6207629"/>
            <a:ext cx="2638625" cy="571500"/>
          </a:xfrm>
          <a:prstGeom prst="rect">
            <a:avLst/>
          </a:prstGeom>
        </p:spPr>
      </p:pic>
    </p:spTree>
    <p:extLst>
      <p:ext uri="{BB962C8B-B14F-4D97-AF65-F5344CB8AC3E}">
        <p14:creationId xmlns:p14="http://schemas.microsoft.com/office/powerpoint/2010/main" val="4582709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8508BBE-D127-4340-831E-A2A4F6A2BAEB}"/>
              </a:ext>
            </a:extLst>
          </p:cNvPr>
          <p:cNvSpPr>
            <a:spLocks noGrp="1"/>
          </p:cNvSpPr>
          <p:nvPr>
            <p:ph type="title"/>
          </p:nvPr>
        </p:nvSpPr>
        <p:spPr>
          <a:xfrm>
            <a:off x="801099" y="1396289"/>
            <a:ext cx="5006336" cy="1325563"/>
          </a:xfrm>
        </p:spPr>
        <p:txBody>
          <a:bodyPr>
            <a:normAutofit/>
          </a:bodyPr>
          <a:lstStyle/>
          <a:p>
            <a:r>
              <a:rPr lang="nb-NO" sz="4400" b="1"/>
              <a:t>Solstråling</a:t>
            </a:r>
          </a:p>
        </p:txBody>
      </p:sp>
      <p:sp>
        <p:nvSpPr>
          <p:cNvPr id="3" name="Plassholder for innhold 2">
            <a:extLst>
              <a:ext uri="{FF2B5EF4-FFF2-40B4-BE49-F238E27FC236}">
                <a16:creationId xmlns:a16="http://schemas.microsoft.com/office/drawing/2014/main" id="{522BE2C6-9FFF-4FD6-BFF3-1DED8DA4A6C4}"/>
              </a:ext>
            </a:extLst>
          </p:cNvPr>
          <p:cNvSpPr>
            <a:spLocks noGrp="1"/>
          </p:cNvSpPr>
          <p:nvPr>
            <p:ph idx="1"/>
          </p:nvPr>
        </p:nvSpPr>
        <p:spPr>
          <a:xfrm>
            <a:off x="805543" y="2871982"/>
            <a:ext cx="5006336" cy="3181684"/>
          </a:xfrm>
        </p:spPr>
        <p:txBody>
          <a:bodyPr anchor="t">
            <a:normAutofit/>
          </a:bodyPr>
          <a:lstStyle/>
          <a:p>
            <a:r>
              <a:rPr lang="nb-NO" i="1" dirty="0"/>
              <a:t>Kortbølget</a:t>
            </a:r>
            <a:r>
              <a:rPr lang="nb-NO" dirty="0"/>
              <a:t> stråling som</a:t>
            </a:r>
          </a:p>
          <a:p>
            <a:pPr>
              <a:buFontTx/>
              <a:buChar char="-"/>
            </a:pPr>
            <a:r>
              <a:rPr lang="nb-NO" dirty="0"/>
              <a:t>reflekteres i rommet</a:t>
            </a:r>
          </a:p>
          <a:p>
            <a:pPr>
              <a:buFontTx/>
              <a:buChar char="-"/>
            </a:pPr>
            <a:r>
              <a:rPr lang="nb-NO" dirty="0"/>
              <a:t>absorberes av atmosfæren</a:t>
            </a:r>
          </a:p>
          <a:p>
            <a:pPr>
              <a:buFontTx/>
              <a:buChar char="-"/>
            </a:pPr>
            <a:r>
              <a:rPr lang="nb-NO" dirty="0"/>
              <a:t>treffer jordens overflate og varmer denne opp uten at atmosfæren varmes nevneverdig opp</a:t>
            </a:r>
          </a:p>
          <a:p>
            <a:pPr marL="0" indent="0">
              <a:buNone/>
            </a:pPr>
            <a:endParaRPr lang="nb-NO" sz="1800" dirty="0"/>
          </a:p>
        </p:txBody>
      </p:sp>
      <p:sp>
        <p:nvSpPr>
          <p:cNvPr id="17" name="Freeform: Shape 14">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218"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Bilde 4" descr="Et bilde som inneholder natur, solnedgang, sol, vann&#10;&#10;Automatisk generert beskrivelse">
            <a:extLst>
              <a:ext uri="{FF2B5EF4-FFF2-40B4-BE49-F238E27FC236}">
                <a16:creationId xmlns:a16="http://schemas.microsoft.com/office/drawing/2014/main" id="{0C83574E-CD3A-4329-BB22-F4CC2B415EB5}"/>
              </a:ext>
            </a:extLst>
          </p:cNvPr>
          <p:cNvPicPr>
            <a:picLocks noChangeAspect="1"/>
          </p:cNvPicPr>
          <p:nvPr/>
        </p:nvPicPr>
        <p:blipFill rotWithShape="1">
          <a:blip r:embed="rId2">
            <a:extLst>
              <a:ext uri="{28A0092B-C50C-407E-A947-70E740481C1C}">
                <a14:useLocalDpi xmlns:a14="http://schemas.microsoft.com/office/drawing/2010/main" val="0"/>
              </a:ext>
            </a:extLst>
          </a:blip>
          <a:srcRect l="20691" r="20674" b="-1"/>
          <a:stretch/>
        </p:blipFill>
        <p:spPr>
          <a:xfrm>
            <a:off x="6167846" y="10"/>
            <a:ext cx="6024154" cy="685799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p:spPr>
      </p:pic>
      <p:sp>
        <p:nvSpPr>
          <p:cNvPr id="4" name="Plassholder for dato 3">
            <a:extLst>
              <a:ext uri="{FF2B5EF4-FFF2-40B4-BE49-F238E27FC236}">
                <a16:creationId xmlns:a16="http://schemas.microsoft.com/office/drawing/2014/main" id="{A5AF7C9C-84DE-4F28-A451-14838A8F01A0}"/>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D79B50C2-1429-493E-87F9-42967070344B}"/>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884333930"/>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8FCE260-BBE3-430C-99E7-01EFB70D8537}"/>
              </a:ext>
            </a:extLst>
          </p:cNvPr>
          <p:cNvSpPr>
            <a:spLocks noGrp="1"/>
          </p:cNvSpPr>
          <p:nvPr>
            <p:ph type="title"/>
          </p:nvPr>
        </p:nvSpPr>
        <p:spPr>
          <a:xfrm>
            <a:off x="6417733" y="490537"/>
            <a:ext cx="5291663" cy="1628775"/>
          </a:xfrm>
        </p:spPr>
        <p:txBody>
          <a:bodyPr anchor="b">
            <a:normAutofit/>
          </a:bodyPr>
          <a:lstStyle/>
          <a:p>
            <a:r>
              <a:rPr lang="nb-NO" sz="4000" b="1" dirty="0"/>
              <a:t>Solstråling –refleksjon og absorbsjon</a:t>
            </a:r>
          </a:p>
        </p:txBody>
      </p:sp>
      <p:pic>
        <p:nvPicPr>
          <p:cNvPr id="5" name="Bilde 4" descr="Et bilde som inneholder natur, røyk, sky, skyer&#10;&#10;Automatisk generert beskrivelse">
            <a:extLst>
              <a:ext uri="{FF2B5EF4-FFF2-40B4-BE49-F238E27FC236}">
                <a16:creationId xmlns:a16="http://schemas.microsoft.com/office/drawing/2014/main" id="{BAB9D0C5-F488-4839-9020-76E8CA66F678}"/>
              </a:ext>
            </a:extLst>
          </p:cNvPr>
          <p:cNvPicPr>
            <a:picLocks noChangeAspect="1"/>
          </p:cNvPicPr>
          <p:nvPr/>
        </p:nvPicPr>
        <p:blipFill rotWithShape="1">
          <a:blip r:embed="rId2">
            <a:extLst>
              <a:ext uri="{28A0092B-C50C-407E-A947-70E740481C1C}">
                <a14:useLocalDpi xmlns:a14="http://schemas.microsoft.com/office/drawing/2010/main" val="0"/>
              </a:ext>
            </a:extLst>
          </a:blip>
          <a:srcRect l="18264" r="22388" b="-2"/>
          <a:stretch/>
        </p:blipFill>
        <p:spPr>
          <a:xfrm>
            <a:off x="2" y="1587"/>
            <a:ext cx="6095999" cy="6856413"/>
          </a:xfrm>
          <a:custGeom>
            <a:avLst/>
            <a:gdLst>
              <a:gd name="connsiteX0" fmla="*/ 0 w 6649908"/>
              <a:gd name="connsiteY0" fmla="*/ 0 h 6856413"/>
              <a:gd name="connsiteX1" fmla="*/ 6559859 w 6649908"/>
              <a:gd name="connsiteY1" fmla="*/ 0 h 6856413"/>
              <a:gd name="connsiteX2" fmla="*/ 6572145 w 6649908"/>
              <a:gd name="connsiteY2" fmla="*/ 79394 h 6856413"/>
              <a:gd name="connsiteX3" fmla="*/ 6528796 w 6649908"/>
              <a:gd name="connsiteY3" fmla="*/ 6624522 h 6856413"/>
              <a:gd name="connsiteX4" fmla="*/ 6564680 w 6649908"/>
              <a:gd name="connsiteY4" fmla="*/ 6856413 h 6856413"/>
              <a:gd name="connsiteX5" fmla="*/ 0 w 6649908"/>
              <a:gd name="connsiteY5" fmla="*/ 6856413 h 68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Plassholder for innhold 2">
            <a:extLst>
              <a:ext uri="{FF2B5EF4-FFF2-40B4-BE49-F238E27FC236}">
                <a16:creationId xmlns:a16="http://schemas.microsoft.com/office/drawing/2014/main" id="{7C54F321-741F-4E6A-969F-63254B32AD66}"/>
              </a:ext>
            </a:extLst>
          </p:cNvPr>
          <p:cNvSpPr>
            <a:spLocks noGrp="1"/>
          </p:cNvSpPr>
          <p:nvPr>
            <p:ph idx="1"/>
          </p:nvPr>
        </p:nvSpPr>
        <p:spPr>
          <a:xfrm>
            <a:off x="6417734" y="2375808"/>
            <a:ext cx="5291663" cy="3991654"/>
          </a:xfrm>
        </p:spPr>
        <p:txBody>
          <a:bodyPr>
            <a:normAutofit/>
          </a:bodyPr>
          <a:lstStyle/>
          <a:p>
            <a:r>
              <a:rPr lang="nb-NO" sz="2400" dirty="0"/>
              <a:t>Refleksjon</a:t>
            </a:r>
          </a:p>
          <a:p>
            <a:pPr>
              <a:buFontTx/>
              <a:buChar char="-"/>
            </a:pPr>
            <a:r>
              <a:rPr lang="nb-NO" sz="2400" dirty="0"/>
              <a:t>Thermos og mesosfæren seks prosent</a:t>
            </a:r>
          </a:p>
          <a:p>
            <a:pPr>
              <a:buFontTx/>
              <a:buChar char="-"/>
            </a:pPr>
            <a:r>
              <a:rPr lang="nb-NO" sz="2400" dirty="0"/>
              <a:t>Skyer 24 prosent</a:t>
            </a:r>
          </a:p>
          <a:p>
            <a:pPr>
              <a:buFontTx/>
              <a:buChar char="-"/>
            </a:pPr>
            <a:r>
              <a:rPr lang="nb-NO" sz="2400" dirty="0"/>
              <a:t>Jordens overflate seks prosent </a:t>
            </a:r>
          </a:p>
          <a:p>
            <a:r>
              <a:rPr lang="nb-NO" sz="2400" dirty="0"/>
              <a:t>Absorbsjon</a:t>
            </a:r>
          </a:p>
          <a:p>
            <a:pPr>
              <a:buFontTx/>
              <a:buChar char="-"/>
            </a:pPr>
            <a:r>
              <a:rPr lang="nb-NO" sz="2400" dirty="0"/>
              <a:t>støv, vanndamp og oson i atmosfæren 14 prosent</a:t>
            </a:r>
          </a:p>
          <a:p>
            <a:pPr>
              <a:buFontTx/>
              <a:buChar char="-"/>
            </a:pPr>
            <a:r>
              <a:rPr lang="nb-NO" sz="2400" dirty="0"/>
              <a:t>Skyer tre prosent</a:t>
            </a:r>
          </a:p>
          <a:p>
            <a:pPr>
              <a:buFontTx/>
              <a:buChar char="-"/>
            </a:pPr>
            <a:r>
              <a:rPr lang="nb-NO" sz="2400" dirty="0"/>
              <a:t>Jordens overflate 47 prosent </a:t>
            </a:r>
          </a:p>
        </p:txBody>
      </p:sp>
      <p:sp>
        <p:nvSpPr>
          <p:cNvPr id="4" name="Plassholder for dato 3">
            <a:extLst>
              <a:ext uri="{FF2B5EF4-FFF2-40B4-BE49-F238E27FC236}">
                <a16:creationId xmlns:a16="http://schemas.microsoft.com/office/drawing/2014/main" id="{03C529EE-BCDA-4389-98B1-78045B95E462}"/>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82D1C695-0DDD-4226-B448-372EACB4B882}"/>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29830213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950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D80A74E0-F3B4-4E19-906A-1E645DE91FFE}"/>
              </a:ext>
            </a:extLst>
          </p:cNvPr>
          <p:cNvSpPr>
            <a:spLocks noGrp="1"/>
          </p:cNvSpPr>
          <p:nvPr>
            <p:ph type="title"/>
          </p:nvPr>
        </p:nvSpPr>
        <p:spPr>
          <a:xfrm>
            <a:off x="524256" y="4767072"/>
            <a:ext cx="6594189" cy="1625210"/>
          </a:xfrm>
        </p:spPr>
        <p:txBody>
          <a:bodyPr>
            <a:normAutofit/>
          </a:bodyPr>
          <a:lstStyle/>
          <a:p>
            <a:pPr algn="r"/>
            <a:r>
              <a:rPr lang="nb-NO" b="1">
                <a:solidFill>
                  <a:srgbClr val="FFFFFF"/>
                </a:solidFill>
              </a:rPr>
              <a:t>Jorden og atmosfæren er i balanse</a:t>
            </a:r>
          </a:p>
        </p:txBody>
      </p:sp>
      <p:pic>
        <p:nvPicPr>
          <p:cNvPr id="5" name="Bilde 4" descr="Et bilde som inneholder plante, gress, blomst&#10;&#10;Automatisk generert beskrivelse">
            <a:extLst>
              <a:ext uri="{FF2B5EF4-FFF2-40B4-BE49-F238E27FC236}">
                <a16:creationId xmlns:a16="http://schemas.microsoft.com/office/drawing/2014/main" id="{2A570505-DD45-4B54-986B-8453BBE1E1CC}"/>
              </a:ext>
            </a:extLst>
          </p:cNvPr>
          <p:cNvPicPr>
            <a:picLocks noChangeAspect="1"/>
          </p:cNvPicPr>
          <p:nvPr/>
        </p:nvPicPr>
        <p:blipFill rotWithShape="1">
          <a:blip r:embed="rId2">
            <a:extLst>
              <a:ext uri="{28A0092B-C50C-407E-A947-70E740481C1C}">
                <a14:useLocalDpi xmlns:a14="http://schemas.microsoft.com/office/drawing/2010/main" val="0"/>
              </a:ext>
            </a:extLst>
          </a:blip>
          <a:srcRect t="8836" r="1" b="3986"/>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9E7C9D21-0BF0-4257-BE29-79C18CEA8515}"/>
              </a:ext>
            </a:extLst>
          </p:cNvPr>
          <p:cNvSpPr>
            <a:spLocks noGrp="1"/>
          </p:cNvSpPr>
          <p:nvPr>
            <p:ph idx="1"/>
          </p:nvPr>
        </p:nvSpPr>
        <p:spPr>
          <a:xfrm>
            <a:off x="8029319" y="917724"/>
            <a:ext cx="3482496" cy="5117315"/>
          </a:xfrm>
        </p:spPr>
        <p:txBody>
          <a:bodyPr anchor="ctr">
            <a:normAutofit fontScale="92500"/>
          </a:bodyPr>
          <a:lstStyle/>
          <a:p>
            <a:r>
              <a:rPr lang="nb-NO" sz="2400" dirty="0">
                <a:solidFill>
                  <a:srgbClr val="FFFFFF"/>
                </a:solidFill>
              </a:rPr>
              <a:t>Solstråling som absorberes i jordoverflaten, fører til at overflaten blir oppvarmet</a:t>
            </a:r>
          </a:p>
          <a:p>
            <a:r>
              <a:rPr lang="nb-NO" sz="2400" dirty="0">
                <a:solidFill>
                  <a:srgbClr val="FFFFFF"/>
                </a:solidFill>
              </a:rPr>
              <a:t>Deler av denne varmen stiger opp i troposfæren</a:t>
            </a:r>
          </a:p>
          <a:p>
            <a:r>
              <a:rPr lang="nb-NO" sz="2400" dirty="0">
                <a:solidFill>
                  <a:srgbClr val="FFFFFF"/>
                </a:solidFill>
              </a:rPr>
              <a:t>Dette er </a:t>
            </a:r>
            <a:r>
              <a:rPr lang="nb-NO" sz="2400" i="1" dirty="0">
                <a:solidFill>
                  <a:srgbClr val="FFFFFF"/>
                </a:solidFill>
              </a:rPr>
              <a:t>langbølget</a:t>
            </a:r>
            <a:r>
              <a:rPr lang="nb-NO" sz="2400" dirty="0">
                <a:solidFill>
                  <a:srgbClr val="FFFFFF"/>
                </a:solidFill>
              </a:rPr>
              <a:t> stråling som utgjør 64 prosent </a:t>
            </a:r>
          </a:p>
          <a:p>
            <a:r>
              <a:rPr lang="nb-NO" sz="2400" dirty="0">
                <a:solidFill>
                  <a:srgbClr val="FFFFFF"/>
                </a:solidFill>
              </a:rPr>
              <a:t>Det tilsvarer mengde kortbølget stråling som jordoverflaten og atmosfæren absorberer</a:t>
            </a:r>
          </a:p>
          <a:p>
            <a:r>
              <a:rPr lang="nb-NO" sz="2400" dirty="0">
                <a:solidFill>
                  <a:srgbClr val="FFFFFF"/>
                </a:solidFill>
              </a:rPr>
              <a:t>Jorden og atmosfæren er med andre ord i balanse</a:t>
            </a:r>
          </a:p>
        </p:txBody>
      </p:sp>
      <p:sp>
        <p:nvSpPr>
          <p:cNvPr id="4" name="Plassholder for dato 3">
            <a:extLst>
              <a:ext uri="{FF2B5EF4-FFF2-40B4-BE49-F238E27FC236}">
                <a16:creationId xmlns:a16="http://schemas.microsoft.com/office/drawing/2014/main" id="{18933089-1D30-4C97-B373-33BFB8A669E7}"/>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3C8684F6-6E65-415A-95BA-5EC63EB529D8}"/>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4077589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e 4" descr="Et bilde som inneholder dyr, gress, ligger, sitter&#10;&#10;Automatisk generert beskrivelse">
            <a:extLst>
              <a:ext uri="{FF2B5EF4-FFF2-40B4-BE49-F238E27FC236}">
                <a16:creationId xmlns:a16="http://schemas.microsoft.com/office/drawing/2014/main" id="{393A129C-B05A-4C92-A0A0-02A25477ACE1}"/>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t="15094"/>
          <a:stretch/>
        </p:blipFill>
        <p:spPr>
          <a:xfrm>
            <a:off x="20" y="1"/>
            <a:ext cx="12191980" cy="6857999"/>
          </a:xfrm>
          <a:prstGeom prst="rect">
            <a:avLst/>
          </a:prstGeom>
        </p:spPr>
      </p:pic>
      <p:sp>
        <p:nvSpPr>
          <p:cNvPr id="2" name="Tittel 1">
            <a:extLst>
              <a:ext uri="{FF2B5EF4-FFF2-40B4-BE49-F238E27FC236}">
                <a16:creationId xmlns:a16="http://schemas.microsoft.com/office/drawing/2014/main" id="{1AFA55DD-A323-4CBE-81BC-B91B9470E8CA}"/>
              </a:ext>
            </a:extLst>
          </p:cNvPr>
          <p:cNvSpPr>
            <a:spLocks noGrp="1"/>
          </p:cNvSpPr>
          <p:nvPr>
            <p:ph type="title"/>
          </p:nvPr>
        </p:nvSpPr>
        <p:spPr>
          <a:xfrm>
            <a:off x="838201" y="1065862"/>
            <a:ext cx="3313164" cy="4726276"/>
          </a:xfrm>
        </p:spPr>
        <p:txBody>
          <a:bodyPr>
            <a:normAutofit/>
          </a:bodyPr>
          <a:lstStyle/>
          <a:p>
            <a:pPr algn="r"/>
            <a:r>
              <a:rPr lang="nb-NO" sz="4000" b="1">
                <a:solidFill>
                  <a:srgbClr val="FFFFFF"/>
                </a:solidFill>
              </a:rPr>
              <a:t>Varmeledning og varmestråling</a:t>
            </a:r>
          </a:p>
        </p:txBody>
      </p:sp>
      <p:cxnSp>
        <p:nvCxnSpPr>
          <p:cNvPr id="12" name="Straight Connector 1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7EBF6D4F-2DDA-48CB-A385-509A2BCB6170}"/>
              </a:ext>
            </a:extLst>
          </p:cNvPr>
          <p:cNvSpPr>
            <a:spLocks noGrp="1"/>
          </p:cNvSpPr>
          <p:nvPr>
            <p:ph idx="1"/>
          </p:nvPr>
        </p:nvSpPr>
        <p:spPr>
          <a:xfrm>
            <a:off x="5155379" y="1065862"/>
            <a:ext cx="5744685" cy="4726276"/>
          </a:xfrm>
        </p:spPr>
        <p:txBody>
          <a:bodyPr anchor="ctr">
            <a:normAutofit/>
          </a:bodyPr>
          <a:lstStyle/>
          <a:p>
            <a:r>
              <a:rPr lang="nb-NO" sz="2400" dirty="0">
                <a:solidFill>
                  <a:srgbClr val="FFFFFF"/>
                </a:solidFill>
              </a:rPr>
              <a:t>Varmeledning: Hvordan varme fordeles og/eller transporteres i et materiale</a:t>
            </a:r>
          </a:p>
          <a:p>
            <a:r>
              <a:rPr lang="nb-NO" sz="2400" dirty="0">
                <a:solidFill>
                  <a:srgbClr val="FFFFFF"/>
                </a:solidFill>
              </a:rPr>
              <a:t>I meteorologien hvordan jorden tar opp varme avhengig av om overflaten består av fjell, sand, skog, åker, vann, osv.</a:t>
            </a:r>
          </a:p>
          <a:p>
            <a:r>
              <a:rPr lang="nb-NO" sz="2400" dirty="0">
                <a:solidFill>
                  <a:srgbClr val="FFFFFF"/>
                </a:solidFill>
              </a:rPr>
              <a:t>Varmestråling: Varme som stråler ut av et materiale. Mengde stråling er avhengig av temperaturen i materialet</a:t>
            </a:r>
            <a:r>
              <a:rPr lang="nb-NO" sz="2000" dirty="0">
                <a:solidFill>
                  <a:srgbClr val="FFFFFF"/>
                </a:solidFill>
              </a:rPr>
              <a:t>. </a:t>
            </a:r>
          </a:p>
        </p:txBody>
      </p:sp>
      <p:sp>
        <p:nvSpPr>
          <p:cNvPr id="4" name="Plassholder for dato 3">
            <a:extLst>
              <a:ext uri="{FF2B5EF4-FFF2-40B4-BE49-F238E27FC236}">
                <a16:creationId xmlns:a16="http://schemas.microsoft.com/office/drawing/2014/main" id="{45C273F1-2657-4FE1-8033-A6A117ED76E2}"/>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BBEEB4B2-9B8C-4955-A2CD-E8ADCA734462}"/>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2339388819"/>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tel 1">
            <a:extLst>
              <a:ext uri="{FF2B5EF4-FFF2-40B4-BE49-F238E27FC236}">
                <a16:creationId xmlns:a16="http://schemas.microsoft.com/office/drawing/2014/main" id="{A832D895-24CF-4688-865F-3C612CDBC162}"/>
              </a:ext>
            </a:extLst>
          </p:cNvPr>
          <p:cNvSpPr>
            <a:spLocks noGrp="1"/>
          </p:cNvSpPr>
          <p:nvPr>
            <p:ph type="title"/>
          </p:nvPr>
        </p:nvSpPr>
        <p:spPr>
          <a:xfrm>
            <a:off x="6094105" y="802955"/>
            <a:ext cx="4977976" cy="1454051"/>
          </a:xfrm>
        </p:spPr>
        <p:txBody>
          <a:bodyPr>
            <a:normAutofit/>
          </a:bodyPr>
          <a:lstStyle/>
          <a:p>
            <a:r>
              <a:rPr lang="nb-NO" sz="4100" b="1">
                <a:solidFill>
                  <a:srgbClr val="000000"/>
                </a:solidFill>
              </a:rPr>
              <a:t>Temperaturvariasjoner</a:t>
            </a:r>
          </a:p>
        </p:txBody>
      </p:sp>
      <p:sp>
        <p:nvSpPr>
          <p:cNvPr id="14"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Bilde 4" descr="Et bilde som inneholder utendørs, natur, skog, bakgrunn&#10;&#10;Automatisk generert beskrivelse">
            <a:extLst>
              <a:ext uri="{FF2B5EF4-FFF2-40B4-BE49-F238E27FC236}">
                <a16:creationId xmlns:a16="http://schemas.microsoft.com/office/drawing/2014/main" id="{C20238BE-2DDE-45E3-B9F4-719251EC889D}"/>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21653" r="14571" b="-2"/>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Plassholder for innhold 2">
            <a:extLst>
              <a:ext uri="{FF2B5EF4-FFF2-40B4-BE49-F238E27FC236}">
                <a16:creationId xmlns:a16="http://schemas.microsoft.com/office/drawing/2014/main" id="{DB2DB8CC-751B-4E5B-9091-392E28A15F28}"/>
              </a:ext>
            </a:extLst>
          </p:cNvPr>
          <p:cNvSpPr>
            <a:spLocks noGrp="1"/>
          </p:cNvSpPr>
          <p:nvPr>
            <p:ph idx="1"/>
          </p:nvPr>
        </p:nvSpPr>
        <p:spPr>
          <a:xfrm>
            <a:off x="6094103" y="2075173"/>
            <a:ext cx="5614875" cy="4200499"/>
          </a:xfrm>
        </p:spPr>
        <p:txBody>
          <a:bodyPr anchor="ctr">
            <a:normAutofit fontScale="92500" lnSpcReduction="10000"/>
          </a:bodyPr>
          <a:lstStyle/>
          <a:p>
            <a:r>
              <a:rPr lang="nb-NO" sz="2400" dirty="0">
                <a:solidFill>
                  <a:srgbClr val="000000"/>
                </a:solidFill>
              </a:rPr>
              <a:t>Årstider på grunn av jordklodens vinkel mot solen</a:t>
            </a:r>
          </a:p>
          <a:p>
            <a:r>
              <a:rPr lang="nb-NO" sz="2400" dirty="0">
                <a:solidFill>
                  <a:srgbClr val="000000"/>
                </a:solidFill>
              </a:rPr>
              <a:t>Så lenge energien som kommer inn i atmosfæren er større enn energien som stråler fra jordoverflaten – blir overflaten oppvarmet</a:t>
            </a:r>
          </a:p>
          <a:p>
            <a:r>
              <a:rPr lang="nb-NO" sz="2400" dirty="0">
                <a:solidFill>
                  <a:srgbClr val="000000"/>
                </a:solidFill>
              </a:rPr>
              <a:t>Underlaget har mye å si</a:t>
            </a:r>
          </a:p>
          <a:p>
            <a:pPr>
              <a:buFontTx/>
              <a:buChar char="-"/>
            </a:pPr>
            <a:r>
              <a:rPr lang="nb-NO" sz="2400" dirty="0">
                <a:solidFill>
                  <a:srgbClr val="000000"/>
                </a:solidFill>
              </a:rPr>
              <a:t>Åkerjord, sand og utmark absorberer godt og raskt og kan avgi mye varme</a:t>
            </a:r>
          </a:p>
          <a:p>
            <a:pPr>
              <a:buFontTx/>
              <a:buChar char="-"/>
            </a:pPr>
            <a:r>
              <a:rPr lang="nb-NO" sz="2400" dirty="0">
                <a:solidFill>
                  <a:srgbClr val="000000"/>
                </a:solidFill>
              </a:rPr>
              <a:t>Vann(hav), trær og annen vegetasjon absorberer sakte, og avgir varmen over tid</a:t>
            </a:r>
          </a:p>
          <a:p>
            <a:pPr>
              <a:buFontTx/>
              <a:buChar char="-"/>
            </a:pPr>
            <a:r>
              <a:rPr lang="nb-NO" sz="2400" dirty="0">
                <a:solidFill>
                  <a:srgbClr val="000000"/>
                </a:solidFill>
              </a:rPr>
              <a:t>Ujevn oppvarming skaper vinder og turbulens</a:t>
            </a:r>
          </a:p>
        </p:txBody>
      </p:sp>
      <p:sp>
        <p:nvSpPr>
          <p:cNvPr id="4" name="Plassholder for dato 3">
            <a:extLst>
              <a:ext uri="{FF2B5EF4-FFF2-40B4-BE49-F238E27FC236}">
                <a16:creationId xmlns:a16="http://schemas.microsoft.com/office/drawing/2014/main" id="{84D61264-4420-4EC2-9461-2D93E9A0813B}"/>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842829D5-A209-4B99-9771-156304ACFD74}"/>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27345135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8E9052ED-E2EE-41AA-86E3-4EA655AFC114}"/>
              </a:ext>
            </a:extLst>
          </p:cNvPr>
          <p:cNvSpPr>
            <a:spLocks noGrp="1"/>
          </p:cNvSpPr>
          <p:nvPr>
            <p:ph type="title"/>
          </p:nvPr>
        </p:nvSpPr>
        <p:spPr>
          <a:xfrm>
            <a:off x="838200" y="963877"/>
            <a:ext cx="3494362" cy="4930246"/>
          </a:xfrm>
        </p:spPr>
        <p:txBody>
          <a:bodyPr>
            <a:normAutofit/>
          </a:bodyPr>
          <a:lstStyle/>
          <a:p>
            <a:pPr algn="r"/>
            <a:r>
              <a:rPr lang="nb-NO" b="1">
                <a:solidFill>
                  <a:schemeClr val="accent1"/>
                </a:solidFill>
              </a:rPr>
              <a:t>Inversjoner</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9E75D660-E2D1-4C89-B1AA-DB4D16EFD908}"/>
              </a:ext>
            </a:extLst>
          </p:cNvPr>
          <p:cNvSpPr>
            <a:spLocks noGrp="1"/>
          </p:cNvSpPr>
          <p:nvPr>
            <p:ph idx="1"/>
          </p:nvPr>
        </p:nvSpPr>
        <p:spPr>
          <a:xfrm>
            <a:off x="4976031" y="963877"/>
            <a:ext cx="6377769" cy="4930246"/>
          </a:xfrm>
        </p:spPr>
        <p:txBody>
          <a:bodyPr anchor="ctr">
            <a:normAutofit lnSpcReduction="10000"/>
          </a:bodyPr>
          <a:lstStyle/>
          <a:p>
            <a:r>
              <a:rPr lang="nb-NO" sz="2400" dirty="0"/>
              <a:t>Normalt vil temperaturen synke med høyden</a:t>
            </a:r>
          </a:p>
          <a:p>
            <a:r>
              <a:rPr lang="nb-NO" sz="2400" dirty="0"/>
              <a:t>Når det er en inversjon til stede stiger temperaturen med høyden i stedet</a:t>
            </a:r>
          </a:p>
          <a:p>
            <a:r>
              <a:rPr lang="nb-NO" sz="2400" dirty="0"/>
              <a:t>En inversjon har operative konsekvenser i det den kan gi et vindskifte og har betydning for atmosfærens stabilitet. Den påvirker også flyets ytelser</a:t>
            </a:r>
          </a:p>
          <a:p>
            <a:r>
              <a:rPr lang="nb-NO" sz="2400" dirty="0"/>
              <a:t>Vi regner med fire former for inversjon</a:t>
            </a:r>
          </a:p>
          <a:p>
            <a:pPr>
              <a:buFontTx/>
              <a:buChar char="-"/>
            </a:pPr>
            <a:r>
              <a:rPr lang="nb-NO" sz="2400" dirty="0"/>
              <a:t>Bakkeinversjon (temperaturinversjon)</a:t>
            </a:r>
          </a:p>
          <a:p>
            <a:pPr>
              <a:buFontTx/>
              <a:buChar char="-"/>
            </a:pPr>
            <a:r>
              <a:rPr lang="nb-NO" sz="2400" dirty="0"/>
              <a:t>Frontinversjon</a:t>
            </a:r>
          </a:p>
          <a:p>
            <a:pPr>
              <a:buFontTx/>
              <a:buChar char="-"/>
            </a:pPr>
            <a:r>
              <a:rPr lang="nb-NO" sz="2400" dirty="0"/>
              <a:t>Subsidensinversjon</a:t>
            </a:r>
          </a:p>
          <a:p>
            <a:pPr>
              <a:buFontTx/>
              <a:buChar char="-"/>
            </a:pPr>
            <a:r>
              <a:rPr lang="nb-NO" sz="2400" dirty="0"/>
              <a:t>Turbulensinversjon</a:t>
            </a:r>
          </a:p>
        </p:txBody>
      </p:sp>
      <p:sp>
        <p:nvSpPr>
          <p:cNvPr id="4" name="Plassholder for dato 3">
            <a:extLst>
              <a:ext uri="{FF2B5EF4-FFF2-40B4-BE49-F238E27FC236}">
                <a16:creationId xmlns:a16="http://schemas.microsoft.com/office/drawing/2014/main" id="{4E99757A-9434-4CDE-9238-179F557DC1CA}"/>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B1960822-49CE-4EC0-B0FE-9293B99AE5A3}"/>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29593781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46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B83FF0D6-C35D-42DF-B51C-5AD55EE3D1A9}"/>
              </a:ext>
            </a:extLst>
          </p:cNvPr>
          <p:cNvSpPr>
            <a:spLocks noGrp="1"/>
          </p:cNvSpPr>
          <p:nvPr>
            <p:ph type="title"/>
          </p:nvPr>
        </p:nvSpPr>
        <p:spPr>
          <a:xfrm>
            <a:off x="524256" y="4767072"/>
            <a:ext cx="6594189" cy="1625210"/>
          </a:xfrm>
        </p:spPr>
        <p:txBody>
          <a:bodyPr>
            <a:normAutofit/>
          </a:bodyPr>
          <a:lstStyle/>
          <a:p>
            <a:pPr algn="r"/>
            <a:r>
              <a:rPr lang="nb-NO" b="1">
                <a:solidFill>
                  <a:srgbClr val="FFFFFF"/>
                </a:solidFill>
              </a:rPr>
              <a:t>Bakke(temperatur)inversjon</a:t>
            </a:r>
          </a:p>
        </p:txBody>
      </p:sp>
      <p:pic>
        <p:nvPicPr>
          <p:cNvPr id="5" name="Bilde 4" descr="Et bilde som inneholder utendørs, gress, natur, fjell&#10;&#10;Automatisk generert beskrivelse">
            <a:extLst>
              <a:ext uri="{FF2B5EF4-FFF2-40B4-BE49-F238E27FC236}">
                <a16:creationId xmlns:a16="http://schemas.microsoft.com/office/drawing/2014/main" id="{7B3654AB-3EC3-493F-8A63-52A955C49786}"/>
              </a:ext>
            </a:extLst>
          </p:cNvPr>
          <p:cNvPicPr>
            <a:picLocks noChangeAspect="1"/>
          </p:cNvPicPr>
          <p:nvPr/>
        </p:nvPicPr>
        <p:blipFill rotWithShape="1">
          <a:blip r:embed="rId2">
            <a:extLst>
              <a:ext uri="{28A0092B-C50C-407E-A947-70E740481C1C}">
                <a14:useLocalDpi xmlns:a14="http://schemas.microsoft.com/office/drawing/2010/main" val="0"/>
              </a:ext>
            </a:extLst>
          </a:blip>
          <a:srcRect t="6892" r="1" b="1"/>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5E4902B7-85B3-4365-ACB8-29B5C7CA2532}"/>
              </a:ext>
            </a:extLst>
          </p:cNvPr>
          <p:cNvSpPr>
            <a:spLocks noGrp="1"/>
          </p:cNvSpPr>
          <p:nvPr>
            <p:ph idx="1"/>
          </p:nvPr>
        </p:nvSpPr>
        <p:spPr>
          <a:xfrm>
            <a:off x="8029319" y="917725"/>
            <a:ext cx="3424739" cy="4852362"/>
          </a:xfrm>
        </p:spPr>
        <p:txBody>
          <a:bodyPr anchor="ctr">
            <a:normAutofit/>
          </a:bodyPr>
          <a:lstStyle/>
          <a:p>
            <a:r>
              <a:rPr lang="nb-NO" sz="2400" dirty="0">
                <a:solidFill>
                  <a:srgbClr val="FFFFFF"/>
                </a:solidFill>
              </a:rPr>
              <a:t>Gir et lag som er ganske grunt, og som består av stabil luft ganske nærme jordoverflaten. </a:t>
            </a:r>
          </a:p>
          <a:p>
            <a:r>
              <a:rPr lang="nb-NO" sz="2400" dirty="0">
                <a:solidFill>
                  <a:srgbClr val="FFFFFF"/>
                </a:solidFill>
              </a:rPr>
              <a:t>Toppen av inversjonen fungerer som et lokk som holder vær og forurensing nede, og er luften fuktig nok, kan det også oppstå skyer, tåke og dis på toppen. </a:t>
            </a:r>
          </a:p>
          <a:p>
            <a:r>
              <a:rPr lang="nb-NO" sz="2400" dirty="0">
                <a:solidFill>
                  <a:srgbClr val="FFFFFF"/>
                </a:solidFill>
              </a:rPr>
              <a:t>Vindskjær</a:t>
            </a:r>
          </a:p>
        </p:txBody>
      </p:sp>
      <p:sp>
        <p:nvSpPr>
          <p:cNvPr id="4" name="Plassholder for dato 3">
            <a:extLst>
              <a:ext uri="{FF2B5EF4-FFF2-40B4-BE49-F238E27FC236}">
                <a16:creationId xmlns:a16="http://schemas.microsoft.com/office/drawing/2014/main" id="{30034A6A-EF97-4998-B883-AB2112768623}"/>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56E025D1-91CD-47F1-8133-3B67974C2F25}"/>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7577190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1108254-3FAA-4AAF-850D-B352D70909CF}"/>
              </a:ext>
            </a:extLst>
          </p:cNvPr>
          <p:cNvSpPr>
            <a:spLocks noGrp="1"/>
          </p:cNvSpPr>
          <p:nvPr>
            <p:ph type="title"/>
          </p:nvPr>
        </p:nvSpPr>
        <p:spPr>
          <a:xfrm>
            <a:off x="481013" y="3752849"/>
            <a:ext cx="3290887" cy="2452687"/>
          </a:xfrm>
        </p:spPr>
        <p:txBody>
          <a:bodyPr anchor="ctr">
            <a:normAutofit/>
          </a:bodyPr>
          <a:lstStyle/>
          <a:p>
            <a:r>
              <a:rPr lang="nb-NO" sz="3600" b="1" dirty="0"/>
              <a:t>Frontinversjon</a:t>
            </a:r>
          </a:p>
        </p:txBody>
      </p:sp>
      <p:pic>
        <p:nvPicPr>
          <p:cNvPr id="5" name="Bilde 4">
            <a:extLst>
              <a:ext uri="{FF2B5EF4-FFF2-40B4-BE49-F238E27FC236}">
                <a16:creationId xmlns:a16="http://schemas.microsoft.com/office/drawing/2014/main" id="{E67D2067-3A30-4A76-BD07-D5D03E6F76B3}"/>
              </a:ext>
            </a:extLst>
          </p:cNvPr>
          <p:cNvPicPr>
            <a:picLocks noChangeAspect="1"/>
          </p:cNvPicPr>
          <p:nvPr/>
        </p:nvPicPr>
        <p:blipFill rotWithShape="1">
          <a:blip r:embed="rId2">
            <a:extLst>
              <a:ext uri="{28A0092B-C50C-407E-A947-70E740481C1C}">
                <a14:useLocalDpi xmlns:a14="http://schemas.microsoft.com/office/drawing/2010/main" val="0"/>
              </a:ext>
            </a:extLst>
          </a:blip>
          <a:srcRect t="7296" b="13653"/>
          <a:stretch/>
        </p:blipFill>
        <p:spPr>
          <a:xfrm>
            <a:off x="20" y="10"/>
            <a:ext cx="12191980" cy="3710603"/>
          </a:xfrm>
          <a:custGeom>
            <a:avLst/>
            <a:gdLst>
              <a:gd name="connsiteX0" fmla="*/ 0 w 12192000"/>
              <a:gd name="connsiteY0" fmla="*/ 0 h 3692092"/>
              <a:gd name="connsiteX1" fmla="*/ 12192000 w 12192000"/>
              <a:gd name="connsiteY1" fmla="*/ 0 h 3692092"/>
              <a:gd name="connsiteX2" fmla="*/ 12192000 w 12192000"/>
              <a:gd name="connsiteY2" fmla="*/ 3504824 h 3692092"/>
              <a:gd name="connsiteX3" fmla="*/ 12024691 w 12192000"/>
              <a:gd name="connsiteY3" fmla="*/ 3517794 h 3692092"/>
              <a:gd name="connsiteX4" fmla="*/ 160485 w 12192000"/>
              <a:gd name="connsiteY4" fmla="*/ 3663863 h 3692092"/>
              <a:gd name="connsiteX5" fmla="*/ 0 w 12192000"/>
              <a:gd name="connsiteY5" fmla="*/ 3692092 h 369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Plassholder for innhold 2">
            <a:extLst>
              <a:ext uri="{FF2B5EF4-FFF2-40B4-BE49-F238E27FC236}">
                <a16:creationId xmlns:a16="http://schemas.microsoft.com/office/drawing/2014/main" id="{5A955FF9-A444-4E05-A232-3AB921E94820}"/>
              </a:ext>
            </a:extLst>
          </p:cNvPr>
          <p:cNvSpPr>
            <a:spLocks noGrp="1"/>
          </p:cNvSpPr>
          <p:nvPr>
            <p:ph idx="1"/>
          </p:nvPr>
        </p:nvSpPr>
        <p:spPr>
          <a:xfrm>
            <a:off x="4223982" y="3752850"/>
            <a:ext cx="7485413" cy="2452687"/>
          </a:xfrm>
        </p:spPr>
        <p:txBody>
          <a:bodyPr anchor="ctr">
            <a:normAutofit/>
          </a:bodyPr>
          <a:lstStyle/>
          <a:p>
            <a:r>
              <a:rPr lang="nb-NO" sz="2200" dirty="0"/>
              <a:t>Inversjoner kan også oppstå i forbindelse med frontaktivitet, hvor vindskiftet på toppen av inversjonslaget kan være sterkt. </a:t>
            </a:r>
          </a:p>
          <a:p>
            <a:r>
              <a:rPr lang="nb-NO" sz="2200" dirty="0"/>
              <a:t>Skjer når varm luft glir over et kaldt nedre lag.</a:t>
            </a:r>
          </a:p>
          <a:p>
            <a:r>
              <a:rPr lang="nb-NO" sz="2200" dirty="0"/>
              <a:t>Stor fuktighet i inversjonen – skyer og nedbør</a:t>
            </a:r>
          </a:p>
        </p:txBody>
      </p:sp>
      <p:sp>
        <p:nvSpPr>
          <p:cNvPr id="4" name="Plassholder for dato 3">
            <a:extLst>
              <a:ext uri="{FF2B5EF4-FFF2-40B4-BE49-F238E27FC236}">
                <a16:creationId xmlns:a16="http://schemas.microsoft.com/office/drawing/2014/main" id="{E774C388-797A-41BF-A8EE-8EDC60136F0A}"/>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E9944755-ED60-4F01-8711-9644034FC561}"/>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5490663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337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kstSylinder 2">
            <a:extLst>
              <a:ext uri="{FF2B5EF4-FFF2-40B4-BE49-F238E27FC236}">
                <a16:creationId xmlns:a16="http://schemas.microsoft.com/office/drawing/2014/main" id="{03A85664-F76D-4B28-8645-4215BDF3F691}"/>
              </a:ext>
            </a:extLst>
          </p:cNvPr>
          <p:cNvSpPr txBox="1"/>
          <p:nvPr/>
        </p:nvSpPr>
        <p:spPr>
          <a:xfrm>
            <a:off x="524256" y="4767072"/>
            <a:ext cx="6594189" cy="1625210"/>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4400" b="1">
                <a:solidFill>
                  <a:srgbClr val="FFFFFF"/>
                </a:solidFill>
                <a:latin typeface="+mj-lt"/>
                <a:ea typeface="+mj-ea"/>
                <a:cs typeface="+mj-cs"/>
              </a:rPr>
              <a:t>Forutsetninger</a:t>
            </a:r>
          </a:p>
        </p:txBody>
      </p:sp>
      <p:pic>
        <p:nvPicPr>
          <p:cNvPr id="5" name="Bilde 4">
            <a:extLst>
              <a:ext uri="{FF2B5EF4-FFF2-40B4-BE49-F238E27FC236}">
                <a16:creationId xmlns:a16="http://schemas.microsoft.com/office/drawing/2014/main" id="{9503CC09-DC8A-479E-BFDE-40A97CFE866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76156" y="321733"/>
            <a:ext cx="6161088"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Plassholder for innhold 1">
            <a:extLst>
              <a:ext uri="{FF2B5EF4-FFF2-40B4-BE49-F238E27FC236}">
                <a16:creationId xmlns:a16="http://schemas.microsoft.com/office/drawing/2014/main" id="{428CBF52-BCE9-49B9-850F-12599F43DA79}"/>
              </a:ext>
            </a:extLst>
          </p:cNvPr>
          <p:cNvSpPr>
            <a:spLocks noGrp="1"/>
          </p:cNvSpPr>
          <p:nvPr>
            <p:ph idx="1"/>
          </p:nvPr>
        </p:nvSpPr>
        <p:spPr>
          <a:xfrm>
            <a:off x="8029319" y="917725"/>
            <a:ext cx="3424739" cy="4852362"/>
          </a:xfrm>
        </p:spPr>
        <p:txBody>
          <a:bodyPr vert="horz" lIns="91440" tIns="45720" rIns="91440" bIns="45720" rtlCol="0" anchor="ctr">
            <a:normAutofit/>
          </a:bodyPr>
          <a:lstStyle/>
          <a:p>
            <a:r>
              <a:rPr lang="nb-NO" sz="2400" dirty="0">
                <a:solidFill>
                  <a:srgbClr val="FFFFFF"/>
                </a:solidFill>
              </a:rPr>
              <a:t>Motiverte og forberedte elever!</a:t>
            </a:r>
          </a:p>
          <a:p>
            <a:r>
              <a:rPr lang="nb-NO" sz="2400" dirty="0">
                <a:solidFill>
                  <a:srgbClr val="FFFFFF"/>
                </a:solidFill>
              </a:rPr>
              <a:t>Som har lest eller leser gjennom pensum-litteraturen parallelt med klasseroms-</a:t>
            </a:r>
            <a:br>
              <a:rPr lang="nb-NO" sz="2400" dirty="0">
                <a:solidFill>
                  <a:srgbClr val="FFFFFF"/>
                </a:solidFill>
              </a:rPr>
            </a:br>
            <a:r>
              <a:rPr lang="nb-NO" sz="2400" dirty="0">
                <a:solidFill>
                  <a:srgbClr val="FFFFFF"/>
                </a:solidFill>
              </a:rPr>
              <a:t>undervisningen </a:t>
            </a:r>
          </a:p>
          <a:p>
            <a:r>
              <a:rPr lang="en-US" sz="2400" dirty="0" err="1">
                <a:solidFill>
                  <a:srgbClr val="FFFFFF"/>
                </a:solidFill>
              </a:rPr>
              <a:t>Flyskolen</a:t>
            </a:r>
            <a:r>
              <a:rPr lang="en-US" sz="2400" dirty="0">
                <a:solidFill>
                  <a:srgbClr val="FFFFFF"/>
                </a:solidFill>
              </a:rPr>
              <a:t> </a:t>
            </a:r>
            <a:r>
              <a:rPr lang="en-US" sz="2400" dirty="0" err="1">
                <a:solidFill>
                  <a:srgbClr val="FFFFFF"/>
                </a:solidFill>
              </a:rPr>
              <a:t>følger</a:t>
            </a:r>
            <a:r>
              <a:rPr lang="en-US" sz="2400" dirty="0">
                <a:solidFill>
                  <a:srgbClr val="FFFFFF"/>
                </a:solidFill>
              </a:rPr>
              <a:t> pensum </a:t>
            </a:r>
            <a:r>
              <a:rPr lang="en-US" sz="2400" dirty="0" err="1">
                <a:solidFill>
                  <a:srgbClr val="FFFFFF"/>
                </a:solidFill>
              </a:rPr>
              <a:t>som</a:t>
            </a:r>
            <a:r>
              <a:rPr lang="en-US" sz="2400" dirty="0">
                <a:solidFill>
                  <a:srgbClr val="FFFFFF"/>
                </a:solidFill>
              </a:rPr>
              <a:t> </a:t>
            </a:r>
            <a:r>
              <a:rPr lang="en-US" sz="2400" dirty="0" err="1">
                <a:solidFill>
                  <a:srgbClr val="FFFFFF"/>
                </a:solidFill>
              </a:rPr>
              <a:t>beskrevet</a:t>
            </a:r>
            <a:r>
              <a:rPr lang="en-US" sz="2400" dirty="0">
                <a:solidFill>
                  <a:srgbClr val="FFFFFF"/>
                </a:solidFill>
              </a:rPr>
              <a:t> </a:t>
            </a:r>
            <a:r>
              <a:rPr lang="en-US" sz="2400" dirty="0" err="1">
                <a:solidFill>
                  <a:srgbClr val="FFFFFF"/>
                </a:solidFill>
              </a:rPr>
              <a:t>i</a:t>
            </a:r>
            <a:r>
              <a:rPr lang="en-US" sz="2400" dirty="0">
                <a:solidFill>
                  <a:srgbClr val="FFFFFF"/>
                </a:solidFill>
              </a:rPr>
              <a:t> </a:t>
            </a:r>
            <a:r>
              <a:rPr lang="en-US" sz="2400" dirty="0" err="1">
                <a:solidFill>
                  <a:srgbClr val="FFFFFF"/>
                </a:solidFill>
              </a:rPr>
              <a:t>Sportsfly-seksjonens</a:t>
            </a:r>
            <a:r>
              <a:rPr lang="en-US" sz="2400" dirty="0">
                <a:solidFill>
                  <a:srgbClr val="FFFFFF"/>
                </a:solidFill>
              </a:rPr>
              <a:t> </a:t>
            </a:r>
            <a:r>
              <a:rPr lang="en-US" sz="2400" dirty="0" err="1">
                <a:solidFill>
                  <a:srgbClr val="FFFFFF"/>
                </a:solidFill>
              </a:rPr>
              <a:t>nettside</a:t>
            </a:r>
            <a:r>
              <a:rPr lang="en-US" sz="2400" dirty="0">
                <a:solidFill>
                  <a:srgbClr val="FFFFFF"/>
                </a:solidFill>
              </a:rPr>
              <a:t> under </a:t>
            </a:r>
            <a:r>
              <a:rPr lang="en-US" sz="2400" dirty="0" err="1">
                <a:solidFill>
                  <a:srgbClr val="FFFFFF"/>
                </a:solidFill>
              </a:rPr>
              <a:t>skoledokumenter</a:t>
            </a:r>
            <a:endParaRPr lang="en-US" sz="2400" dirty="0">
              <a:solidFill>
                <a:srgbClr val="FFFFFF"/>
              </a:solidFill>
            </a:endParaRPr>
          </a:p>
        </p:txBody>
      </p:sp>
      <p:sp>
        <p:nvSpPr>
          <p:cNvPr id="4" name="Plassholder for dato 3">
            <a:extLst>
              <a:ext uri="{FF2B5EF4-FFF2-40B4-BE49-F238E27FC236}">
                <a16:creationId xmlns:a16="http://schemas.microsoft.com/office/drawing/2014/main" id="{74A2802C-B684-403E-B7DD-B4808E32EC17}"/>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CEA73470-A40C-4B10-A11F-8BDF9A714CFB}"/>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28968705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0E4E556-A755-416D-A9D7-2463C860644C}"/>
              </a:ext>
            </a:extLst>
          </p:cNvPr>
          <p:cNvSpPr>
            <a:spLocks noGrp="1"/>
          </p:cNvSpPr>
          <p:nvPr>
            <p:ph type="title"/>
          </p:nvPr>
        </p:nvSpPr>
        <p:spPr>
          <a:xfrm>
            <a:off x="838200" y="963877"/>
            <a:ext cx="3494362" cy="4930246"/>
          </a:xfrm>
        </p:spPr>
        <p:txBody>
          <a:bodyPr>
            <a:normAutofit/>
          </a:bodyPr>
          <a:lstStyle/>
          <a:p>
            <a:pPr algn="r"/>
            <a:r>
              <a:rPr lang="nb-NO" sz="3400" b="1">
                <a:solidFill>
                  <a:schemeClr val="accent1"/>
                </a:solidFill>
              </a:rPr>
              <a:t>Subsidensinversjon</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 name="Plassholder for innhold 2">
            <a:extLst>
              <a:ext uri="{FF2B5EF4-FFF2-40B4-BE49-F238E27FC236}">
                <a16:creationId xmlns:a16="http://schemas.microsoft.com/office/drawing/2014/main" id="{E99BB18C-3EC2-4A89-A463-9573F67ED735}"/>
              </a:ext>
            </a:extLst>
          </p:cNvPr>
          <p:cNvSpPr>
            <a:spLocks noGrp="1"/>
          </p:cNvSpPr>
          <p:nvPr>
            <p:ph idx="1"/>
          </p:nvPr>
        </p:nvSpPr>
        <p:spPr>
          <a:xfrm>
            <a:off x="4976031" y="963877"/>
            <a:ext cx="6377769" cy="4930246"/>
          </a:xfrm>
        </p:spPr>
        <p:txBody>
          <a:bodyPr anchor="ctr">
            <a:normAutofit/>
          </a:bodyPr>
          <a:lstStyle/>
          <a:p>
            <a:endParaRPr lang="nb-NO" sz="2400"/>
          </a:p>
          <a:p>
            <a:r>
              <a:rPr lang="nb-NO" sz="2400"/>
              <a:t>Luften som synker i et høytrykk vil ikke falle helt ned til jordoverflaten men blir den liggende ca. 2 – 5000 fot over overflaten, slik at luftmassene ved bakken er kaldere enn de i luften. </a:t>
            </a:r>
          </a:p>
          <a:p>
            <a:r>
              <a:rPr lang="nb-NO" sz="2400"/>
              <a:t>Kan være dårlig sikt om sommeren på grunn av forurensing under inversjonslaget. Denne forurensingen gir dis. Dersom fuktigheten er stor og de lavere luftlag er kalde om vinteren, gir dette tåke under inversjonslaget. </a:t>
            </a:r>
          </a:p>
        </p:txBody>
      </p:sp>
      <p:sp>
        <p:nvSpPr>
          <p:cNvPr id="3" name="Plassholder for dato 2">
            <a:extLst>
              <a:ext uri="{FF2B5EF4-FFF2-40B4-BE49-F238E27FC236}">
                <a16:creationId xmlns:a16="http://schemas.microsoft.com/office/drawing/2014/main" id="{D15D5107-8A50-4DB0-9058-7C1D8A281E4C}"/>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07713446-27D6-41FB-BBC9-A744FE224D7B}"/>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676955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336162-B533-4EFE-8BB3-8EBB4A5E3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14384" cy="6858000"/>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DCF1D208-15A8-40B9-876E-3D5278AD0443}"/>
              </a:ext>
            </a:extLst>
          </p:cNvPr>
          <p:cNvSpPr>
            <a:spLocks noGrp="1"/>
          </p:cNvSpPr>
          <p:nvPr>
            <p:ph type="title"/>
          </p:nvPr>
        </p:nvSpPr>
        <p:spPr>
          <a:xfrm>
            <a:off x="829781" y="2745736"/>
            <a:ext cx="3698803" cy="1366528"/>
          </a:xfrm>
          <a:solidFill>
            <a:srgbClr val="FFFFFF"/>
          </a:solidFill>
          <a:ln w="25400" cap="sq">
            <a:solidFill>
              <a:srgbClr val="404040"/>
            </a:solidFill>
            <a:miter lim="800000"/>
          </a:ln>
        </p:spPr>
        <p:txBody>
          <a:bodyPr>
            <a:normAutofit/>
          </a:bodyPr>
          <a:lstStyle/>
          <a:p>
            <a:pPr algn="ctr"/>
            <a:r>
              <a:rPr lang="nb-NO" sz="3200" b="1" dirty="0">
                <a:solidFill>
                  <a:srgbClr val="262626"/>
                </a:solidFill>
              </a:rPr>
              <a:t>Turbulensinversjon</a:t>
            </a:r>
          </a:p>
        </p:txBody>
      </p:sp>
      <p:sp>
        <p:nvSpPr>
          <p:cNvPr id="22" name="Plassholder for innhold 2">
            <a:extLst>
              <a:ext uri="{FF2B5EF4-FFF2-40B4-BE49-F238E27FC236}">
                <a16:creationId xmlns:a16="http://schemas.microsoft.com/office/drawing/2014/main" id="{E5DD7BDA-494B-498F-9405-64EEF968660F}"/>
              </a:ext>
            </a:extLst>
          </p:cNvPr>
          <p:cNvSpPr>
            <a:spLocks noGrp="1"/>
          </p:cNvSpPr>
          <p:nvPr>
            <p:ph idx="1"/>
          </p:nvPr>
        </p:nvSpPr>
        <p:spPr>
          <a:xfrm>
            <a:off x="6049182" y="802638"/>
            <a:ext cx="5408696" cy="5252722"/>
          </a:xfrm>
        </p:spPr>
        <p:txBody>
          <a:bodyPr anchor="ctr">
            <a:normAutofit/>
          </a:bodyPr>
          <a:lstStyle/>
          <a:p>
            <a:r>
              <a:rPr lang="nb-NO" dirty="0"/>
              <a:t>Dannes ofte når stille luft ligger over turbulent luft</a:t>
            </a:r>
          </a:p>
          <a:p>
            <a:r>
              <a:rPr lang="nb-NO" dirty="0"/>
              <a:t>Får en blanding av luftmassene hvor den øverste delen blir avkjølt</a:t>
            </a:r>
          </a:p>
          <a:p>
            <a:r>
              <a:rPr lang="nb-NO" dirty="0"/>
              <a:t>Kan også være medvirkende for at det blir en subsidensinversjon</a:t>
            </a:r>
          </a:p>
        </p:txBody>
      </p:sp>
      <p:sp>
        <p:nvSpPr>
          <p:cNvPr id="3" name="Plassholder for dato 2">
            <a:extLst>
              <a:ext uri="{FF2B5EF4-FFF2-40B4-BE49-F238E27FC236}">
                <a16:creationId xmlns:a16="http://schemas.microsoft.com/office/drawing/2014/main" id="{68D9AEA6-F9D1-43CB-A7AB-ECB40C59A906}"/>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7C45FBC8-09F9-49BB-8AD1-1C63740A9224}"/>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2451735627"/>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 y="11"/>
            <a:ext cx="12191980" cy="6857988"/>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en-US" sz="3600" dirty="0" err="1">
                <a:solidFill>
                  <a:schemeClr val="tx1">
                    <a:lumMod val="85000"/>
                    <a:lumOff val="15000"/>
                  </a:schemeClr>
                </a:solidFill>
              </a:rPr>
              <a:t>Lufttrykk</a:t>
            </a:r>
            <a:endParaRPr lang="en-US" sz="3600" dirty="0">
              <a:solidFill>
                <a:schemeClr val="tx1">
                  <a:lumMod val="85000"/>
                  <a:lumOff val="15000"/>
                </a:schemeClr>
              </a:solidFill>
            </a:endParaRP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3" name="Bilde 12">
            <a:extLst>
              <a:ext uri="{FF2B5EF4-FFF2-40B4-BE49-F238E27FC236}">
                <a16:creationId xmlns:a16="http://schemas.microsoft.com/office/drawing/2014/main" id="{31EAFC95-BD98-4B82-9190-23797D5F7F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76687" y="6207629"/>
            <a:ext cx="2638625" cy="571500"/>
          </a:xfrm>
          <a:prstGeom prst="rect">
            <a:avLst/>
          </a:prstGeom>
        </p:spPr>
      </p:pic>
    </p:spTree>
    <p:extLst>
      <p:ext uri="{BB962C8B-B14F-4D97-AF65-F5344CB8AC3E}">
        <p14:creationId xmlns:p14="http://schemas.microsoft.com/office/powerpoint/2010/main" val="28487311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 name="Rectangle 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E06D0B7E-DDE5-467E-B7D6-B962968C3509}"/>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nb-NO" sz="2800" b="1"/>
              <a:t>Isobarer</a:t>
            </a:r>
          </a:p>
        </p:txBody>
      </p:sp>
      <p:sp>
        <p:nvSpPr>
          <p:cNvPr id="3" name="Plassholder for innhold 2">
            <a:extLst>
              <a:ext uri="{FF2B5EF4-FFF2-40B4-BE49-F238E27FC236}">
                <a16:creationId xmlns:a16="http://schemas.microsoft.com/office/drawing/2014/main" id="{60B8298F-7659-4703-A86D-2AA8131B2DB5}"/>
              </a:ext>
            </a:extLst>
          </p:cNvPr>
          <p:cNvSpPr>
            <a:spLocks noGrp="1"/>
          </p:cNvSpPr>
          <p:nvPr>
            <p:ph idx="1"/>
          </p:nvPr>
        </p:nvSpPr>
        <p:spPr>
          <a:xfrm>
            <a:off x="643468" y="2638043"/>
            <a:ext cx="3363974" cy="3415623"/>
          </a:xfrm>
        </p:spPr>
        <p:txBody>
          <a:bodyPr>
            <a:normAutofit/>
          </a:bodyPr>
          <a:lstStyle/>
          <a:p>
            <a:r>
              <a:rPr lang="nb-NO" sz="2000"/>
              <a:t>Forbinder områder med samme trykk</a:t>
            </a:r>
          </a:p>
          <a:p>
            <a:r>
              <a:rPr lang="nb-NO" sz="2000"/>
              <a:t>Ligger tett rundt et lavtrykk og trykkgradienten er stor</a:t>
            </a:r>
          </a:p>
          <a:p>
            <a:r>
              <a:rPr lang="nb-NO" sz="2000"/>
              <a:t>Ligger med god avstand rundt et høytrykk og trykkgradienten er liten</a:t>
            </a:r>
          </a:p>
        </p:txBody>
      </p:sp>
      <p:pic>
        <p:nvPicPr>
          <p:cNvPr id="5" name="Bilde 4" descr="Et bilde som inneholder tekst, kart&#10;&#10;Automatisk generert beskrivelse">
            <a:extLst>
              <a:ext uri="{FF2B5EF4-FFF2-40B4-BE49-F238E27FC236}">
                <a16:creationId xmlns:a16="http://schemas.microsoft.com/office/drawing/2014/main" id="{A9B2590B-941A-4296-978F-AFD632C994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7763" y="1278000"/>
            <a:ext cx="6250769" cy="4141133"/>
          </a:xfrm>
          <a:prstGeom prst="rect">
            <a:avLst/>
          </a:prstGeom>
        </p:spPr>
      </p:pic>
      <p:sp>
        <p:nvSpPr>
          <p:cNvPr id="4" name="Plassholder for dato 3">
            <a:extLst>
              <a:ext uri="{FF2B5EF4-FFF2-40B4-BE49-F238E27FC236}">
                <a16:creationId xmlns:a16="http://schemas.microsoft.com/office/drawing/2014/main" id="{A3CA1B2D-F05D-4633-8C73-351323F5986B}"/>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64F15B63-A19B-4C9E-B57A-E323608F64AA}"/>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748841731"/>
      </p:ext>
    </p:extLst>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29E16951-F6EE-4362-97B0-9F9A113B54E4}"/>
              </a:ext>
            </a:extLst>
          </p:cNvPr>
          <p:cNvSpPr>
            <a:spLocks noGrp="1"/>
          </p:cNvSpPr>
          <p:nvPr>
            <p:ph type="title"/>
          </p:nvPr>
        </p:nvSpPr>
        <p:spPr>
          <a:xfrm>
            <a:off x="838200" y="963877"/>
            <a:ext cx="3494362" cy="4930246"/>
          </a:xfrm>
        </p:spPr>
        <p:txBody>
          <a:bodyPr>
            <a:normAutofit/>
          </a:bodyPr>
          <a:lstStyle/>
          <a:p>
            <a:pPr algn="r"/>
            <a:r>
              <a:rPr lang="nb-NO" b="1">
                <a:solidFill>
                  <a:schemeClr val="accent1"/>
                </a:solidFill>
              </a:rPr>
              <a:t>Q-koder</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 name="Plassholder for innhold 2">
            <a:extLst>
              <a:ext uri="{FF2B5EF4-FFF2-40B4-BE49-F238E27FC236}">
                <a16:creationId xmlns:a16="http://schemas.microsoft.com/office/drawing/2014/main" id="{BCDF2E74-6036-4EDB-A301-ED40F4FC41BF}"/>
              </a:ext>
            </a:extLst>
          </p:cNvPr>
          <p:cNvSpPr>
            <a:spLocks noGrp="1"/>
          </p:cNvSpPr>
          <p:nvPr>
            <p:ph idx="1"/>
          </p:nvPr>
        </p:nvSpPr>
        <p:spPr>
          <a:xfrm>
            <a:off x="4976031" y="963877"/>
            <a:ext cx="6377769" cy="4930246"/>
          </a:xfrm>
        </p:spPr>
        <p:txBody>
          <a:bodyPr anchor="ctr">
            <a:normAutofit/>
          </a:bodyPr>
          <a:lstStyle/>
          <a:p>
            <a:r>
              <a:rPr lang="nb-NO" sz="2200" dirty="0"/>
              <a:t>QFE = det lokale trykket på flyplassen. Høydemåleren viser null år vi står på flyplassen. I luften vil den vise høyden over flyplassen (terrenget)</a:t>
            </a:r>
          </a:p>
          <a:p>
            <a:r>
              <a:rPr lang="nb-NO" sz="2200" dirty="0"/>
              <a:t>QNH = Det lokale trykket på flyplassen omregnet til havets nivå ved hjelp av egenskapene til standardatmosfæren. Høydemåler viser flyplassens høyde over havoverflaten når vi står på bakken. I luften vil den vise høyden vår over havoverflaten</a:t>
            </a:r>
          </a:p>
          <a:p>
            <a:r>
              <a:rPr lang="nb-NO" sz="2200" dirty="0"/>
              <a:t>QNE = Standard trykk (1013,25 hPa). Dette trykket er utgangspunktet i ISA, og når vi setter det inn på høydemåleren vil vi ha samme forhold mellom høyde og trykk som i standardatmosfæren.</a:t>
            </a:r>
          </a:p>
          <a:p>
            <a:r>
              <a:rPr lang="nb-NO" sz="2200" dirty="0"/>
              <a:t>Vi flyr da på flygenivå («FL – Flight Level»). </a:t>
            </a:r>
          </a:p>
        </p:txBody>
      </p:sp>
      <p:sp>
        <p:nvSpPr>
          <p:cNvPr id="3" name="Plassholder for dato 2">
            <a:extLst>
              <a:ext uri="{FF2B5EF4-FFF2-40B4-BE49-F238E27FC236}">
                <a16:creationId xmlns:a16="http://schemas.microsoft.com/office/drawing/2014/main" id="{129CD364-1EF2-4031-A5A5-EC29E76CFF60}"/>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D1868768-D578-4E40-B395-E5982C5EEE44}"/>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21076565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673E9FC8-2143-48A2-9DEE-AABBC7E30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265888"/>
          </a:xfrm>
          <a:custGeom>
            <a:avLst/>
            <a:gdLst>
              <a:gd name="connsiteX0" fmla="*/ 0 w 12188952"/>
              <a:gd name="connsiteY0" fmla="*/ 0 h 6265888"/>
              <a:gd name="connsiteX1" fmla="*/ 12188952 w 12188952"/>
              <a:gd name="connsiteY1" fmla="*/ 0 h 6265888"/>
              <a:gd name="connsiteX2" fmla="*/ 12188952 w 12188952"/>
              <a:gd name="connsiteY2" fmla="*/ 5061023 h 6265888"/>
              <a:gd name="connsiteX3" fmla="*/ 12188400 w 12188952"/>
              <a:gd name="connsiteY3" fmla="*/ 5061281 h 6265888"/>
              <a:gd name="connsiteX4" fmla="*/ 6096000 w 12188952"/>
              <a:gd name="connsiteY4" fmla="*/ 6265888 h 6265888"/>
              <a:gd name="connsiteX5" fmla="*/ 3601 w 12188952"/>
              <a:gd name="connsiteY5" fmla="*/ 5061281 h 6265888"/>
              <a:gd name="connsiteX6" fmla="*/ 0 w 12188952"/>
              <a:gd name="connsiteY6" fmla="*/ 5059596 h 6265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6265888">
                <a:moveTo>
                  <a:pt x="0" y="0"/>
                </a:moveTo>
                <a:lnTo>
                  <a:pt x="12188952" y="0"/>
                </a:lnTo>
                <a:lnTo>
                  <a:pt x="12188952" y="5061023"/>
                </a:lnTo>
                <a:lnTo>
                  <a:pt x="12188400" y="5061281"/>
                </a:lnTo>
                <a:cubicBezTo>
                  <a:pt x="10489511" y="5817852"/>
                  <a:pt x="8380622" y="6265888"/>
                  <a:pt x="6096000" y="6265888"/>
                </a:cubicBezTo>
                <a:cubicBezTo>
                  <a:pt x="3811379" y="6265888"/>
                  <a:pt x="1702489" y="5817852"/>
                  <a:pt x="3601" y="5061281"/>
                </a:cubicBezTo>
                <a:lnTo>
                  <a:pt x="0" y="5059596"/>
                </a:ln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lassholder for innhold 4" descr="Et bilde som inneholder tekst, kart, tegning&#10;&#10;Automatisk generert beskrivelse">
            <a:extLst>
              <a:ext uri="{FF2B5EF4-FFF2-40B4-BE49-F238E27FC236}">
                <a16:creationId xmlns:a16="http://schemas.microsoft.com/office/drawing/2014/main" id="{0F64C1B5-160F-4646-9AE5-2A2C5901166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12"/>
          <a:stretch/>
        </p:blipFill>
        <p:spPr>
          <a:xfrm>
            <a:off x="1" y="10"/>
            <a:ext cx="12192000" cy="6003842"/>
          </a:xfrm>
          <a:custGeom>
            <a:avLst/>
            <a:gdLst>
              <a:gd name="connsiteX0" fmla="*/ 0 w 12187427"/>
              <a:gd name="connsiteY0" fmla="*/ 0 h 6003852"/>
              <a:gd name="connsiteX1" fmla="*/ 12187427 w 12187427"/>
              <a:gd name="connsiteY1" fmla="*/ 0 h 6003852"/>
              <a:gd name="connsiteX2" fmla="*/ 12187427 w 12187427"/>
              <a:gd name="connsiteY2" fmla="*/ 4772371 h 6003852"/>
              <a:gd name="connsiteX3" fmla="*/ 11865111 w 12187427"/>
              <a:gd name="connsiteY3" fmla="*/ 4913285 h 6003852"/>
              <a:gd name="connsiteX4" fmla="*/ 6096000 w 12187427"/>
              <a:gd name="connsiteY4" fmla="*/ 6003852 h 6003852"/>
              <a:gd name="connsiteX5" fmla="*/ 3601 w 12187427"/>
              <a:gd name="connsiteY5" fmla="*/ 4771946 h 6003852"/>
              <a:gd name="connsiteX6" fmla="*/ 0 w 12187427"/>
              <a:gd name="connsiteY6" fmla="*/ 4770223 h 600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7427" h="6003852">
                <a:moveTo>
                  <a:pt x="0" y="0"/>
                </a:moveTo>
                <a:lnTo>
                  <a:pt x="12187427" y="0"/>
                </a:lnTo>
                <a:lnTo>
                  <a:pt x="12187427" y="4772371"/>
                </a:lnTo>
                <a:lnTo>
                  <a:pt x="11865111" y="4913285"/>
                </a:lnTo>
                <a:cubicBezTo>
                  <a:pt x="10225213" y="5601147"/>
                  <a:pt x="8237833" y="6003852"/>
                  <a:pt x="6096000" y="6003852"/>
                </a:cubicBezTo>
                <a:cubicBezTo>
                  <a:pt x="3811379" y="6003852"/>
                  <a:pt x="1702489" y="5545663"/>
                  <a:pt x="3601" y="4771946"/>
                </a:cubicBezTo>
                <a:lnTo>
                  <a:pt x="0" y="4770223"/>
                </a:lnTo>
                <a:close/>
              </a:path>
            </a:pathLst>
          </a:custGeom>
        </p:spPr>
      </p:pic>
      <p:sp>
        <p:nvSpPr>
          <p:cNvPr id="2" name="Plassholder for dato 1">
            <a:extLst>
              <a:ext uri="{FF2B5EF4-FFF2-40B4-BE49-F238E27FC236}">
                <a16:creationId xmlns:a16="http://schemas.microsoft.com/office/drawing/2014/main" id="{2EE615B4-766D-40CB-8B02-24631C54B5C2}"/>
              </a:ext>
            </a:extLst>
          </p:cNvPr>
          <p:cNvSpPr>
            <a:spLocks noGrp="1"/>
          </p:cNvSpPr>
          <p:nvPr>
            <p:ph type="dt" sz="half" idx="10"/>
          </p:nvPr>
        </p:nvSpPr>
        <p:spPr/>
        <p:txBody>
          <a:bodyPr/>
          <a:lstStyle/>
          <a:p>
            <a:r>
              <a:rPr lang="nb-NO"/>
              <a:t>15.01.2020</a:t>
            </a:r>
          </a:p>
        </p:txBody>
      </p:sp>
      <p:sp>
        <p:nvSpPr>
          <p:cNvPr id="3" name="Plassholder for bunntekst 2">
            <a:extLst>
              <a:ext uri="{FF2B5EF4-FFF2-40B4-BE49-F238E27FC236}">
                <a16:creationId xmlns:a16="http://schemas.microsoft.com/office/drawing/2014/main" id="{A309223B-4C9F-4C5A-ADAC-B1A67C39CB37}"/>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26926026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 y="11"/>
            <a:ext cx="12191980" cy="6857988"/>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en-US" sz="3600" dirty="0">
                <a:solidFill>
                  <a:schemeClr val="tx1">
                    <a:lumMod val="85000"/>
                    <a:lumOff val="15000"/>
                  </a:schemeClr>
                </a:solidFill>
              </a:rPr>
              <a:t>Lufttetthet</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3" name="Bilde 12">
            <a:extLst>
              <a:ext uri="{FF2B5EF4-FFF2-40B4-BE49-F238E27FC236}">
                <a16:creationId xmlns:a16="http://schemas.microsoft.com/office/drawing/2014/main" id="{31EAFC95-BD98-4B82-9190-23797D5F7F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76687" y="6207629"/>
            <a:ext cx="2638625" cy="571500"/>
          </a:xfrm>
          <a:prstGeom prst="rect">
            <a:avLst/>
          </a:prstGeom>
        </p:spPr>
      </p:pic>
    </p:spTree>
    <p:extLst>
      <p:ext uri="{BB962C8B-B14F-4D97-AF65-F5344CB8AC3E}">
        <p14:creationId xmlns:p14="http://schemas.microsoft.com/office/powerpoint/2010/main" val="20169397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1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C6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569DC398-0EF5-4D79-9B2F-28353C926A82}"/>
              </a:ext>
            </a:extLst>
          </p:cNvPr>
          <p:cNvSpPr>
            <a:spLocks noGrp="1"/>
          </p:cNvSpPr>
          <p:nvPr>
            <p:ph type="title"/>
          </p:nvPr>
        </p:nvSpPr>
        <p:spPr>
          <a:xfrm>
            <a:off x="524256" y="4767072"/>
            <a:ext cx="6594189" cy="1625210"/>
          </a:xfrm>
        </p:spPr>
        <p:txBody>
          <a:bodyPr>
            <a:normAutofit/>
          </a:bodyPr>
          <a:lstStyle/>
          <a:p>
            <a:pPr algn="r"/>
            <a:r>
              <a:rPr lang="nb-NO" b="1">
                <a:solidFill>
                  <a:srgbClr val="FFFFFF"/>
                </a:solidFill>
              </a:rPr>
              <a:t>Forhold mellom trykk, temperatur og tetthet</a:t>
            </a:r>
          </a:p>
        </p:txBody>
      </p:sp>
      <p:pic>
        <p:nvPicPr>
          <p:cNvPr id="5" name="Bilde 4" descr="Et bilde som inneholder fjell, gress, utendørs, natur&#10;&#10;Automatisk generert beskrivelse">
            <a:extLst>
              <a:ext uri="{FF2B5EF4-FFF2-40B4-BE49-F238E27FC236}">
                <a16:creationId xmlns:a16="http://schemas.microsoft.com/office/drawing/2014/main" id="{40A8A828-FC1B-4B7C-9E87-6B59424F9AD1}"/>
              </a:ext>
            </a:extLst>
          </p:cNvPr>
          <p:cNvPicPr>
            <a:picLocks noChangeAspect="1"/>
          </p:cNvPicPr>
          <p:nvPr/>
        </p:nvPicPr>
        <p:blipFill rotWithShape="1">
          <a:blip r:embed="rId2">
            <a:extLst>
              <a:ext uri="{28A0092B-C50C-407E-A947-70E740481C1C}">
                <a14:useLocalDpi xmlns:a14="http://schemas.microsoft.com/office/drawing/2010/main" val="0"/>
              </a:ext>
            </a:extLst>
          </a:blip>
          <a:srcRect t="16340" r="1" b="6072"/>
          <a:stretch/>
        </p:blipFill>
        <p:spPr>
          <a:xfrm>
            <a:off x="327547" y="321733"/>
            <a:ext cx="7058306" cy="4107392"/>
          </a:xfrm>
          <a:prstGeom prst="rect">
            <a:avLst/>
          </a:prstGeom>
        </p:spPr>
      </p:pic>
      <p:sp>
        <p:nvSpPr>
          <p:cNvPr id="29" name="Rectangle 2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9D6F6147-32F7-42D1-96AD-5C00A8D8B863}"/>
              </a:ext>
            </a:extLst>
          </p:cNvPr>
          <p:cNvSpPr>
            <a:spLocks noGrp="1"/>
          </p:cNvSpPr>
          <p:nvPr>
            <p:ph idx="1"/>
          </p:nvPr>
        </p:nvSpPr>
        <p:spPr>
          <a:xfrm>
            <a:off x="8029319" y="917724"/>
            <a:ext cx="3424739" cy="5223193"/>
          </a:xfrm>
        </p:spPr>
        <p:txBody>
          <a:bodyPr anchor="ctr">
            <a:normAutofit fontScale="85000" lnSpcReduction="20000"/>
          </a:bodyPr>
          <a:lstStyle/>
          <a:p>
            <a:r>
              <a:rPr lang="nb-NO" sz="2100" dirty="0">
                <a:solidFill>
                  <a:srgbClr val="FFFFFF"/>
                </a:solidFill>
              </a:rPr>
              <a:t>Tettheten er proporsjonal med lufttrykket. Dess større trykk, dess høyere tetthet og dess lavere trykk, dess lavere tetthet </a:t>
            </a:r>
          </a:p>
          <a:p>
            <a:r>
              <a:rPr lang="nb-NO" sz="2100" dirty="0">
                <a:solidFill>
                  <a:srgbClr val="FFFFFF"/>
                </a:solidFill>
              </a:rPr>
              <a:t>Tettheten er omvendt proporsjonal med temperaturen. Dess høyere temperatur, dess lavere tetthet og dess lavere temperatur, dess høyere tetthet </a:t>
            </a:r>
          </a:p>
          <a:p>
            <a:r>
              <a:rPr lang="nb-NO" sz="2100" dirty="0">
                <a:solidFill>
                  <a:srgbClr val="FFFFFF"/>
                </a:solidFill>
              </a:rPr>
              <a:t>Lav tetthet gir en stor (høy) tetthetshøyde («DA – Density Altitude») og dårlige ytelser, mens stor tetthet gir en lav tetthetshøyde og bedre ytelser. </a:t>
            </a:r>
          </a:p>
          <a:p>
            <a:r>
              <a:rPr lang="nb-NO" sz="2100" dirty="0">
                <a:solidFill>
                  <a:srgbClr val="FFFFFF"/>
                </a:solidFill>
              </a:rPr>
              <a:t>Det gjelder både motorens ytelser og vingens kapasitet til å løfte </a:t>
            </a:r>
          </a:p>
          <a:p>
            <a:pPr marL="0" indent="0">
              <a:buNone/>
            </a:pPr>
            <a:endParaRPr lang="nb-NO" sz="1700" dirty="0">
              <a:solidFill>
                <a:srgbClr val="FFFFFF"/>
              </a:solidFill>
            </a:endParaRPr>
          </a:p>
          <a:p>
            <a:pPr marL="0" indent="0">
              <a:buNone/>
            </a:pPr>
            <a:r>
              <a:rPr lang="nb-NO" sz="1700" dirty="0">
                <a:solidFill>
                  <a:srgbClr val="FFFFFF"/>
                </a:solidFill>
              </a:rPr>
              <a:t>Bilde: Samedan flyplass (LSZS) i Sveits er Europas høyest beliggende flyplass på </a:t>
            </a:r>
            <a:br>
              <a:rPr lang="nb-NO" sz="1700" dirty="0">
                <a:solidFill>
                  <a:srgbClr val="FFFFFF"/>
                </a:solidFill>
              </a:rPr>
            </a:br>
            <a:r>
              <a:rPr lang="nb-NO" sz="1700" dirty="0">
                <a:solidFill>
                  <a:srgbClr val="FFFFFF"/>
                </a:solidFill>
              </a:rPr>
              <a:t>5600 fot</a:t>
            </a:r>
          </a:p>
        </p:txBody>
      </p:sp>
      <p:sp>
        <p:nvSpPr>
          <p:cNvPr id="6" name="Rektangel 5">
            <a:extLst>
              <a:ext uri="{FF2B5EF4-FFF2-40B4-BE49-F238E27FC236}">
                <a16:creationId xmlns:a16="http://schemas.microsoft.com/office/drawing/2014/main" id="{FDDB0BD5-8449-4728-AA95-9D9CE214C0B5}"/>
              </a:ext>
            </a:extLst>
          </p:cNvPr>
          <p:cNvSpPr/>
          <p:nvPr/>
        </p:nvSpPr>
        <p:spPr>
          <a:xfrm>
            <a:off x="5832223" y="4212854"/>
            <a:ext cx="1553630" cy="261610"/>
          </a:xfrm>
          <a:prstGeom prst="rect">
            <a:avLst/>
          </a:prstGeom>
        </p:spPr>
        <p:txBody>
          <a:bodyPr wrap="none">
            <a:spAutoFit/>
          </a:bodyPr>
          <a:lstStyle/>
          <a:p>
            <a:r>
              <a:rPr lang="en-US" sz="1100" dirty="0">
                <a:solidFill>
                  <a:srgbClr val="FFFFFF"/>
                </a:solidFill>
              </a:rPr>
              <a:t>By Own work, CC BY 2.5</a:t>
            </a:r>
            <a:endParaRPr lang="nb-NO" sz="1100" dirty="0"/>
          </a:p>
        </p:txBody>
      </p:sp>
      <p:sp>
        <p:nvSpPr>
          <p:cNvPr id="4" name="Plassholder for dato 3">
            <a:extLst>
              <a:ext uri="{FF2B5EF4-FFF2-40B4-BE49-F238E27FC236}">
                <a16:creationId xmlns:a16="http://schemas.microsoft.com/office/drawing/2014/main" id="{59F932F3-081A-4834-AB7D-DF07CDC2F61C}"/>
              </a:ext>
            </a:extLst>
          </p:cNvPr>
          <p:cNvSpPr>
            <a:spLocks noGrp="1"/>
          </p:cNvSpPr>
          <p:nvPr>
            <p:ph type="dt" sz="half" idx="10"/>
          </p:nvPr>
        </p:nvSpPr>
        <p:spPr/>
        <p:txBody>
          <a:bodyPr/>
          <a:lstStyle/>
          <a:p>
            <a:r>
              <a:rPr lang="nb-NO"/>
              <a:t>15.01.2020</a:t>
            </a:r>
          </a:p>
        </p:txBody>
      </p:sp>
      <p:sp>
        <p:nvSpPr>
          <p:cNvPr id="7" name="Plassholder for bunntekst 6">
            <a:extLst>
              <a:ext uri="{FF2B5EF4-FFF2-40B4-BE49-F238E27FC236}">
                <a16:creationId xmlns:a16="http://schemas.microsoft.com/office/drawing/2014/main" id="{EE282A3E-DA97-479B-9556-CFEC856726D5}"/>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23848851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 y="11"/>
            <a:ext cx="12191980" cy="6857988"/>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en-US" sz="3600" dirty="0">
                <a:solidFill>
                  <a:schemeClr val="tx1">
                    <a:lumMod val="85000"/>
                    <a:lumOff val="15000"/>
                  </a:schemeClr>
                </a:solidFill>
              </a:rPr>
              <a:t>Høydemåling</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3" name="Bilde 12">
            <a:extLst>
              <a:ext uri="{FF2B5EF4-FFF2-40B4-BE49-F238E27FC236}">
                <a16:creationId xmlns:a16="http://schemas.microsoft.com/office/drawing/2014/main" id="{31EAFC95-BD98-4B82-9190-23797D5F7F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76687" y="6207629"/>
            <a:ext cx="2638625" cy="571500"/>
          </a:xfrm>
          <a:prstGeom prst="rect">
            <a:avLst/>
          </a:prstGeom>
        </p:spPr>
      </p:pic>
    </p:spTree>
    <p:extLst>
      <p:ext uri="{BB962C8B-B14F-4D97-AF65-F5344CB8AC3E}">
        <p14:creationId xmlns:p14="http://schemas.microsoft.com/office/powerpoint/2010/main" val="302203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DE3E3953-3A29-4F85-BAE4-20D1A4B0D0EE}"/>
              </a:ext>
            </a:extLst>
          </p:cNvPr>
          <p:cNvSpPr>
            <a:spLocks noGrp="1"/>
          </p:cNvSpPr>
          <p:nvPr>
            <p:ph type="title"/>
          </p:nvPr>
        </p:nvSpPr>
        <p:spPr>
          <a:xfrm>
            <a:off x="838200" y="963877"/>
            <a:ext cx="3494362" cy="4930246"/>
          </a:xfrm>
        </p:spPr>
        <p:txBody>
          <a:bodyPr>
            <a:normAutofit/>
          </a:bodyPr>
          <a:lstStyle/>
          <a:p>
            <a:pPr algn="r"/>
            <a:r>
              <a:rPr lang="nb-NO" sz="4100" b="1">
                <a:solidFill>
                  <a:schemeClr val="accent1"/>
                </a:solidFill>
              </a:rPr>
              <a:t>Høydebegreper</a:t>
            </a:r>
          </a:p>
        </p:txBody>
      </p:sp>
      <p:cxnSp>
        <p:nvCxnSpPr>
          <p:cNvPr id="14"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5" name="Plassholder for innhold 2">
            <a:extLst>
              <a:ext uri="{FF2B5EF4-FFF2-40B4-BE49-F238E27FC236}">
                <a16:creationId xmlns:a16="http://schemas.microsoft.com/office/drawing/2014/main" id="{1ED72382-CA4C-4B2B-A8D2-169E1E905017}"/>
              </a:ext>
            </a:extLst>
          </p:cNvPr>
          <p:cNvSpPr>
            <a:spLocks noGrp="1"/>
          </p:cNvSpPr>
          <p:nvPr>
            <p:ph idx="1"/>
          </p:nvPr>
        </p:nvSpPr>
        <p:spPr>
          <a:xfrm>
            <a:off x="4976031" y="963877"/>
            <a:ext cx="6377769" cy="4930246"/>
          </a:xfrm>
        </p:spPr>
        <p:txBody>
          <a:bodyPr anchor="ctr">
            <a:normAutofit lnSpcReduction="10000"/>
          </a:bodyPr>
          <a:lstStyle/>
          <a:p>
            <a:r>
              <a:rPr lang="nb-NO" sz="2000" i="1" dirty="0"/>
              <a:t>Indikert høyde </a:t>
            </a:r>
            <a:r>
              <a:rPr lang="nb-NO" sz="2000" dirty="0"/>
              <a:t>(«indicated altitude») er høyden som høydemåleren indikerer og som vi leser direkte av instrumentet når vi har satt QNH inn på høydemåleren </a:t>
            </a:r>
          </a:p>
          <a:p>
            <a:r>
              <a:rPr lang="nb-NO" sz="2000" i="1" dirty="0"/>
              <a:t>Sann høyde </a:t>
            </a:r>
            <a:r>
              <a:rPr lang="nb-NO" sz="2000" dirty="0"/>
              <a:t>(«true altitude») er flyets sanne høyde – det vil si vertikal avstand over havoverflaten. I tillegg til temperatur- og trykkvariasjoner vil også instrumentfeil spille inn her </a:t>
            </a:r>
          </a:p>
          <a:p>
            <a:r>
              <a:rPr lang="nb-NO" sz="2000" i="1" dirty="0"/>
              <a:t>Absolutt høyde </a:t>
            </a:r>
            <a:r>
              <a:rPr lang="nb-NO" sz="2000" dirty="0"/>
              <a:t>(«absolute height»), denne høyden viser vertikal avstand over bakken («AGL – </a:t>
            </a:r>
            <a:r>
              <a:rPr lang="nb-NO" sz="2000" dirty="0" err="1"/>
              <a:t>above</a:t>
            </a:r>
            <a:r>
              <a:rPr lang="nb-NO" sz="2000" dirty="0"/>
              <a:t> ground level») </a:t>
            </a:r>
          </a:p>
          <a:p>
            <a:r>
              <a:rPr lang="nb-NO" sz="2000" i="1" dirty="0"/>
              <a:t>Trykkhøyde </a:t>
            </a:r>
            <a:r>
              <a:rPr lang="nb-NO" sz="2000" dirty="0"/>
              <a:t>(«pressure altitude») er som vi har sett tidligere, det nivå som vises når vi setter standard trykk (1013.25 hPa) inn på høydemåleren </a:t>
            </a:r>
          </a:p>
          <a:p>
            <a:r>
              <a:rPr lang="nb-NO" sz="2000" i="1" dirty="0"/>
              <a:t>Tetthetshøyde </a:t>
            </a:r>
            <a:r>
              <a:rPr lang="nb-NO" sz="2000" dirty="0"/>
              <a:t>(«density altitude») er høyden vi får når vi korrigerer trykkhøyden for avvik fra standard temperatur (+15°C) utenfor flyet. Varmere luft gir større høyde</a:t>
            </a:r>
          </a:p>
        </p:txBody>
      </p:sp>
      <p:sp>
        <p:nvSpPr>
          <p:cNvPr id="3" name="Plassholder for dato 2">
            <a:extLst>
              <a:ext uri="{FF2B5EF4-FFF2-40B4-BE49-F238E27FC236}">
                <a16:creationId xmlns:a16="http://schemas.microsoft.com/office/drawing/2014/main" id="{3811F18C-CF96-4A1D-8D00-44E2B9D50502}"/>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C0AE741A-9265-441E-8D9A-0B706733C9C1}"/>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23276928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25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b-NO"/>
          </a:p>
        </p:txBody>
      </p:sp>
      <p:cxnSp>
        <p:nvCxnSpPr>
          <p:cNvPr id="14" name="Straight Connector 13">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42505E"/>
            </a:solidFill>
          </a:ln>
        </p:spPr>
        <p:style>
          <a:lnRef idx="1">
            <a:schemeClr val="accent1"/>
          </a:lnRef>
          <a:fillRef idx="0">
            <a:schemeClr val="accent1"/>
          </a:fillRef>
          <a:effectRef idx="0">
            <a:schemeClr val="accent1"/>
          </a:effectRef>
          <a:fontRef idx="minor">
            <a:schemeClr val="tx1"/>
          </a:fontRef>
        </p:style>
      </p:cxn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1109980" y="4277356"/>
            <a:ext cx="9966960" cy="1560320"/>
          </a:xfrm>
        </p:spPr>
        <p:txBody>
          <a:bodyPr>
            <a:normAutofit/>
          </a:bodyPr>
          <a:lstStyle/>
          <a:p>
            <a:r>
              <a:rPr lang="nb-NO" sz="4900" dirty="0">
                <a:solidFill>
                  <a:srgbClr val="42505E"/>
                </a:solidFill>
              </a:rPr>
              <a:t>Del 1 Atmosfæren</a:t>
            </a:r>
          </a:p>
        </p:txBody>
      </p:sp>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48581" y="256540"/>
            <a:ext cx="11694838" cy="3764276"/>
          </a:xfrm>
          <a:prstGeom prst="rect">
            <a:avLst/>
          </a:prstGeom>
        </p:spPr>
      </p:pic>
      <p:pic>
        <p:nvPicPr>
          <p:cNvPr id="8" name="Bilde 7">
            <a:extLst>
              <a:ext uri="{FF2B5EF4-FFF2-40B4-BE49-F238E27FC236}">
                <a16:creationId xmlns:a16="http://schemas.microsoft.com/office/drawing/2014/main" id="{C880A934-E64A-426B-BCC1-B838277DCAC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36081" y="5837676"/>
            <a:ext cx="2642774" cy="571500"/>
          </a:xfrm>
          <a:prstGeom prst="rect">
            <a:avLst/>
          </a:prstGeom>
        </p:spPr>
      </p:pic>
    </p:spTree>
    <p:extLst>
      <p:ext uri="{BB962C8B-B14F-4D97-AF65-F5344CB8AC3E}">
        <p14:creationId xmlns:p14="http://schemas.microsoft.com/office/powerpoint/2010/main" val="37863398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A2A155A-7B28-4088-BE38-05E9CAAC3CB8}"/>
              </a:ext>
            </a:extLst>
          </p:cNvPr>
          <p:cNvSpPr>
            <a:spLocks noGrp="1"/>
          </p:cNvSpPr>
          <p:nvPr>
            <p:ph type="title"/>
          </p:nvPr>
        </p:nvSpPr>
        <p:spPr>
          <a:xfrm>
            <a:off x="838200" y="963877"/>
            <a:ext cx="3494362" cy="4930246"/>
          </a:xfrm>
        </p:spPr>
        <p:txBody>
          <a:bodyPr>
            <a:normAutofit/>
          </a:bodyPr>
          <a:lstStyle/>
          <a:p>
            <a:pPr algn="ctr"/>
            <a:r>
              <a:rPr lang="nb-NO" b="1" dirty="0" err="1">
                <a:solidFill>
                  <a:schemeClr val="accent1"/>
                </a:solidFill>
              </a:rPr>
              <a:t>Gjennomgang:</a:t>
            </a:r>
            <a:r>
              <a:rPr lang="nb-NO" sz="3600" b="1" dirty="0" err="1">
                <a:solidFill>
                  <a:schemeClr val="accent1"/>
                </a:solidFill>
              </a:rPr>
              <a:t>Flyging</a:t>
            </a:r>
            <a:r>
              <a:rPr lang="nb-NO" sz="3600" b="1" dirty="0">
                <a:solidFill>
                  <a:schemeClr val="accent1"/>
                </a:solidFill>
              </a:rPr>
              <a:t> mellom høyde og nivå</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1035C8F0-C9C1-4C90-9977-61FA1CB9F5CB}"/>
              </a:ext>
            </a:extLst>
          </p:cNvPr>
          <p:cNvSpPr>
            <a:spLocks noGrp="1"/>
          </p:cNvSpPr>
          <p:nvPr>
            <p:ph idx="1"/>
          </p:nvPr>
        </p:nvSpPr>
        <p:spPr>
          <a:xfrm>
            <a:off x="4976031" y="963877"/>
            <a:ext cx="6377769" cy="4930246"/>
          </a:xfrm>
        </p:spPr>
        <p:txBody>
          <a:bodyPr anchor="ctr">
            <a:normAutofit fontScale="92500"/>
          </a:bodyPr>
          <a:lstStyle/>
          <a:p>
            <a:pPr>
              <a:lnSpc>
                <a:spcPct val="115000"/>
              </a:lnSpc>
              <a:spcAft>
                <a:spcPts val="1000"/>
              </a:spcAft>
            </a:pPr>
            <a:r>
              <a:rPr lang="nb-NO" sz="1800" b="1" dirty="0">
                <a:effectLst/>
                <a:latin typeface="Calibri" panose="020F0502020204030204" pitchFamily="34" charset="0"/>
                <a:ea typeface="Times New Roman" panose="02020603050405020304" pitchFamily="18" charset="0"/>
                <a:cs typeface="Times New Roman" panose="02020603050405020304" pitchFamily="18" charset="0"/>
              </a:rPr>
              <a:t>Gjennomgangshøyden </a:t>
            </a:r>
            <a:r>
              <a:rPr lang="nb-NO" sz="1800" dirty="0">
                <a:effectLst/>
                <a:latin typeface="Calibri" panose="020F0502020204030204" pitchFamily="34" charset="0"/>
                <a:ea typeface="Times New Roman" panose="02020603050405020304" pitchFamily="18" charset="0"/>
                <a:cs typeface="Times New Roman" panose="02020603050405020304" pitchFamily="18" charset="0"/>
              </a:rPr>
              <a:t>er den høyden (i fot over havets nivå) under stigning der en stiller inn høydemåleren fra QNH til QNE for flyging i større høyder. All flyging under gjennomgangshøyden skal foregå på lokalt lufttrykk, som en får oppgitt av lufttrafikktjenesten. </a:t>
            </a:r>
          </a:p>
          <a:p>
            <a:pPr>
              <a:lnSpc>
                <a:spcPct val="115000"/>
              </a:lnSpc>
              <a:spcAft>
                <a:spcPts val="1000"/>
              </a:spcAft>
            </a:pPr>
            <a:r>
              <a:rPr lang="nb-NO" sz="1800" b="1" dirty="0">
                <a:effectLst/>
                <a:latin typeface="Calibri" panose="020F0502020204030204" pitchFamily="34" charset="0"/>
                <a:ea typeface="Times New Roman" panose="02020603050405020304" pitchFamily="18" charset="0"/>
                <a:cs typeface="Times New Roman" panose="02020603050405020304" pitchFamily="18" charset="0"/>
              </a:rPr>
              <a:t>Gjennomgangsnivået </a:t>
            </a:r>
            <a:r>
              <a:rPr lang="nb-NO" sz="1800" dirty="0">
                <a:effectLst/>
                <a:latin typeface="Calibri" panose="020F0502020204030204" pitchFamily="34" charset="0"/>
                <a:ea typeface="Times New Roman" panose="02020603050405020304" pitchFamily="18" charset="0"/>
                <a:cs typeface="Times New Roman" panose="02020603050405020304" pitchFamily="18" charset="0"/>
              </a:rPr>
              <a:t>er det flygenivået (Flight Level) under nedstigning der en stiller inn høydemåleren fra QNE til QNH (eller QFE) for videre flyging på lokalt trykk. </a:t>
            </a:r>
          </a:p>
          <a:p>
            <a:pPr>
              <a:lnSpc>
                <a:spcPct val="115000"/>
              </a:lnSpc>
              <a:spcAft>
                <a:spcPts val="1000"/>
              </a:spcAft>
            </a:pPr>
            <a:r>
              <a:rPr lang="nb-NO" sz="1800" b="1" dirty="0">
                <a:effectLst/>
                <a:latin typeface="Calibri" panose="020F0502020204030204" pitchFamily="34" charset="0"/>
                <a:ea typeface="Times New Roman" panose="02020603050405020304" pitchFamily="18" charset="0"/>
                <a:cs typeface="Times New Roman" panose="02020603050405020304" pitchFamily="18" charset="0"/>
              </a:rPr>
              <a:t>Gjennomgangsområdet</a:t>
            </a:r>
            <a:r>
              <a:rPr lang="nb-NO" sz="1800" dirty="0">
                <a:effectLst/>
                <a:latin typeface="Calibri" panose="020F0502020204030204" pitchFamily="34" charset="0"/>
                <a:ea typeface="Times New Roman" panose="02020603050405020304" pitchFamily="18" charset="0"/>
                <a:cs typeface="Times New Roman" panose="02020603050405020304" pitchFamily="18" charset="0"/>
              </a:rPr>
              <a:t> er det høydesjiktet som ligger mellom gjennomgangshøyde og gjennomgangsnivået, hvor denne justeringen av høydemåleren skal foregå.</a:t>
            </a:r>
          </a:p>
          <a:p>
            <a:pPr>
              <a:lnSpc>
                <a:spcPct val="115000"/>
              </a:lnSpc>
              <a:spcAft>
                <a:spcPts val="1000"/>
              </a:spcAft>
            </a:pPr>
            <a:r>
              <a:rPr lang="nb-NO" sz="1800" b="1" dirty="0">
                <a:effectLst/>
                <a:latin typeface="Calibri" panose="020F0502020204030204" pitchFamily="34" charset="0"/>
                <a:ea typeface="Times New Roman" panose="02020603050405020304" pitchFamily="18" charset="0"/>
                <a:cs typeface="Times New Roman" panose="02020603050405020304" pitchFamily="18" charset="0"/>
              </a:rPr>
              <a:t>Innstilling av høydemåler:</a:t>
            </a:r>
            <a:r>
              <a:rPr lang="nb-NO" sz="1800" dirty="0">
                <a:effectLst/>
                <a:latin typeface="Calibri" panose="020F0502020204030204" pitchFamily="34" charset="0"/>
                <a:ea typeface="Times New Roman" panose="02020603050405020304" pitchFamily="18" charset="0"/>
                <a:cs typeface="Times New Roman" panose="02020603050405020304" pitchFamily="18" charset="0"/>
              </a:rPr>
              <a:t> For hver hPa en stiller på høydemåleren vil viserne endre seg 27 fot (8 m). Det vil si at dersom lufttrykket en dag er 1033 hPa, vil forskjellen være 540 fot mellom QNH og QNE. </a:t>
            </a:r>
          </a:p>
        </p:txBody>
      </p:sp>
      <p:sp>
        <p:nvSpPr>
          <p:cNvPr id="4" name="Plassholder for dato 3">
            <a:extLst>
              <a:ext uri="{FF2B5EF4-FFF2-40B4-BE49-F238E27FC236}">
                <a16:creationId xmlns:a16="http://schemas.microsoft.com/office/drawing/2014/main" id="{9183B491-C7F4-499D-87F1-0579FB111EA4}"/>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A75727BC-CBA1-48F4-881D-91D0F313BA75}"/>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6092377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CDEED83-654D-48B0-B438-40F31D610CDF}"/>
              </a:ext>
            </a:extLst>
          </p:cNvPr>
          <p:cNvSpPr>
            <a:spLocks noGrp="1"/>
          </p:cNvSpPr>
          <p:nvPr>
            <p:ph type="title"/>
          </p:nvPr>
        </p:nvSpPr>
        <p:spPr>
          <a:xfrm>
            <a:off x="838199" y="291090"/>
            <a:ext cx="10515599" cy="932688"/>
          </a:xfrm>
        </p:spPr>
        <p:txBody>
          <a:bodyPr vert="horz" lIns="91440" tIns="45720" rIns="91440" bIns="45720" rtlCol="0" anchor="b">
            <a:normAutofit/>
          </a:bodyPr>
          <a:lstStyle/>
          <a:p>
            <a:pPr algn="ctr"/>
            <a:r>
              <a:rPr lang="en-US" sz="4800" b="1" kern="1200" dirty="0" err="1">
                <a:solidFill>
                  <a:schemeClr val="tx1"/>
                </a:solidFill>
                <a:latin typeface="+mj-lt"/>
                <a:ea typeface="+mj-ea"/>
                <a:cs typeface="+mj-cs"/>
              </a:rPr>
              <a:t>Gjennomgangshøyde</a:t>
            </a:r>
            <a:r>
              <a:rPr lang="en-US" sz="4800" b="1" kern="1200" dirty="0">
                <a:solidFill>
                  <a:schemeClr val="tx1"/>
                </a:solidFill>
                <a:latin typeface="+mj-lt"/>
                <a:ea typeface="+mj-ea"/>
                <a:cs typeface="+mj-cs"/>
              </a:rPr>
              <a:t> </a:t>
            </a:r>
            <a:r>
              <a:rPr lang="en-US" sz="4800" b="1" kern="1200" dirty="0" err="1">
                <a:solidFill>
                  <a:schemeClr val="tx1"/>
                </a:solidFill>
                <a:latin typeface="+mj-lt"/>
                <a:ea typeface="+mj-ea"/>
                <a:cs typeface="+mj-cs"/>
              </a:rPr>
              <a:t>og</a:t>
            </a:r>
            <a:r>
              <a:rPr lang="en-US" sz="4800" b="1" kern="1200" dirty="0">
                <a:solidFill>
                  <a:schemeClr val="tx1"/>
                </a:solidFill>
                <a:latin typeface="+mj-lt"/>
                <a:ea typeface="+mj-ea"/>
                <a:cs typeface="+mj-cs"/>
              </a:rPr>
              <a:t> -</a:t>
            </a:r>
            <a:r>
              <a:rPr lang="en-US" sz="4800" b="1" kern="1200" dirty="0" err="1">
                <a:solidFill>
                  <a:schemeClr val="tx1"/>
                </a:solidFill>
                <a:latin typeface="+mj-lt"/>
                <a:ea typeface="+mj-ea"/>
                <a:cs typeface="+mj-cs"/>
              </a:rPr>
              <a:t>nivå</a:t>
            </a:r>
            <a:endParaRPr lang="en-US" sz="4800" b="1" kern="1200" dirty="0">
              <a:solidFill>
                <a:schemeClr val="tx1"/>
              </a:solidFill>
              <a:latin typeface="+mj-lt"/>
              <a:ea typeface="+mj-ea"/>
              <a:cs typeface="+mj-cs"/>
            </a:endParaRPr>
          </a:p>
        </p:txBody>
      </p:sp>
      <p:pic>
        <p:nvPicPr>
          <p:cNvPr id="5" name="Plassholder for innhold 4" descr="Et bilde som inneholder tekst, kart&#10;&#10;Automatisk generert beskrivelse">
            <a:extLst>
              <a:ext uri="{FF2B5EF4-FFF2-40B4-BE49-F238E27FC236}">
                <a16:creationId xmlns:a16="http://schemas.microsoft.com/office/drawing/2014/main" id="{0F6DC79A-E5CD-48F9-B939-3F89BA13FC1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9925" y="1626669"/>
            <a:ext cx="9018900" cy="5149516"/>
          </a:xfrm>
          <a:prstGeom prst="rect">
            <a:avLst/>
          </a:prstGeom>
        </p:spPr>
      </p:pic>
      <p:sp>
        <p:nvSpPr>
          <p:cNvPr id="3" name="Plassholder for dato 2">
            <a:extLst>
              <a:ext uri="{FF2B5EF4-FFF2-40B4-BE49-F238E27FC236}">
                <a16:creationId xmlns:a16="http://schemas.microsoft.com/office/drawing/2014/main" id="{619AA8A8-592E-4A0C-AFA3-8999B42C4BC6}"/>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2E82E872-BEFD-4C59-8935-81F20826E23F}"/>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5767506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A2A155A-7B28-4088-BE38-05E9CAAC3CB8}"/>
              </a:ext>
            </a:extLst>
          </p:cNvPr>
          <p:cNvSpPr>
            <a:spLocks noGrp="1"/>
          </p:cNvSpPr>
          <p:nvPr>
            <p:ph type="title"/>
          </p:nvPr>
        </p:nvSpPr>
        <p:spPr>
          <a:xfrm>
            <a:off x="838200" y="963877"/>
            <a:ext cx="3494362" cy="4930246"/>
          </a:xfrm>
        </p:spPr>
        <p:txBody>
          <a:bodyPr>
            <a:normAutofit/>
          </a:bodyPr>
          <a:lstStyle/>
          <a:p>
            <a:pPr algn="r"/>
            <a:r>
              <a:rPr lang="nb-NO" b="1">
                <a:solidFill>
                  <a:schemeClr val="accent1"/>
                </a:solidFill>
              </a:rPr>
              <a:t>Feilkilder ved avvik i temperatur og trykk</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1035C8F0-C9C1-4C90-9977-61FA1CB9F5CB}"/>
              </a:ext>
            </a:extLst>
          </p:cNvPr>
          <p:cNvSpPr>
            <a:spLocks noGrp="1"/>
          </p:cNvSpPr>
          <p:nvPr>
            <p:ph idx="1"/>
          </p:nvPr>
        </p:nvSpPr>
        <p:spPr>
          <a:xfrm>
            <a:off x="4976031" y="963877"/>
            <a:ext cx="6377769" cy="4930246"/>
          </a:xfrm>
        </p:spPr>
        <p:txBody>
          <a:bodyPr anchor="ctr">
            <a:normAutofit/>
          </a:bodyPr>
          <a:lstStyle/>
          <a:p>
            <a:r>
              <a:rPr lang="nb-NO" sz="1900" dirty="0"/>
              <a:t>Vi korrigerer for et ikke-standard-trykk ved å sette inn dagens lokale trykk (QNH) på høydemåleren ved hjelp av justeringsskruen</a:t>
            </a:r>
          </a:p>
          <a:p>
            <a:r>
              <a:rPr lang="nb-NO" sz="1900" dirty="0"/>
              <a:t>Vi kan ikke justere direkte for temperaturavvik eller trykkavvik med høyden i den aktuelle atmosfæren</a:t>
            </a:r>
          </a:p>
          <a:p>
            <a:r>
              <a:rPr lang="nb-NO" sz="1900" dirty="0"/>
              <a:t>Flyr vi fra et område med høyt trykk til et område med lavt trykk uten å vite at trykket er endret, vil høydemåleren fremdeles vise høyden som var basert på det opprinnelige høye trykket, mens flyets aktuelle høyde over bakken vil være lavere enn den indikerte høyden </a:t>
            </a:r>
          </a:p>
          <a:p>
            <a:r>
              <a:rPr lang="nb-NO" sz="1900" dirty="0"/>
              <a:t>Avvik fra standard kan også oppstå om luft presses opp og ned over fjelltopper, eksempelvis når det blåser sterkt over kupert terreng. Det samme er tilfelle dersom vi flyr fra et område med høy temperatur til et område med lav temperatur; flyets aktuelle høyde over bakken vil være lavere enn den indikerte høyden. Det skyldes at kald luft er tettere enn varm luft </a:t>
            </a:r>
          </a:p>
        </p:txBody>
      </p:sp>
      <p:sp>
        <p:nvSpPr>
          <p:cNvPr id="4" name="Plassholder for dato 3">
            <a:extLst>
              <a:ext uri="{FF2B5EF4-FFF2-40B4-BE49-F238E27FC236}">
                <a16:creationId xmlns:a16="http://schemas.microsoft.com/office/drawing/2014/main" id="{9183B491-C7F4-499D-87F1-0579FB111EA4}"/>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A75727BC-CBA1-48F4-881D-91D0F313BA75}"/>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4635183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93B08FD-5ECC-4728-AA84-CD6AC875BF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2549107E-EC98-4933-8F8F-A1713C393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6557"/>
          </a:xfrm>
          <a:custGeom>
            <a:avLst/>
            <a:gdLst>
              <a:gd name="connsiteX0" fmla="*/ 0 w 12188952"/>
              <a:gd name="connsiteY0" fmla="*/ 0 h 6216557"/>
              <a:gd name="connsiteX1" fmla="*/ 12188952 w 12188952"/>
              <a:gd name="connsiteY1" fmla="*/ 0 h 6216557"/>
              <a:gd name="connsiteX2" fmla="*/ 12188952 w 12188952"/>
              <a:gd name="connsiteY2" fmla="*/ 5609705 h 6216557"/>
              <a:gd name="connsiteX3" fmla="*/ 12049115 w 12188952"/>
              <a:gd name="connsiteY3" fmla="*/ 5640762 h 6216557"/>
              <a:gd name="connsiteX4" fmla="*/ 6096001 w 12188952"/>
              <a:gd name="connsiteY4" fmla="*/ 6216557 h 6216557"/>
              <a:gd name="connsiteX5" fmla="*/ 142887 w 12188952"/>
              <a:gd name="connsiteY5" fmla="*/ 5640762 h 6216557"/>
              <a:gd name="connsiteX6" fmla="*/ 0 w 12188952"/>
              <a:gd name="connsiteY6" fmla="*/ 5609028 h 6216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6216557">
                <a:moveTo>
                  <a:pt x="0" y="0"/>
                </a:moveTo>
                <a:lnTo>
                  <a:pt x="12188952" y="0"/>
                </a:lnTo>
                <a:lnTo>
                  <a:pt x="12188952" y="5609705"/>
                </a:lnTo>
                <a:lnTo>
                  <a:pt x="12049115" y="5640762"/>
                </a:lnTo>
                <a:cubicBezTo>
                  <a:pt x="10313281" y="6006147"/>
                  <a:pt x="8275571" y="6216557"/>
                  <a:pt x="6096001" y="6216557"/>
                </a:cubicBezTo>
                <a:cubicBezTo>
                  <a:pt x="3916432" y="6216557"/>
                  <a:pt x="1878721" y="6006147"/>
                  <a:pt x="142887" y="5640762"/>
                </a:cubicBezTo>
                <a:lnTo>
                  <a:pt x="0" y="5609028"/>
                </a:lnTo>
                <a:close/>
              </a:path>
            </a:pathLst>
          </a:custGeom>
          <a:ln w="9525">
            <a:noFill/>
          </a:ln>
          <a:effectLst>
            <a:outerShdw blurRad="50800" dist="38100" dir="5400000" algn="t"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lassholder for innhold 4">
            <a:extLst>
              <a:ext uri="{FF2B5EF4-FFF2-40B4-BE49-F238E27FC236}">
                <a16:creationId xmlns:a16="http://schemas.microsoft.com/office/drawing/2014/main" id="{0FFC62A5-B6A3-4B4C-8E83-3E568B3C25B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5371"/>
          <a:stretch/>
        </p:blipFill>
        <p:spPr>
          <a:xfrm>
            <a:off x="20" y="1"/>
            <a:ext cx="12191980" cy="5410199"/>
          </a:xfrm>
          <a:custGeom>
            <a:avLst/>
            <a:gdLst>
              <a:gd name="connsiteX0" fmla="*/ 0 w 12188952"/>
              <a:gd name="connsiteY0" fmla="*/ 0 h 6216557"/>
              <a:gd name="connsiteX1" fmla="*/ 12188952 w 12188952"/>
              <a:gd name="connsiteY1" fmla="*/ 0 h 6216557"/>
              <a:gd name="connsiteX2" fmla="*/ 12188952 w 12188952"/>
              <a:gd name="connsiteY2" fmla="*/ 5609705 h 6216557"/>
              <a:gd name="connsiteX3" fmla="*/ 12049115 w 12188952"/>
              <a:gd name="connsiteY3" fmla="*/ 5640762 h 6216557"/>
              <a:gd name="connsiteX4" fmla="*/ 6096001 w 12188952"/>
              <a:gd name="connsiteY4" fmla="*/ 6216557 h 6216557"/>
              <a:gd name="connsiteX5" fmla="*/ 142887 w 12188952"/>
              <a:gd name="connsiteY5" fmla="*/ 5640762 h 6216557"/>
              <a:gd name="connsiteX6" fmla="*/ 0 w 12188952"/>
              <a:gd name="connsiteY6" fmla="*/ 5609028 h 6216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6216557">
                <a:moveTo>
                  <a:pt x="0" y="0"/>
                </a:moveTo>
                <a:lnTo>
                  <a:pt x="12188952" y="0"/>
                </a:lnTo>
                <a:lnTo>
                  <a:pt x="12188952" y="5609705"/>
                </a:lnTo>
                <a:lnTo>
                  <a:pt x="12049115" y="5640762"/>
                </a:lnTo>
                <a:cubicBezTo>
                  <a:pt x="10313281" y="6006147"/>
                  <a:pt x="8275571" y="6216557"/>
                  <a:pt x="6096001" y="6216557"/>
                </a:cubicBezTo>
                <a:cubicBezTo>
                  <a:pt x="3916432" y="6216557"/>
                  <a:pt x="1878721" y="6006147"/>
                  <a:pt x="142887" y="5640762"/>
                </a:cubicBezTo>
                <a:lnTo>
                  <a:pt x="0" y="5609028"/>
                </a:lnTo>
                <a:close/>
              </a:path>
            </a:pathLst>
          </a:custGeom>
        </p:spPr>
      </p:pic>
      <p:sp>
        <p:nvSpPr>
          <p:cNvPr id="2" name="Plassholder for dato 1">
            <a:extLst>
              <a:ext uri="{FF2B5EF4-FFF2-40B4-BE49-F238E27FC236}">
                <a16:creationId xmlns:a16="http://schemas.microsoft.com/office/drawing/2014/main" id="{BA77EB3C-5F86-4EEE-BB64-80345E5C26EF}"/>
              </a:ext>
            </a:extLst>
          </p:cNvPr>
          <p:cNvSpPr>
            <a:spLocks noGrp="1"/>
          </p:cNvSpPr>
          <p:nvPr>
            <p:ph type="dt" sz="half" idx="10"/>
          </p:nvPr>
        </p:nvSpPr>
        <p:spPr/>
        <p:txBody>
          <a:bodyPr/>
          <a:lstStyle/>
          <a:p>
            <a:r>
              <a:rPr lang="nb-NO"/>
              <a:t>15.01.2020</a:t>
            </a:r>
          </a:p>
        </p:txBody>
      </p:sp>
      <p:sp>
        <p:nvSpPr>
          <p:cNvPr id="3" name="Plassholder for bunntekst 2">
            <a:extLst>
              <a:ext uri="{FF2B5EF4-FFF2-40B4-BE49-F238E27FC236}">
                <a16:creationId xmlns:a16="http://schemas.microsoft.com/office/drawing/2014/main" id="{E4B6A6E0-F54D-45BF-B1F4-137CF503E92B}"/>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5532061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43CFBAA-7303-487B-9D9E-E9F8CA6578CC}"/>
              </a:ext>
            </a:extLst>
          </p:cNvPr>
          <p:cNvSpPr>
            <a:spLocks noGrp="1"/>
          </p:cNvSpPr>
          <p:nvPr>
            <p:ph type="title"/>
          </p:nvPr>
        </p:nvSpPr>
        <p:spPr>
          <a:xfrm>
            <a:off x="838200" y="365125"/>
            <a:ext cx="10515600" cy="1325563"/>
          </a:xfrm>
        </p:spPr>
        <p:txBody>
          <a:bodyPr/>
          <a:lstStyle/>
          <a:p>
            <a:pPr algn="ctr"/>
            <a:r>
              <a:rPr lang="nb-NO" b="1" dirty="0"/>
              <a:t>Huskeregel!</a:t>
            </a:r>
            <a:br>
              <a:rPr lang="nb-NO" b="1" dirty="0"/>
            </a:br>
            <a:r>
              <a:rPr lang="nb-NO" sz="2400" b="1" dirty="0"/>
              <a:t>Dersom en flyr fra ett værsystem til et annet </a:t>
            </a:r>
          </a:p>
        </p:txBody>
      </p:sp>
      <p:sp>
        <p:nvSpPr>
          <p:cNvPr id="3" name="Plassholder for innhold 2">
            <a:extLst>
              <a:ext uri="{FF2B5EF4-FFF2-40B4-BE49-F238E27FC236}">
                <a16:creationId xmlns:a16="http://schemas.microsoft.com/office/drawing/2014/main" id="{6B9526F0-3383-4AB9-BD34-3F557FF5010D}"/>
              </a:ext>
            </a:extLst>
          </p:cNvPr>
          <p:cNvSpPr>
            <a:spLocks noGrp="1"/>
          </p:cNvSpPr>
          <p:nvPr>
            <p:ph idx="1"/>
          </p:nvPr>
        </p:nvSpPr>
        <p:spPr>
          <a:xfrm>
            <a:off x="838200" y="4144956"/>
            <a:ext cx="11026541" cy="917575"/>
          </a:xfrm>
        </p:spPr>
        <p:txBody>
          <a:bodyPr>
            <a:normAutofit/>
          </a:bodyPr>
          <a:lstStyle/>
          <a:p>
            <a:pPr marL="0" indent="0" algn="ctr">
              <a:buNone/>
            </a:pPr>
            <a:r>
              <a:rPr lang="nb-NO" sz="3900" dirty="0">
                <a:solidFill>
                  <a:srgbClr val="FF0000"/>
                </a:solidFill>
              </a:rPr>
              <a:t>From high to </a:t>
            </a:r>
            <a:r>
              <a:rPr lang="nb-NO" sz="3900" dirty="0" err="1">
                <a:solidFill>
                  <a:srgbClr val="FF0000"/>
                </a:solidFill>
              </a:rPr>
              <a:t>low</a:t>
            </a:r>
            <a:r>
              <a:rPr lang="nb-NO" sz="3900" dirty="0">
                <a:solidFill>
                  <a:srgbClr val="FF0000"/>
                </a:solidFill>
              </a:rPr>
              <a:t> - </a:t>
            </a:r>
            <a:r>
              <a:rPr lang="nb-NO" sz="3900" dirty="0" err="1">
                <a:solidFill>
                  <a:srgbClr val="FF0000"/>
                </a:solidFill>
              </a:rPr>
              <a:t>look</a:t>
            </a:r>
            <a:r>
              <a:rPr lang="nb-NO" sz="3900" dirty="0">
                <a:solidFill>
                  <a:srgbClr val="FF0000"/>
                </a:solidFill>
              </a:rPr>
              <a:t> </a:t>
            </a:r>
            <a:r>
              <a:rPr lang="nb-NO" sz="3900" dirty="0" err="1">
                <a:solidFill>
                  <a:srgbClr val="FF0000"/>
                </a:solidFill>
              </a:rPr>
              <a:t>out</a:t>
            </a:r>
            <a:r>
              <a:rPr lang="nb-NO" sz="3900" dirty="0">
                <a:solidFill>
                  <a:srgbClr val="FF0000"/>
                </a:solidFill>
              </a:rPr>
              <a:t> </a:t>
            </a:r>
            <a:r>
              <a:rPr lang="nb-NO" sz="3900" dirty="0" err="1">
                <a:solidFill>
                  <a:srgbClr val="FF0000"/>
                </a:solidFill>
              </a:rPr>
              <a:t>below</a:t>
            </a:r>
            <a:endParaRPr lang="nb-NO" sz="3900" dirty="0">
              <a:solidFill>
                <a:srgbClr val="FF0000"/>
              </a:solidFill>
            </a:endParaRPr>
          </a:p>
          <a:p>
            <a:endParaRPr lang="nb-NO" dirty="0"/>
          </a:p>
        </p:txBody>
      </p:sp>
      <p:sp>
        <p:nvSpPr>
          <p:cNvPr id="5" name="Plassholder for dato 4">
            <a:extLst>
              <a:ext uri="{FF2B5EF4-FFF2-40B4-BE49-F238E27FC236}">
                <a16:creationId xmlns:a16="http://schemas.microsoft.com/office/drawing/2014/main" id="{4CA325B1-A2D7-4C4A-A071-D33A2921FAC3}"/>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2419E2AF-BF3E-4DE6-B733-3EF7F29806EC}"/>
              </a:ext>
            </a:extLst>
          </p:cNvPr>
          <p:cNvSpPr>
            <a:spLocks noGrp="1"/>
          </p:cNvSpPr>
          <p:nvPr>
            <p:ph type="ftr" sz="quarter" idx="11"/>
          </p:nvPr>
        </p:nvSpPr>
        <p:spPr/>
        <p:txBody>
          <a:bodyPr/>
          <a:lstStyle/>
          <a:p>
            <a:r>
              <a:rPr lang="nb-NO" dirty="0"/>
              <a:t>Versjon 1</a:t>
            </a:r>
          </a:p>
        </p:txBody>
      </p:sp>
      <p:sp>
        <p:nvSpPr>
          <p:cNvPr id="7" name="TekstSylinder 6">
            <a:extLst>
              <a:ext uri="{FF2B5EF4-FFF2-40B4-BE49-F238E27FC236}">
                <a16:creationId xmlns:a16="http://schemas.microsoft.com/office/drawing/2014/main" id="{AAFEA000-A4CF-02E0-FB79-A46E701D32D7}"/>
              </a:ext>
            </a:extLst>
          </p:cNvPr>
          <p:cNvSpPr txBox="1"/>
          <p:nvPr/>
        </p:nvSpPr>
        <p:spPr>
          <a:xfrm>
            <a:off x="2768600" y="5263908"/>
            <a:ext cx="7988300" cy="646331"/>
          </a:xfrm>
          <a:prstGeom prst="rect">
            <a:avLst/>
          </a:prstGeom>
          <a:noFill/>
        </p:spPr>
        <p:txBody>
          <a:bodyPr wrap="square" rtlCol="0">
            <a:spAutoFit/>
          </a:bodyPr>
          <a:lstStyle/>
          <a:p>
            <a:r>
              <a:rPr lang="en-US" b="1" dirty="0" err="1"/>
              <a:t>Gjelder</a:t>
            </a:r>
            <a:r>
              <a:rPr lang="en-US" b="1" dirty="0"/>
              <a:t> </a:t>
            </a:r>
            <a:r>
              <a:rPr lang="en-US" b="1" dirty="0" err="1"/>
              <a:t>både</a:t>
            </a:r>
            <a:r>
              <a:rPr lang="en-US" b="1" dirty="0"/>
              <a:t> </a:t>
            </a:r>
            <a:r>
              <a:rPr lang="en-US" b="1" dirty="0" err="1"/>
              <a:t>trykk</a:t>
            </a:r>
            <a:r>
              <a:rPr lang="en-US" b="1" dirty="0"/>
              <a:t> </a:t>
            </a:r>
            <a:r>
              <a:rPr lang="en-US" b="1" dirty="0" err="1"/>
              <a:t>og</a:t>
            </a:r>
            <a:r>
              <a:rPr lang="en-US" b="1" dirty="0"/>
              <a:t> </a:t>
            </a:r>
            <a:r>
              <a:rPr lang="en-US" b="1" dirty="0" err="1"/>
              <a:t>temperatur</a:t>
            </a:r>
            <a:r>
              <a:rPr lang="en-US" b="1" dirty="0"/>
              <a:t>: </a:t>
            </a:r>
            <a:br>
              <a:rPr lang="en-US" dirty="0"/>
            </a:br>
            <a:r>
              <a:rPr lang="en-US" dirty="0"/>
              <a:t>From high to low (</a:t>
            </a:r>
            <a:r>
              <a:rPr lang="en-US" dirty="0" err="1"/>
              <a:t>trykk</a:t>
            </a:r>
            <a:r>
              <a:rPr lang="en-US" dirty="0"/>
              <a:t>), from hot to cold (</a:t>
            </a:r>
            <a:r>
              <a:rPr lang="en-US" dirty="0" err="1"/>
              <a:t>temperatur</a:t>
            </a:r>
            <a:r>
              <a:rPr lang="en-US" dirty="0"/>
              <a:t>) look out below»</a:t>
            </a:r>
            <a:endParaRPr lang="nb-NO" dirty="0"/>
          </a:p>
        </p:txBody>
      </p:sp>
      <p:graphicFrame>
        <p:nvGraphicFramePr>
          <p:cNvPr id="8" name="Tabell 7">
            <a:extLst>
              <a:ext uri="{FF2B5EF4-FFF2-40B4-BE49-F238E27FC236}">
                <a16:creationId xmlns:a16="http://schemas.microsoft.com/office/drawing/2014/main" id="{14D7F419-CA01-F7DA-2DC7-F6840F68D573}"/>
              </a:ext>
            </a:extLst>
          </p:cNvPr>
          <p:cNvGraphicFramePr>
            <a:graphicFrameLocks noGrp="1"/>
          </p:cNvGraphicFramePr>
          <p:nvPr>
            <p:extLst>
              <p:ext uri="{D42A27DB-BD31-4B8C-83A1-F6EECF244321}">
                <p14:modId xmlns:p14="http://schemas.microsoft.com/office/powerpoint/2010/main" val="3686290842"/>
              </p:ext>
            </p:extLst>
          </p:nvPr>
        </p:nvGraphicFramePr>
        <p:xfrm>
          <a:off x="1587500" y="1908904"/>
          <a:ext cx="8892541" cy="1736671"/>
        </p:xfrm>
        <a:graphic>
          <a:graphicData uri="http://schemas.openxmlformats.org/drawingml/2006/table">
            <a:tbl>
              <a:tblPr firstRow="1" firstCol="1" bandRow="1">
                <a:tableStyleId>{5C22544A-7EE6-4342-B048-85BDC9FD1C3A}</a:tableStyleId>
              </a:tblPr>
              <a:tblGrid>
                <a:gridCol w="1795022">
                  <a:extLst>
                    <a:ext uri="{9D8B030D-6E8A-4147-A177-3AD203B41FA5}">
                      <a16:colId xmlns:a16="http://schemas.microsoft.com/office/drawing/2014/main" val="286548405"/>
                    </a:ext>
                  </a:extLst>
                </a:gridCol>
                <a:gridCol w="3754878">
                  <a:extLst>
                    <a:ext uri="{9D8B030D-6E8A-4147-A177-3AD203B41FA5}">
                      <a16:colId xmlns:a16="http://schemas.microsoft.com/office/drawing/2014/main" val="1959967158"/>
                    </a:ext>
                  </a:extLst>
                </a:gridCol>
                <a:gridCol w="3342641">
                  <a:extLst>
                    <a:ext uri="{9D8B030D-6E8A-4147-A177-3AD203B41FA5}">
                      <a16:colId xmlns:a16="http://schemas.microsoft.com/office/drawing/2014/main" val="3109975251"/>
                    </a:ext>
                  </a:extLst>
                </a:gridCol>
              </a:tblGrid>
              <a:tr h="416887">
                <a:tc>
                  <a:txBody>
                    <a:bodyPr/>
                    <a:lstStyle/>
                    <a:p>
                      <a:pPr indent="374015" algn="ctr">
                        <a:lnSpc>
                          <a:spcPct val="115000"/>
                        </a:lnSpc>
                        <a:spcAft>
                          <a:spcPts val="1000"/>
                        </a:spcAft>
                      </a:pPr>
                      <a:r>
                        <a:rPr lang="nb-NO" sz="2000">
                          <a:effectLst/>
                        </a:rPr>
                        <a:t>Forhold</a:t>
                      </a:r>
                      <a:endParaRPr lang="nb-NO"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nb-NO" sz="2000" dirty="0">
                          <a:effectLst/>
                        </a:rPr>
                        <a:t>Når vi flyr</a:t>
                      </a:r>
                      <a:endParaRPr lang="nb-NO" sz="2000" dirty="0"/>
                    </a:p>
                  </a:txBody>
                  <a:tcPr marL="68580" marR="68580" marT="0" marB="0"/>
                </a:tc>
                <a:tc>
                  <a:txBody>
                    <a:bodyPr/>
                    <a:lstStyle/>
                    <a:p>
                      <a:r>
                        <a:rPr lang="nb-NO" sz="2000" dirty="0">
                          <a:effectLst/>
                        </a:rPr>
                        <a:t>Vil flyets høyde bli</a:t>
                      </a:r>
                      <a:endParaRPr lang="nb-NO" sz="2000" dirty="0"/>
                    </a:p>
                  </a:txBody>
                  <a:tcPr marL="68580" marR="68580" marT="0" marB="0"/>
                </a:tc>
                <a:extLst>
                  <a:ext uri="{0D108BD9-81ED-4DB2-BD59-A6C34878D82A}">
                    <a16:rowId xmlns:a16="http://schemas.microsoft.com/office/drawing/2014/main" val="1631769054"/>
                  </a:ext>
                </a:extLst>
              </a:tr>
              <a:tr h="275802">
                <a:tc>
                  <a:txBody>
                    <a:bodyPr/>
                    <a:lstStyle/>
                    <a:p>
                      <a:pPr>
                        <a:lnSpc>
                          <a:spcPct val="115000"/>
                        </a:lnSpc>
                        <a:spcAft>
                          <a:spcPts val="1000"/>
                        </a:spcAft>
                      </a:pPr>
                      <a:r>
                        <a:rPr lang="nb-NO" sz="2000">
                          <a:effectLst/>
                        </a:rPr>
                        <a:t>Trykk</a:t>
                      </a:r>
                      <a:endParaRPr lang="nb-NO"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1000"/>
                        </a:spcAft>
                      </a:pPr>
                      <a:r>
                        <a:rPr lang="nb-NO" sz="2000" dirty="0">
                          <a:effectLst/>
                        </a:rPr>
                        <a:t>fra høyere til </a:t>
                      </a:r>
                      <a:r>
                        <a:rPr lang="nb-NO" sz="2000" b="1" dirty="0">
                          <a:effectLst/>
                        </a:rPr>
                        <a:t>lavere</a:t>
                      </a:r>
                      <a:r>
                        <a:rPr lang="nb-NO" sz="2000" dirty="0">
                          <a:effectLst/>
                        </a:rPr>
                        <a:t> trykk,</a:t>
                      </a:r>
                      <a:endParaRPr lang="nb-NO"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9715">
                        <a:lnSpc>
                          <a:spcPct val="115000"/>
                        </a:lnSpc>
                        <a:spcAft>
                          <a:spcPts val="1000"/>
                        </a:spcAft>
                      </a:pPr>
                      <a:r>
                        <a:rPr lang="nb-NO" sz="2000" b="1" dirty="0">
                          <a:effectLst/>
                        </a:rPr>
                        <a:t>lavere</a:t>
                      </a:r>
                      <a:r>
                        <a:rPr lang="nb-NO" sz="2000" dirty="0">
                          <a:effectLst/>
                        </a:rPr>
                        <a:t> enn indikert</a:t>
                      </a:r>
                      <a:endParaRPr lang="nb-NO"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52837876"/>
                  </a:ext>
                </a:extLst>
              </a:tr>
              <a:tr h="275802">
                <a:tc>
                  <a:txBody>
                    <a:bodyPr/>
                    <a:lstStyle/>
                    <a:p>
                      <a:pPr>
                        <a:lnSpc>
                          <a:spcPct val="115000"/>
                        </a:lnSpc>
                        <a:spcAft>
                          <a:spcPts val="1000"/>
                        </a:spcAft>
                      </a:pPr>
                      <a:r>
                        <a:rPr lang="nb-NO" sz="2000">
                          <a:effectLst/>
                        </a:rPr>
                        <a:t> </a:t>
                      </a:r>
                      <a:endParaRPr lang="nb-NO"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1000"/>
                        </a:spcAft>
                      </a:pPr>
                      <a:r>
                        <a:rPr lang="nb-NO" sz="2000" dirty="0">
                          <a:effectLst/>
                        </a:rPr>
                        <a:t>fra lavere til </a:t>
                      </a:r>
                      <a:r>
                        <a:rPr lang="nb-NO" sz="2000" b="1" dirty="0">
                          <a:effectLst/>
                        </a:rPr>
                        <a:t>høyere</a:t>
                      </a:r>
                      <a:r>
                        <a:rPr lang="nb-NO" sz="2000" dirty="0">
                          <a:effectLst/>
                        </a:rPr>
                        <a:t> trykk,</a:t>
                      </a:r>
                      <a:endParaRPr lang="nb-NO"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9715">
                        <a:lnSpc>
                          <a:spcPct val="115000"/>
                        </a:lnSpc>
                        <a:spcAft>
                          <a:spcPts val="1000"/>
                        </a:spcAft>
                      </a:pPr>
                      <a:r>
                        <a:rPr lang="nb-NO" sz="2000" b="1" dirty="0">
                          <a:effectLst/>
                        </a:rPr>
                        <a:t>høyere</a:t>
                      </a:r>
                      <a:r>
                        <a:rPr lang="nb-NO" sz="2000" dirty="0">
                          <a:effectLst/>
                        </a:rPr>
                        <a:t> enn indikert</a:t>
                      </a:r>
                      <a:endParaRPr lang="nb-NO"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82750808"/>
                  </a:ext>
                </a:extLst>
              </a:tr>
              <a:tr h="275802">
                <a:tc>
                  <a:txBody>
                    <a:bodyPr/>
                    <a:lstStyle/>
                    <a:p>
                      <a:pPr>
                        <a:lnSpc>
                          <a:spcPct val="115000"/>
                        </a:lnSpc>
                        <a:spcAft>
                          <a:spcPts val="1000"/>
                        </a:spcAft>
                      </a:pPr>
                      <a:r>
                        <a:rPr lang="nb-NO" sz="2000">
                          <a:effectLst/>
                        </a:rPr>
                        <a:t>Temperatur</a:t>
                      </a:r>
                      <a:endParaRPr lang="nb-NO"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1000"/>
                        </a:spcAft>
                      </a:pPr>
                      <a:r>
                        <a:rPr lang="nb-NO" sz="2000" dirty="0">
                          <a:effectLst/>
                        </a:rPr>
                        <a:t>fra varmere til </a:t>
                      </a:r>
                      <a:r>
                        <a:rPr lang="nb-NO" sz="2000" b="1" dirty="0">
                          <a:effectLst/>
                        </a:rPr>
                        <a:t>lavere</a:t>
                      </a:r>
                      <a:r>
                        <a:rPr lang="nb-NO" sz="2000" dirty="0">
                          <a:effectLst/>
                        </a:rPr>
                        <a:t> temperatur,</a:t>
                      </a:r>
                      <a:endParaRPr lang="nb-NO"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9715">
                        <a:lnSpc>
                          <a:spcPct val="115000"/>
                        </a:lnSpc>
                        <a:spcAft>
                          <a:spcPts val="1000"/>
                        </a:spcAft>
                      </a:pPr>
                      <a:r>
                        <a:rPr lang="nb-NO" sz="2000" b="1" dirty="0">
                          <a:effectLst/>
                        </a:rPr>
                        <a:t>lavere</a:t>
                      </a:r>
                      <a:r>
                        <a:rPr lang="nb-NO" sz="2000" dirty="0">
                          <a:effectLst/>
                        </a:rPr>
                        <a:t> enn indikert</a:t>
                      </a:r>
                      <a:endParaRPr lang="nb-NO"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92439620"/>
                  </a:ext>
                </a:extLst>
              </a:tr>
              <a:tr h="275802">
                <a:tc>
                  <a:txBody>
                    <a:bodyPr/>
                    <a:lstStyle/>
                    <a:p>
                      <a:pPr>
                        <a:lnSpc>
                          <a:spcPct val="115000"/>
                        </a:lnSpc>
                        <a:spcAft>
                          <a:spcPts val="1000"/>
                        </a:spcAft>
                      </a:pPr>
                      <a:r>
                        <a:rPr lang="nb-NO" sz="2000">
                          <a:effectLst/>
                        </a:rPr>
                        <a:t> </a:t>
                      </a:r>
                      <a:endParaRPr lang="nb-NO"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1000"/>
                        </a:spcAft>
                      </a:pPr>
                      <a:r>
                        <a:rPr lang="nb-NO" sz="2000" dirty="0">
                          <a:effectLst/>
                        </a:rPr>
                        <a:t>fra kaldere til </a:t>
                      </a:r>
                      <a:r>
                        <a:rPr lang="nb-NO" sz="2000" b="1" dirty="0">
                          <a:effectLst/>
                        </a:rPr>
                        <a:t>høyere</a:t>
                      </a:r>
                      <a:r>
                        <a:rPr lang="nb-NO" sz="2000" dirty="0">
                          <a:effectLst/>
                        </a:rPr>
                        <a:t> temperatur,</a:t>
                      </a:r>
                      <a:endParaRPr lang="nb-NO"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9715">
                        <a:lnSpc>
                          <a:spcPct val="115000"/>
                        </a:lnSpc>
                        <a:spcAft>
                          <a:spcPts val="1000"/>
                        </a:spcAft>
                      </a:pPr>
                      <a:r>
                        <a:rPr lang="nb-NO" sz="2000" b="1" dirty="0">
                          <a:effectLst/>
                        </a:rPr>
                        <a:t>høyere</a:t>
                      </a:r>
                      <a:r>
                        <a:rPr lang="nb-NO" sz="2000" dirty="0">
                          <a:effectLst/>
                        </a:rPr>
                        <a:t> enn indikert</a:t>
                      </a:r>
                      <a:endParaRPr lang="nb-NO"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90131838"/>
                  </a:ext>
                </a:extLst>
              </a:tr>
            </a:tbl>
          </a:graphicData>
        </a:graphic>
      </p:graphicFrame>
      <p:cxnSp>
        <p:nvCxnSpPr>
          <p:cNvPr id="9" name="Rett pilkobling 8">
            <a:extLst>
              <a:ext uri="{FF2B5EF4-FFF2-40B4-BE49-F238E27FC236}">
                <a16:creationId xmlns:a16="http://schemas.microsoft.com/office/drawing/2014/main" id="{05B21F82-45DE-D44C-FEF3-CC431E1DBFA2}"/>
              </a:ext>
            </a:extLst>
          </p:cNvPr>
          <p:cNvCxnSpPr>
            <a:cxnSpLocks/>
          </p:cNvCxnSpPr>
          <p:nvPr/>
        </p:nvCxnSpPr>
        <p:spPr>
          <a:xfrm>
            <a:off x="6618948" y="10445750"/>
            <a:ext cx="2989408" cy="476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Rett pilkobling 9">
            <a:extLst>
              <a:ext uri="{FF2B5EF4-FFF2-40B4-BE49-F238E27FC236}">
                <a16:creationId xmlns:a16="http://schemas.microsoft.com/office/drawing/2014/main" id="{BFA76CB2-D6C1-F5E6-412F-95531005800A}"/>
              </a:ext>
            </a:extLst>
          </p:cNvPr>
          <p:cNvCxnSpPr>
            <a:cxnSpLocks/>
          </p:cNvCxnSpPr>
          <p:nvPr/>
        </p:nvCxnSpPr>
        <p:spPr>
          <a:xfrm>
            <a:off x="6626885" y="10809288"/>
            <a:ext cx="2989408" cy="476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1" name="Rett pilkobling 10">
            <a:extLst>
              <a:ext uri="{FF2B5EF4-FFF2-40B4-BE49-F238E27FC236}">
                <a16:creationId xmlns:a16="http://schemas.microsoft.com/office/drawing/2014/main" id="{B5F2728F-5E9A-F0D0-94BC-D709E05B2786}"/>
              </a:ext>
            </a:extLst>
          </p:cNvPr>
          <p:cNvCxnSpPr>
            <a:cxnSpLocks/>
          </p:cNvCxnSpPr>
          <p:nvPr/>
        </p:nvCxnSpPr>
        <p:spPr>
          <a:xfrm>
            <a:off x="6617360" y="10626725"/>
            <a:ext cx="2989408" cy="4763"/>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Rett pilkobling 11">
            <a:extLst>
              <a:ext uri="{FF2B5EF4-FFF2-40B4-BE49-F238E27FC236}">
                <a16:creationId xmlns:a16="http://schemas.microsoft.com/office/drawing/2014/main" id="{793B98BB-5BF6-91C0-2C80-A04F523B532D}"/>
              </a:ext>
            </a:extLst>
          </p:cNvPr>
          <p:cNvCxnSpPr>
            <a:cxnSpLocks/>
          </p:cNvCxnSpPr>
          <p:nvPr/>
        </p:nvCxnSpPr>
        <p:spPr>
          <a:xfrm>
            <a:off x="6633235" y="10980738"/>
            <a:ext cx="2989408" cy="4763"/>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61591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0702561-C1FB-4BAA-8E04-DB091D150846}"/>
              </a:ext>
            </a:extLst>
          </p:cNvPr>
          <p:cNvSpPr>
            <a:spLocks noGrp="1"/>
          </p:cNvSpPr>
          <p:nvPr>
            <p:ph type="title"/>
          </p:nvPr>
        </p:nvSpPr>
        <p:spPr>
          <a:xfrm>
            <a:off x="838200" y="963877"/>
            <a:ext cx="3494362" cy="4930246"/>
          </a:xfrm>
        </p:spPr>
        <p:txBody>
          <a:bodyPr>
            <a:normAutofit/>
          </a:bodyPr>
          <a:lstStyle/>
          <a:p>
            <a:pPr algn="r"/>
            <a:r>
              <a:rPr lang="nb-NO" sz="2800" b="1">
                <a:solidFill>
                  <a:schemeClr val="accent1"/>
                </a:solidFill>
              </a:rPr>
              <a:t>Utregninger/trykkavvik og trykkendringer – 1 </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9" name="Plassholder for innhold 2">
            <a:extLst>
              <a:ext uri="{FF2B5EF4-FFF2-40B4-BE49-F238E27FC236}">
                <a16:creationId xmlns:a16="http://schemas.microsoft.com/office/drawing/2014/main" id="{F4CC39B9-8598-446F-8427-DE327AD39DD4}"/>
              </a:ext>
            </a:extLst>
          </p:cNvPr>
          <p:cNvSpPr>
            <a:spLocks noGrp="1"/>
          </p:cNvSpPr>
          <p:nvPr>
            <p:ph idx="1"/>
          </p:nvPr>
        </p:nvSpPr>
        <p:spPr>
          <a:xfrm>
            <a:off x="4976031" y="963877"/>
            <a:ext cx="6377769" cy="4930246"/>
          </a:xfrm>
        </p:spPr>
        <p:txBody>
          <a:bodyPr anchor="ctr">
            <a:normAutofit fontScale="92500"/>
          </a:bodyPr>
          <a:lstStyle/>
          <a:p>
            <a:endParaRPr lang="nb-NO" sz="2000" dirty="0"/>
          </a:p>
          <a:p>
            <a:r>
              <a:rPr lang="nb-NO" sz="2400" dirty="0"/>
              <a:t>Et fly er på en flyplass som ligger 350 fot over havet. Trykket som er satt inn på høydemåleren er 1002 hPa, men aktuell QNH er 993 hPa</a:t>
            </a:r>
          </a:p>
          <a:p>
            <a:r>
              <a:rPr lang="nb-NO" sz="2400" dirty="0"/>
              <a:t>Hva viser høydemåleren? Vi antar at 1 hPa = 27 fot</a:t>
            </a:r>
          </a:p>
          <a:p>
            <a:r>
              <a:rPr lang="nb-NO" sz="2400" dirty="0"/>
              <a:t>QNH er flyplassens lokale trykk omregnet ned til havoverflaten etter standard atmosfærens egenskaper </a:t>
            </a:r>
          </a:p>
          <a:p>
            <a:r>
              <a:rPr lang="nb-NO" sz="2400" dirty="0"/>
              <a:t>Forskjellen mellom 1002 og 993 hPa er 9 hPa som vi ganger med 27 og får 243 fot som vi legger til flyplassens høyde på 350 fot. Høydemåleren viser 593 fot </a:t>
            </a:r>
          </a:p>
          <a:p>
            <a:r>
              <a:rPr lang="nb-NO" sz="2400" dirty="0"/>
              <a:t>Hvordan vet vi om vi skal legge til eller trekke fra? Tegn det opp!</a:t>
            </a:r>
          </a:p>
          <a:p>
            <a:endParaRPr lang="nb-NO" sz="2000" dirty="0"/>
          </a:p>
        </p:txBody>
      </p:sp>
      <p:sp>
        <p:nvSpPr>
          <p:cNvPr id="3" name="Plassholder for dato 2">
            <a:extLst>
              <a:ext uri="{FF2B5EF4-FFF2-40B4-BE49-F238E27FC236}">
                <a16:creationId xmlns:a16="http://schemas.microsoft.com/office/drawing/2014/main" id="{E4365690-F0AA-40E2-BF6C-5ED75891F1FF}"/>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4513C999-49C8-48B5-99A8-C167068C9320}"/>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8752187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Freeform: Shape 14">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50702561-C1FB-4BAA-8E04-DB091D150846}"/>
              </a:ext>
            </a:extLst>
          </p:cNvPr>
          <p:cNvSpPr>
            <a:spLocks noGrp="1"/>
          </p:cNvSpPr>
          <p:nvPr>
            <p:ph type="title"/>
          </p:nvPr>
        </p:nvSpPr>
        <p:spPr>
          <a:xfrm>
            <a:off x="863029" y="1012004"/>
            <a:ext cx="3416158" cy="4795408"/>
          </a:xfrm>
        </p:spPr>
        <p:txBody>
          <a:bodyPr>
            <a:normAutofit/>
          </a:bodyPr>
          <a:lstStyle/>
          <a:p>
            <a:r>
              <a:rPr lang="nb-NO" sz="2800" b="1" dirty="0">
                <a:solidFill>
                  <a:srgbClr val="FFFFFF"/>
                </a:solidFill>
              </a:rPr>
              <a:t>Utregninger/trykkavvik og trykkendringer – 2 </a:t>
            </a:r>
          </a:p>
        </p:txBody>
      </p:sp>
      <p:graphicFrame>
        <p:nvGraphicFramePr>
          <p:cNvPr id="5" name="Plassholder for innhold 2">
            <a:extLst>
              <a:ext uri="{FF2B5EF4-FFF2-40B4-BE49-F238E27FC236}">
                <a16:creationId xmlns:a16="http://schemas.microsoft.com/office/drawing/2014/main" id="{1D656CF6-D477-4D62-854F-ED49065CE2CF}"/>
              </a:ext>
            </a:extLst>
          </p:cNvPr>
          <p:cNvGraphicFramePr>
            <a:graphicFrameLocks noGrp="1"/>
          </p:cNvGraphicFramePr>
          <p:nvPr>
            <p:ph idx="1"/>
            <p:extLst>
              <p:ext uri="{D42A27DB-BD31-4B8C-83A1-F6EECF244321}">
                <p14:modId xmlns:p14="http://schemas.microsoft.com/office/powerpoint/2010/main" val="2471928459"/>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Plassholder for dato 2">
            <a:extLst>
              <a:ext uri="{FF2B5EF4-FFF2-40B4-BE49-F238E27FC236}">
                <a16:creationId xmlns:a16="http://schemas.microsoft.com/office/drawing/2014/main" id="{1C746CC9-34CD-4AD4-8B8A-C170A560B6C9}"/>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A34C7C29-2B24-4DC4-BEA4-4AAEED68A8DB}"/>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2432469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0702561-C1FB-4BAA-8E04-DB091D150846}"/>
              </a:ext>
            </a:extLst>
          </p:cNvPr>
          <p:cNvSpPr>
            <a:spLocks noGrp="1"/>
          </p:cNvSpPr>
          <p:nvPr>
            <p:ph type="title"/>
          </p:nvPr>
        </p:nvSpPr>
        <p:spPr>
          <a:xfrm>
            <a:off x="838200" y="963877"/>
            <a:ext cx="3494362" cy="4930246"/>
          </a:xfrm>
        </p:spPr>
        <p:txBody>
          <a:bodyPr>
            <a:normAutofit/>
          </a:bodyPr>
          <a:lstStyle/>
          <a:p>
            <a:pPr algn="r"/>
            <a:r>
              <a:rPr lang="nb-NO" sz="2800" b="1">
                <a:solidFill>
                  <a:schemeClr val="accent1"/>
                </a:solidFill>
              </a:rPr>
              <a:t>Utregninger/trykkavvik og trykkendringer – 3</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 name="Plassholder for innhold 2">
            <a:extLst>
              <a:ext uri="{FF2B5EF4-FFF2-40B4-BE49-F238E27FC236}">
                <a16:creationId xmlns:a16="http://schemas.microsoft.com/office/drawing/2014/main" id="{F4CC39B9-8598-446F-8427-DE327AD39DD4}"/>
              </a:ext>
            </a:extLst>
          </p:cNvPr>
          <p:cNvSpPr>
            <a:spLocks noGrp="1"/>
          </p:cNvSpPr>
          <p:nvPr>
            <p:ph idx="1"/>
          </p:nvPr>
        </p:nvSpPr>
        <p:spPr>
          <a:xfrm>
            <a:off x="4976031" y="963877"/>
            <a:ext cx="6377769" cy="4930246"/>
          </a:xfrm>
        </p:spPr>
        <p:txBody>
          <a:bodyPr anchor="ctr">
            <a:normAutofit/>
          </a:bodyPr>
          <a:lstStyle/>
          <a:p>
            <a:endParaRPr lang="nb-NO" sz="2400"/>
          </a:p>
          <a:p>
            <a:r>
              <a:rPr lang="nb-NO" sz="2400"/>
              <a:t>Hva leser vi av høydemåleren om vi har satt inn et trykk på 978 hPa, mens korrekt QNH er 993 hPa og flyplassens høyde er 770 fot? </a:t>
            </a:r>
          </a:p>
          <a:p>
            <a:r>
              <a:rPr lang="nb-NO" sz="2400"/>
              <a:t>Hadde vi satt inn korrekt trykk (993 hPa) hadde vi lest av en høyde på 770 fot. Men vi har satt inn et trykk som er 15 hPa lavere. Det vil si at vi har satt inn 15 x 27 fot = 405 fot feil. Luftsøylen blir med andre ord mindre og vi må her trekke 405 fot fra 770 fot </a:t>
            </a:r>
          </a:p>
          <a:p>
            <a:r>
              <a:rPr lang="nb-NO" sz="2400"/>
              <a:t>Vi leser dermed av på 365 fot på høydemåleren</a:t>
            </a:r>
          </a:p>
          <a:p>
            <a:r>
              <a:rPr lang="nb-NO" sz="2400"/>
              <a:t>Tegn det opp om du er i tvil! </a:t>
            </a:r>
          </a:p>
          <a:p>
            <a:endParaRPr lang="nb-NO" sz="2400"/>
          </a:p>
        </p:txBody>
      </p:sp>
      <p:sp>
        <p:nvSpPr>
          <p:cNvPr id="3" name="Plassholder for dato 2">
            <a:extLst>
              <a:ext uri="{FF2B5EF4-FFF2-40B4-BE49-F238E27FC236}">
                <a16:creationId xmlns:a16="http://schemas.microsoft.com/office/drawing/2014/main" id="{D0893652-E289-4D52-9446-D5BC248FCDF7}"/>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0AE2B297-6FA6-4958-9C92-C55D0F4ABE71}"/>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3772806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 y="11"/>
            <a:ext cx="12191980" cy="6857988"/>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en-US" sz="3600" dirty="0" err="1">
                <a:solidFill>
                  <a:schemeClr val="tx1">
                    <a:lumMod val="85000"/>
                    <a:lumOff val="15000"/>
                  </a:schemeClr>
                </a:solidFill>
              </a:rPr>
              <a:t>Vind</a:t>
            </a:r>
            <a:r>
              <a:rPr lang="en-US" sz="3600" dirty="0">
                <a:solidFill>
                  <a:schemeClr val="tx1">
                    <a:lumMod val="85000"/>
                    <a:lumOff val="15000"/>
                  </a:schemeClr>
                </a:solidFill>
              </a:rPr>
              <a:t>, </a:t>
            </a:r>
            <a:r>
              <a:rPr lang="en-US" sz="3600" dirty="0" err="1">
                <a:solidFill>
                  <a:schemeClr val="tx1">
                    <a:lumMod val="85000"/>
                    <a:lumOff val="15000"/>
                  </a:schemeClr>
                </a:solidFill>
              </a:rPr>
              <a:t>trykksystemer</a:t>
            </a:r>
            <a:r>
              <a:rPr lang="en-US" sz="3600" dirty="0">
                <a:solidFill>
                  <a:schemeClr val="tx1">
                    <a:lumMod val="85000"/>
                    <a:lumOff val="15000"/>
                  </a:schemeClr>
                </a:solidFill>
              </a:rPr>
              <a:t> og turbulens</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3" name="Bilde 12">
            <a:extLst>
              <a:ext uri="{FF2B5EF4-FFF2-40B4-BE49-F238E27FC236}">
                <a16:creationId xmlns:a16="http://schemas.microsoft.com/office/drawing/2014/main" id="{31EAFC95-BD98-4B82-9190-23797D5F7F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76687" y="6207629"/>
            <a:ext cx="2638625" cy="571500"/>
          </a:xfrm>
          <a:prstGeom prst="rect">
            <a:avLst/>
          </a:prstGeom>
        </p:spPr>
      </p:pic>
    </p:spTree>
    <p:extLst>
      <p:ext uri="{BB962C8B-B14F-4D97-AF65-F5344CB8AC3E}">
        <p14:creationId xmlns:p14="http://schemas.microsoft.com/office/powerpoint/2010/main" val="39087673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67DECAE6-C59F-4ACC-87B3-DF2EE34CB7DA}"/>
              </a:ext>
            </a:extLst>
          </p:cNvPr>
          <p:cNvSpPr>
            <a:spLocks noGrp="1"/>
          </p:cNvSpPr>
          <p:nvPr>
            <p:ph type="title"/>
          </p:nvPr>
        </p:nvSpPr>
        <p:spPr>
          <a:xfrm>
            <a:off x="838200" y="963877"/>
            <a:ext cx="3494362" cy="4930246"/>
          </a:xfrm>
        </p:spPr>
        <p:txBody>
          <a:bodyPr>
            <a:normAutofit/>
          </a:bodyPr>
          <a:lstStyle/>
          <a:p>
            <a:pPr algn="r"/>
            <a:r>
              <a:rPr lang="nb-NO" b="1">
                <a:solidFill>
                  <a:schemeClr val="accent1"/>
                </a:solidFill>
              </a:rPr>
              <a:t>Vind </a:t>
            </a:r>
            <a:endParaRPr lang="nb-NO" b="1" dirty="0">
              <a:solidFill>
                <a:schemeClr val="accent1"/>
              </a:solidFill>
            </a:endParaRPr>
          </a:p>
        </p:txBody>
      </p:sp>
      <p:cxnSp>
        <p:nvCxnSpPr>
          <p:cNvPr id="29" name="Straight Connector 26">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0" name="Plassholder for innhold 2">
            <a:extLst>
              <a:ext uri="{FF2B5EF4-FFF2-40B4-BE49-F238E27FC236}">
                <a16:creationId xmlns:a16="http://schemas.microsoft.com/office/drawing/2014/main" id="{2344C164-4716-4E4B-AAA1-C4735477D8BF}"/>
              </a:ext>
            </a:extLst>
          </p:cNvPr>
          <p:cNvSpPr>
            <a:spLocks noGrp="1"/>
          </p:cNvSpPr>
          <p:nvPr>
            <p:ph idx="1"/>
          </p:nvPr>
        </p:nvSpPr>
        <p:spPr>
          <a:xfrm>
            <a:off x="4976031" y="963877"/>
            <a:ext cx="6377769" cy="4930246"/>
          </a:xfrm>
        </p:spPr>
        <p:txBody>
          <a:bodyPr anchor="ctr">
            <a:normAutofit/>
          </a:bodyPr>
          <a:lstStyle/>
          <a:p>
            <a:r>
              <a:rPr lang="nb-NO" sz="2400"/>
              <a:t>Vind oppstår fordi det er ubalanse og forskjeller i trykk og temperatur i atmosfæren </a:t>
            </a:r>
          </a:p>
          <a:p>
            <a:r>
              <a:rPr lang="nb-NO" sz="2400"/>
              <a:t>Forskjeller i temperatur, gir endringer i trykket, som igjen gir en kraft som vi kaller vind </a:t>
            </a:r>
          </a:p>
          <a:p>
            <a:r>
              <a:rPr lang="nb-NO" sz="2400"/>
              <a:t>Denne kraften prøver å utligne horisontale trykkforskjeller i atmosfæren, og dette får luften til å sette seg i bevegelse </a:t>
            </a:r>
          </a:p>
          <a:p>
            <a:r>
              <a:rPr lang="nb-NO" sz="2400"/>
              <a:t>Dess større trykkforskjeller, dess større kraft og dess mer blåser det </a:t>
            </a:r>
          </a:p>
        </p:txBody>
      </p:sp>
      <p:sp>
        <p:nvSpPr>
          <p:cNvPr id="3" name="Plassholder for dato 2">
            <a:extLst>
              <a:ext uri="{FF2B5EF4-FFF2-40B4-BE49-F238E27FC236}">
                <a16:creationId xmlns:a16="http://schemas.microsoft.com/office/drawing/2014/main" id="{DDD5297A-8582-42FE-85E1-992FFB207EB5}"/>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FC21F3D4-90BB-4781-8341-BA2E9DB1167F}"/>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914836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 y="11"/>
            <a:ext cx="12191980" cy="6857988"/>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nb-NO" sz="3600" dirty="0">
                <a:solidFill>
                  <a:schemeClr val="tx1">
                    <a:lumMod val="85000"/>
                    <a:lumOff val="15000"/>
                  </a:schemeClr>
                </a:solidFill>
              </a:rPr>
              <a:t>Atmosfærens inndeling </a:t>
            </a:r>
            <a:r>
              <a:rPr lang="en-US" sz="3600" dirty="0">
                <a:solidFill>
                  <a:schemeClr val="tx1">
                    <a:lumMod val="85000"/>
                    <a:lumOff val="15000"/>
                  </a:schemeClr>
                </a:solidFill>
              </a:rPr>
              <a:t>og egenskaper</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3" name="Bilde 12">
            <a:extLst>
              <a:ext uri="{FF2B5EF4-FFF2-40B4-BE49-F238E27FC236}">
                <a16:creationId xmlns:a16="http://schemas.microsoft.com/office/drawing/2014/main" id="{31EAFC95-BD98-4B82-9190-23797D5F7F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74613" y="6207629"/>
            <a:ext cx="2642774" cy="571500"/>
          </a:xfrm>
          <a:prstGeom prst="rect">
            <a:avLst/>
          </a:prstGeom>
        </p:spPr>
      </p:pic>
    </p:spTree>
    <p:extLst>
      <p:ext uri="{BB962C8B-B14F-4D97-AF65-F5344CB8AC3E}">
        <p14:creationId xmlns:p14="http://schemas.microsoft.com/office/powerpoint/2010/main" val="10047356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67DECAE6-C59F-4ACC-87B3-DF2EE34CB7DA}"/>
              </a:ext>
            </a:extLst>
          </p:cNvPr>
          <p:cNvSpPr>
            <a:spLocks noGrp="1"/>
          </p:cNvSpPr>
          <p:nvPr>
            <p:ph type="title"/>
          </p:nvPr>
        </p:nvSpPr>
        <p:spPr>
          <a:xfrm>
            <a:off x="838200" y="631825"/>
            <a:ext cx="10515600" cy="1325563"/>
          </a:xfrm>
        </p:spPr>
        <p:txBody>
          <a:bodyPr>
            <a:normAutofit/>
          </a:bodyPr>
          <a:lstStyle/>
          <a:p>
            <a:r>
              <a:rPr lang="nb-NO" b="1"/>
              <a:t>Vindmåling</a:t>
            </a:r>
          </a:p>
        </p:txBody>
      </p:sp>
      <p:sp>
        <p:nvSpPr>
          <p:cNvPr id="20" name="Plassholder for innhold 2">
            <a:extLst>
              <a:ext uri="{FF2B5EF4-FFF2-40B4-BE49-F238E27FC236}">
                <a16:creationId xmlns:a16="http://schemas.microsoft.com/office/drawing/2014/main" id="{2344C164-4716-4E4B-AAA1-C4735477D8BF}"/>
              </a:ext>
            </a:extLst>
          </p:cNvPr>
          <p:cNvSpPr>
            <a:spLocks noGrp="1"/>
          </p:cNvSpPr>
          <p:nvPr>
            <p:ph idx="1"/>
          </p:nvPr>
        </p:nvSpPr>
        <p:spPr>
          <a:xfrm>
            <a:off x="838200" y="2057400"/>
            <a:ext cx="10515600" cy="3871762"/>
          </a:xfrm>
        </p:spPr>
        <p:txBody>
          <a:bodyPr>
            <a:normAutofit/>
          </a:bodyPr>
          <a:lstStyle/>
          <a:p>
            <a:r>
              <a:rPr lang="nb-NO" sz="2200" dirty="0"/>
              <a:t>Vindretning – er alltid fra retningen det blåser, oppgis som magnetisk vind ved avgang og landing, og som sann vind i meteorologiske meldinger</a:t>
            </a:r>
          </a:p>
          <a:p>
            <a:r>
              <a:rPr lang="nb-NO" sz="2200" dirty="0"/>
              <a:t>Vindstyrke oppgis i:</a:t>
            </a:r>
          </a:p>
          <a:p>
            <a:pPr>
              <a:buFontTx/>
              <a:buChar char="-"/>
            </a:pPr>
            <a:r>
              <a:rPr lang="nb-NO" sz="2200" dirty="0"/>
              <a:t>Knop (NM/t)</a:t>
            </a:r>
          </a:p>
          <a:p>
            <a:pPr>
              <a:buFontTx/>
              <a:buChar char="-"/>
            </a:pPr>
            <a:r>
              <a:rPr lang="nb-NO" sz="2200" dirty="0"/>
              <a:t>Kilometer i timen (km/t)</a:t>
            </a:r>
          </a:p>
          <a:p>
            <a:pPr>
              <a:buFontTx/>
              <a:buChar char="-"/>
            </a:pPr>
            <a:r>
              <a:rPr lang="nb-NO" sz="2200" dirty="0"/>
              <a:t>Meter per sekund (m/s)</a:t>
            </a:r>
          </a:p>
          <a:p>
            <a:r>
              <a:rPr lang="nb-NO" sz="2200" dirty="0"/>
              <a:t>Fra m/s til km/t – gange med 3,6 – fra km/t til m/s – dele med 3,6</a:t>
            </a:r>
          </a:p>
          <a:p>
            <a:r>
              <a:rPr lang="nb-NO" sz="2200" dirty="0"/>
              <a:t>Fra m/s til knop – gange med 1,94 – fra knop til m/s – dele med 1,94</a:t>
            </a:r>
          </a:p>
          <a:p>
            <a:r>
              <a:rPr lang="nb-NO" sz="2200" dirty="0"/>
              <a:t>Fra knop til km/t – gange med 1,85 – fra km/t til knop – dele med 1,85</a:t>
            </a:r>
          </a:p>
        </p:txBody>
      </p:sp>
      <p:sp>
        <p:nvSpPr>
          <p:cNvPr id="3" name="Plassholder for dato 2">
            <a:extLst>
              <a:ext uri="{FF2B5EF4-FFF2-40B4-BE49-F238E27FC236}">
                <a16:creationId xmlns:a16="http://schemas.microsoft.com/office/drawing/2014/main" id="{A52A2100-B359-4111-9464-918C00B1BA9F}"/>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6DE14368-446A-42B2-BBFA-E2A0C4F84D1A}"/>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450066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67DECAE6-C59F-4ACC-87B3-DF2EE34CB7DA}"/>
              </a:ext>
            </a:extLst>
          </p:cNvPr>
          <p:cNvSpPr>
            <a:spLocks noGrp="1"/>
          </p:cNvSpPr>
          <p:nvPr>
            <p:ph type="title"/>
          </p:nvPr>
        </p:nvSpPr>
        <p:spPr>
          <a:xfrm>
            <a:off x="838200" y="963877"/>
            <a:ext cx="3494362" cy="4930246"/>
          </a:xfrm>
        </p:spPr>
        <p:txBody>
          <a:bodyPr>
            <a:normAutofit/>
          </a:bodyPr>
          <a:lstStyle/>
          <a:p>
            <a:pPr algn="r"/>
            <a:r>
              <a:rPr lang="nb-NO" b="1">
                <a:solidFill>
                  <a:schemeClr val="accent1"/>
                </a:solidFill>
              </a:rPr>
              <a:t>Begreper</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2344C164-4716-4E4B-AAA1-C4735477D8BF}"/>
              </a:ext>
            </a:extLst>
          </p:cNvPr>
          <p:cNvSpPr>
            <a:spLocks noGrp="1"/>
          </p:cNvSpPr>
          <p:nvPr>
            <p:ph idx="1"/>
          </p:nvPr>
        </p:nvSpPr>
        <p:spPr>
          <a:xfrm>
            <a:off x="4976031" y="963877"/>
            <a:ext cx="6377769" cy="4930246"/>
          </a:xfrm>
        </p:spPr>
        <p:txBody>
          <a:bodyPr anchor="ctr">
            <a:normAutofit/>
          </a:bodyPr>
          <a:lstStyle/>
          <a:p>
            <a:r>
              <a:rPr lang="nb-NO" sz="2400" dirty="0"/>
              <a:t>Turbulens</a:t>
            </a:r>
          </a:p>
          <a:p>
            <a:r>
              <a:rPr lang="nb-NO" sz="2400" dirty="0"/>
              <a:t>Vindkast</a:t>
            </a:r>
          </a:p>
          <a:p>
            <a:r>
              <a:rPr lang="nb-NO" sz="2400" dirty="0"/>
              <a:t>Friksjonslaget</a:t>
            </a:r>
          </a:p>
          <a:p>
            <a:r>
              <a:rPr lang="nb-NO" sz="2400" dirty="0"/>
              <a:t>Trykkgradient</a:t>
            </a:r>
          </a:p>
          <a:p>
            <a:r>
              <a:rPr lang="nb-NO" sz="2400" dirty="0"/>
              <a:t>Corioliskraften</a:t>
            </a:r>
          </a:p>
          <a:p>
            <a:r>
              <a:rPr lang="nb-NO" sz="2400" dirty="0"/>
              <a:t>Gradient og Geostrofisk vind</a:t>
            </a:r>
          </a:p>
        </p:txBody>
      </p:sp>
      <p:sp>
        <p:nvSpPr>
          <p:cNvPr id="4" name="Plassholder for dato 3">
            <a:extLst>
              <a:ext uri="{FF2B5EF4-FFF2-40B4-BE49-F238E27FC236}">
                <a16:creationId xmlns:a16="http://schemas.microsoft.com/office/drawing/2014/main" id="{FF587723-44F2-4BF3-81F5-F65DF1200F90}"/>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0C6361A7-0CC8-4D64-AD17-18681C0DF190}"/>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2782650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7DECAE6-C59F-4ACC-87B3-DF2EE34CB7DA}"/>
              </a:ext>
            </a:extLst>
          </p:cNvPr>
          <p:cNvSpPr>
            <a:spLocks noGrp="1"/>
          </p:cNvSpPr>
          <p:nvPr>
            <p:ph type="title"/>
          </p:nvPr>
        </p:nvSpPr>
        <p:spPr>
          <a:xfrm>
            <a:off x="648929" y="629266"/>
            <a:ext cx="5127031" cy="1676603"/>
          </a:xfrm>
        </p:spPr>
        <p:txBody>
          <a:bodyPr>
            <a:normAutofit/>
          </a:bodyPr>
          <a:lstStyle/>
          <a:p>
            <a:r>
              <a:rPr lang="nb-NO" b="1"/>
              <a:t>Turbulens</a:t>
            </a:r>
            <a:endParaRPr lang="nb-NO" b="1" dirty="0"/>
          </a:p>
        </p:txBody>
      </p:sp>
      <p:sp>
        <p:nvSpPr>
          <p:cNvPr id="3" name="Plassholder for innhold 2">
            <a:extLst>
              <a:ext uri="{FF2B5EF4-FFF2-40B4-BE49-F238E27FC236}">
                <a16:creationId xmlns:a16="http://schemas.microsoft.com/office/drawing/2014/main" id="{2344C164-4716-4E4B-AAA1-C4735477D8BF}"/>
              </a:ext>
            </a:extLst>
          </p:cNvPr>
          <p:cNvSpPr>
            <a:spLocks noGrp="1"/>
          </p:cNvSpPr>
          <p:nvPr>
            <p:ph idx="1"/>
          </p:nvPr>
        </p:nvSpPr>
        <p:spPr>
          <a:xfrm>
            <a:off x="648930" y="2438400"/>
            <a:ext cx="5127029" cy="3785419"/>
          </a:xfrm>
        </p:spPr>
        <p:txBody>
          <a:bodyPr>
            <a:normAutofit/>
          </a:bodyPr>
          <a:lstStyle/>
          <a:p>
            <a:r>
              <a:rPr lang="nb-NO" dirty="0"/>
              <a:t>Uregelmessige og tilsynelatende tilfeldige variasjoner i luftens bevegelse</a:t>
            </a:r>
          </a:p>
          <a:p>
            <a:pPr>
              <a:buFontTx/>
              <a:buChar char="-"/>
            </a:pPr>
            <a:r>
              <a:rPr lang="nb-NO" dirty="0"/>
              <a:t>Mekanisk (dynamisk) turbulens forårsaket av bygninger og fjell</a:t>
            </a:r>
          </a:p>
          <a:p>
            <a:pPr>
              <a:buFontTx/>
              <a:buChar char="-"/>
            </a:pPr>
            <a:r>
              <a:rPr lang="nb-NO" dirty="0"/>
              <a:t>Termisk turbulens forårsaket av oppvarming av overflaten</a:t>
            </a:r>
          </a:p>
        </p:txBody>
      </p:sp>
      <p:pic>
        <p:nvPicPr>
          <p:cNvPr id="5" name="Bilde 4" descr="Et bilde som inneholder bord&#10;&#10;Automatisk generert beskrivelse">
            <a:extLst>
              <a:ext uri="{FF2B5EF4-FFF2-40B4-BE49-F238E27FC236}">
                <a16:creationId xmlns:a16="http://schemas.microsoft.com/office/drawing/2014/main" id="{9787665D-95E3-4B9D-8B2A-4877A3230D19}"/>
              </a:ext>
            </a:extLst>
          </p:cNvPr>
          <p:cNvPicPr>
            <a:picLocks noChangeAspect="1"/>
          </p:cNvPicPr>
          <p:nvPr/>
        </p:nvPicPr>
        <p:blipFill rotWithShape="1">
          <a:blip r:embed="rId2">
            <a:extLst>
              <a:ext uri="{28A0092B-C50C-407E-A947-70E740481C1C}">
                <a14:useLocalDpi xmlns:a14="http://schemas.microsoft.com/office/drawing/2010/main" val="0"/>
              </a:ext>
            </a:extLst>
          </a:blip>
          <a:srcRect l="15564" r="19563" b="-2"/>
          <a:stretch/>
        </p:blipFill>
        <p:spPr>
          <a:xfrm>
            <a:off x="6090613" y="640082"/>
            <a:ext cx="5461724" cy="5577837"/>
          </a:xfrm>
          <a:prstGeom prst="rect">
            <a:avLst/>
          </a:prstGeom>
          <a:effectLst/>
        </p:spPr>
      </p:pic>
      <p:sp>
        <p:nvSpPr>
          <p:cNvPr id="4" name="Plassholder for dato 3">
            <a:extLst>
              <a:ext uri="{FF2B5EF4-FFF2-40B4-BE49-F238E27FC236}">
                <a16:creationId xmlns:a16="http://schemas.microsoft.com/office/drawing/2014/main" id="{2DCDC70C-02FC-4D03-ABBE-E78A113DB568}"/>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EF38E451-2BEB-42D4-9255-0A61EC4D78FE}"/>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6944230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67DECAE6-C59F-4ACC-87B3-DF2EE34CB7DA}"/>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b="1" kern="1200">
                <a:solidFill>
                  <a:srgbClr val="FFFFFF"/>
                </a:solidFill>
                <a:latin typeface="+mj-lt"/>
                <a:ea typeface="+mj-ea"/>
                <a:cs typeface="+mj-cs"/>
              </a:rPr>
              <a:t>Vindkast</a:t>
            </a:r>
          </a:p>
        </p:txBody>
      </p:sp>
      <p:sp>
        <p:nvSpPr>
          <p:cNvPr id="3" name="Plassholder for innhold 2">
            <a:extLst>
              <a:ext uri="{FF2B5EF4-FFF2-40B4-BE49-F238E27FC236}">
                <a16:creationId xmlns:a16="http://schemas.microsoft.com/office/drawing/2014/main" id="{2344C164-4716-4E4B-AAA1-C4735477D8BF}"/>
              </a:ext>
            </a:extLst>
          </p:cNvPr>
          <p:cNvSpPr>
            <a:spLocks noGrp="1"/>
          </p:cNvSpPr>
          <p:nvPr>
            <p:ph idx="1"/>
          </p:nvPr>
        </p:nvSpPr>
        <p:spPr>
          <a:xfrm>
            <a:off x="674237" y="4170501"/>
            <a:ext cx="3657600" cy="1525597"/>
          </a:xfrm>
        </p:spPr>
        <p:txBody>
          <a:bodyPr vert="horz" lIns="91440" tIns="45720" rIns="91440" bIns="45720" rtlCol="0">
            <a:normAutofit/>
          </a:bodyPr>
          <a:lstStyle/>
          <a:p>
            <a:pPr marL="0" indent="0" algn="ctr">
              <a:buNone/>
            </a:pPr>
            <a:r>
              <a:rPr lang="en-US" sz="2000" kern="1200" dirty="0" err="1">
                <a:solidFill>
                  <a:srgbClr val="FFFFFF"/>
                </a:solidFill>
                <a:latin typeface="+mn-lt"/>
                <a:ea typeface="+mn-ea"/>
                <a:cs typeface="+mn-cs"/>
              </a:rPr>
              <a:t>Vindkast</a:t>
            </a:r>
            <a:r>
              <a:rPr lang="en-US" sz="2000" kern="1200" dirty="0">
                <a:solidFill>
                  <a:srgbClr val="FFFFFF"/>
                </a:solidFill>
                <a:latin typeface="+mn-lt"/>
                <a:ea typeface="+mn-ea"/>
                <a:cs typeface="+mn-cs"/>
              </a:rPr>
              <a:t> – </a:t>
            </a:r>
            <a:r>
              <a:rPr lang="en-US" sz="2000" kern="1200" dirty="0" err="1">
                <a:solidFill>
                  <a:srgbClr val="FFFFFF"/>
                </a:solidFill>
                <a:latin typeface="+mn-lt"/>
                <a:ea typeface="+mn-ea"/>
                <a:cs typeface="+mn-cs"/>
              </a:rPr>
              <a:t>endring</a:t>
            </a:r>
            <a:r>
              <a:rPr lang="en-US" sz="2000" kern="1200" dirty="0">
                <a:solidFill>
                  <a:srgbClr val="FFFFFF"/>
                </a:solidFill>
                <a:latin typeface="+mn-lt"/>
                <a:ea typeface="+mn-ea"/>
                <a:cs typeface="+mn-cs"/>
              </a:rPr>
              <a:t> av </a:t>
            </a:r>
            <a:r>
              <a:rPr lang="en-US" sz="2000" kern="1200" dirty="0" err="1">
                <a:solidFill>
                  <a:srgbClr val="FFFFFF"/>
                </a:solidFill>
                <a:latin typeface="+mn-lt"/>
                <a:ea typeface="+mn-ea"/>
                <a:cs typeface="+mn-cs"/>
              </a:rPr>
              <a:t>vindens</a:t>
            </a:r>
            <a:r>
              <a:rPr lang="en-US" sz="2000" kern="1200" dirty="0">
                <a:solidFill>
                  <a:srgbClr val="FFFFFF"/>
                </a:solidFill>
                <a:latin typeface="+mn-lt"/>
                <a:ea typeface="+mn-ea"/>
                <a:cs typeface="+mn-cs"/>
              </a:rPr>
              <a:t> </a:t>
            </a:r>
            <a:r>
              <a:rPr lang="en-US" sz="2000" kern="1200" dirty="0" err="1">
                <a:solidFill>
                  <a:srgbClr val="FFFFFF"/>
                </a:solidFill>
                <a:latin typeface="+mn-lt"/>
                <a:ea typeface="+mn-ea"/>
                <a:cs typeface="+mn-cs"/>
              </a:rPr>
              <a:t>retning</a:t>
            </a:r>
            <a:r>
              <a:rPr lang="en-US" sz="2000" kern="1200" dirty="0">
                <a:solidFill>
                  <a:srgbClr val="FFFFFF"/>
                </a:solidFill>
                <a:latin typeface="+mn-lt"/>
                <a:ea typeface="+mn-ea"/>
                <a:cs typeface="+mn-cs"/>
              </a:rPr>
              <a:t> og </a:t>
            </a:r>
            <a:r>
              <a:rPr lang="en-US" sz="2000" kern="1200" dirty="0" err="1">
                <a:solidFill>
                  <a:srgbClr val="FFFFFF"/>
                </a:solidFill>
                <a:latin typeface="+mn-lt"/>
                <a:ea typeface="+mn-ea"/>
                <a:cs typeface="+mn-cs"/>
              </a:rPr>
              <a:t>styrke</a:t>
            </a:r>
            <a:r>
              <a:rPr lang="en-US" sz="2000" kern="1200" dirty="0">
                <a:solidFill>
                  <a:srgbClr val="FFFFFF"/>
                </a:solidFill>
                <a:latin typeface="+mn-lt"/>
                <a:ea typeface="+mn-ea"/>
                <a:cs typeface="+mn-cs"/>
              </a:rPr>
              <a:t> over et </a:t>
            </a:r>
            <a:r>
              <a:rPr lang="en-US" sz="2000" kern="1200" dirty="0" err="1">
                <a:solidFill>
                  <a:srgbClr val="FFFFFF"/>
                </a:solidFill>
                <a:latin typeface="+mn-lt"/>
                <a:ea typeface="+mn-ea"/>
                <a:cs typeface="+mn-cs"/>
              </a:rPr>
              <a:t>gitt</a:t>
            </a:r>
            <a:r>
              <a:rPr lang="en-US" sz="2000" kern="1200" dirty="0">
                <a:solidFill>
                  <a:srgbClr val="FFFFFF"/>
                </a:solidFill>
                <a:latin typeface="+mn-lt"/>
                <a:ea typeface="+mn-ea"/>
                <a:cs typeface="+mn-cs"/>
              </a:rPr>
              <a:t> </a:t>
            </a:r>
            <a:r>
              <a:rPr lang="en-US" sz="2000" kern="1200" dirty="0" err="1">
                <a:solidFill>
                  <a:srgbClr val="FFFFFF"/>
                </a:solidFill>
                <a:latin typeface="+mn-lt"/>
                <a:ea typeface="+mn-ea"/>
                <a:cs typeface="+mn-cs"/>
              </a:rPr>
              <a:t>tidsrom</a:t>
            </a:r>
            <a:endParaRPr lang="en-US" sz="2000" kern="1200" dirty="0">
              <a:solidFill>
                <a:srgbClr val="FFFFFF"/>
              </a:solidFill>
              <a:latin typeface="+mn-lt"/>
              <a:ea typeface="+mn-ea"/>
              <a:cs typeface="+mn-cs"/>
            </a:endParaRP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Bilde 4">
            <a:extLst>
              <a:ext uri="{FF2B5EF4-FFF2-40B4-BE49-F238E27FC236}">
                <a16:creationId xmlns:a16="http://schemas.microsoft.com/office/drawing/2014/main" id="{7473278C-2A88-4DE3-AA20-D66410B6CFB6}"/>
              </a:ext>
            </a:extLst>
          </p:cNvPr>
          <p:cNvPicPr>
            <a:picLocks noChangeAspect="1"/>
          </p:cNvPicPr>
          <p:nvPr/>
        </p:nvPicPr>
        <p:blipFill rotWithShape="1">
          <a:blip r:embed="rId2">
            <a:extLst>
              <a:ext uri="{28A0092B-C50C-407E-A947-70E740481C1C}">
                <a14:useLocalDpi xmlns:a14="http://schemas.microsoft.com/office/drawing/2010/main" val="0"/>
              </a:ext>
            </a:extLst>
          </a:blip>
          <a:srcRect r="2" b="5436"/>
          <a:stretch/>
        </p:blipFill>
        <p:spPr>
          <a:xfrm>
            <a:off x="5200087" y="492573"/>
            <a:ext cx="6461015" cy="5880796"/>
          </a:xfrm>
          <a:prstGeom prst="rect">
            <a:avLst/>
          </a:prstGeom>
        </p:spPr>
      </p:pic>
      <p:sp>
        <p:nvSpPr>
          <p:cNvPr id="4" name="Plassholder for dato 3">
            <a:extLst>
              <a:ext uri="{FF2B5EF4-FFF2-40B4-BE49-F238E27FC236}">
                <a16:creationId xmlns:a16="http://schemas.microsoft.com/office/drawing/2014/main" id="{0DB56E28-3140-4BB8-B295-CE286A37814B}"/>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7837BFFE-27A9-4856-AE5B-35CF4264582B}"/>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20393792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8D124F7-B986-4CFD-A194-DDA3533CB1CE}"/>
              </a:ext>
            </a:extLst>
          </p:cNvPr>
          <p:cNvSpPr>
            <a:spLocks noGrp="1"/>
          </p:cNvSpPr>
          <p:nvPr>
            <p:ph type="title"/>
          </p:nvPr>
        </p:nvSpPr>
        <p:spPr>
          <a:xfrm>
            <a:off x="481013" y="3752849"/>
            <a:ext cx="3290887" cy="2452687"/>
          </a:xfrm>
        </p:spPr>
        <p:txBody>
          <a:bodyPr anchor="ctr">
            <a:normAutofit/>
          </a:bodyPr>
          <a:lstStyle/>
          <a:p>
            <a:r>
              <a:rPr lang="nb-NO" sz="3600" b="1"/>
              <a:t>Friksjonslaget (grensesjiktet)</a:t>
            </a:r>
          </a:p>
        </p:txBody>
      </p:sp>
      <p:pic>
        <p:nvPicPr>
          <p:cNvPr id="6" name="Bilde 5" descr="Et bilde som inneholder fly&#10;&#10;Automatisk generert beskrivelse">
            <a:extLst>
              <a:ext uri="{FF2B5EF4-FFF2-40B4-BE49-F238E27FC236}">
                <a16:creationId xmlns:a16="http://schemas.microsoft.com/office/drawing/2014/main" id="{380D23D8-DEF3-410A-8B2D-3DFDF0F7F2D3}"/>
              </a:ext>
            </a:extLst>
          </p:cNvPr>
          <p:cNvPicPr>
            <a:picLocks noChangeAspect="1"/>
          </p:cNvPicPr>
          <p:nvPr/>
        </p:nvPicPr>
        <p:blipFill rotWithShape="1">
          <a:blip r:embed="rId2">
            <a:extLst>
              <a:ext uri="{28A0092B-C50C-407E-A947-70E740481C1C}">
                <a14:useLocalDpi xmlns:a14="http://schemas.microsoft.com/office/drawing/2010/main" val="0"/>
              </a:ext>
            </a:extLst>
          </a:blip>
          <a:srcRect t="4891"/>
          <a:stretch/>
        </p:blipFill>
        <p:spPr>
          <a:xfrm>
            <a:off x="0" y="0"/>
            <a:ext cx="12191980" cy="3710603"/>
          </a:xfrm>
          <a:custGeom>
            <a:avLst/>
            <a:gdLst>
              <a:gd name="connsiteX0" fmla="*/ 0 w 12192000"/>
              <a:gd name="connsiteY0" fmla="*/ 0 h 3692092"/>
              <a:gd name="connsiteX1" fmla="*/ 12192000 w 12192000"/>
              <a:gd name="connsiteY1" fmla="*/ 0 h 3692092"/>
              <a:gd name="connsiteX2" fmla="*/ 12192000 w 12192000"/>
              <a:gd name="connsiteY2" fmla="*/ 3504824 h 3692092"/>
              <a:gd name="connsiteX3" fmla="*/ 12024691 w 12192000"/>
              <a:gd name="connsiteY3" fmla="*/ 3517794 h 3692092"/>
              <a:gd name="connsiteX4" fmla="*/ 160485 w 12192000"/>
              <a:gd name="connsiteY4" fmla="*/ 3663863 h 3692092"/>
              <a:gd name="connsiteX5" fmla="*/ 0 w 12192000"/>
              <a:gd name="connsiteY5" fmla="*/ 3692092 h 369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7" name="Plassholder for innhold 2">
            <a:extLst>
              <a:ext uri="{FF2B5EF4-FFF2-40B4-BE49-F238E27FC236}">
                <a16:creationId xmlns:a16="http://schemas.microsoft.com/office/drawing/2014/main" id="{1400F3CD-4E32-48BE-ACED-8580ECA29FCC}"/>
              </a:ext>
            </a:extLst>
          </p:cNvPr>
          <p:cNvSpPr>
            <a:spLocks noGrp="1"/>
          </p:cNvSpPr>
          <p:nvPr>
            <p:ph idx="1"/>
          </p:nvPr>
        </p:nvSpPr>
        <p:spPr>
          <a:xfrm>
            <a:off x="4225574" y="3429000"/>
            <a:ext cx="7485413" cy="3192916"/>
          </a:xfrm>
        </p:spPr>
        <p:txBody>
          <a:bodyPr anchor="ctr">
            <a:normAutofit/>
          </a:bodyPr>
          <a:lstStyle/>
          <a:p>
            <a:r>
              <a:rPr lang="nb-NO" sz="1800" dirty="0"/>
              <a:t>Når luften beveger seg i nærheten av bakken, vil vindens hastighet gå noe ned på grunn av motstand, friksjon, fra underlaget. Friksjonen skaper mekanisk turbulens opp til en høyde hvor bakken hvor terrenget ikke har noen innvirkning lenger. </a:t>
            </a:r>
          </a:p>
          <a:p>
            <a:r>
              <a:rPr lang="nb-NO" sz="1800" dirty="0"/>
              <a:t>Her finner vi friksjonslaget som normalt ligger på en høyde av rundt 1000 meter over bakken </a:t>
            </a:r>
          </a:p>
          <a:p>
            <a:r>
              <a:rPr lang="nb-NO" sz="1800" dirty="0"/>
              <a:t>Over friksjonslaget blåser vinden parallelt med isobarene, og i en høyere hastighet enn ved bakken</a:t>
            </a:r>
          </a:p>
          <a:p>
            <a:r>
              <a:rPr lang="nb-NO" sz="1800" dirty="0"/>
              <a:t> Under og i friksjonslaget vil friksjonen redusere vindens hastighet og også Corioliskraften, slik at vinden blåser inn mot det lavere trykket med en gjennomsnittlig vinkel på 30°</a:t>
            </a:r>
          </a:p>
        </p:txBody>
      </p:sp>
      <p:sp>
        <p:nvSpPr>
          <p:cNvPr id="3" name="Plassholder for dato 2">
            <a:extLst>
              <a:ext uri="{FF2B5EF4-FFF2-40B4-BE49-F238E27FC236}">
                <a16:creationId xmlns:a16="http://schemas.microsoft.com/office/drawing/2014/main" id="{FDA16255-F621-4410-A031-E3D57D0CD133}"/>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0F689EE0-2360-4133-902E-27E0367B6FD3}"/>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41936290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9">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134677" y="303591"/>
            <a:ext cx="5735590"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67DECAE6-C59F-4ACC-87B3-DF2EE34CB7DA}"/>
              </a:ext>
            </a:extLst>
          </p:cNvPr>
          <p:cNvSpPr>
            <a:spLocks noGrp="1"/>
          </p:cNvSpPr>
          <p:nvPr>
            <p:ph type="title"/>
          </p:nvPr>
        </p:nvSpPr>
        <p:spPr>
          <a:xfrm>
            <a:off x="6392598" y="640263"/>
            <a:ext cx="5221266" cy="1344975"/>
          </a:xfrm>
        </p:spPr>
        <p:txBody>
          <a:bodyPr>
            <a:normAutofit/>
          </a:bodyPr>
          <a:lstStyle/>
          <a:p>
            <a:pPr algn="ctr"/>
            <a:r>
              <a:rPr lang="nb-NO" sz="4000" b="1"/>
              <a:t>Trykkgradient</a:t>
            </a:r>
          </a:p>
        </p:txBody>
      </p:sp>
      <p:pic>
        <p:nvPicPr>
          <p:cNvPr id="5" name="Bilde 4" descr="Et bilde som inneholder tekst, kart&#10;&#10;Automatisk generert beskrivelse">
            <a:extLst>
              <a:ext uri="{FF2B5EF4-FFF2-40B4-BE49-F238E27FC236}">
                <a16:creationId xmlns:a16="http://schemas.microsoft.com/office/drawing/2014/main" id="{455F876C-484F-4421-8084-37D87FA2CE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632" y="775026"/>
            <a:ext cx="5126736" cy="5152498"/>
          </a:xfrm>
          <a:prstGeom prst="rect">
            <a:avLst/>
          </a:prstGeom>
        </p:spPr>
      </p:pic>
      <p:sp>
        <p:nvSpPr>
          <p:cNvPr id="3" name="Plassholder for innhold 2">
            <a:extLst>
              <a:ext uri="{FF2B5EF4-FFF2-40B4-BE49-F238E27FC236}">
                <a16:creationId xmlns:a16="http://schemas.microsoft.com/office/drawing/2014/main" id="{2344C164-4716-4E4B-AAA1-C4735477D8BF}"/>
              </a:ext>
            </a:extLst>
          </p:cNvPr>
          <p:cNvSpPr>
            <a:spLocks noGrp="1"/>
          </p:cNvSpPr>
          <p:nvPr>
            <p:ph idx="1"/>
          </p:nvPr>
        </p:nvSpPr>
        <p:spPr>
          <a:xfrm>
            <a:off x="6391903" y="2121763"/>
            <a:ext cx="5235490" cy="3773010"/>
          </a:xfrm>
        </p:spPr>
        <p:txBody>
          <a:bodyPr>
            <a:normAutofit/>
          </a:bodyPr>
          <a:lstStyle/>
          <a:p>
            <a:r>
              <a:rPr lang="nb-NO" sz="2000" dirty="0"/>
              <a:t>Trykkgradient (pressure gradient)finner vi ved å ta forskjellen mellom trykk på to målestasjoner og dele på distansen mellom de to trykkene</a:t>
            </a:r>
          </a:p>
          <a:p>
            <a:r>
              <a:rPr lang="nb-NO" sz="2000" dirty="0"/>
              <a:t>Er trykkgradienten stor (liten avstand mellom isobarene) blåser det godt</a:t>
            </a:r>
          </a:p>
          <a:p>
            <a:r>
              <a:rPr lang="nb-NO" sz="2000" dirty="0"/>
              <a:t>En trykkgradienten liten (stor avstand mellom isobarene) blåser det mindre eller ikke i det hele tatt</a:t>
            </a:r>
          </a:p>
        </p:txBody>
      </p:sp>
      <p:sp>
        <p:nvSpPr>
          <p:cNvPr id="4" name="Plassholder for dato 3">
            <a:extLst>
              <a:ext uri="{FF2B5EF4-FFF2-40B4-BE49-F238E27FC236}">
                <a16:creationId xmlns:a16="http://schemas.microsoft.com/office/drawing/2014/main" id="{48342CE6-4AED-46F0-BCA4-161A7772BE10}"/>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48F2F4AB-6B02-477C-A8BB-7F4279DCBD17}"/>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8584418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457"/>
            <a:ext cx="12188952" cy="228554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tel 1">
            <a:extLst>
              <a:ext uri="{FF2B5EF4-FFF2-40B4-BE49-F238E27FC236}">
                <a16:creationId xmlns:a16="http://schemas.microsoft.com/office/drawing/2014/main" id="{67DECAE6-C59F-4ACC-87B3-DF2EE34CB7DA}"/>
              </a:ext>
            </a:extLst>
          </p:cNvPr>
          <p:cNvSpPr>
            <a:spLocks noGrp="1"/>
          </p:cNvSpPr>
          <p:nvPr>
            <p:ph type="title"/>
          </p:nvPr>
        </p:nvSpPr>
        <p:spPr>
          <a:xfrm>
            <a:off x="634276" y="4892358"/>
            <a:ext cx="3766272" cy="1325563"/>
          </a:xfrm>
        </p:spPr>
        <p:txBody>
          <a:bodyPr>
            <a:normAutofit/>
          </a:bodyPr>
          <a:lstStyle/>
          <a:p>
            <a:pPr algn="ctr"/>
            <a:r>
              <a:rPr lang="nb-NO" sz="2800" b="1" dirty="0">
                <a:solidFill>
                  <a:schemeClr val="bg1"/>
                </a:solidFill>
              </a:rPr>
              <a:t>Corioliskraften</a:t>
            </a:r>
            <a:endParaRPr lang="nb-NO" sz="2400" b="1" dirty="0">
              <a:solidFill>
                <a:schemeClr val="bg1"/>
              </a:solidFill>
            </a:endParaRPr>
          </a:p>
        </p:txBody>
      </p:sp>
      <p:pic>
        <p:nvPicPr>
          <p:cNvPr id="5" name="Bilde 4" descr="Et bilde som inneholder tegning&#10;&#10;Automatisk generert beskrivelse">
            <a:extLst>
              <a:ext uri="{FF2B5EF4-FFF2-40B4-BE49-F238E27FC236}">
                <a16:creationId xmlns:a16="http://schemas.microsoft.com/office/drawing/2014/main" id="{7CC90C42-EA12-44F9-AB6C-AA2C1CEF4D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3426" y="800945"/>
            <a:ext cx="7987511" cy="3434630"/>
          </a:xfrm>
          <a:prstGeom prst="rect">
            <a:avLst/>
          </a:prstGeom>
        </p:spPr>
      </p:pic>
      <p:cxnSp>
        <p:nvCxnSpPr>
          <p:cNvPr id="12" name="Straight Connector 11">
            <a:extLst>
              <a:ext uri="{FF2B5EF4-FFF2-40B4-BE49-F238E27FC236}">
                <a16:creationId xmlns:a16="http://schemas.microsoft.com/office/drawing/2014/main" id="{CE272F12-AF86-441A-BC1B-C014BBBF85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639665" y="5097939"/>
            <a:ext cx="0" cy="91440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2344C164-4716-4E4B-AAA1-C4735477D8BF}"/>
              </a:ext>
            </a:extLst>
          </p:cNvPr>
          <p:cNvSpPr>
            <a:spLocks noGrp="1"/>
          </p:cNvSpPr>
          <p:nvPr>
            <p:ph idx="1"/>
          </p:nvPr>
        </p:nvSpPr>
        <p:spPr>
          <a:xfrm>
            <a:off x="4886038" y="4689861"/>
            <a:ext cx="7056542" cy="1730555"/>
          </a:xfrm>
        </p:spPr>
        <p:txBody>
          <a:bodyPr anchor="ctr">
            <a:normAutofit/>
          </a:bodyPr>
          <a:lstStyle/>
          <a:p>
            <a:pPr marL="0" indent="0">
              <a:buNone/>
            </a:pPr>
            <a:r>
              <a:rPr lang="nb-NO" sz="1600" dirty="0">
                <a:solidFill>
                  <a:schemeClr val="bg1"/>
                </a:solidFill>
              </a:rPr>
              <a:t>Med en gang luften i atmosfæren begynner å bevege seg, blir den påvirket og avbøyet av jordrotasjonen av en kraft som vi kaller for Coriolis kraft (Coriolis force) </a:t>
            </a:r>
          </a:p>
          <a:p>
            <a:pPr marL="0" indent="0">
              <a:buNone/>
            </a:pPr>
            <a:r>
              <a:rPr lang="nb-NO" sz="1600" dirty="0">
                <a:solidFill>
                  <a:schemeClr val="bg1"/>
                </a:solidFill>
              </a:rPr>
              <a:t>I praksis vil dette si at vinden dreier til høyre for opprinnelige retning på nordlige halvkule. Kraften  har liten innvirkning på lokale vinder som for eksempel pålands- og fralandsvinder om sommeren, men er viktig når vi ser på de store globale vindsystemene</a:t>
            </a:r>
            <a:endParaRPr lang="nb-NO" sz="1100" dirty="0">
              <a:solidFill>
                <a:schemeClr val="bg1"/>
              </a:solidFill>
            </a:endParaRPr>
          </a:p>
        </p:txBody>
      </p:sp>
      <p:sp>
        <p:nvSpPr>
          <p:cNvPr id="4" name="Plassholder for dato 3">
            <a:extLst>
              <a:ext uri="{FF2B5EF4-FFF2-40B4-BE49-F238E27FC236}">
                <a16:creationId xmlns:a16="http://schemas.microsoft.com/office/drawing/2014/main" id="{281E5731-F796-4D69-B9CC-6BE40D24C31A}"/>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5EE7D0FF-8B7E-42CE-BA24-B249EA118D64}"/>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28732793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67DECAE6-C59F-4ACC-87B3-DF2EE34CB7DA}"/>
              </a:ext>
            </a:extLst>
          </p:cNvPr>
          <p:cNvSpPr>
            <a:spLocks noGrp="1"/>
          </p:cNvSpPr>
          <p:nvPr>
            <p:ph type="title"/>
          </p:nvPr>
        </p:nvSpPr>
        <p:spPr>
          <a:xfrm>
            <a:off x="838200" y="963877"/>
            <a:ext cx="3494362" cy="4930246"/>
          </a:xfrm>
        </p:spPr>
        <p:txBody>
          <a:bodyPr>
            <a:normAutofit/>
          </a:bodyPr>
          <a:lstStyle/>
          <a:p>
            <a:pPr algn="r"/>
            <a:r>
              <a:rPr lang="nb-NO" b="1">
                <a:solidFill>
                  <a:schemeClr val="accent1"/>
                </a:solidFill>
              </a:rPr>
              <a:t>Gradientvind og geostrofisk vind</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2344C164-4716-4E4B-AAA1-C4735477D8BF}"/>
              </a:ext>
            </a:extLst>
          </p:cNvPr>
          <p:cNvSpPr>
            <a:spLocks noGrp="1"/>
          </p:cNvSpPr>
          <p:nvPr>
            <p:ph idx="1"/>
          </p:nvPr>
        </p:nvSpPr>
        <p:spPr>
          <a:xfrm>
            <a:off x="4976031" y="963877"/>
            <a:ext cx="6377769" cy="4930246"/>
          </a:xfrm>
        </p:spPr>
        <p:txBody>
          <a:bodyPr anchor="ctr">
            <a:normAutofit/>
          </a:bodyPr>
          <a:lstStyle/>
          <a:p>
            <a:r>
              <a:rPr lang="nb-NO" sz="2400"/>
              <a:t>Gradientvind er vinden som blåser fra høyt trykk til lavt trykk, denne vinden blir avbøyet</a:t>
            </a:r>
          </a:p>
          <a:p>
            <a:r>
              <a:rPr lang="nb-NO" sz="2400"/>
              <a:t>Geostrofisk vind er en vind hvor det er balanse mellom corioliskraften og trykk-gradientkraften </a:t>
            </a:r>
          </a:p>
          <a:p>
            <a:r>
              <a:rPr lang="nb-NO" sz="2400"/>
              <a:t>Geostrofisk vind strømmer parallelt med isobarene over friksjonslaget </a:t>
            </a:r>
          </a:p>
          <a:p>
            <a:r>
              <a:rPr lang="nb-NO" sz="2400"/>
              <a:t>Under friksjonslaget er det balanse mellom friksjonen og Corioliskraften og vinden på den nordlige halvkule blåser mot klokken og inn i et lavtrykk, og ut og med klokken fra et høytrykk</a:t>
            </a:r>
          </a:p>
          <a:p>
            <a:endParaRPr lang="nb-NO" sz="2400"/>
          </a:p>
        </p:txBody>
      </p:sp>
      <p:sp>
        <p:nvSpPr>
          <p:cNvPr id="4" name="Plassholder for dato 3">
            <a:extLst>
              <a:ext uri="{FF2B5EF4-FFF2-40B4-BE49-F238E27FC236}">
                <a16:creationId xmlns:a16="http://schemas.microsoft.com/office/drawing/2014/main" id="{7D0CF9E8-1B5A-489A-A532-6025D8F79A55}"/>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FFFF9F46-EEF5-47D3-AF77-3A6FC710B7AD}"/>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663625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3" name="Freeform: Shape 72">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Freeform: Shape 74">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67DECAE6-C59F-4ACC-87B3-DF2EE34CB7DA}"/>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b="1" kern="1200">
                <a:solidFill>
                  <a:schemeClr val="tx1"/>
                </a:solidFill>
                <a:latin typeface="+mj-lt"/>
                <a:ea typeface="+mj-ea"/>
                <a:cs typeface="+mj-cs"/>
              </a:rPr>
              <a:t>Globale vindsystemer</a:t>
            </a:r>
          </a:p>
        </p:txBody>
      </p:sp>
      <p:sp>
        <p:nvSpPr>
          <p:cNvPr id="77" name="Rectangle 7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9" name="Rectangle 7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7B1E4CF8-3A61-41AB-8422-9602305ECFD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p:blipFill>
        <p:spPr bwMode="auto">
          <a:xfrm>
            <a:off x="5414356" y="749784"/>
            <a:ext cx="6408836" cy="5207179"/>
          </a:xfrm>
          <a:prstGeom prst="rect">
            <a:avLst/>
          </a:prstGeom>
          <a:noFill/>
          <a:extLst>
            <a:ext uri="{909E8E84-426E-40DD-AFC4-6F175D3DCCD1}">
              <a14:hiddenFill xmlns:a14="http://schemas.microsoft.com/office/drawing/2010/main">
                <a:solidFill>
                  <a:srgbClr val="FFFFFF"/>
                </a:solidFill>
              </a14:hiddenFill>
            </a:ext>
          </a:extLst>
        </p:spPr>
      </p:pic>
      <p:sp>
        <p:nvSpPr>
          <p:cNvPr id="4" name="Rektangel 3">
            <a:extLst>
              <a:ext uri="{FF2B5EF4-FFF2-40B4-BE49-F238E27FC236}">
                <a16:creationId xmlns:a16="http://schemas.microsoft.com/office/drawing/2014/main" id="{F0837287-EA16-495F-914B-93AF7951D735}"/>
              </a:ext>
            </a:extLst>
          </p:cNvPr>
          <p:cNvSpPr/>
          <p:nvPr/>
        </p:nvSpPr>
        <p:spPr>
          <a:xfrm>
            <a:off x="7410307" y="6273698"/>
            <a:ext cx="6096000" cy="261610"/>
          </a:xfrm>
          <a:prstGeom prst="rect">
            <a:avLst/>
          </a:prstGeom>
        </p:spPr>
        <p:txBody>
          <a:bodyPr>
            <a:spAutoFit/>
          </a:bodyPr>
          <a:lstStyle/>
          <a:p>
            <a:pPr>
              <a:spcAft>
                <a:spcPts val="600"/>
              </a:spcAft>
            </a:pPr>
            <a:r>
              <a:rPr lang="nb-NO" sz="1100" dirty="0"/>
              <a:t>By </a:t>
            </a:r>
            <a:r>
              <a:rPr lang="nb-NO" sz="1100" dirty="0" err="1"/>
              <a:t>Kaidor</a:t>
            </a:r>
            <a:r>
              <a:rPr lang="nb-NO" sz="1100" dirty="0"/>
              <a:t> - CC BY-SA 3.0</a:t>
            </a:r>
          </a:p>
        </p:txBody>
      </p:sp>
      <p:sp>
        <p:nvSpPr>
          <p:cNvPr id="3" name="Plassholder for dato 2">
            <a:extLst>
              <a:ext uri="{FF2B5EF4-FFF2-40B4-BE49-F238E27FC236}">
                <a16:creationId xmlns:a16="http://schemas.microsoft.com/office/drawing/2014/main" id="{5B9D0A3C-B8C1-4291-9526-99A208993036}"/>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73BB3446-B308-4543-BD2A-79A544E0C8D9}"/>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25888705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67DECAE6-C59F-4ACC-87B3-DF2EE34CB7DA}"/>
              </a:ext>
            </a:extLst>
          </p:cNvPr>
          <p:cNvSpPr>
            <a:spLocks noGrp="1"/>
          </p:cNvSpPr>
          <p:nvPr>
            <p:ph type="title"/>
          </p:nvPr>
        </p:nvSpPr>
        <p:spPr>
          <a:xfrm>
            <a:off x="838200" y="963877"/>
            <a:ext cx="3494362" cy="4930246"/>
          </a:xfrm>
        </p:spPr>
        <p:txBody>
          <a:bodyPr>
            <a:normAutofit/>
          </a:bodyPr>
          <a:lstStyle/>
          <a:p>
            <a:pPr algn="r"/>
            <a:r>
              <a:rPr lang="nb-NO" b="1">
                <a:solidFill>
                  <a:schemeClr val="accent1"/>
                </a:solidFill>
              </a:rPr>
              <a:t>Lokale vindsystemer – fjellvind og dalvind</a:t>
            </a:r>
          </a:p>
        </p:txBody>
      </p:sp>
      <p:cxnSp>
        <p:nvCxnSpPr>
          <p:cNvPr id="16"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2344C164-4716-4E4B-AAA1-C4735477D8BF}"/>
              </a:ext>
            </a:extLst>
          </p:cNvPr>
          <p:cNvSpPr>
            <a:spLocks noGrp="1"/>
          </p:cNvSpPr>
          <p:nvPr>
            <p:ph idx="1"/>
          </p:nvPr>
        </p:nvSpPr>
        <p:spPr>
          <a:xfrm>
            <a:off x="4976031" y="963877"/>
            <a:ext cx="6377769" cy="4930246"/>
          </a:xfrm>
        </p:spPr>
        <p:txBody>
          <a:bodyPr anchor="ctr">
            <a:normAutofit/>
          </a:bodyPr>
          <a:lstStyle/>
          <a:p>
            <a:r>
              <a:rPr lang="nb-NO" sz="2000" b="1" dirty="0"/>
              <a:t>Fjell- og dalvind (</a:t>
            </a:r>
            <a:r>
              <a:rPr lang="nb-NO" sz="2000" b="1" dirty="0" err="1"/>
              <a:t>mountain</a:t>
            </a:r>
            <a:r>
              <a:rPr lang="nb-NO" sz="2000" b="1" dirty="0"/>
              <a:t> and valley </a:t>
            </a:r>
            <a:r>
              <a:rPr lang="nb-NO" sz="2000" b="1" dirty="0" err="1"/>
              <a:t>breezes</a:t>
            </a:r>
            <a:r>
              <a:rPr lang="nb-NO" sz="2000" b="1" dirty="0"/>
              <a:t>): </a:t>
            </a:r>
            <a:r>
              <a:rPr lang="nb-NO" sz="2000" dirty="0"/>
              <a:t>Lokal vindsirkulasjon</a:t>
            </a:r>
          </a:p>
          <a:p>
            <a:r>
              <a:rPr lang="nb-NO" sz="2000" dirty="0"/>
              <a:t>Om dagen varmer solen opp dalsidene og får luften til å stige. Dette gir en bris oppover som vi kaller for </a:t>
            </a:r>
            <a:r>
              <a:rPr lang="nb-NO" sz="2000" b="1" dirty="0"/>
              <a:t>dalvind</a:t>
            </a:r>
            <a:r>
              <a:rPr lang="nb-NO" sz="2000" dirty="0"/>
              <a:t>. Vind som flyter oppover terrenget kaller vi for anabatiske vinder. </a:t>
            </a:r>
          </a:p>
          <a:p>
            <a:r>
              <a:rPr lang="nb-NO" sz="2000" dirty="0"/>
              <a:t>Om natten snur systemet, fordi dalsidene kjøles hurtig ned, og dermed blir også luften kaldere og tyngre, og «renner» ned i dalen. Da kalles vinden for </a:t>
            </a:r>
            <a:r>
              <a:rPr lang="nb-NO" sz="2000" b="1" dirty="0"/>
              <a:t>fjellvind</a:t>
            </a:r>
            <a:r>
              <a:rPr lang="nb-NO" sz="2000" dirty="0"/>
              <a:t>, men siden det er tyngdekraften som forårsaker denne strømmen med luft, kalles den også på engelsk for «gravity </a:t>
            </a:r>
            <a:r>
              <a:rPr lang="nb-NO" sz="2000" dirty="0" err="1"/>
              <a:t>winds</a:t>
            </a:r>
            <a:r>
              <a:rPr lang="nb-NO" sz="2000" dirty="0"/>
              <a:t>» eller «</a:t>
            </a:r>
            <a:r>
              <a:rPr lang="nb-NO" sz="2000" dirty="0" err="1"/>
              <a:t>nocturnal</a:t>
            </a:r>
            <a:r>
              <a:rPr lang="nb-NO" sz="2000" dirty="0"/>
              <a:t> </a:t>
            </a:r>
            <a:r>
              <a:rPr lang="nb-NO" sz="2000" dirty="0" err="1"/>
              <a:t>drainage</a:t>
            </a:r>
            <a:r>
              <a:rPr lang="nb-NO" sz="2000" dirty="0"/>
              <a:t>» </a:t>
            </a:r>
          </a:p>
          <a:p>
            <a:r>
              <a:rPr lang="nb-NO" sz="2000" dirty="0"/>
              <a:t>Er sterkest om morgenen, like før solen står opp. Dalvinden når sitt maksimum om ettermiddagen, og snur når solen ikke varmer opp dalsidene lenger </a:t>
            </a:r>
          </a:p>
        </p:txBody>
      </p:sp>
      <p:sp>
        <p:nvSpPr>
          <p:cNvPr id="4" name="Plassholder for dato 3">
            <a:extLst>
              <a:ext uri="{FF2B5EF4-FFF2-40B4-BE49-F238E27FC236}">
                <a16:creationId xmlns:a16="http://schemas.microsoft.com/office/drawing/2014/main" id="{BD13C81F-1436-4CCD-97DF-40AEBB9B18B5}"/>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C435B052-3304-4A22-82E4-F9685A01BC31}"/>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296138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A6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E6FEEE88-54AE-4FC2-8281-3AD973941669}"/>
              </a:ext>
            </a:extLst>
          </p:cNvPr>
          <p:cNvSpPr>
            <a:spLocks noGrp="1"/>
          </p:cNvSpPr>
          <p:nvPr>
            <p:ph type="title"/>
          </p:nvPr>
        </p:nvSpPr>
        <p:spPr>
          <a:xfrm>
            <a:off x="524256" y="4767072"/>
            <a:ext cx="6594189" cy="1625210"/>
          </a:xfrm>
        </p:spPr>
        <p:txBody>
          <a:bodyPr vert="horz" lIns="91440" tIns="45720" rIns="91440" bIns="45720" rtlCol="0">
            <a:normAutofit/>
          </a:bodyPr>
          <a:lstStyle/>
          <a:p>
            <a:pPr algn="r"/>
            <a:r>
              <a:rPr lang="nb-NO" sz="4400" b="1" kern="1200" dirty="0">
                <a:solidFill>
                  <a:srgbClr val="FFFFFF"/>
                </a:solidFill>
                <a:latin typeface="+mj-lt"/>
                <a:ea typeface="+mj-ea"/>
                <a:cs typeface="+mj-cs"/>
              </a:rPr>
              <a:t>Inndeling av atmosfæren</a:t>
            </a:r>
          </a:p>
        </p:txBody>
      </p:sp>
      <p:pic>
        <p:nvPicPr>
          <p:cNvPr id="5" name="Plassholder for innhold 4" descr="Et bilde som inneholder enhet&#10;&#10;Automatisk generert beskrivelse">
            <a:extLst>
              <a:ext uri="{FF2B5EF4-FFF2-40B4-BE49-F238E27FC236}">
                <a16:creationId xmlns:a16="http://schemas.microsoft.com/office/drawing/2014/main" id="{D83D13C5-0781-497C-A58D-E3695F2EDD99}"/>
              </a:ext>
            </a:extLst>
          </p:cNvPr>
          <p:cNvPicPr>
            <a:picLocks noChangeAspect="1"/>
          </p:cNvPicPr>
          <p:nvPr/>
        </p:nvPicPr>
        <p:blipFill rotWithShape="1">
          <a:blip r:embed="rId2">
            <a:extLst>
              <a:ext uri="{28A0092B-C50C-407E-A947-70E740481C1C}">
                <a14:useLocalDpi xmlns:a14="http://schemas.microsoft.com/office/drawing/2010/main" val="0"/>
              </a:ext>
            </a:extLst>
          </a:blip>
          <a:srcRect t="263" r="1" b="264"/>
          <a:stretch/>
        </p:blipFill>
        <p:spPr>
          <a:xfrm>
            <a:off x="327547" y="321733"/>
            <a:ext cx="7058306" cy="4107392"/>
          </a:xfrm>
          <a:prstGeom prst="rect">
            <a:avLst/>
          </a:prstGeom>
        </p:spPr>
      </p:pic>
      <p:sp>
        <p:nvSpPr>
          <p:cNvPr id="40" name="Rectangle 37">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ontent Placeholder 32">
            <a:extLst>
              <a:ext uri="{FF2B5EF4-FFF2-40B4-BE49-F238E27FC236}">
                <a16:creationId xmlns:a16="http://schemas.microsoft.com/office/drawing/2014/main" id="{B0FB34B9-A35A-4753-A55D-9CB70E33860D}"/>
              </a:ext>
            </a:extLst>
          </p:cNvPr>
          <p:cNvSpPr>
            <a:spLocks noGrp="1"/>
          </p:cNvSpPr>
          <p:nvPr>
            <p:ph idx="1"/>
          </p:nvPr>
        </p:nvSpPr>
        <p:spPr>
          <a:xfrm>
            <a:off x="8029319" y="917725"/>
            <a:ext cx="3424739" cy="4852362"/>
          </a:xfrm>
        </p:spPr>
        <p:txBody>
          <a:bodyPr anchor="ctr">
            <a:normAutofit fontScale="92500" lnSpcReduction="10000"/>
          </a:bodyPr>
          <a:lstStyle/>
          <a:p>
            <a:r>
              <a:rPr lang="nb-NO" dirty="0">
                <a:solidFill>
                  <a:srgbClr val="FFFFFF"/>
                </a:solidFill>
              </a:rPr>
              <a:t>Luften som omgir oss</a:t>
            </a:r>
          </a:p>
          <a:p>
            <a:r>
              <a:rPr lang="nb-NO" dirty="0">
                <a:solidFill>
                  <a:srgbClr val="FFFFFF"/>
                </a:solidFill>
              </a:rPr>
              <a:t>De laveste områdene er delt inn i:</a:t>
            </a:r>
          </a:p>
          <a:p>
            <a:pPr>
              <a:buFontTx/>
              <a:buChar char="-"/>
            </a:pPr>
            <a:r>
              <a:rPr lang="nb-NO" dirty="0">
                <a:solidFill>
                  <a:srgbClr val="FFFFFF"/>
                </a:solidFill>
              </a:rPr>
              <a:t>Troposfæren til gjennomsnittlig 11 kilometer</a:t>
            </a:r>
          </a:p>
          <a:p>
            <a:pPr>
              <a:buFontTx/>
              <a:buChar char="-"/>
            </a:pPr>
            <a:r>
              <a:rPr lang="nb-NO" dirty="0">
                <a:solidFill>
                  <a:srgbClr val="FFFFFF"/>
                </a:solidFill>
              </a:rPr>
              <a:t>Tropopausen - grenselag</a:t>
            </a:r>
          </a:p>
          <a:p>
            <a:pPr>
              <a:buFontTx/>
              <a:buChar char="-"/>
            </a:pPr>
            <a:r>
              <a:rPr lang="nb-NO" dirty="0">
                <a:solidFill>
                  <a:srgbClr val="FFFFFF"/>
                </a:solidFill>
              </a:rPr>
              <a:t>Stratosfæren – fra tropopausen til cirka 50 kilometer over jordens overflate</a:t>
            </a:r>
          </a:p>
          <a:p>
            <a:pPr>
              <a:buFontTx/>
              <a:buChar char="-"/>
            </a:pPr>
            <a:r>
              <a:rPr lang="nb-NO" sz="2200" dirty="0">
                <a:solidFill>
                  <a:srgbClr val="FFFFFF"/>
                </a:solidFill>
              </a:rPr>
              <a:t>Mesosfæren/Termosfæren</a:t>
            </a:r>
          </a:p>
        </p:txBody>
      </p:sp>
      <p:sp>
        <p:nvSpPr>
          <p:cNvPr id="3" name="Plassholder for dato 2">
            <a:extLst>
              <a:ext uri="{FF2B5EF4-FFF2-40B4-BE49-F238E27FC236}">
                <a16:creationId xmlns:a16="http://schemas.microsoft.com/office/drawing/2014/main" id="{E9C0FCFB-46BF-4714-974B-C271B90E8B2F}"/>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1C271B65-1A64-4E3B-87D9-B9C4C1D214EA}"/>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42843870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7DECAE6-C59F-4ACC-87B3-DF2EE34CB7DA}"/>
              </a:ext>
            </a:extLst>
          </p:cNvPr>
          <p:cNvSpPr>
            <a:spLocks noGrp="1"/>
          </p:cNvSpPr>
          <p:nvPr>
            <p:ph type="title"/>
          </p:nvPr>
        </p:nvSpPr>
        <p:spPr/>
        <p:txBody>
          <a:bodyPr/>
          <a:lstStyle/>
          <a:p>
            <a:r>
              <a:rPr lang="nb-NO" b="1" dirty="0"/>
              <a:t>Lokale vindsystemer – katabatiske vinder</a:t>
            </a:r>
          </a:p>
        </p:txBody>
      </p:sp>
      <p:sp>
        <p:nvSpPr>
          <p:cNvPr id="3" name="Plassholder for innhold 2">
            <a:extLst>
              <a:ext uri="{FF2B5EF4-FFF2-40B4-BE49-F238E27FC236}">
                <a16:creationId xmlns:a16="http://schemas.microsoft.com/office/drawing/2014/main" id="{2344C164-4716-4E4B-AAA1-C4735477D8BF}"/>
              </a:ext>
            </a:extLst>
          </p:cNvPr>
          <p:cNvSpPr>
            <a:spLocks noGrp="1"/>
          </p:cNvSpPr>
          <p:nvPr>
            <p:ph idx="1"/>
          </p:nvPr>
        </p:nvSpPr>
        <p:spPr/>
        <p:txBody>
          <a:bodyPr>
            <a:normAutofit/>
          </a:bodyPr>
          <a:lstStyle/>
          <a:p>
            <a:r>
              <a:rPr lang="nb-NO" dirty="0"/>
              <a:t>Kalles også for fallvinder, og vi skiller mellom vind som er varmere enn omgivelsene (fønvind) eller vind som er kjøligere enn omgivelsene eksempelvis Mistral i Middelhavsområdet og Bora i Adriaterhavområdet</a:t>
            </a:r>
          </a:p>
          <a:p>
            <a:r>
              <a:rPr lang="nb-NO" dirty="0"/>
              <a:t>Et godt arnested for en katabatisk vind er et høyt platå i et fjell-landskap, hvor det er åpninger i terrenget slik at vinden lett kan renne ned. Spesielt i områder hvor det er snø om vinteren vil luften på platået bli ekstremt kald, og med det tung, og kan noen ganger renne ned langs terrenget med hastigheter på nesten 200 km/t</a:t>
            </a:r>
          </a:p>
          <a:p>
            <a:endParaRPr lang="nb-NO" dirty="0"/>
          </a:p>
        </p:txBody>
      </p:sp>
      <p:sp>
        <p:nvSpPr>
          <p:cNvPr id="4" name="Plassholder for dato 3">
            <a:extLst>
              <a:ext uri="{FF2B5EF4-FFF2-40B4-BE49-F238E27FC236}">
                <a16:creationId xmlns:a16="http://schemas.microsoft.com/office/drawing/2014/main" id="{9721B3CB-39AB-4C16-8C29-175703B15BF6}"/>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AA34C344-1E8A-405A-80A0-4EAF27432C18}"/>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40823033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2468898-5A6E-4D55-85EC-308E785EE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67DECAE6-C59F-4ACC-87B3-DF2EE34CB7DA}"/>
              </a:ext>
            </a:extLst>
          </p:cNvPr>
          <p:cNvSpPr>
            <a:spLocks noGrp="1"/>
          </p:cNvSpPr>
          <p:nvPr>
            <p:ph type="title"/>
          </p:nvPr>
        </p:nvSpPr>
        <p:spPr>
          <a:xfrm>
            <a:off x="429768" y="411480"/>
            <a:ext cx="11201400" cy="1106424"/>
          </a:xfrm>
        </p:spPr>
        <p:txBody>
          <a:bodyPr>
            <a:normAutofit/>
          </a:bodyPr>
          <a:lstStyle/>
          <a:p>
            <a:r>
              <a:rPr lang="nb-NO" sz="3600" b="1"/>
              <a:t>Lokale vindsystemer – fønvind</a:t>
            </a:r>
          </a:p>
        </p:txBody>
      </p:sp>
      <p:sp>
        <p:nvSpPr>
          <p:cNvPr id="19" name="Rectangle 18">
            <a:extLst>
              <a:ext uri="{FF2B5EF4-FFF2-40B4-BE49-F238E27FC236}">
                <a16:creationId xmlns:a16="http://schemas.microsoft.com/office/drawing/2014/main" id="{3E23A947-2D45-4208-AE2B-64948C87A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845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Bilde 4">
            <a:extLst>
              <a:ext uri="{FF2B5EF4-FFF2-40B4-BE49-F238E27FC236}">
                <a16:creationId xmlns:a16="http://schemas.microsoft.com/office/drawing/2014/main" id="{A0B55756-D5E5-4CB8-9C42-D4E811E1C558}"/>
              </a:ext>
            </a:extLst>
          </p:cNvPr>
          <p:cNvPicPr>
            <a:picLocks noChangeAspect="1"/>
          </p:cNvPicPr>
          <p:nvPr/>
        </p:nvPicPr>
        <p:blipFill rotWithShape="1">
          <a:blip r:embed="rId2">
            <a:extLst>
              <a:ext uri="{28A0092B-C50C-407E-A947-70E740481C1C}">
                <a14:useLocalDpi xmlns:a14="http://schemas.microsoft.com/office/drawing/2010/main" val="0"/>
              </a:ext>
            </a:extLst>
          </a:blip>
          <a:srcRect r="1" b="13790"/>
          <a:stretch/>
        </p:blipFill>
        <p:spPr>
          <a:xfrm>
            <a:off x="429768" y="2027454"/>
            <a:ext cx="6702552" cy="3900371"/>
          </a:xfrm>
          <a:prstGeom prst="rect">
            <a:avLst/>
          </a:prstGeom>
        </p:spPr>
      </p:pic>
      <p:sp useBgFill="1">
        <p:nvSpPr>
          <p:cNvPr id="21" name="Rectangle 20">
            <a:extLst>
              <a:ext uri="{FF2B5EF4-FFF2-40B4-BE49-F238E27FC236}">
                <a16:creationId xmlns:a16="http://schemas.microsoft.com/office/drawing/2014/main" id="{E5BBB0F9-6A59-4D02-A9C7-A2D65166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3801" y="1721922"/>
            <a:ext cx="4218432" cy="4520560"/>
          </a:xfrm>
          <a:prstGeom prst="rect">
            <a:avLst/>
          </a:prstGeom>
          <a:ln w="9525">
            <a:solidFill>
              <a:srgbClr val="EFEFEF"/>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2344C164-4716-4E4B-AAA1-C4735477D8BF}"/>
              </a:ext>
            </a:extLst>
          </p:cNvPr>
          <p:cNvSpPr>
            <a:spLocks noGrp="1"/>
          </p:cNvSpPr>
          <p:nvPr>
            <p:ph idx="1"/>
          </p:nvPr>
        </p:nvSpPr>
        <p:spPr>
          <a:xfrm>
            <a:off x="7434072" y="1302546"/>
            <a:ext cx="4626864" cy="4677630"/>
          </a:xfrm>
        </p:spPr>
        <p:txBody>
          <a:bodyPr anchor="ctr">
            <a:normAutofit lnSpcReduction="10000"/>
          </a:bodyPr>
          <a:lstStyle/>
          <a:p>
            <a:r>
              <a:rPr lang="nb-NO" sz="2000" dirty="0"/>
              <a:t>Det motsatte av en kald fjellvind er en varm </a:t>
            </a:r>
            <a:r>
              <a:rPr lang="nb-NO" sz="2000" b="1" dirty="0"/>
              <a:t>fønvind («foehn wind») </a:t>
            </a:r>
          </a:p>
          <a:p>
            <a:r>
              <a:rPr lang="nb-NO" sz="2000" dirty="0"/>
              <a:t>Den starter sitt liv som en anabatisk vind, det vil si at den løftes opp på losiden av et fjell og blir avkjølt. Luften er fuktig, og vanndampen i luften kondenserer, og det dannes skyer og regn opp langs fjellet. </a:t>
            </a:r>
          </a:p>
          <a:p>
            <a:r>
              <a:rPr lang="nb-NO" sz="2000" dirty="0"/>
              <a:t>Nå oppstår kondensering, slik at temperaturfallet blir mindre med økende høyde. Alt regnet blir felt ut på losiden, slik at luften på andre siden av fjellet er tørr. </a:t>
            </a:r>
          </a:p>
          <a:p>
            <a:r>
              <a:rPr lang="nb-NO" sz="2000" dirty="0"/>
              <a:t>Den blir derfor varmet opp mer per meter på vei ned, enn den ble kjølt ned da den ble løftet opp på losiden. Da renner det varm, tørr luft ned fjellsiden </a:t>
            </a:r>
          </a:p>
        </p:txBody>
      </p:sp>
      <p:sp>
        <p:nvSpPr>
          <p:cNvPr id="4" name="Plassholder for dato 3">
            <a:extLst>
              <a:ext uri="{FF2B5EF4-FFF2-40B4-BE49-F238E27FC236}">
                <a16:creationId xmlns:a16="http://schemas.microsoft.com/office/drawing/2014/main" id="{F8911CEA-2AB7-4D81-8209-8007C3BF61D0}"/>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48BB8C60-1145-4F17-BFEF-4836C8791638}"/>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5296329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7DECAE6-C59F-4ACC-87B3-DF2EE34CB7DA}"/>
              </a:ext>
            </a:extLst>
          </p:cNvPr>
          <p:cNvSpPr>
            <a:spLocks noGrp="1"/>
          </p:cNvSpPr>
          <p:nvPr>
            <p:ph type="title"/>
          </p:nvPr>
        </p:nvSpPr>
        <p:spPr>
          <a:xfrm>
            <a:off x="838200" y="365125"/>
            <a:ext cx="10515600" cy="1325563"/>
          </a:xfrm>
        </p:spPr>
        <p:txBody>
          <a:bodyPr/>
          <a:lstStyle/>
          <a:p>
            <a:pPr algn="ctr"/>
            <a:r>
              <a:rPr lang="nb-NO" b="1" dirty="0"/>
              <a:t>Lokale vindsystemer – vind i kyststrøk</a:t>
            </a:r>
          </a:p>
        </p:txBody>
      </p:sp>
      <p:pic>
        <p:nvPicPr>
          <p:cNvPr id="5" name="Plassholder for innhold 4">
            <a:extLst>
              <a:ext uri="{FF2B5EF4-FFF2-40B4-BE49-F238E27FC236}">
                <a16:creationId xmlns:a16="http://schemas.microsoft.com/office/drawing/2014/main" id="{018D9BD1-2DC2-4A30-9CF4-9CB3B32ADB2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40461" y="1343499"/>
            <a:ext cx="8311078" cy="5375709"/>
          </a:xfrm>
        </p:spPr>
      </p:pic>
      <p:sp>
        <p:nvSpPr>
          <p:cNvPr id="3" name="Plassholder for dato 2">
            <a:extLst>
              <a:ext uri="{FF2B5EF4-FFF2-40B4-BE49-F238E27FC236}">
                <a16:creationId xmlns:a16="http://schemas.microsoft.com/office/drawing/2014/main" id="{DE24390B-4BD5-4C4C-902E-87F3C8A3086F}"/>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60D3C390-CF4F-44A7-AA56-A923B90DA2B5}"/>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2760785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 y="11"/>
            <a:ext cx="12191980" cy="6857988"/>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en-US" sz="3600" dirty="0">
                <a:solidFill>
                  <a:schemeClr val="tx1">
                    <a:lumMod val="85000"/>
                    <a:lumOff val="15000"/>
                  </a:schemeClr>
                </a:solidFill>
              </a:rPr>
              <a:t>Skyer og </a:t>
            </a:r>
            <a:r>
              <a:rPr lang="en-US" sz="3600" dirty="0" err="1">
                <a:solidFill>
                  <a:schemeClr val="tx1">
                    <a:lumMod val="85000"/>
                    <a:lumOff val="15000"/>
                  </a:schemeClr>
                </a:solidFill>
              </a:rPr>
              <a:t>tåke</a:t>
            </a:r>
            <a:endParaRPr lang="en-US" sz="3600" dirty="0">
              <a:solidFill>
                <a:schemeClr val="tx1">
                  <a:lumMod val="85000"/>
                  <a:lumOff val="15000"/>
                </a:schemeClr>
              </a:solidFill>
            </a:endParaRP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3" name="Bilde 12">
            <a:extLst>
              <a:ext uri="{FF2B5EF4-FFF2-40B4-BE49-F238E27FC236}">
                <a16:creationId xmlns:a16="http://schemas.microsoft.com/office/drawing/2014/main" id="{31EAFC95-BD98-4B82-9190-23797D5F7F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76687" y="6207629"/>
            <a:ext cx="2638625" cy="571500"/>
          </a:xfrm>
          <a:prstGeom prst="rect">
            <a:avLst/>
          </a:prstGeom>
        </p:spPr>
      </p:pic>
    </p:spTree>
    <p:extLst>
      <p:ext uri="{BB962C8B-B14F-4D97-AF65-F5344CB8AC3E}">
        <p14:creationId xmlns:p14="http://schemas.microsoft.com/office/powerpoint/2010/main" val="29078739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lassholder for innhold 4" descr="Et bilde som inneholder natur&#10;&#10;Automatisk generert beskrivelse">
            <a:extLst>
              <a:ext uri="{FF2B5EF4-FFF2-40B4-BE49-F238E27FC236}">
                <a16:creationId xmlns:a16="http://schemas.microsoft.com/office/drawing/2014/main" id="{AF42452A-3C5F-4030-A77C-4CA393464A0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2" name="Plassholder for dato 1">
            <a:extLst>
              <a:ext uri="{FF2B5EF4-FFF2-40B4-BE49-F238E27FC236}">
                <a16:creationId xmlns:a16="http://schemas.microsoft.com/office/drawing/2014/main" id="{F7693F7B-2319-423D-B478-28432887CDCD}"/>
              </a:ext>
            </a:extLst>
          </p:cNvPr>
          <p:cNvSpPr>
            <a:spLocks noGrp="1"/>
          </p:cNvSpPr>
          <p:nvPr>
            <p:ph type="dt" sz="half" idx="10"/>
          </p:nvPr>
        </p:nvSpPr>
        <p:spPr/>
        <p:txBody>
          <a:bodyPr/>
          <a:lstStyle/>
          <a:p>
            <a:r>
              <a:rPr lang="nb-NO"/>
              <a:t>15.01.2020</a:t>
            </a:r>
          </a:p>
        </p:txBody>
      </p:sp>
      <p:sp>
        <p:nvSpPr>
          <p:cNvPr id="3" name="Plassholder for bunntekst 2">
            <a:extLst>
              <a:ext uri="{FF2B5EF4-FFF2-40B4-BE49-F238E27FC236}">
                <a16:creationId xmlns:a16="http://schemas.microsoft.com/office/drawing/2014/main" id="{942B1B24-A6A9-48FD-9B4A-011DEDA073C7}"/>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22089378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75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71C4839C-ED8A-43FE-B361-D53E21ACCAF0}"/>
              </a:ext>
            </a:extLst>
          </p:cNvPr>
          <p:cNvSpPr>
            <a:spLocks noGrp="1"/>
          </p:cNvSpPr>
          <p:nvPr>
            <p:ph type="title"/>
          </p:nvPr>
        </p:nvSpPr>
        <p:spPr>
          <a:xfrm>
            <a:off x="524256" y="4767072"/>
            <a:ext cx="6594189" cy="1625210"/>
          </a:xfrm>
        </p:spPr>
        <p:txBody>
          <a:bodyPr>
            <a:normAutofit/>
          </a:bodyPr>
          <a:lstStyle/>
          <a:p>
            <a:pPr algn="r"/>
            <a:r>
              <a:rPr lang="nb-NO" b="1">
                <a:solidFill>
                  <a:srgbClr val="FFFFFF"/>
                </a:solidFill>
              </a:rPr>
              <a:t>Hvordan det dannes skyer</a:t>
            </a:r>
          </a:p>
        </p:txBody>
      </p:sp>
      <p:pic>
        <p:nvPicPr>
          <p:cNvPr id="5" name="Bilde 4" descr="Et bilde som inneholder natur, gress, sky, utendørs&#10;&#10;Automatisk generert beskrivelse">
            <a:extLst>
              <a:ext uri="{FF2B5EF4-FFF2-40B4-BE49-F238E27FC236}">
                <a16:creationId xmlns:a16="http://schemas.microsoft.com/office/drawing/2014/main" id="{73E18A99-4E56-4C9B-BFE7-7A49022409B1}"/>
              </a:ext>
            </a:extLst>
          </p:cNvPr>
          <p:cNvPicPr>
            <a:picLocks noChangeAspect="1"/>
          </p:cNvPicPr>
          <p:nvPr/>
        </p:nvPicPr>
        <p:blipFill rotWithShape="1">
          <a:blip r:embed="rId2">
            <a:extLst>
              <a:ext uri="{28A0092B-C50C-407E-A947-70E740481C1C}">
                <a14:useLocalDpi xmlns:a14="http://schemas.microsoft.com/office/drawing/2010/main" val="0"/>
              </a:ext>
            </a:extLst>
          </a:blip>
          <a:srcRect l="7386" r="13996" b="1"/>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CF5B3EDD-BE94-4934-9B7F-2C972225DE04}"/>
              </a:ext>
            </a:extLst>
          </p:cNvPr>
          <p:cNvSpPr>
            <a:spLocks noGrp="1"/>
          </p:cNvSpPr>
          <p:nvPr>
            <p:ph idx="1"/>
          </p:nvPr>
        </p:nvSpPr>
        <p:spPr>
          <a:xfrm>
            <a:off x="8029319" y="917725"/>
            <a:ext cx="3424739" cy="4852362"/>
          </a:xfrm>
        </p:spPr>
        <p:txBody>
          <a:bodyPr anchor="ctr">
            <a:normAutofit fontScale="92500" lnSpcReduction="10000"/>
          </a:bodyPr>
          <a:lstStyle/>
          <a:p>
            <a:r>
              <a:rPr lang="nb-NO" sz="2400" dirty="0">
                <a:solidFill>
                  <a:srgbClr val="FFFFFF"/>
                </a:solidFill>
              </a:rPr>
              <a:t>Adiabatiske prosesser – avkjøling</a:t>
            </a:r>
          </a:p>
          <a:p>
            <a:r>
              <a:rPr lang="nb-NO" sz="2400" dirty="0">
                <a:solidFill>
                  <a:srgbClr val="FFFFFF"/>
                </a:solidFill>
              </a:rPr>
              <a:t>Adveksjon </a:t>
            </a:r>
          </a:p>
          <a:p>
            <a:r>
              <a:rPr lang="nb-NO" sz="2400" dirty="0">
                <a:solidFill>
                  <a:srgbClr val="FFFFFF"/>
                </a:solidFill>
              </a:rPr>
              <a:t>Konveksjon</a:t>
            </a:r>
          </a:p>
          <a:p>
            <a:r>
              <a:rPr lang="nb-NO" sz="2400" dirty="0">
                <a:solidFill>
                  <a:srgbClr val="FFFFFF"/>
                </a:solidFill>
              </a:rPr>
              <a:t>Kondensasjon</a:t>
            </a:r>
          </a:p>
          <a:p>
            <a:r>
              <a:rPr lang="nb-NO" sz="2400" dirty="0">
                <a:solidFill>
                  <a:srgbClr val="FFFFFF"/>
                </a:solidFill>
              </a:rPr>
              <a:t>Det dannes skyer på himmelen når meget små vanndråper eller iskrystallene henger seg på partikler som vi kaller kondensasjonskjerner («condensation </a:t>
            </a:r>
            <a:r>
              <a:rPr lang="nb-NO" sz="2400" dirty="0" err="1">
                <a:solidFill>
                  <a:srgbClr val="FFFFFF"/>
                </a:solidFill>
              </a:rPr>
              <a:t>nuclei</a:t>
            </a:r>
            <a:r>
              <a:rPr lang="nb-NO" sz="2400" dirty="0">
                <a:solidFill>
                  <a:srgbClr val="FFFFFF"/>
                </a:solidFill>
              </a:rPr>
              <a:t>»)</a:t>
            </a:r>
          </a:p>
          <a:p>
            <a:r>
              <a:rPr lang="nb-NO" sz="2400" dirty="0">
                <a:solidFill>
                  <a:srgbClr val="FFFFFF"/>
                </a:solidFill>
              </a:rPr>
              <a:t>En sky kan bestå av vanndråper, underkjølte vanndråper og iskrystaller</a:t>
            </a:r>
          </a:p>
        </p:txBody>
      </p:sp>
      <p:sp>
        <p:nvSpPr>
          <p:cNvPr id="4" name="Plassholder for dato 3">
            <a:extLst>
              <a:ext uri="{FF2B5EF4-FFF2-40B4-BE49-F238E27FC236}">
                <a16:creationId xmlns:a16="http://schemas.microsoft.com/office/drawing/2014/main" id="{4341E95E-AE8A-4964-8431-1BE1E85ECB2D}"/>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42E30F4F-0EBE-4ED2-B6F9-E7751A4B2F64}"/>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4943943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e 4" descr="Et bilde som inneholder utendørs, natur, fjell, flygende&#10;&#10;Automatisk generert beskrivelse">
            <a:extLst>
              <a:ext uri="{FF2B5EF4-FFF2-40B4-BE49-F238E27FC236}">
                <a16:creationId xmlns:a16="http://schemas.microsoft.com/office/drawing/2014/main" id="{7BB75B7E-9973-41AA-A618-EEA9630399B6}"/>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t="15730"/>
          <a:stretch/>
        </p:blipFill>
        <p:spPr>
          <a:xfrm>
            <a:off x="20" y="1"/>
            <a:ext cx="12191980" cy="6857999"/>
          </a:xfrm>
          <a:prstGeom prst="rect">
            <a:avLst/>
          </a:prstGeom>
        </p:spPr>
      </p:pic>
      <p:sp>
        <p:nvSpPr>
          <p:cNvPr id="2" name="Tittel 1">
            <a:extLst>
              <a:ext uri="{FF2B5EF4-FFF2-40B4-BE49-F238E27FC236}">
                <a16:creationId xmlns:a16="http://schemas.microsoft.com/office/drawing/2014/main" id="{AFF99A81-91A8-4404-93CC-043D6D699216}"/>
              </a:ext>
            </a:extLst>
          </p:cNvPr>
          <p:cNvSpPr>
            <a:spLocks noGrp="1"/>
          </p:cNvSpPr>
          <p:nvPr>
            <p:ph type="title"/>
          </p:nvPr>
        </p:nvSpPr>
        <p:spPr>
          <a:xfrm>
            <a:off x="838201" y="1065862"/>
            <a:ext cx="3313164" cy="4726276"/>
          </a:xfrm>
        </p:spPr>
        <p:txBody>
          <a:bodyPr>
            <a:normAutofit/>
          </a:bodyPr>
          <a:lstStyle/>
          <a:p>
            <a:pPr algn="r"/>
            <a:r>
              <a:rPr lang="nb-NO" sz="4000" b="1" dirty="0">
                <a:solidFill>
                  <a:srgbClr val="FFFFFF"/>
                </a:solidFill>
              </a:rPr>
              <a:t>Høye skyer skybase  </a:t>
            </a:r>
            <a:br>
              <a:rPr lang="nb-NO" sz="4000" b="1" dirty="0">
                <a:solidFill>
                  <a:srgbClr val="FFFFFF"/>
                </a:solidFill>
              </a:rPr>
            </a:br>
            <a:r>
              <a:rPr lang="nb-NO" sz="4000" b="1" dirty="0">
                <a:solidFill>
                  <a:srgbClr val="FFFFFF"/>
                </a:solidFill>
              </a:rPr>
              <a:t>20 - 40 000 fot</a:t>
            </a:r>
          </a:p>
        </p:txBody>
      </p:sp>
      <p:cxnSp>
        <p:nvCxnSpPr>
          <p:cNvPr id="14" name="Straight Connector 1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F689FF7B-5852-44DF-8D7C-13DD67D77A10}"/>
              </a:ext>
            </a:extLst>
          </p:cNvPr>
          <p:cNvSpPr>
            <a:spLocks noGrp="1"/>
          </p:cNvSpPr>
          <p:nvPr>
            <p:ph idx="1"/>
          </p:nvPr>
        </p:nvSpPr>
        <p:spPr>
          <a:xfrm>
            <a:off x="5155379" y="1065862"/>
            <a:ext cx="5744685" cy="4726276"/>
          </a:xfrm>
        </p:spPr>
        <p:txBody>
          <a:bodyPr anchor="ctr">
            <a:normAutofit/>
          </a:bodyPr>
          <a:lstStyle/>
          <a:p>
            <a:r>
              <a:rPr lang="nb-NO" dirty="0">
                <a:solidFill>
                  <a:srgbClr val="FFFFFF"/>
                </a:solidFill>
              </a:rPr>
              <a:t>Ci – Cirrus – Fjærskyer</a:t>
            </a:r>
          </a:p>
          <a:p>
            <a:r>
              <a:rPr lang="nb-NO" dirty="0">
                <a:solidFill>
                  <a:srgbClr val="FFFFFF"/>
                </a:solidFill>
              </a:rPr>
              <a:t>Cc – Cirrocumulus – Makrellskyer</a:t>
            </a:r>
          </a:p>
          <a:p>
            <a:r>
              <a:rPr lang="nb-NO" dirty="0">
                <a:solidFill>
                  <a:srgbClr val="FFFFFF"/>
                </a:solidFill>
              </a:rPr>
              <a:t>Cs – Cirrostratus – Slørskyer</a:t>
            </a:r>
          </a:p>
          <a:p>
            <a:pPr marL="0" indent="0">
              <a:buNone/>
            </a:pPr>
            <a:endParaRPr lang="nb-NO" dirty="0">
              <a:solidFill>
                <a:srgbClr val="FFFFFF"/>
              </a:solidFill>
            </a:endParaRPr>
          </a:p>
        </p:txBody>
      </p:sp>
      <p:sp>
        <p:nvSpPr>
          <p:cNvPr id="4" name="Plassholder for dato 3">
            <a:extLst>
              <a:ext uri="{FF2B5EF4-FFF2-40B4-BE49-F238E27FC236}">
                <a16:creationId xmlns:a16="http://schemas.microsoft.com/office/drawing/2014/main" id="{47DEA336-1514-4368-BC9B-C2F40C60360A}"/>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E116B01D-F1CD-4D5A-83B9-6EF164186872}"/>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623396272"/>
      </p:ext>
    </p:extLst>
  </p:cSld>
  <p:clrMapOvr>
    <a:overrideClrMapping bg1="dk1" tx1="lt1" bg2="dk2" tx2="lt2" accent1="accent1" accent2="accent2" accent3="accent3" accent4="accent4" accent5="accent5" accent6="accent6" hlink="hlink" folHlink="folHlink"/>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C4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AFF99A81-91A8-4404-93CC-043D6D699216}"/>
              </a:ext>
            </a:extLst>
          </p:cNvPr>
          <p:cNvSpPr>
            <a:spLocks noGrp="1"/>
          </p:cNvSpPr>
          <p:nvPr>
            <p:ph type="title"/>
          </p:nvPr>
        </p:nvSpPr>
        <p:spPr>
          <a:xfrm>
            <a:off x="524256" y="4767072"/>
            <a:ext cx="6594189" cy="1625210"/>
          </a:xfrm>
        </p:spPr>
        <p:txBody>
          <a:bodyPr>
            <a:normAutofit/>
          </a:bodyPr>
          <a:lstStyle/>
          <a:p>
            <a:pPr algn="r"/>
            <a:r>
              <a:rPr lang="nb-NO" b="1">
                <a:solidFill>
                  <a:srgbClr val="FFFFFF"/>
                </a:solidFill>
              </a:rPr>
              <a:t>Ci – Cirrus – Fjærskyer</a:t>
            </a:r>
          </a:p>
        </p:txBody>
      </p:sp>
      <p:pic>
        <p:nvPicPr>
          <p:cNvPr id="5" name="Bilde 4" descr="Et bilde som inneholder utendørs, gress, natur, felt&#10;&#10;Automatisk generert beskrivelse">
            <a:extLst>
              <a:ext uri="{FF2B5EF4-FFF2-40B4-BE49-F238E27FC236}">
                <a16:creationId xmlns:a16="http://schemas.microsoft.com/office/drawing/2014/main" id="{0B6CDBA0-110B-4243-9ABC-4C91472BA3FF}"/>
              </a:ext>
            </a:extLst>
          </p:cNvPr>
          <p:cNvPicPr>
            <a:picLocks noChangeAspect="1"/>
          </p:cNvPicPr>
          <p:nvPr/>
        </p:nvPicPr>
        <p:blipFill rotWithShape="1">
          <a:blip r:embed="rId2">
            <a:extLst>
              <a:ext uri="{28A0092B-C50C-407E-A947-70E740481C1C}">
                <a14:useLocalDpi xmlns:a14="http://schemas.microsoft.com/office/drawing/2010/main" val="0"/>
              </a:ext>
            </a:extLst>
          </a:blip>
          <a:srcRect t="12820" r="1" b="1"/>
          <a:stretch/>
        </p:blipFill>
        <p:spPr>
          <a:xfrm>
            <a:off x="327547" y="321733"/>
            <a:ext cx="7058306" cy="4107392"/>
          </a:xfrm>
          <a:prstGeom prst="rect">
            <a:avLst/>
          </a:prstGeom>
        </p:spPr>
      </p:pic>
      <p:sp>
        <p:nvSpPr>
          <p:cNvPr id="20" name="Rectangle 16">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F689FF7B-5852-44DF-8D7C-13DD67D77A10}"/>
              </a:ext>
            </a:extLst>
          </p:cNvPr>
          <p:cNvSpPr>
            <a:spLocks noGrp="1"/>
          </p:cNvSpPr>
          <p:nvPr>
            <p:ph idx="1"/>
          </p:nvPr>
        </p:nvSpPr>
        <p:spPr>
          <a:xfrm>
            <a:off x="8029319" y="917725"/>
            <a:ext cx="3424739" cy="4852362"/>
          </a:xfrm>
        </p:spPr>
        <p:txBody>
          <a:bodyPr anchor="ctr">
            <a:normAutofit/>
          </a:bodyPr>
          <a:lstStyle/>
          <a:p>
            <a:r>
              <a:rPr lang="nb-NO" sz="2000">
                <a:solidFill>
                  <a:srgbClr val="FFFFFF"/>
                </a:solidFill>
              </a:rPr>
              <a:t>Silkeaktige med glinsende fine og hvite tråder</a:t>
            </a:r>
          </a:p>
          <a:p>
            <a:r>
              <a:rPr lang="nb-NO" sz="2000">
                <a:solidFill>
                  <a:srgbClr val="FFFFFF"/>
                </a:solidFill>
              </a:rPr>
              <a:t>Dannes av iskrystaller</a:t>
            </a:r>
          </a:p>
          <a:p>
            <a:r>
              <a:rPr lang="nb-NO" sz="2000">
                <a:solidFill>
                  <a:srgbClr val="FFFFFF"/>
                </a:solidFill>
              </a:rPr>
              <a:t>Godværsfjærskyer, eller</a:t>
            </a:r>
          </a:p>
          <a:p>
            <a:r>
              <a:rPr lang="nb-NO" sz="2000">
                <a:solidFill>
                  <a:srgbClr val="FFFFFF"/>
                </a:solidFill>
              </a:rPr>
              <a:t>Opptrekksfjærskyer som varsler fronter</a:t>
            </a:r>
          </a:p>
          <a:p>
            <a:r>
              <a:rPr lang="nb-NO" sz="2000">
                <a:solidFill>
                  <a:srgbClr val="FFFFFF"/>
                </a:solidFill>
              </a:rPr>
              <a:t>Kalles for amboltfjærskyer i bygevær – er da tettere og mørkere</a:t>
            </a:r>
          </a:p>
        </p:txBody>
      </p:sp>
      <p:sp>
        <p:nvSpPr>
          <p:cNvPr id="4" name="Plassholder for dato 3">
            <a:extLst>
              <a:ext uri="{FF2B5EF4-FFF2-40B4-BE49-F238E27FC236}">
                <a16:creationId xmlns:a16="http://schemas.microsoft.com/office/drawing/2014/main" id="{730B559A-7A0D-472B-B138-DA2F216962C4}"/>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061F71AE-3266-4F2E-B894-8844C31E5337}"/>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28899903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AFF99A81-91A8-4404-93CC-043D6D699216}"/>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nb-NO" sz="2800" b="1"/>
              <a:t>Cc – Cirrocumulus - Makrellskyer</a:t>
            </a:r>
          </a:p>
        </p:txBody>
      </p:sp>
      <p:sp>
        <p:nvSpPr>
          <p:cNvPr id="3" name="Plassholder for innhold 2">
            <a:extLst>
              <a:ext uri="{FF2B5EF4-FFF2-40B4-BE49-F238E27FC236}">
                <a16:creationId xmlns:a16="http://schemas.microsoft.com/office/drawing/2014/main" id="{F689FF7B-5852-44DF-8D7C-13DD67D77A10}"/>
              </a:ext>
            </a:extLst>
          </p:cNvPr>
          <p:cNvSpPr>
            <a:spLocks noGrp="1"/>
          </p:cNvSpPr>
          <p:nvPr>
            <p:ph idx="1"/>
          </p:nvPr>
        </p:nvSpPr>
        <p:spPr>
          <a:xfrm>
            <a:off x="643468" y="2638043"/>
            <a:ext cx="3363974" cy="3666504"/>
          </a:xfrm>
        </p:spPr>
        <p:txBody>
          <a:bodyPr>
            <a:normAutofit fontScale="92500" lnSpcReduction="10000"/>
          </a:bodyPr>
          <a:lstStyle/>
          <a:p>
            <a:r>
              <a:rPr lang="nb-NO" sz="2000" dirty="0"/>
              <a:t>En mengde små skyballer i et mønster </a:t>
            </a:r>
          </a:p>
          <a:p>
            <a:pPr>
              <a:buFontTx/>
              <a:buChar char="-"/>
            </a:pPr>
            <a:r>
              <a:rPr lang="nb-NO" sz="2000" dirty="0"/>
              <a:t>Når parallelle bånd er det sterke og konsentrerte vinder i høyden</a:t>
            </a:r>
          </a:p>
          <a:p>
            <a:pPr>
              <a:buFontTx/>
              <a:buChar char="-"/>
            </a:pPr>
            <a:r>
              <a:rPr lang="nb-NO" sz="2000" dirty="0"/>
              <a:t>I tordenforhold endrer de stadig formasjon = urolige flyforhold</a:t>
            </a:r>
          </a:p>
          <a:p>
            <a:r>
              <a:rPr lang="nb-NO" sz="2000" dirty="0"/>
              <a:t>Dannes av iskrystaller og gjerne ved at slørskyer løses opp</a:t>
            </a:r>
          </a:p>
          <a:p>
            <a:r>
              <a:rPr lang="nb-NO" sz="2000" dirty="0"/>
              <a:t>Ligner på skinnet på en makrell</a:t>
            </a:r>
          </a:p>
        </p:txBody>
      </p:sp>
      <p:pic>
        <p:nvPicPr>
          <p:cNvPr id="5" name="Bilde 4" descr="Et bilde som inneholder stor, vann, mann, stående&#10;&#10;Automatisk generert beskrivelse">
            <a:extLst>
              <a:ext uri="{FF2B5EF4-FFF2-40B4-BE49-F238E27FC236}">
                <a16:creationId xmlns:a16="http://schemas.microsoft.com/office/drawing/2014/main" id="{334ECAEF-C28D-42ED-AB23-FCB7B89A15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7763" y="1004528"/>
            <a:ext cx="6250769" cy="4688076"/>
          </a:xfrm>
          <a:prstGeom prst="rect">
            <a:avLst/>
          </a:prstGeom>
        </p:spPr>
      </p:pic>
      <p:sp>
        <p:nvSpPr>
          <p:cNvPr id="4" name="Plassholder for dato 3">
            <a:extLst>
              <a:ext uri="{FF2B5EF4-FFF2-40B4-BE49-F238E27FC236}">
                <a16:creationId xmlns:a16="http://schemas.microsoft.com/office/drawing/2014/main" id="{25BC7308-3D69-4F07-81AB-B6918B6BF615}"/>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7C22FF62-3C88-44A5-AAC7-9F8BD8A217FC}"/>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628486918"/>
      </p:ext>
    </p:extLst>
  </p:cSld>
  <p:clrMapOvr>
    <a:overrideClrMapping bg1="dk1" tx1="lt1" bg2="dk2" tx2="lt2" accent1="accent1" accent2="accent2" accent3="accent3" accent4="accent4" accent5="accent5" accent6="accent6" hlink="hlink" folHlink="folHlink"/>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FF99A81-91A8-4404-93CC-043D6D699216}"/>
              </a:ext>
            </a:extLst>
          </p:cNvPr>
          <p:cNvSpPr>
            <a:spLocks noGrp="1"/>
          </p:cNvSpPr>
          <p:nvPr>
            <p:ph type="title"/>
          </p:nvPr>
        </p:nvSpPr>
        <p:spPr>
          <a:xfrm>
            <a:off x="838200" y="365125"/>
            <a:ext cx="10515600" cy="1325563"/>
          </a:xfrm>
        </p:spPr>
        <p:txBody>
          <a:bodyPr>
            <a:normAutofit/>
          </a:bodyPr>
          <a:lstStyle/>
          <a:p>
            <a:r>
              <a:rPr lang="nb-NO" b="1"/>
              <a:t>Cs – Cirrostratus – Slørskyer</a:t>
            </a:r>
            <a:endParaRPr lang="nb-NO" b="1" dirty="0"/>
          </a:p>
        </p:txBody>
      </p:sp>
      <p:sp>
        <p:nvSpPr>
          <p:cNvPr id="3" name="Plassholder for innhold 2">
            <a:extLst>
              <a:ext uri="{FF2B5EF4-FFF2-40B4-BE49-F238E27FC236}">
                <a16:creationId xmlns:a16="http://schemas.microsoft.com/office/drawing/2014/main" id="{F689FF7B-5852-44DF-8D7C-13DD67D77A10}"/>
              </a:ext>
            </a:extLst>
          </p:cNvPr>
          <p:cNvSpPr>
            <a:spLocks noGrp="1"/>
          </p:cNvSpPr>
          <p:nvPr>
            <p:ph idx="1"/>
          </p:nvPr>
        </p:nvSpPr>
        <p:spPr>
          <a:xfrm>
            <a:off x="838200" y="1825625"/>
            <a:ext cx="3797807" cy="4351338"/>
          </a:xfrm>
        </p:spPr>
        <p:txBody>
          <a:bodyPr>
            <a:normAutofit/>
          </a:bodyPr>
          <a:lstStyle/>
          <a:p>
            <a:r>
              <a:rPr lang="nb-NO" sz="2400" dirty="0"/>
              <a:t>Består gjerne av opptrekket til Cirrus</a:t>
            </a:r>
          </a:p>
          <a:p>
            <a:r>
              <a:rPr lang="nb-NO" sz="2400" dirty="0"/>
              <a:t>Tetter raskt til – danner et finstripet lag med skyer</a:t>
            </a:r>
          </a:p>
          <a:p>
            <a:r>
              <a:rPr lang="nb-NO" sz="2400" dirty="0"/>
              <a:t>Himmelen får et melkehvitt utseende</a:t>
            </a:r>
          </a:p>
          <a:p>
            <a:r>
              <a:rPr lang="nb-NO" sz="2400" dirty="0"/>
              <a:t>Dannes av iskrystaller</a:t>
            </a:r>
          </a:p>
          <a:p>
            <a:r>
              <a:rPr lang="nb-NO" sz="2400" dirty="0"/>
              <a:t>Kan gi nedbør i form av regn eller snø</a:t>
            </a:r>
          </a:p>
        </p:txBody>
      </p:sp>
      <p:pic>
        <p:nvPicPr>
          <p:cNvPr id="5" name="Bilde 4" descr="Et bilde som inneholder natur, sitter, regnbue, stor&#10;&#10;Automatisk generert beskrivelse">
            <a:extLst>
              <a:ext uri="{FF2B5EF4-FFF2-40B4-BE49-F238E27FC236}">
                <a16:creationId xmlns:a16="http://schemas.microsoft.com/office/drawing/2014/main" id="{EBA958EE-1B05-4A16-96C6-FDF570C4CA4B}"/>
              </a:ext>
            </a:extLst>
          </p:cNvPr>
          <p:cNvPicPr>
            <a:picLocks noChangeAspect="1"/>
          </p:cNvPicPr>
          <p:nvPr/>
        </p:nvPicPr>
        <p:blipFill rotWithShape="1">
          <a:blip r:embed="rId2">
            <a:extLst>
              <a:ext uri="{28A0092B-C50C-407E-A947-70E740481C1C}">
                <a14:useLocalDpi xmlns:a14="http://schemas.microsoft.com/office/drawing/2010/main" val="0"/>
              </a:ext>
            </a:extLst>
          </a:blip>
          <a:srcRect r="1" b="8604"/>
          <a:stretch/>
        </p:blipFill>
        <p:spPr>
          <a:xfrm>
            <a:off x="5120640" y="1904281"/>
            <a:ext cx="6233160" cy="4272681"/>
          </a:xfrm>
          <a:prstGeom prst="rect">
            <a:avLst/>
          </a:prstGeom>
        </p:spPr>
      </p:pic>
      <p:sp>
        <p:nvSpPr>
          <p:cNvPr id="4" name="Plassholder for dato 3">
            <a:extLst>
              <a:ext uri="{FF2B5EF4-FFF2-40B4-BE49-F238E27FC236}">
                <a16:creationId xmlns:a16="http://schemas.microsoft.com/office/drawing/2014/main" id="{7602FFAA-7648-4CA0-A8E3-09E6E3FC5474}"/>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AA5EC409-9981-4215-BC2D-35A0D4FD6712}"/>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2851700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BC04D18-0957-473D-B2FE-A074D4920BAF}"/>
              </a:ext>
            </a:extLst>
          </p:cNvPr>
          <p:cNvSpPr>
            <a:spLocks noGrp="1"/>
          </p:cNvSpPr>
          <p:nvPr>
            <p:ph type="title"/>
          </p:nvPr>
        </p:nvSpPr>
        <p:spPr>
          <a:xfrm>
            <a:off x="838200" y="365125"/>
            <a:ext cx="10515600" cy="1325563"/>
          </a:xfrm>
        </p:spPr>
        <p:txBody>
          <a:bodyPr>
            <a:normAutofit/>
          </a:bodyPr>
          <a:lstStyle/>
          <a:p>
            <a:r>
              <a:rPr lang="nb-NO" sz="4400" b="1"/>
              <a:t>Atmosfærens innhold</a:t>
            </a:r>
          </a:p>
        </p:txBody>
      </p:sp>
      <p:sp>
        <p:nvSpPr>
          <p:cNvPr id="9" name="Content Placeholder 8">
            <a:extLst>
              <a:ext uri="{FF2B5EF4-FFF2-40B4-BE49-F238E27FC236}">
                <a16:creationId xmlns:a16="http://schemas.microsoft.com/office/drawing/2014/main" id="{880E0FDD-0B97-48C8-B1DC-E7232C34C441}"/>
              </a:ext>
            </a:extLst>
          </p:cNvPr>
          <p:cNvSpPr>
            <a:spLocks noGrp="1"/>
          </p:cNvSpPr>
          <p:nvPr>
            <p:ph idx="1"/>
          </p:nvPr>
        </p:nvSpPr>
        <p:spPr>
          <a:xfrm>
            <a:off x="838200" y="1825625"/>
            <a:ext cx="3797807" cy="4351338"/>
          </a:xfrm>
        </p:spPr>
        <p:txBody>
          <a:bodyPr>
            <a:normAutofit/>
          </a:bodyPr>
          <a:lstStyle/>
          <a:p>
            <a:r>
              <a:rPr lang="nb-NO" dirty="0"/>
              <a:t>78 prosent Nitrogen</a:t>
            </a:r>
          </a:p>
          <a:p>
            <a:r>
              <a:rPr lang="nb-NO" dirty="0"/>
              <a:t>21 prosent Oksygen</a:t>
            </a:r>
          </a:p>
          <a:p>
            <a:r>
              <a:rPr lang="nb-NO" dirty="0"/>
              <a:t>Cirka en prosent andre gasser</a:t>
            </a:r>
          </a:p>
          <a:p>
            <a:r>
              <a:rPr lang="nb-NO" dirty="0"/>
              <a:t>Prosentvise innhold er konstant med økende høyde</a:t>
            </a:r>
          </a:p>
        </p:txBody>
      </p:sp>
      <p:pic>
        <p:nvPicPr>
          <p:cNvPr id="5" name="Plassholder for innhold 4">
            <a:extLst>
              <a:ext uri="{FF2B5EF4-FFF2-40B4-BE49-F238E27FC236}">
                <a16:creationId xmlns:a16="http://schemas.microsoft.com/office/drawing/2014/main" id="{25286DBC-7370-4C71-B794-8DD17441A00D}"/>
              </a:ext>
            </a:extLst>
          </p:cNvPr>
          <p:cNvPicPr>
            <a:picLocks noChangeAspect="1"/>
          </p:cNvPicPr>
          <p:nvPr/>
        </p:nvPicPr>
        <p:blipFill rotWithShape="1">
          <a:blip r:embed="rId2">
            <a:extLst>
              <a:ext uri="{28A0092B-C50C-407E-A947-70E740481C1C}">
                <a14:useLocalDpi xmlns:a14="http://schemas.microsoft.com/office/drawing/2010/main" val="0"/>
              </a:ext>
            </a:extLst>
          </a:blip>
          <a:srcRect r="1" b="7990"/>
          <a:stretch/>
        </p:blipFill>
        <p:spPr>
          <a:xfrm>
            <a:off x="5120640" y="1690689"/>
            <a:ext cx="6544758" cy="4486274"/>
          </a:xfrm>
          <a:prstGeom prst="rect">
            <a:avLst/>
          </a:prstGeom>
        </p:spPr>
      </p:pic>
      <p:sp>
        <p:nvSpPr>
          <p:cNvPr id="3" name="Plassholder for dato 2">
            <a:extLst>
              <a:ext uri="{FF2B5EF4-FFF2-40B4-BE49-F238E27FC236}">
                <a16:creationId xmlns:a16="http://schemas.microsoft.com/office/drawing/2014/main" id="{729B3AD0-2832-4B72-B258-4C189330C515}"/>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A8062BF6-39C0-4DC8-B0A8-F8EF865FE09B}"/>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217718747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e 4" descr="Et bilde som inneholder utendørs, natur, fjell, flygende&#10;&#10;Automatisk generert beskrivelse">
            <a:extLst>
              <a:ext uri="{FF2B5EF4-FFF2-40B4-BE49-F238E27FC236}">
                <a16:creationId xmlns:a16="http://schemas.microsoft.com/office/drawing/2014/main" id="{C7069F55-7403-40EA-97EE-EE16595C0D47}"/>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t="15730"/>
          <a:stretch/>
        </p:blipFill>
        <p:spPr>
          <a:xfrm>
            <a:off x="20" y="1"/>
            <a:ext cx="12191980" cy="6857999"/>
          </a:xfrm>
          <a:prstGeom prst="rect">
            <a:avLst/>
          </a:prstGeom>
        </p:spPr>
      </p:pic>
      <p:sp>
        <p:nvSpPr>
          <p:cNvPr id="2" name="Tittel 1">
            <a:extLst>
              <a:ext uri="{FF2B5EF4-FFF2-40B4-BE49-F238E27FC236}">
                <a16:creationId xmlns:a16="http://schemas.microsoft.com/office/drawing/2014/main" id="{AFF99A81-91A8-4404-93CC-043D6D699216}"/>
              </a:ext>
            </a:extLst>
          </p:cNvPr>
          <p:cNvSpPr>
            <a:spLocks noGrp="1"/>
          </p:cNvSpPr>
          <p:nvPr>
            <p:ph type="title"/>
          </p:nvPr>
        </p:nvSpPr>
        <p:spPr>
          <a:xfrm>
            <a:off x="838201" y="1065862"/>
            <a:ext cx="3313164" cy="4726276"/>
          </a:xfrm>
        </p:spPr>
        <p:txBody>
          <a:bodyPr>
            <a:normAutofit/>
          </a:bodyPr>
          <a:lstStyle/>
          <a:p>
            <a:pPr algn="r"/>
            <a:r>
              <a:rPr lang="nb-NO" sz="4000" b="1" dirty="0">
                <a:solidFill>
                  <a:srgbClr val="FFFFFF"/>
                </a:solidFill>
              </a:rPr>
              <a:t>Mellomhøye skyer skybase over 6500 fot</a:t>
            </a:r>
          </a:p>
        </p:txBody>
      </p:sp>
      <p:cxnSp>
        <p:nvCxnSpPr>
          <p:cNvPr id="12" name="Straight Connector 1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F689FF7B-5852-44DF-8D7C-13DD67D77A10}"/>
              </a:ext>
            </a:extLst>
          </p:cNvPr>
          <p:cNvSpPr>
            <a:spLocks noGrp="1"/>
          </p:cNvSpPr>
          <p:nvPr>
            <p:ph idx="1"/>
          </p:nvPr>
        </p:nvSpPr>
        <p:spPr>
          <a:xfrm>
            <a:off x="5155379" y="1065862"/>
            <a:ext cx="5744685" cy="4726276"/>
          </a:xfrm>
        </p:spPr>
        <p:txBody>
          <a:bodyPr anchor="ctr">
            <a:normAutofit/>
          </a:bodyPr>
          <a:lstStyle/>
          <a:p>
            <a:r>
              <a:rPr lang="nb-NO" dirty="0">
                <a:solidFill>
                  <a:srgbClr val="FFFFFF"/>
                </a:solidFill>
              </a:rPr>
              <a:t>Ac – Altocumulus – Rukleskyer</a:t>
            </a:r>
          </a:p>
          <a:p>
            <a:r>
              <a:rPr lang="nb-NO" dirty="0">
                <a:solidFill>
                  <a:srgbClr val="FFFFFF"/>
                </a:solidFill>
              </a:rPr>
              <a:t>As – Altostratus – Lagskyer  </a:t>
            </a:r>
          </a:p>
        </p:txBody>
      </p:sp>
      <p:sp>
        <p:nvSpPr>
          <p:cNvPr id="4" name="Plassholder for dato 3">
            <a:extLst>
              <a:ext uri="{FF2B5EF4-FFF2-40B4-BE49-F238E27FC236}">
                <a16:creationId xmlns:a16="http://schemas.microsoft.com/office/drawing/2014/main" id="{AD1F2CB5-ABED-44FD-BA4A-4CF34191173B}"/>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5990FB71-2927-4B92-9851-CF38EC2BB4B7}"/>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795761473"/>
      </p:ext>
    </p:extLst>
  </p:cSld>
  <p:clrMapOvr>
    <a:overrideClrMapping bg1="dk1" tx1="lt1" bg2="dk2" tx2="lt2" accent1="accent1" accent2="accent2" accent3="accent3" accent4="accent4" accent5="accent5" accent6="accent6" hlink="hlink" folHlink="folHlink"/>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FF99A81-91A8-4404-93CC-043D6D699216}"/>
              </a:ext>
            </a:extLst>
          </p:cNvPr>
          <p:cNvSpPr>
            <a:spLocks noGrp="1"/>
          </p:cNvSpPr>
          <p:nvPr>
            <p:ph type="title"/>
          </p:nvPr>
        </p:nvSpPr>
        <p:spPr>
          <a:xfrm>
            <a:off x="648929" y="629266"/>
            <a:ext cx="3651467" cy="1676603"/>
          </a:xfrm>
        </p:spPr>
        <p:txBody>
          <a:bodyPr>
            <a:normAutofit/>
          </a:bodyPr>
          <a:lstStyle/>
          <a:p>
            <a:r>
              <a:rPr lang="nb-NO" sz="3700" b="1"/>
              <a:t>Ac – Altocumulus - Rukleskyer</a:t>
            </a:r>
          </a:p>
        </p:txBody>
      </p:sp>
      <p:sp>
        <p:nvSpPr>
          <p:cNvPr id="3" name="Plassholder for innhold 2">
            <a:extLst>
              <a:ext uri="{FF2B5EF4-FFF2-40B4-BE49-F238E27FC236}">
                <a16:creationId xmlns:a16="http://schemas.microsoft.com/office/drawing/2014/main" id="{F689FF7B-5852-44DF-8D7C-13DD67D77A10}"/>
              </a:ext>
            </a:extLst>
          </p:cNvPr>
          <p:cNvSpPr>
            <a:spLocks noGrp="1"/>
          </p:cNvSpPr>
          <p:nvPr>
            <p:ph idx="1"/>
          </p:nvPr>
        </p:nvSpPr>
        <p:spPr>
          <a:xfrm>
            <a:off x="648931" y="2438400"/>
            <a:ext cx="3651466" cy="3785419"/>
          </a:xfrm>
        </p:spPr>
        <p:txBody>
          <a:bodyPr>
            <a:normAutofit/>
          </a:bodyPr>
          <a:lstStyle/>
          <a:p>
            <a:r>
              <a:rPr lang="nb-NO" sz="2000" dirty="0"/>
              <a:t>Skybase mellom 7000 og </a:t>
            </a:r>
            <a:br>
              <a:rPr lang="nb-NO" sz="2000" dirty="0"/>
            </a:br>
            <a:r>
              <a:rPr lang="nb-NO" sz="2000" dirty="0"/>
              <a:t>18 000 fot</a:t>
            </a:r>
          </a:p>
          <a:p>
            <a:r>
              <a:rPr lang="nb-NO" sz="2000" dirty="0"/>
              <a:t>Ligner litt på makrellskyer men ligger lavere</a:t>
            </a:r>
          </a:p>
          <a:p>
            <a:r>
              <a:rPr lang="nb-NO" sz="2000" dirty="0"/>
              <a:t>Stort og tynt, men regelmessig flak som er satt sammen av små skyballer</a:t>
            </a:r>
          </a:p>
          <a:p>
            <a:r>
              <a:rPr lang="nb-NO" sz="2000" dirty="0"/>
              <a:t>Består i hovedsak av vanndråper </a:t>
            </a:r>
          </a:p>
          <a:p>
            <a:r>
              <a:rPr lang="nb-NO" sz="2000" dirty="0"/>
              <a:t>Dannes ofte ved at lagskyer løses opp</a:t>
            </a:r>
          </a:p>
        </p:txBody>
      </p:sp>
      <p:pic>
        <p:nvPicPr>
          <p:cNvPr id="5" name="Bilde 4" descr="Et bilde som inneholder utendørs, natur, strand, drage&#10;&#10;Automatisk generert beskrivelse">
            <a:extLst>
              <a:ext uri="{FF2B5EF4-FFF2-40B4-BE49-F238E27FC236}">
                <a16:creationId xmlns:a16="http://schemas.microsoft.com/office/drawing/2014/main" id="{BEA8E957-CCAE-4D89-9782-E86458EAF3B5}"/>
              </a:ext>
            </a:extLst>
          </p:cNvPr>
          <p:cNvPicPr>
            <a:picLocks noChangeAspect="1"/>
          </p:cNvPicPr>
          <p:nvPr/>
        </p:nvPicPr>
        <p:blipFill rotWithShape="1">
          <a:blip r:embed="rId2">
            <a:extLst>
              <a:ext uri="{28A0092B-C50C-407E-A947-70E740481C1C}">
                <a14:useLocalDpi xmlns:a14="http://schemas.microsoft.com/office/drawing/2010/main" val="0"/>
              </a:ext>
            </a:extLst>
          </a:blip>
          <a:srcRect l="5978" r="11422"/>
          <a:stretch/>
        </p:blipFill>
        <p:spPr>
          <a:xfrm>
            <a:off x="4639056" y="10"/>
            <a:ext cx="7552944" cy="6857990"/>
          </a:xfrm>
          <a:prstGeom prst="rect">
            <a:avLst/>
          </a:prstGeom>
          <a:effectLst/>
        </p:spPr>
      </p:pic>
      <p:sp>
        <p:nvSpPr>
          <p:cNvPr id="4" name="Plassholder for dato 3">
            <a:extLst>
              <a:ext uri="{FF2B5EF4-FFF2-40B4-BE49-F238E27FC236}">
                <a16:creationId xmlns:a16="http://schemas.microsoft.com/office/drawing/2014/main" id="{617F02CD-3D4B-4EFC-8A51-52B69F9AC64F}"/>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3F563B9C-84A0-49D2-BF8F-2016222D0171}"/>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1020741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B7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07EEEC65-DC7B-430C-A6BD-234355621AA2}"/>
              </a:ext>
            </a:extLst>
          </p:cNvPr>
          <p:cNvSpPr>
            <a:spLocks noGrp="1"/>
          </p:cNvSpPr>
          <p:nvPr>
            <p:ph type="title"/>
          </p:nvPr>
        </p:nvSpPr>
        <p:spPr>
          <a:xfrm>
            <a:off x="524256" y="4767072"/>
            <a:ext cx="6594189" cy="1625210"/>
          </a:xfrm>
        </p:spPr>
        <p:txBody>
          <a:bodyPr>
            <a:normAutofit/>
          </a:bodyPr>
          <a:lstStyle/>
          <a:p>
            <a:pPr algn="r"/>
            <a:r>
              <a:rPr lang="nb-NO" b="1">
                <a:solidFill>
                  <a:srgbClr val="FFFFFF"/>
                </a:solidFill>
              </a:rPr>
              <a:t>Altocumulus Lenticularis</a:t>
            </a:r>
          </a:p>
        </p:txBody>
      </p:sp>
      <p:pic>
        <p:nvPicPr>
          <p:cNvPr id="5" name="Bilde 4" descr="Et bilde som inneholder utendørs, fjell, natur, stor&#10;&#10;Automatisk generert beskrivelse">
            <a:extLst>
              <a:ext uri="{FF2B5EF4-FFF2-40B4-BE49-F238E27FC236}">
                <a16:creationId xmlns:a16="http://schemas.microsoft.com/office/drawing/2014/main" id="{3712DD55-DD14-4DB4-9BBE-32A8A1B581E0}"/>
              </a:ext>
            </a:extLst>
          </p:cNvPr>
          <p:cNvPicPr>
            <a:picLocks noChangeAspect="1"/>
          </p:cNvPicPr>
          <p:nvPr/>
        </p:nvPicPr>
        <p:blipFill rotWithShape="1">
          <a:blip r:embed="rId2">
            <a:extLst>
              <a:ext uri="{28A0092B-C50C-407E-A947-70E740481C1C}">
                <a14:useLocalDpi xmlns:a14="http://schemas.microsoft.com/office/drawing/2010/main" val="0"/>
              </a:ext>
            </a:extLst>
          </a:blip>
          <a:srcRect r="1" b="12494"/>
          <a:stretch/>
        </p:blipFill>
        <p:spPr>
          <a:xfrm>
            <a:off x="327547" y="321733"/>
            <a:ext cx="7058306" cy="4107392"/>
          </a:xfrm>
          <a:prstGeom prst="rect">
            <a:avLst/>
          </a:prstGeom>
        </p:spPr>
      </p:pic>
      <p:sp>
        <p:nvSpPr>
          <p:cNvPr id="15"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E4F98118-CAB1-4193-9623-6AC031E1D99B}"/>
              </a:ext>
            </a:extLst>
          </p:cNvPr>
          <p:cNvSpPr>
            <a:spLocks noGrp="1"/>
          </p:cNvSpPr>
          <p:nvPr>
            <p:ph idx="1"/>
          </p:nvPr>
        </p:nvSpPr>
        <p:spPr>
          <a:xfrm>
            <a:off x="8029319" y="917725"/>
            <a:ext cx="3424739" cy="4852362"/>
          </a:xfrm>
        </p:spPr>
        <p:txBody>
          <a:bodyPr anchor="ctr">
            <a:normAutofit/>
          </a:bodyPr>
          <a:lstStyle/>
          <a:p>
            <a:r>
              <a:rPr lang="nb-NO" sz="2000" dirty="0">
                <a:solidFill>
                  <a:srgbClr val="FFFFFF"/>
                </a:solidFill>
              </a:rPr>
              <a:t>Altocumulus Lenticularis = mandelsky, linsesky eller bølgesky</a:t>
            </a:r>
          </a:p>
          <a:p>
            <a:r>
              <a:rPr lang="nb-NO" sz="2000" dirty="0">
                <a:solidFill>
                  <a:srgbClr val="FFFFFF"/>
                </a:solidFill>
              </a:rPr>
              <a:t>Viser at det blåser sterkt i høyden som skyene ligger i</a:t>
            </a:r>
          </a:p>
          <a:p>
            <a:r>
              <a:rPr lang="nb-NO" sz="2000" dirty="0">
                <a:solidFill>
                  <a:srgbClr val="FFFFFF"/>
                </a:solidFill>
              </a:rPr>
              <a:t>Avhengig av luftens fuktighet og stabilitet</a:t>
            </a:r>
          </a:p>
          <a:p>
            <a:endParaRPr lang="nb-NO" sz="2000" dirty="0">
              <a:solidFill>
                <a:srgbClr val="FFFFFF"/>
              </a:solidFill>
            </a:endParaRPr>
          </a:p>
        </p:txBody>
      </p:sp>
      <p:sp>
        <p:nvSpPr>
          <p:cNvPr id="6" name="Rectangle 1">
            <a:extLst>
              <a:ext uri="{FF2B5EF4-FFF2-40B4-BE49-F238E27FC236}">
                <a16:creationId xmlns:a16="http://schemas.microsoft.com/office/drawing/2014/main" id="{EEF5A942-6CB0-48FB-9B79-2CB8DF2C81DD}"/>
              </a:ext>
            </a:extLst>
          </p:cNvPr>
          <p:cNvSpPr>
            <a:spLocks noChangeArrowheads="1"/>
          </p:cNvSpPr>
          <p:nvPr/>
        </p:nvSpPr>
        <p:spPr bwMode="auto">
          <a:xfrm>
            <a:off x="0" y="0"/>
            <a:ext cx="12192000" cy="0"/>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900" b="0" i="0" u="none" strike="noStrike" cap="none" normalizeH="0" baseline="0">
                <a:ln>
                  <a:noFill/>
                </a:ln>
                <a:solidFill>
                  <a:srgbClr val="868695"/>
                </a:solidFill>
                <a:effectLst/>
                <a:latin typeface="-apple-system"/>
              </a:rPr>
              <a:t>. Photo by: </a:t>
            </a:r>
            <a:r>
              <a:rPr kumimoji="0" lang="nb-NO" altLang="nb-NO" sz="900" b="0" i="0" u="none" strike="noStrike" cap="none" normalizeH="0" baseline="0">
                <a:ln>
                  <a:noFill/>
                </a:ln>
                <a:solidFill>
                  <a:schemeClr val="tx1"/>
                </a:solidFill>
                <a:effectLst/>
                <a:latin typeface="-apple-system"/>
                <a:hlinkClick r:id="rId3"/>
              </a:rPr>
              <a:t>Marc Veraart</a:t>
            </a:r>
            <a:r>
              <a:rPr kumimoji="0" lang="nb-NO" altLang="nb-NO" sz="700" b="0" i="0" u="none" strike="noStrike" cap="none" normalizeH="0" baseline="0">
                <a:ln>
                  <a:noFill/>
                </a:ln>
                <a:solidFill>
                  <a:srgbClr val="868695"/>
                </a:solidFill>
                <a:effectLst/>
                <a:latin typeface="-apple-system"/>
              </a:rPr>
              <a:t>CC-BY licence.</a:t>
            </a:r>
            <a:r>
              <a:rPr kumimoji="0" lang="nb-NO" altLang="nb-NO" sz="1100" b="0" i="0" u="none" strike="noStrike" cap="none" normalizeH="0" baseline="0">
                <a:ln>
                  <a:noFill/>
                </a:ln>
                <a:solidFill>
                  <a:schemeClr val="tx1"/>
                </a:solidFill>
                <a:effectLst/>
              </a:rPr>
              <a:t> </a:t>
            </a:r>
            <a:endParaRPr kumimoji="0" lang="nb-NO" altLang="nb-NO" sz="1800" b="0" i="0" u="none" strike="noStrike" cap="none" normalizeH="0" baseline="0">
              <a:ln>
                <a:noFill/>
              </a:ln>
              <a:solidFill>
                <a:schemeClr val="tx1"/>
              </a:solidFill>
              <a:effectLst/>
              <a:latin typeface="Arial" panose="020B0604020202020204" pitchFamily="34" charset="0"/>
            </a:endParaRPr>
          </a:p>
        </p:txBody>
      </p:sp>
      <p:sp>
        <p:nvSpPr>
          <p:cNvPr id="11" name="Rektangel 10">
            <a:extLst>
              <a:ext uri="{FF2B5EF4-FFF2-40B4-BE49-F238E27FC236}">
                <a16:creationId xmlns:a16="http://schemas.microsoft.com/office/drawing/2014/main" id="{F4B942E4-547F-48C7-8B06-162D15EC2E72}"/>
              </a:ext>
            </a:extLst>
          </p:cNvPr>
          <p:cNvSpPr/>
          <p:nvPr/>
        </p:nvSpPr>
        <p:spPr>
          <a:xfrm>
            <a:off x="5774514" y="4197184"/>
            <a:ext cx="1611339" cy="230832"/>
          </a:xfrm>
          <a:prstGeom prst="rect">
            <a:avLst/>
          </a:prstGeom>
        </p:spPr>
        <p:txBody>
          <a:bodyPr wrap="none">
            <a:spAutoFit/>
          </a:bodyPr>
          <a:lstStyle/>
          <a:p>
            <a:r>
              <a:rPr lang="nb-NO" sz="900" dirty="0">
                <a:solidFill>
                  <a:srgbClr val="FFFFFF"/>
                </a:solidFill>
              </a:rPr>
              <a:t>Photo by Marc </a:t>
            </a:r>
            <a:r>
              <a:rPr lang="nb-NO" sz="900" dirty="0" err="1">
                <a:solidFill>
                  <a:srgbClr val="FFFFFF"/>
                </a:solidFill>
              </a:rPr>
              <a:t>Veraart</a:t>
            </a:r>
            <a:r>
              <a:rPr lang="nb-NO" sz="900" dirty="0">
                <a:solidFill>
                  <a:srgbClr val="FFFFFF"/>
                </a:solidFill>
              </a:rPr>
              <a:t> CC-BY</a:t>
            </a:r>
          </a:p>
        </p:txBody>
      </p:sp>
      <p:sp>
        <p:nvSpPr>
          <p:cNvPr id="4" name="Plassholder for dato 3">
            <a:extLst>
              <a:ext uri="{FF2B5EF4-FFF2-40B4-BE49-F238E27FC236}">
                <a16:creationId xmlns:a16="http://schemas.microsoft.com/office/drawing/2014/main" id="{3FC8E1C5-2D06-46A9-9822-F640C5A04D70}"/>
              </a:ext>
            </a:extLst>
          </p:cNvPr>
          <p:cNvSpPr>
            <a:spLocks noGrp="1"/>
          </p:cNvSpPr>
          <p:nvPr>
            <p:ph type="dt" sz="half" idx="10"/>
          </p:nvPr>
        </p:nvSpPr>
        <p:spPr/>
        <p:txBody>
          <a:bodyPr/>
          <a:lstStyle/>
          <a:p>
            <a:r>
              <a:rPr lang="nb-NO"/>
              <a:t>15.01.2020</a:t>
            </a:r>
          </a:p>
        </p:txBody>
      </p:sp>
      <p:sp>
        <p:nvSpPr>
          <p:cNvPr id="7" name="Plassholder for bunntekst 6">
            <a:extLst>
              <a:ext uri="{FF2B5EF4-FFF2-40B4-BE49-F238E27FC236}">
                <a16:creationId xmlns:a16="http://schemas.microsoft.com/office/drawing/2014/main" id="{300B1B96-2FD6-402D-B91A-5B4C919B03C5}"/>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283260090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27">
            <a:extLst>
              <a:ext uri="{FF2B5EF4-FFF2-40B4-BE49-F238E27FC236}">
                <a16:creationId xmlns:a16="http://schemas.microsoft.com/office/drawing/2014/main" id="{92468898-5A6E-4D55-85EC-308E785EE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61041E2A-8347-4CA2-BEF4-C7AB81988815}"/>
              </a:ext>
            </a:extLst>
          </p:cNvPr>
          <p:cNvSpPr>
            <a:spLocks noGrp="1"/>
          </p:cNvSpPr>
          <p:nvPr>
            <p:ph type="title"/>
          </p:nvPr>
        </p:nvSpPr>
        <p:spPr>
          <a:xfrm>
            <a:off x="429768" y="411480"/>
            <a:ext cx="11201400" cy="1106424"/>
          </a:xfrm>
        </p:spPr>
        <p:txBody>
          <a:bodyPr>
            <a:normAutofit/>
          </a:bodyPr>
          <a:lstStyle/>
          <a:p>
            <a:r>
              <a:rPr lang="nb-NO" sz="3600" b="1" dirty="0"/>
              <a:t>Altocumulus Lenticularis og fjellbølger</a:t>
            </a:r>
          </a:p>
        </p:txBody>
      </p:sp>
      <p:sp>
        <p:nvSpPr>
          <p:cNvPr id="41" name="Rectangle 29">
            <a:extLst>
              <a:ext uri="{FF2B5EF4-FFF2-40B4-BE49-F238E27FC236}">
                <a16:creationId xmlns:a16="http://schemas.microsoft.com/office/drawing/2014/main" id="{3E23A947-2D45-4208-AE2B-64948C87A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845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7" name="Bilde 6" descr="Et bilde som inneholder tekst, kart&#10;&#10;Automatisk generert beskrivelse">
            <a:extLst>
              <a:ext uri="{FF2B5EF4-FFF2-40B4-BE49-F238E27FC236}">
                <a16:creationId xmlns:a16="http://schemas.microsoft.com/office/drawing/2014/main" id="{9F4712A4-17A8-4EF5-B469-5D41E7B0FD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768" y="1992009"/>
            <a:ext cx="6702552" cy="3971262"/>
          </a:xfrm>
          <a:prstGeom prst="rect">
            <a:avLst/>
          </a:prstGeom>
        </p:spPr>
      </p:pic>
      <p:sp useBgFill="1">
        <p:nvSpPr>
          <p:cNvPr id="42" name="Rectangle 31">
            <a:extLst>
              <a:ext uri="{FF2B5EF4-FFF2-40B4-BE49-F238E27FC236}">
                <a16:creationId xmlns:a16="http://schemas.microsoft.com/office/drawing/2014/main" id="{E5BBB0F9-6A59-4D02-A9C7-A2D65166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3801" y="1721922"/>
            <a:ext cx="4218432" cy="4520560"/>
          </a:xfrm>
          <a:prstGeom prst="rect">
            <a:avLst/>
          </a:prstGeom>
          <a:ln w="9525">
            <a:solidFill>
              <a:srgbClr val="EFEFEF"/>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D4A0797A-E25A-46B1-8A33-B83B31CA14DD}"/>
              </a:ext>
            </a:extLst>
          </p:cNvPr>
          <p:cNvSpPr>
            <a:spLocks noGrp="1"/>
          </p:cNvSpPr>
          <p:nvPr>
            <p:ph idx="1"/>
          </p:nvPr>
        </p:nvSpPr>
        <p:spPr>
          <a:xfrm>
            <a:off x="7938752" y="2020824"/>
            <a:ext cx="3455097" cy="3959352"/>
          </a:xfrm>
        </p:spPr>
        <p:txBody>
          <a:bodyPr anchor="ctr">
            <a:normAutofit fontScale="62500" lnSpcReduction="20000"/>
          </a:bodyPr>
          <a:lstStyle/>
          <a:p>
            <a:r>
              <a:rPr lang="nb-NO" dirty="0"/>
              <a:t>Dersom det blåser kraftig på tvers av et fjell skaper det en bølgebevegelse på lesiden – siden luft strømmer opp på losiden og ned på lesiden slik at det blir en forsterket vind over fjellkammen</a:t>
            </a:r>
          </a:p>
          <a:p>
            <a:r>
              <a:rPr lang="nb-NO" dirty="0"/>
              <a:t>Kalles for fjellbølger og er en pulserende bevegelse av luften som kan gi en vertikal bevegelse på opp til 2000 fot per minutt. </a:t>
            </a:r>
          </a:p>
          <a:p>
            <a:r>
              <a:rPr lang="nb-NO" dirty="0"/>
              <a:t>På bølgetoppene blir luften avkjølt og det dannes Altocumulus Lenticularis som ser ut som de ligger stille, selv om det blåser kraftig i høyden som skyene ligger i. </a:t>
            </a:r>
            <a:endParaRPr lang="nb-NO" sz="2000" dirty="0"/>
          </a:p>
          <a:p>
            <a:pPr marL="0" indent="0">
              <a:buNone/>
            </a:pPr>
            <a:endParaRPr lang="nb-NO" sz="2000" dirty="0"/>
          </a:p>
        </p:txBody>
      </p:sp>
      <p:sp>
        <p:nvSpPr>
          <p:cNvPr id="4" name="Plassholder for dato 3">
            <a:extLst>
              <a:ext uri="{FF2B5EF4-FFF2-40B4-BE49-F238E27FC236}">
                <a16:creationId xmlns:a16="http://schemas.microsoft.com/office/drawing/2014/main" id="{34416A6F-4C96-47C2-8BA1-54E2248DEC06}"/>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456A36C0-0D5A-4710-9EB3-21DF693D03A4}"/>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6401805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85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8FD9EC30-8C3A-4098-9B17-F1050F7BF417}"/>
              </a:ext>
            </a:extLst>
          </p:cNvPr>
          <p:cNvSpPr>
            <a:spLocks noGrp="1"/>
          </p:cNvSpPr>
          <p:nvPr>
            <p:ph type="title"/>
          </p:nvPr>
        </p:nvSpPr>
        <p:spPr>
          <a:xfrm>
            <a:off x="524256" y="4767072"/>
            <a:ext cx="6594189" cy="1625210"/>
          </a:xfrm>
        </p:spPr>
        <p:txBody>
          <a:bodyPr>
            <a:normAutofit/>
          </a:bodyPr>
          <a:lstStyle/>
          <a:p>
            <a:pPr algn="r"/>
            <a:r>
              <a:rPr lang="nb-NO" b="1">
                <a:solidFill>
                  <a:srgbClr val="FFFFFF"/>
                </a:solidFill>
              </a:rPr>
              <a:t>Altocumulus Castellanus</a:t>
            </a:r>
          </a:p>
        </p:txBody>
      </p:sp>
      <p:pic>
        <p:nvPicPr>
          <p:cNvPr id="5" name="Bilde 4" descr="Et bilde som inneholder natur, utendørs, stor, felt&#10;&#10;Automatisk generert beskrivelse">
            <a:extLst>
              <a:ext uri="{FF2B5EF4-FFF2-40B4-BE49-F238E27FC236}">
                <a16:creationId xmlns:a16="http://schemas.microsoft.com/office/drawing/2014/main" id="{F353789A-EDB5-4E73-A2BA-E475CFC77AE2}"/>
              </a:ext>
            </a:extLst>
          </p:cNvPr>
          <p:cNvPicPr>
            <a:picLocks noChangeAspect="1"/>
          </p:cNvPicPr>
          <p:nvPr/>
        </p:nvPicPr>
        <p:blipFill rotWithShape="1">
          <a:blip r:embed="rId2">
            <a:extLst>
              <a:ext uri="{28A0092B-C50C-407E-A947-70E740481C1C}">
                <a14:useLocalDpi xmlns:a14="http://schemas.microsoft.com/office/drawing/2010/main" val="0"/>
              </a:ext>
            </a:extLst>
          </a:blip>
          <a:srcRect l="12865" r="1213"/>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464AD931-DC29-48E3-82C0-F4DB7EE6EB69}"/>
              </a:ext>
            </a:extLst>
          </p:cNvPr>
          <p:cNvSpPr>
            <a:spLocks noGrp="1"/>
          </p:cNvSpPr>
          <p:nvPr>
            <p:ph idx="1"/>
          </p:nvPr>
        </p:nvSpPr>
        <p:spPr>
          <a:xfrm>
            <a:off x="8029319" y="917725"/>
            <a:ext cx="3424739" cy="4852362"/>
          </a:xfrm>
        </p:spPr>
        <p:txBody>
          <a:bodyPr anchor="ctr">
            <a:normAutofit/>
          </a:bodyPr>
          <a:lstStyle/>
          <a:p>
            <a:r>
              <a:rPr lang="nb-NO" sz="1700" dirty="0">
                <a:solidFill>
                  <a:srgbClr val="FFFFFF"/>
                </a:solidFill>
              </a:rPr>
              <a:t>Ligner nedenfra på en vanlig Ac, men er noen steder mørk i farge </a:t>
            </a:r>
          </a:p>
          <a:p>
            <a:r>
              <a:rPr lang="nb-NO" sz="1700" dirty="0">
                <a:solidFill>
                  <a:srgbClr val="FFFFFF"/>
                </a:solidFill>
              </a:rPr>
              <a:t>Fra siden ser vi at den består av tårn som vokser ut av skyens overside som små utskudd, derav navnet Castellanus (tårn på latinsk)</a:t>
            </a:r>
          </a:p>
          <a:p>
            <a:r>
              <a:rPr lang="nb-NO" sz="1700" dirty="0">
                <a:solidFill>
                  <a:srgbClr val="FFFFFF"/>
                </a:solidFill>
              </a:rPr>
              <a:t>Oppstår normalt når et kaldere luftlag strømmer inn over et område med Ac</a:t>
            </a:r>
          </a:p>
          <a:p>
            <a:r>
              <a:rPr lang="nb-NO" sz="1700" dirty="0">
                <a:solidFill>
                  <a:srgbClr val="FFFFFF"/>
                </a:solidFill>
              </a:rPr>
              <a:t>Instabilitet i luften – Luftbobler stiger fra skybasen og kondenseres til Castellanus</a:t>
            </a:r>
          </a:p>
          <a:p>
            <a:r>
              <a:rPr lang="nb-NO" sz="1700" dirty="0">
                <a:solidFill>
                  <a:srgbClr val="FFFFFF"/>
                </a:solidFill>
              </a:rPr>
              <a:t>Kan utvikles videre til Cb og tordenvær</a:t>
            </a:r>
          </a:p>
          <a:p>
            <a:r>
              <a:rPr lang="nb-NO" sz="1700" dirty="0">
                <a:solidFill>
                  <a:srgbClr val="FFFFFF"/>
                </a:solidFill>
              </a:rPr>
              <a:t>Indikerer urolig flyvær </a:t>
            </a:r>
          </a:p>
        </p:txBody>
      </p:sp>
      <p:sp>
        <p:nvSpPr>
          <p:cNvPr id="4" name="Plassholder for dato 3">
            <a:extLst>
              <a:ext uri="{FF2B5EF4-FFF2-40B4-BE49-F238E27FC236}">
                <a16:creationId xmlns:a16="http://schemas.microsoft.com/office/drawing/2014/main" id="{F4FE740C-523C-41FF-875A-635F64B27E6F}"/>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1E125C34-956D-47ED-9044-155BECC5715E}"/>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87102271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FF99A81-91A8-4404-93CC-043D6D699216}"/>
              </a:ext>
            </a:extLst>
          </p:cNvPr>
          <p:cNvSpPr>
            <a:spLocks noGrp="1"/>
          </p:cNvSpPr>
          <p:nvPr>
            <p:ph type="title"/>
          </p:nvPr>
        </p:nvSpPr>
        <p:spPr>
          <a:xfrm>
            <a:off x="648929" y="629266"/>
            <a:ext cx="5127031" cy="1676603"/>
          </a:xfrm>
        </p:spPr>
        <p:txBody>
          <a:bodyPr>
            <a:normAutofit/>
          </a:bodyPr>
          <a:lstStyle/>
          <a:p>
            <a:r>
              <a:rPr lang="nb-NO" b="1" dirty="0"/>
              <a:t>Altostratus - Lagskyer</a:t>
            </a:r>
          </a:p>
        </p:txBody>
      </p:sp>
      <p:sp>
        <p:nvSpPr>
          <p:cNvPr id="3" name="Plassholder for innhold 2">
            <a:extLst>
              <a:ext uri="{FF2B5EF4-FFF2-40B4-BE49-F238E27FC236}">
                <a16:creationId xmlns:a16="http://schemas.microsoft.com/office/drawing/2014/main" id="{F689FF7B-5852-44DF-8D7C-13DD67D77A10}"/>
              </a:ext>
            </a:extLst>
          </p:cNvPr>
          <p:cNvSpPr>
            <a:spLocks noGrp="1"/>
          </p:cNvSpPr>
          <p:nvPr>
            <p:ph idx="1"/>
          </p:nvPr>
        </p:nvSpPr>
        <p:spPr>
          <a:xfrm>
            <a:off x="648930" y="2438400"/>
            <a:ext cx="5127029" cy="3785419"/>
          </a:xfrm>
        </p:spPr>
        <p:txBody>
          <a:bodyPr>
            <a:normAutofit fontScale="92500" lnSpcReduction="20000"/>
          </a:bodyPr>
          <a:lstStyle/>
          <a:p>
            <a:r>
              <a:rPr lang="nb-NO" sz="2000" dirty="0"/>
              <a:t>Skybase mellom 6500 og 20 000 fot</a:t>
            </a:r>
          </a:p>
          <a:p>
            <a:r>
              <a:rPr lang="nb-NO" sz="2000" dirty="0"/>
              <a:t>Tynne lagskyer hvor en del sollys slipper igjennom </a:t>
            </a:r>
          </a:p>
          <a:p>
            <a:r>
              <a:rPr lang="nb-NO" sz="2000" dirty="0"/>
              <a:t>Undersiden er sløret med grå eller blålig farge </a:t>
            </a:r>
          </a:p>
          <a:p>
            <a:r>
              <a:rPr lang="nb-NO" sz="2000" dirty="0"/>
              <a:t>Ofte et ensformet lag som dekker store områder. Under lagskyene finner vi små lave skydotter. </a:t>
            </a:r>
          </a:p>
          <a:p>
            <a:r>
              <a:rPr lang="nb-NO" sz="2000" dirty="0"/>
              <a:t>Ofte nedbør i form av regn og snø. Kommer det et nedbørområde inn, omdannes gjerne Cirrostratus gradvis til Altostratus foran nedbørsområdet </a:t>
            </a:r>
          </a:p>
          <a:p>
            <a:r>
              <a:rPr lang="nb-NO" sz="2000" dirty="0"/>
              <a:t>I toppen på skyen er det iskrystaller og snøstjerner. Lengre ned finner vi som oftest vanndråper</a:t>
            </a:r>
          </a:p>
        </p:txBody>
      </p:sp>
      <p:pic>
        <p:nvPicPr>
          <p:cNvPr id="5" name="Bilde 4" descr="Et bilde som inneholder utendørs, tre, skog, gress&#10;&#10;Automatisk generert beskrivelse">
            <a:extLst>
              <a:ext uri="{FF2B5EF4-FFF2-40B4-BE49-F238E27FC236}">
                <a16:creationId xmlns:a16="http://schemas.microsoft.com/office/drawing/2014/main" id="{F3561602-DE62-4377-BEE0-6A9186B08A5D}"/>
              </a:ext>
            </a:extLst>
          </p:cNvPr>
          <p:cNvPicPr>
            <a:picLocks noChangeAspect="1"/>
          </p:cNvPicPr>
          <p:nvPr/>
        </p:nvPicPr>
        <p:blipFill rotWithShape="1">
          <a:blip r:embed="rId2">
            <a:extLst>
              <a:ext uri="{28A0092B-C50C-407E-A947-70E740481C1C}">
                <a14:useLocalDpi xmlns:a14="http://schemas.microsoft.com/office/drawing/2010/main" val="0"/>
              </a:ext>
            </a:extLst>
          </a:blip>
          <a:srcRect l="1471" r="11625" b="-1"/>
          <a:stretch/>
        </p:blipFill>
        <p:spPr>
          <a:xfrm>
            <a:off x="6090613" y="640082"/>
            <a:ext cx="5461724" cy="5577837"/>
          </a:xfrm>
          <a:prstGeom prst="rect">
            <a:avLst/>
          </a:prstGeom>
          <a:effectLst/>
        </p:spPr>
      </p:pic>
      <p:sp>
        <p:nvSpPr>
          <p:cNvPr id="4" name="Plassholder for dato 3">
            <a:extLst>
              <a:ext uri="{FF2B5EF4-FFF2-40B4-BE49-F238E27FC236}">
                <a16:creationId xmlns:a16="http://schemas.microsoft.com/office/drawing/2014/main" id="{3725F8CE-04A7-43C0-9EC1-11F48D9474FF}"/>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6830DAB6-E4B0-4D5E-A824-05D2BFFC1187}"/>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1565373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e 4" descr="Et bilde som inneholder utendørs, natur, fjell, flygende&#10;&#10;Automatisk generert beskrivelse">
            <a:extLst>
              <a:ext uri="{FF2B5EF4-FFF2-40B4-BE49-F238E27FC236}">
                <a16:creationId xmlns:a16="http://schemas.microsoft.com/office/drawing/2014/main" id="{A61E138A-1395-4701-A705-8428E2D16881}"/>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t="15730"/>
          <a:stretch/>
        </p:blipFill>
        <p:spPr>
          <a:xfrm>
            <a:off x="20" y="1"/>
            <a:ext cx="12191980" cy="6857999"/>
          </a:xfrm>
          <a:prstGeom prst="rect">
            <a:avLst/>
          </a:prstGeom>
        </p:spPr>
      </p:pic>
      <p:sp>
        <p:nvSpPr>
          <p:cNvPr id="2" name="Tittel 1">
            <a:extLst>
              <a:ext uri="{FF2B5EF4-FFF2-40B4-BE49-F238E27FC236}">
                <a16:creationId xmlns:a16="http://schemas.microsoft.com/office/drawing/2014/main" id="{AFF99A81-91A8-4404-93CC-043D6D699216}"/>
              </a:ext>
            </a:extLst>
          </p:cNvPr>
          <p:cNvSpPr>
            <a:spLocks noGrp="1"/>
          </p:cNvSpPr>
          <p:nvPr>
            <p:ph type="title"/>
          </p:nvPr>
        </p:nvSpPr>
        <p:spPr>
          <a:xfrm>
            <a:off x="838201" y="1065862"/>
            <a:ext cx="3313164" cy="4726276"/>
          </a:xfrm>
        </p:spPr>
        <p:txBody>
          <a:bodyPr>
            <a:normAutofit/>
          </a:bodyPr>
          <a:lstStyle/>
          <a:p>
            <a:pPr algn="r"/>
            <a:r>
              <a:rPr lang="nb-NO" sz="4000" b="1" dirty="0">
                <a:solidFill>
                  <a:srgbClr val="FFFFFF"/>
                </a:solidFill>
              </a:rPr>
              <a:t>Lave skyer skybase under 6500 fot</a:t>
            </a:r>
          </a:p>
        </p:txBody>
      </p:sp>
      <p:cxnSp>
        <p:nvCxnSpPr>
          <p:cNvPr id="12" name="Straight Connector 1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F689FF7B-5852-44DF-8D7C-13DD67D77A10}"/>
              </a:ext>
            </a:extLst>
          </p:cNvPr>
          <p:cNvSpPr>
            <a:spLocks noGrp="1"/>
          </p:cNvSpPr>
          <p:nvPr>
            <p:ph idx="1"/>
          </p:nvPr>
        </p:nvSpPr>
        <p:spPr>
          <a:xfrm>
            <a:off x="5155379" y="1065862"/>
            <a:ext cx="5744685" cy="4726276"/>
          </a:xfrm>
        </p:spPr>
        <p:txBody>
          <a:bodyPr anchor="ctr">
            <a:normAutofit/>
          </a:bodyPr>
          <a:lstStyle/>
          <a:p>
            <a:r>
              <a:rPr lang="nb-NO" dirty="0">
                <a:solidFill>
                  <a:srgbClr val="FFFFFF"/>
                </a:solidFill>
              </a:rPr>
              <a:t>Sc – Stratocumulus – Bukleskyer</a:t>
            </a:r>
          </a:p>
          <a:p>
            <a:r>
              <a:rPr lang="nb-NO" dirty="0">
                <a:solidFill>
                  <a:srgbClr val="FFFFFF"/>
                </a:solidFill>
              </a:rPr>
              <a:t>St – Stratus – Tåkeskyer  </a:t>
            </a:r>
          </a:p>
        </p:txBody>
      </p:sp>
      <p:sp>
        <p:nvSpPr>
          <p:cNvPr id="4" name="Plassholder for dato 3">
            <a:extLst>
              <a:ext uri="{FF2B5EF4-FFF2-40B4-BE49-F238E27FC236}">
                <a16:creationId xmlns:a16="http://schemas.microsoft.com/office/drawing/2014/main" id="{6E080B7D-684E-4346-A0D7-09998ABA9630}"/>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B8BD8A7E-4971-4A32-8158-09F4ECDE4DEE}"/>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980290309"/>
      </p:ext>
    </p:extLst>
  </p:cSld>
  <p:clrMapOvr>
    <a:overrideClrMapping bg1="dk1" tx1="lt1" bg2="dk2" tx2="lt2" accent1="accent1" accent2="accent2" accent3="accent3" accent4="accent4" accent5="accent5" accent6="accent6" hlink="hlink" folHlink="folHlink"/>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F4E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AFF99A81-91A8-4404-93CC-043D6D699216}"/>
              </a:ext>
            </a:extLst>
          </p:cNvPr>
          <p:cNvSpPr>
            <a:spLocks noGrp="1"/>
          </p:cNvSpPr>
          <p:nvPr>
            <p:ph type="title"/>
          </p:nvPr>
        </p:nvSpPr>
        <p:spPr>
          <a:xfrm>
            <a:off x="524256" y="4767072"/>
            <a:ext cx="6594189" cy="1625210"/>
          </a:xfrm>
        </p:spPr>
        <p:txBody>
          <a:bodyPr>
            <a:normAutofit/>
          </a:bodyPr>
          <a:lstStyle/>
          <a:p>
            <a:pPr algn="r"/>
            <a:r>
              <a:rPr lang="nb-NO" b="1">
                <a:solidFill>
                  <a:srgbClr val="FFFFFF"/>
                </a:solidFill>
              </a:rPr>
              <a:t>Sc – Stratocumulus - Bukleskyer</a:t>
            </a:r>
          </a:p>
        </p:txBody>
      </p:sp>
      <p:pic>
        <p:nvPicPr>
          <p:cNvPr id="5" name="Bilde 4" descr="Et bilde som inneholder utendørs, skyer, skyet, fly&#10;&#10;Automatisk generert beskrivelse">
            <a:extLst>
              <a:ext uri="{FF2B5EF4-FFF2-40B4-BE49-F238E27FC236}">
                <a16:creationId xmlns:a16="http://schemas.microsoft.com/office/drawing/2014/main" id="{CABB7C82-C3C2-4459-B743-98AB40F0169B}"/>
              </a:ext>
            </a:extLst>
          </p:cNvPr>
          <p:cNvPicPr>
            <a:picLocks noChangeAspect="1"/>
          </p:cNvPicPr>
          <p:nvPr/>
        </p:nvPicPr>
        <p:blipFill rotWithShape="1">
          <a:blip r:embed="rId2">
            <a:extLst>
              <a:ext uri="{28A0092B-C50C-407E-A947-70E740481C1C}">
                <a14:useLocalDpi xmlns:a14="http://schemas.microsoft.com/office/drawing/2010/main" val="0"/>
              </a:ext>
            </a:extLst>
          </a:blip>
          <a:srcRect r="1" b="12494"/>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F689FF7B-5852-44DF-8D7C-13DD67D77A10}"/>
              </a:ext>
            </a:extLst>
          </p:cNvPr>
          <p:cNvSpPr>
            <a:spLocks noGrp="1"/>
          </p:cNvSpPr>
          <p:nvPr>
            <p:ph idx="1"/>
          </p:nvPr>
        </p:nvSpPr>
        <p:spPr>
          <a:xfrm>
            <a:off x="8029319" y="917725"/>
            <a:ext cx="3424739" cy="4852362"/>
          </a:xfrm>
        </p:spPr>
        <p:txBody>
          <a:bodyPr anchor="ctr">
            <a:normAutofit lnSpcReduction="10000"/>
          </a:bodyPr>
          <a:lstStyle/>
          <a:p>
            <a:r>
              <a:rPr lang="nb-NO" sz="1800" dirty="0">
                <a:solidFill>
                  <a:srgbClr val="FFFFFF"/>
                </a:solidFill>
              </a:rPr>
              <a:t>Skybase mellom 1200 og 6500 fot </a:t>
            </a:r>
          </a:p>
          <a:p>
            <a:r>
              <a:rPr lang="nb-NO" sz="1800" dirty="0">
                <a:solidFill>
                  <a:srgbClr val="FFFFFF"/>
                </a:solidFill>
              </a:rPr>
              <a:t>Store skyballer som er hvitaktige eller gråblå. Ligner på Ac, men ligger lavere og har et mer ruglete utseende. </a:t>
            </a:r>
          </a:p>
          <a:p>
            <a:r>
              <a:rPr lang="nb-NO" sz="1800" dirty="0">
                <a:solidFill>
                  <a:srgbClr val="FFFFFF"/>
                </a:solidFill>
              </a:rPr>
              <a:t>Kan dannes ved en relativ sakte heving av fuktig luft over et større område hvor den kondenserer. Skylaget relativt tynt </a:t>
            </a:r>
          </a:p>
          <a:p>
            <a:r>
              <a:rPr lang="nb-NO" sz="1800" dirty="0">
                <a:solidFill>
                  <a:srgbClr val="FFFFFF"/>
                </a:solidFill>
              </a:rPr>
              <a:t>Kan også oppstå på grunn av at St brekker opp eller at Cu løses opp. </a:t>
            </a:r>
          </a:p>
          <a:p>
            <a:r>
              <a:rPr lang="nb-NO" sz="1800" dirty="0">
                <a:solidFill>
                  <a:srgbClr val="FFFFFF"/>
                </a:solidFill>
              </a:rPr>
              <a:t>Kan bli til bygeskyer</a:t>
            </a:r>
          </a:p>
          <a:p>
            <a:r>
              <a:rPr lang="nb-NO" sz="1800" dirty="0">
                <a:solidFill>
                  <a:srgbClr val="FFFFFF"/>
                </a:solidFill>
              </a:rPr>
              <a:t>Kan bestå av vanndråper og iskrystaller avhengig av årstid</a:t>
            </a:r>
          </a:p>
          <a:p>
            <a:r>
              <a:rPr lang="nb-NO" sz="1800" dirty="0">
                <a:solidFill>
                  <a:srgbClr val="FFFFFF"/>
                </a:solidFill>
              </a:rPr>
              <a:t>Bygenedbør</a:t>
            </a:r>
          </a:p>
        </p:txBody>
      </p:sp>
      <p:sp>
        <p:nvSpPr>
          <p:cNvPr id="4" name="Plassholder for dato 3">
            <a:extLst>
              <a:ext uri="{FF2B5EF4-FFF2-40B4-BE49-F238E27FC236}">
                <a16:creationId xmlns:a16="http://schemas.microsoft.com/office/drawing/2014/main" id="{637B3EA9-6528-4F94-AAB1-28E33B5BD540}"/>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4AD810A8-5F25-45CB-A0EA-40E571512582}"/>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296306075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FF99A81-91A8-4404-93CC-043D6D699216}"/>
              </a:ext>
            </a:extLst>
          </p:cNvPr>
          <p:cNvSpPr>
            <a:spLocks noGrp="1"/>
          </p:cNvSpPr>
          <p:nvPr>
            <p:ph type="title"/>
          </p:nvPr>
        </p:nvSpPr>
        <p:spPr>
          <a:xfrm>
            <a:off x="4965430" y="629266"/>
            <a:ext cx="6586491" cy="1676603"/>
          </a:xfrm>
        </p:spPr>
        <p:txBody>
          <a:bodyPr>
            <a:normAutofit/>
          </a:bodyPr>
          <a:lstStyle/>
          <a:p>
            <a:r>
              <a:rPr lang="nb-NO" b="1" dirty="0"/>
              <a:t>St – Stratus - Tåkeskyer</a:t>
            </a:r>
          </a:p>
        </p:txBody>
      </p:sp>
      <p:pic>
        <p:nvPicPr>
          <p:cNvPr id="5" name="Bilde 4" descr="Et bilde som inneholder utendørs, natur, fjell, snø&#10;&#10;Automatisk generert beskrivelse">
            <a:extLst>
              <a:ext uri="{FF2B5EF4-FFF2-40B4-BE49-F238E27FC236}">
                <a16:creationId xmlns:a16="http://schemas.microsoft.com/office/drawing/2014/main" id="{BCCEB2DD-98C4-4D30-9B43-B3438F5A9510}"/>
              </a:ext>
            </a:extLst>
          </p:cNvPr>
          <p:cNvPicPr>
            <a:picLocks noChangeAspect="1"/>
          </p:cNvPicPr>
          <p:nvPr/>
        </p:nvPicPr>
        <p:blipFill rotWithShape="1">
          <a:blip r:embed="rId2">
            <a:extLst>
              <a:ext uri="{28A0092B-C50C-407E-A947-70E740481C1C}">
                <a14:useLocalDpi xmlns:a14="http://schemas.microsoft.com/office/drawing/2010/main" val="0"/>
              </a:ext>
            </a:extLst>
          </a:blip>
          <a:srcRect l="9271" r="43414" b="1"/>
          <a:stretch/>
        </p:blipFill>
        <p:spPr>
          <a:xfrm>
            <a:off x="20" y="10"/>
            <a:ext cx="4635571" cy="6857990"/>
          </a:xfrm>
          <a:prstGeom prst="rect">
            <a:avLst/>
          </a:prstGeom>
          <a:effectLst/>
        </p:spPr>
      </p:pic>
      <p:sp>
        <p:nvSpPr>
          <p:cNvPr id="3" name="Plassholder for innhold 2">
            <a:extLst>
              <a:ext uri="{FF2B5EF4-FFF2-40B4-BE49-F238E27FC236}">
                <a16:creationId xmlns:a16="http://schemas.microsoft.com/office/drawing/2014/main" id="{F689FF7B-5852-44DF-8D7C-13DD67D77A10}"/>
              </a:ext>
            </a:extLst>
          </p:cNvPr>
          <p:cNvSpPr>
            <a:spLocks noGrp="1"/>
          </p:cNvSpPr>
          <p:nvPr>
            <p:ph idx="1"/>
          </p:nvPr>
        </p:nvSpPr>
        <p:spPr>
          <a:xfrm>
            <a:off x="4965431" y="2438400"/>
            <a:ext cx="6586489" cy="3785419"/>
          </a:xfrm>
        </p:spPr>
        <p:txBody>
          <a:bodyPr>
            <a:normAutofit fontScale="92500" lnSpcReduction="20000"/>
          </a:bodyPr>
          <a:lstStyle/>
          <a:p>
            <a:r>
              <a:rPr lang="nb-NO" sz="2000" dirty="0"/>
              <a:t>Skybase mellom 0 og 1200 fot</a:t>
            </a:r>
          </a:p>
          <a:p>
            <a:r>
              <a:rPr lang="nb-NO" sz="2000" dirty="0"/>
              <a:t>Variabelt utseende – klar underside, ujevnt lag, eller disige i bunn </a:t>
            </a:r>
          </a:p>
          <a:p>
            <a:r>
              <a:rPr lang="nb-NO" sz="2000" dirty="0"/>
              <a:t>Ganske jevn grå eller hvit farge </a:t>
            </a:r>
          </a:p>
          <a:p>
            <a:r>
              <a:rPr lang="nb-NO" sz="2000" dirty="0"/>
              <a:t>Jevnt nedbør </a:t>
            </a:r>
          </a:p>
          <a:p>
            <a:r>
              <a:rPr lang="nb-NO" sz="2000" dirty="0"/>
              <a:t>Dannes når det er stille og stabile luftmasser og det blåser en bris som frakter fuktig luft over kaldere land eller havoverflaten </a:t>
            </a:r>
          </a:p>
          <a:p>
            <a:r>
              <a:rPr lang="nb-NO" sz="2000" dirty="0"/>
              <a:t>Kan også dannes når tåke blir varmet opp av solen og begynner å stige </a:t>
            </a:r>
          </a:p>
          <a:p>
            <a:r>
              <a:rPr lang="nb-NO" sz="2000" dirty="0"/>
              <a:t>Vi finner gjerne Stratus oppover åser og høydedrag, og den er derfor den skytypen som har potensial til å gi oss mest problemer under en VFR-flyvning</a:t>
            </a:r>
          </a:p>
        </p:txBody>
      </p:sp>
      <p:sp>
        <p:nvSpPr>
          <p:cNvPr id="4" name="Plassholder for dato 3">
            <a:extLst>
              <a:ext uri="{FF2B5EF4-FFF2-40B4-BE49-F238E27FC236}">
                <a16:creationId xmlns:a16="http://schemas.microsoft.com/office/drawing/2014/main" id="{EFC3F487-40CD-4C4F-BD4B-5FB13747275C}"/>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C88026D4-636C-43B6-A368-3FD58838C6D9}"/>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289525054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e 4" descr="Et bilde som inneholder utendørs, natur, fjell, flygende&#10;&#10;Automatisk generert beskrivelse">
            <a:extLst>
              <a:ext uri="{FF2B5EF4-FFF2-40B4-BE49-F238E27FC236}">
                <a16:creationId xmlns:a16="http://schemas.microsoft.com/office/drawing/2014/main" id="{68334F4A-3E4F-4C67-9902-CF5B729FEFAB}"/>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t="15730"/>
          <a:stretch/>
        </p:blipFill>
        <p:spPr>
          <a:xfrm>
            <a:off x="20" y="1"/>
            <a:ext cx="12191980" cy="6857999"/>
          </a:xfrm>
          <a:prstGeom prst="rect">
            <a:avLst/>
          </a:prstGeom>
        </p:spPr>
      </p:pic>
      <p:sp>
        <p:nvSpPr>
          <p:cNvPr id="2" name="Tittel 1">
            <a:extLst>
              <a:ext uri="{FF2B5EF4-FFF2-40B4-BE49-F238E27FC236}">
                <a16:creationId xmlns:a16="http://schemas.microsoft.com/office/drawing/2014/main" id="{AFF99A81-91A8-4404-93CC-043D6D699216}"/>
              </a:ext>
            </a:extLst>
          </p:cNvPr>
          <p:cNvSpPr>
            <a:spLocks noGrp="1"/>
          </p:cNvSpPr>
          <p:nvPr>
            <p:ph type="title"/>
          </p:nvPr>
        </p:nvSpPr>
        <p:spPr>
          <a:xfrm>
            <a:off x="838201" y="1065862"/>
            <a:ext cx="3313164" cy="4726276"/>
          </a:xfrm>
        </p:spPr>
        <p:txBody>
          <a:bodyPr>
            <a:normAutofit/>
          </a:bodyPr>
          <a:lstStyle/>
          <a:p>
            <a:pPr algn="r"/>
            <a:r>
              <a:rPr lang="nb-NO" sz="4000" b="1">
                <a:solidFill>
                  <a:srgbClr val="FFFFFF"/>
                </a:solidFill>
              </a:rPr>
              <a:t>Skyer som går gjennom flere høydetrinn</a:t>
            </a:r>
          </a:p>
        </p:txBody>
      </p:sp>
      <p:cxnSp>
        <p:nvCxnSpPr>
          <p:cNvPr id="12" name="Straight Connector 1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F689FF7B-5852-44DF-8D7C-13DD67D77A10}"/>
              </a:ext>
            </a:extLst>
          </p:cNvPr>
          <p:cNvSpPr>
            <a:spLocks noGrp="1"/>
          </p:cNvSpPr>
          <p:nvPr>
            <p:ph idx="1"/>
          </p:nvPr>
        </p:nvSpPr>
        <p:spPr>
          <a:xfrm>
            <a:off x="5155379" y="1065862"/>
            <a:ext cx="5744685" cy="4726276"/>
          </a:xfrm>
        </p:spPr>
        <p:txBody>
          <a:bodyPr anchor="ctr">
            <a:normAutofit/>
          </a:bodyPr>
          <a:lstStyle/>
          <a:p>
            <a:r>
              <a:rPr lang="nb-NO" dirty="0">
                <a:solidFill>
                  <a:srgbClr val="FFFFFF"/>
                </a:solidFill>
              </a:rPr>
              <a:t>Ns – Nimbostratus – Regnskylag / snøskylag</a:t>
            </a:r>
          </a:p>
          <a:p>
            <a:r>
              <a:rPr lang="nb-NO" dirty="0">
                <a:solidFill>
                  <a:srgbClr val="FFFFFF"/>
                </a:solidFill>
              </a:rPr>
              <a:t>Cu / TCu – Cumulus / towering Cumulus – Haugskyer</a:t>
            </a:r>
          </a:p>
          <a:p>
            <a:r>
              <a:rPr lang="nb-NO" dirty="0">
                <a:solidFill>
                  <a:srgbClr val="FFFFFF"/>
                </a:solidFill>
              </a:rPr>
              <a:t>Cb – Cumulonimbus - Bygeskyer </a:t>
            </a:r>
          </a:p>
        </p:txBody>
      </p:sp>
      <p:sp>
        <p:nvSpPr>
          <p:cNvPr id="4" name="Plassholder for dato 3">
            <a:extLst>
              <a:ext uri="{FF2B5EF4-FFF2-40B4-BE49-F238E27FC236}">
                <a16:creationId xmlns:a16="http://schemas.microsoft.com/office/drawing/2014/main" id="{E8093EF1-ED15-42ED-AED4-EE261E82CD5C}"/>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0FC92022-08A0-4B6F-A35D-5A62E81ACCE6}"/>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339707190"/>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134677" y="303591"/>
            <a:ext cx="5735590"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89A01A51-0DD6-4897-AFE6-2E978877A0DD}"/>
              </a:ext>
            </a:extLst>
          </p:cNvPr>
          <p:cNvSpPr>
            <a:spLocks noGrp="1"/>
          </p:cNvSpPr>
          <p:nvPr>
            <p:ph type="title"/>
          </p:nvPr>
        </p:nvSpPr>
        <p:spPr>
          <a:xfrm>
            <a:off x="6392598" y="640263"/>
            <a:ext cx="5221266" cy="1344975"/>
          </a:xfrm>
        </p:spPr>
        <p:txBody>
          <a:bodyPr vert="horz" lIns="91440" tIns="45720" rIns="91440" bIns="45720" rtlCol="0">
            <a:normAutofit/>
          </a:bodyPr>
          <a:lstStyle/>
          <a:p>
            <a:pPr algn="ctr"/>
            <a:r>
              <a:rPr lang="en-US" sz="4000" kern="1200">
                <a:latin typeface="+mj-lt"/>
                <a:ea typeface="+mj-ea"/>
                <a:cs typeface="+mj-cs"/>
              </a:rPr>
              <a:t>Atmosfærens egenskaper</a:t>
            </a:r>
          </a:p>
        </p:txBody>
      </p:sp>
      <p:pic>
        <p:nvPicPr>
          <p:cNvPr id="5" name="Plassholder for innhold 4" descr="Et bilde som inneholder sitter, bord, telefon, holder&#10;&#10;Automatisk generert beskrivelse">
            <a:extLst>
              <a:ext uri="{FF2B5EF4-FFF2-40B4-BE49-F238E27FC236}">
                <a16:creationId xmlns:a16="http://schemas.microsoft.com/office/drawing/2014/main" id="{35102304-B788-4CA3-82D3-CEAC0DFD40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352" y="484632"/>
            <a:ext cx="4701295" cy="5733287"/>
          </a:xfrm>
          <a:prstGeom prst="rect">
            <a:avLst/>
          </a:prstGeom>
        </p:spPr>
      </p:pic>
      <p:sp>
        <p:nvSpPr>
          <p:cNvPr id="16" name="Content Placeholder 15">
            <a:extLst>
              <a:ext uri="{FF2B5EF4-FFF2-40B4-BE49-F238E27FC236}">
                <a16:creationId xmlns:a16="http://schemas.microsoft.com/office/drawing/2014/main" id="{CD8DCADC-463D-4146-B03F-AB48FF63FD77}"/>
              </a:ext>
            </a:extLst>
          </p:cNvPr>
          <p:cNvSpPr>
            <a:spLocks noGrp="1"/>
          </p:cNvSpPr>
          <p:nvPr>
            <p:ph idx="1"/>
          </p:nvPr>
        </p:nvSpPr>
        <p:spPr>
          <a:xfrm>
            <a:off x="6391903" y="2121763"/>
            <a:ext cx="5235490" cy="3773010"/>
          </a:xfrm>
        </p:spPr>
        <p:txBody>
          <a:bodyPr>
            <a:normAutofit/>
          </a:bodyPr>
          <a:lstStyle/>
          <a:p>
            <a:r>
              <a:rPr lang="nb-NO" dirty="0"/>
              <a:t>Beveger seg hele tiden, både vertikalt og horisontalt</a:t>
            </a:r>
          </a:p>
          <a:p>
            <a:r>
              <a:rPr lang="nb-NO" dirty="0"/>
              <a:t>Har egenskaper</a:t>
            </a:r>
          </a:p>
          <a:p>
            <a:pPr>
              <a:buFontTx/>
              <a:buChar char="-"/>
            </a:pPr>
            <a:r>
              <a:rPr lang="nb-NO" dirty="0"/>
              <a:t>trykk</a:t>
            </a:r>
          </a:p>
          <a:p>
            <a:pPr>
              <a:buFontTx/>
              <a:buChar char="-"/>
            </a:pPr>
            <a:r>
              <a:rPr lang="nb-NO" dirty="0"/>
              <a:t>temperatur</a:t>
            </a:r>
          </a:p>
          <a:p>
            <a:pPr>
              <a:buFontTx/>
              <a:buChar char="-"/>
            </a:pPr>
            <a:r>
              <a:rPr lang="nb-NO" dirty="0"/>
              <a:t>tetthet </a:t>
            </a:r>
          </a:p>
          <a:p>
            <a:pPr>
              <a:buFontTx/>
              <a:buChar char="-"/>
            </a:pPr>
            <a:r>
              <a:rPr lang="nb-NO" dirty="0"/>
              <a:t>fuktighet</a:t>
            </a:r>
          </a:p>
        </p:txBody>
      </p:sp>
      <p:sp>
        <p:nvSpPr>
          <p:cNvPr id="3" name="Plassholder for dato 2">
            <a:extLst>
              <a:ext uri="{FF2B5EF4-FFF2-40B4-BE49-F238E27FC236}">
                <a16:creationId xmlns:a16="http://schemas.microsoft.com/office/drawing/2014/main" id="{DEC5725E-423A-48C0-868F-D55EDD7E34A3}"/>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EFB43F57-3B29-4145-89EB-8312FFAE251E}"/>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94724167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FF99A81-91A8-4404-93CC-043D6D699216}"/>
              </a:ext>
            </a:extLst>
          </p:cNvPr>
          <p:cNvSpPr>
            <a:spLocks noGrp="1"/>
          </p:cNvSpPr>
          <p:nvPr>
            <p:ph type="title"/>
          </p:nvPr>
        </p:nvSpPr>
        <p:spPr>
          <a:xfrm>
            <a:off x="648929" y="629266"/>
            <a:ext cx="6586491" cy="1676603"/>
          </a:xfrm>
        </p:spPr>
        <p:txBody>
          <a:bodyPr>
            <a:normAutofit/>
          </a:bodyPr>
          <a:lstStyle/>
          <a:p>
            <a:r>
              <a:rPr lang="nb-NO" b="1"/>
              <a:t>Ns – Nimbostratus – Regnskylag / snøskylag</a:t>
            </a:r>
            <a:endParaRPr lang="nb-NO" b="1" dirty="0"/>
          </a:p>
        </p:txBody>
      </p:sp>
      <p:sp>
        <p:nvSpPr>
          <p:cNvPr id="3" name="Plassholder for innhold 2">
            <a:extLst>
              <a:ext uri="{FF2B5EF4-FFF2-40B4-BE49-F238E27FC236}">
                <a16:creationId xmlns:a16="http://schemas.microsoft.com/office/drawing/2014/main" id="{F689FF7B-5852-44DF-8D7C-13DD67D77A10}"/>
              </a:ext>
            </a:extLst>
          </p:cNvPr>
          <p:cNvSpPr>
            <a:spLocks noGrp="1"/>
          </p:cNvSpPr>
          <p:nvPr>
            <p:ph idx="1"/>
          </p:nvPr>
        </p:nvSpPr>
        <p:spPr>
          <a:xfrm>
            <a:off x="648930" y="2438400"/>
            <a:ext cx="6586489" cy="3785419"/>
          </a:xfrm>
        </p:spPr>
        <p:txBody>
          <a:bodyPr>
            <a:normAutofit lnSpcReduction="10000"/>
          </a:bodyPr>
          <a:lstStyle/>
          <a:p>
            <a:r>
              <a:rPr lang="nb-NO" sz="2000" dirty="0"/>
              <a:t>Skybase mellom 2000 og 10 000 fot </a:t>
            </a:r>
          </a:p>
          <a:p>
            <a:r>
              <a:rPr lang="nb-NO" sz="2000" dirty="0"/>
              <a:t>Ensfarget, grått og trist, ingen spesiell form, men er sløret på grunn vedvarende nedbør</a:t>
            </a:r>
          </a:p>
          <a:p>
            <a:r>
              <a:rPr lang="nb-NO" sz="2000" dirty="0"/>
              <a:t>Dekker mesteparten av himmelen, men kan også være «gjemt» over Stratus som dannes i nedbøren under skyen</a:t>
            </a:r>
          </a:p>
          <a:p>
            <a:r>
              <a:rPr lang="nb-NO" sz="2000" dirty="0"/>
              <a:t>Oppstår når en As utvikles og tettes i forbindelse med frontaktivitet. Nederst består skyen av vanndråper og øverst av iskrystaller, men kan skjule «all slags vær» </a:t>
            </a:r>
          </a:p>
          <a:p>
            <a:r>
              <a:rPr lang="nb-NO" sz="2000" dirty="0"/>
              <a:t>Mellom topp og bunn finner vi fallende snøstjerner eller vanndråper som gjør at undersiden får det stripete eller slørete utseendet. Ns kan strekke seg helt opp til Tropopausen </a:t>
            </a:r>
          </a:p>
        </p:txBody>
      </p:sp>
      <p:pic>
        <p:nvPicPr>
          <p:cNvPr id="5" name="Bilde 4" descr="Et bilde som inneholder utendørs, gress, vann, stor&#10;&#10;Automatisk generert beskrivelse">
            <a:extLst>
              <a:ext uri="{FF2B5EF4-FFF2-40B4-BE49-F238E27FC236}">
                <a16:creationId xmlns:a16="http://schemas.microsoft.com/office/drawing/2014/main" id="{1AD9B8B1-C5DD-4FEB-80DA-ABE9942AEE1B}"/>
              </a:ext>
            </a:extLst>
          </p:cNvPr>
          <p:cNvPicPr>
            <a:picLocks noChangeAspect="1"/>
          </p:cNvPicPr>
          <p:nvPr/>
        </p:nvPicPr>
        <p:blipFill rotWithShape="1">
          <a:blip r:embed="rId2">
            <a:extLst>
              <a:ext uri="{28A0092B-C50C-407E-A947-70E740481C1C}">
                <a14:useLocalDpi xmlns:a14="http://schemas.microsoft.com/office/drawing/2010/main" val="0"/>
              </a:ext>
            </a:extLst>
          </a:blip>
          <a:srcRect l="29645" r="19660"/>
          <a:stretch/>
        </p:blipFill>
        <p:spPr>
          <a:xfrm>
            <a:off x="7556408" y="10"/>
            <a:ext cx="4635591" cy="6857990"/>
          </a:xfrm>
          <a:prstGeom prst="rect">
            <a:avLst/>
          </a:prstGeom>
          <a:effectLst/>
        </p:spPr>
      </p:pic>
      <p:sp>
        <p:nvSpPr>
          <p:cNvPr id="4" name="Plassholder for dato 3">
            <a:extLst>
              <a:ext uri="{FF2B5EF4-FFF2-40B4-BE49-F238E27FC236}">
                <a16:creationId xmlns:a16="http://schemas.microsoft.com/office/drawing/2014/main" id="{4CC59DF7-23F9-459A-AB0F-4A6440E3A147}"/>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2B9332A6-256F-47B4-A3AD-6C73EEB0E58F}"/>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73248057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FF99A81-91A8-4404-93CC-043D6D699216}"/>
              </a:ext>
            </a:extLst>
          </p:cNvPr>
          <p:cNvSpPr>
            <a:spLocks noGrp="1"/>
          </p:cNvSpPr>
          <p:nvPr>
            <p:ph type="title"/>
          </p:nvPr>
        </p:nvSpPr>
        <p:spPr>
          <a:xfrm>
            <a:off x="4965430" y="629266"/>
            <a:ext cx="6586491" cy="1676603"/>
          </a:xfrm>
        </p:spPr>
        <p:txBody>
          <a:bodyPr>
            <a:normAutofit/>
          </a:bodyPr>
          <a:lstStyle/>
          <a:p>
            <a:r>
              <a:rPr lang="nb-NO" sz="4100" b="1" dirty="0"/>
              <a:t>Cu / TCu – Cumulus / towering Cumulus - Haugskyer</a:t>
            </a:r>
          </a:p>
        </p:txBody>
      </p:sp>
      <p:pic>
        <p:nvPicPr>
          <p:cNvPr id="5" name="Bilde 4" descr="Et bilde som inneholder gress, utendørs, felt, skyer&#10;&#10;Automatisk generert beskrivelse">
            <a:extLst>
              <a:ext uri="{FF2B5EF4-FFF2-40B4-BE49-F238E27FC236}">
                <a16:creationId xmlns:a16="http://schemas.microsoft.com/office/drawing/2014/main" id="{10D72C79-F166-44DC-975D-988F7DF8EC8C}"/>
              </a:ext>
            </a:extLst>
          </p:cNvPr>
          <p:cNvPicPr>
            <a:picLocks noChangeAspect="1"/>
          </p:cNvPicPr>
          <p:nvPr/>
        </p:nvPicPr>
        <p:blipFill rotWithShape="1">
          <a:blip r:embed="rId2">
            <a:extLst>
              <a:ext uri="{28A0092B-C50C-407E-A947-70E740481C1C}">
                <a14:useLocalDpi xmlns:a14="http://schemas.microsoft.com/office/drawing/2010/main" val="0"/>
              </a:ext>
            </a:extLst>
          </a:blip>
          <a:srcRect l="34476" r="14829"/>
          <a:stretch/>
        </p:blipFill>
        <p:spPr>
          <a:xfrm>
            <a:off x="20" y="10"/>
            <a:ext cx="4635571" cy="6857990"/>
          </a:xfrm>
          <a:prstGeom prst="rect">
            <a:avLst/>
          </a:prstGeom>
          <a:effectLst/>
        </p:spPr>
      </p:pic>
      <p:sp>
        <p:nvSpPr>
          <p:cNvPr id="3" name="Plassholder for innhold 2">
            <a:extLst>
              <a:ext uri="{FF2B5EF4-FFF2-40B4-BE49-F238E27FC236}">
                <a16:creationId xmlns:a16="http://schemas.microsoft.com/office/drawing/2014/main" id="{F689FF7B-5852-44DF-8D7C-13DD67D77A10}"/>
              </a:ext>
            </a:extLst>
          </p:cNvPr>
          <p:cNvSpPr>
            <a:spLocks noGrp="1"/>
          </p:cNvSpPr>
          <p:nvPr>
            <p:ph idx="1"/>
          </p:nvPr>
        </p:nvSpPr>
        <p:spPr>
          <a:xfrm>
            <a:off x="4965431" y="2438400"/>
            <a:ext cx="6586489" cy="3785419"/>
          </a:xfrm>
        </p:spPr>
        <p:txBody>
          <a:bodyPr>
            <a:normAutofit fontScale="92500" lnSpcReduction="10000"/>
          </a:bodyPr>
          <a:lstStyle/>
          <a:p>
            <a:r>
              <a:rPr lang="nb-NO" sz="2000" dirty="0"/>
              <a:t>Skybase mellom 1200 og 6500 fot </a:t>
            </a:r>
          </a:p>
          <a:p>
            <a:r>
              <a:rPr lang="nb-NO" sz="2000" dirty="0"/>
              <a:t>En markert flat underside og tydelige konturer </a:t>
            </a:r>
          </a:p>
          <a:p>
            <a:r>
              <a:rPr lang="nb-NO" sz="2000" dirty="0"/>
              <a:t>Dersom skyene ikke har stor vertikal utstrekning og har svake skygger er det snakk om godværshaugskyer</a:t>
            </a:r>
          </a:p>
          <a:p>
            <a:r>
              <a:rPr lang="nb-NO" sz="2000" dirty="0"/>
              <a:t>Dersom skyene tårner seg opp blir undersiden mørk mens oversiden ser blomkålaktig ut og vokser. Det tyder på at det er oppgående luftstrømmer i området. En Cumulus som vokser vil ofte, men ikke alltid, gå over til å bli en bygesky </a:t>
            </a:r>
          </a:p>
          <a:p>
            <a:r>
              <a:rPr lang="nb-NO" sz="2000" dirty="0"/>
              <a:t>En Cumulus utvikles på grunn av konveksjon. </a:t>
            </a:r>
          </a:p>
          <a:p>
            <a:r>
              <a:rPr lang="nb-NO" sz="2000" dirty="0"/>
              <a:t>Rundt kysten kan Cumulus dannes over land på dagen når vind fra havet («sea </a:t>
            </a:r>
            <a:r>
              <a:rPr lang="nb-NO" sz="2000" dirty="0" err="1"/>
              <a:t>breeze</a:t>
            </a:r>
            <a:r>
              <a:rPr lang="nb-NO" sz="2000" dirty="0"/>
              <a:t>») frakter fuktig luft inn over land som så varmes opp av bakken. Om natten skjer det motsatte da sjøen blir varmere enn land og det dannes Cumulus over hav</a:t>
            </a:r>
          </a:p>
        </p:txBody>
      </p:sp>
      <p:sp>
        <p:nvSpPr>
          <p:cNvPr id="4" name="Plassholder for dato 3">
            <a:extLst>
              <a:ext uri="{FF2B5EF4-FFF2-40B4-BE49-F238E27FC236}">
                <a16:creationId xmlns:a16="http://schemas.microsoft.com/office/drawing/2014/main" id="{828B6B43-90E6-47AA-8C0C-6AAC19652109}"/>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4826AE0A-69C8-495E-854D-F8A6DC36E971}"/>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0757078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FF99A81-91A8-4404-93CC-043D6D699216}"/>
              </a:ext>
            </a:extLst>
          </p:cNvPr>
          <p:cNvSpPr>
            <a:spLocks noGrp="1"/>
          </p:cNvSpPr>
          <p:nvPr>
            <p:ph type="title"/>
          </p:nvPr>
        </p:nvSpPr>
        <p:spPr>
          <a:xfrm>
            <a:off x="4965430" y="629268"/>
            <a:ext cx="6586491" cy="1286160"/>
          </a:xfrm>
        </p:spPr>
        <p:txBody>
          <a:bodyPr anchor="b">
            <a:normAutofit/>
          </a:bodyPr>
          <a:lstStyle/>
          <a:p>
            <a:r>
              <a:rPr lang="nb-NO" sz="4100" b="1"/>
              <a:t>Cb – Cumulonimbus – Bygeskyer </a:t>
            </a:r>
          </a:p>
        </p:txBody>
      </p:sp>
      <p:pic>
        <p:nvPicPr>
          <p:cNvPr id="5" name="Bilde 4" descr="Et bilde som inneholder utendørs, natur, vann, skyer&#10;&#10;Automatisk generert beskrivelse">
            <a:extLst>
              <a:ext uri="{FF2B5EF4-FFF2-40B4-BE49-F238E27FC236}">
                <a16:creationId xmlns:a16="http://schemas.microsoft.com/office/drawing/2014/main" id="{3DB4B595-FFFF-4EE1-9FA8-A9D019240C46}"/>
              </a:ext>
            </a:extLst>
          </p:cNvPr>
          <p:cNvPicPr>
            <a:picLocks noChangeAspect="1"/>
          </p:cNvPicPr>
          <p:nvPr/>
        </p:nvPicPr>
        <p:blipFill rotWithShape="1">
          <a:blip r:embed="rId2">
            <a:extLst>
              <a:ext uri="{28A0092B-C50C-407E-A947-70E740481C1C}">
                <a14:useLocalDpi xmlns:a14="http://schemas.microsoft.com/office/drawing/2010/main" val="0"/>
              </a:ext>
            </a:extLst>
          </a:blip>
          <a:srcRect l="19228" r="4275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17609D"/>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F689FF7B-5852-44DF-8D7C-13DD67D77A10}"/>
              </a:ext>
            </a:extLst>
          </p:cNvPr>
          <p:cNvSpPr>
            <a:spLocks noGrp="1"/>
          </p:cNvSpPr>
          <p:nvPr>
            <p:ph idx="1"/>
          </p:nvPr>
        </p:nvSpPr>
        <p:spPr>
          <a:xfrm>
            <a:off x="4965431" y="2438400"/>
            <a:ext cx="6586489" cy="3785419"/>
          </a:xfrm>
        </p:spPr>
        <p:txBody>
          <a:bodyPr>
            <a:normAutofit fontScale="92500" lnSpcReduction="10000"/>
          </a:bodyPr>
          <a:lstStyle/>
          <a:p>
            <a:r>
              <a:rPr lang="nb-NO" sz="2000" dirty="0"/>
              <a:t>Skybase mellom 1100 og 6500 fot </a:t>
            </a:r>
          </a:p>
          <a:p>
            <a:r>
              <a:rPr lang="nb-NO" sz="2000" dirty="0"/>
              <a:t>Er en opptårnet haugsky med en eller flere ambolter på toppen. Stripete struktur. Strømmer luft under og ut av skyen</a:t>
            </a:r>
          </a:p>
          <a:p>
            <a:r>
              <a:rPr lang="nb-NO" sz="2000" dirty="0"/>
              <a:t>Voldsomt vær med kraftige regnbyger («</a:t>
            </a:r>
            <a:r>
              <a:rPr lang="nb-NO" sz="2000" dirty="0" err="1"/>
              <a:t>downpours</a:t>
            </a:r>
            <a:r>
              <a:rPr lang="nb-NO" sz="2000" dirty="0"/>
              <a:t>»), haglbyger, turbulens, lyn og torden og noen steder kan det også oppstå tornadoer. Vi kaller en Cb for en «celle» </a:t>
            </a:r>
          </a:p>
          <a:p>
            <a:r>
              <a:rPr lang="nb-NO" sz="2000" dirty="0"/>
              <a:t>Dannes på grunn av konveksjon. Skyene vokser og vokser til de blir som store kraftstasjoner hvor det er lagret ufattelig mye energi, før de eksploderer i en kakofoni av lyd (torden) lys (lyn) og vann (regnbyger)</a:t>
            </a:r>
          </a:p>
          <a:p>
            <a:r>
              <a:rPr lang="nb-NO" sz="2000" dirty="0"/>
              <a:t>Avhengig av at det varm og fuktig luft, et stort lag av instabilitet i luften samt heving av luften i området. </a:t>
            </a:r>
          </a:p>
          <a:p>
            <a:r>
              <a:rPr lang="nb-NO" sz="2000" dirty="0"/>
              <a:t>Skyen bygges opp i tre adskilte stadier </a:t>
            </a:r>
          </a:p>
        </p:txBody>
      </p:sp>
      <p:sp>
        <p:nvSpPr>
          <p:cNvPr id="4" name="Plassholder for dato 3">
            <a:extLst>
              <a:ext uri="{FF2B5EF4-FFF2-40B4-BE49-F238E27FC236}">
                <a16:creationId xmlns:a16="http://schemas.microsoft.com/office/drawing/2014/main" id="{C658E1AE-0B80-4BA4-99D1-A2C084299866}"/>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219B406A-64C9-48BE-8F45-E5287F753604}"/>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82945586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F24A09B-713F-43FC-AB6E-B880839685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3461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D87E4B1-2CDC-48E1-97EC-EDD5928B7082}"/>
              </a:ext>
            </a:extLst>
          </p:cNvPr>
          <p:cNvSpPr>
            <a:spLocks noGrp="1"/>
          </p:cNvSpPr>
          <p:nvPr>
            <p:ph type="title"/>
          </p:nvPr>
        </p:nvSpPr>
        <p:spPr>
          <a:xfrm>
            <a:off x="646744" y="640080"/>
            <a:ext cx="4173905" cy="5577818"/>
          </a:xfrm>
        </p:spPr>
        <p:txBody>
          <a:bodyPr vert="horz" lIns="91440" tIns="45720" rIns="91440" bIns="45720" rtlCol="0" anchor="ctr">
            <a:normAutofit/>
          </a:bodyPr>
          <a:lstStyle/>
          <a:p>
            <a:pPr algn="r"/>
            <a:r>
              <a:rPr lang="en-US" sz="5400" b="1" kern="1200">
                <a:solidFill>
                  <a:srgbClr val="FFFFFF"/>
                </a:solidFill>
                <a:latin typeface="+mj-lt"/>
                <a:ea typeface="+mj-ea"/>
                <a:cs typeface="+mj-cs"/>
              </a:rPr>
              <a:t>Cumulus-stadiet</a:t>
            </a:r>
          </a:p>
        </p:txBody>
      </p:sp>
      <p:cxnSp>
        <p:nvCxnSpPr>
          <p:cNvPr id="14" name="Straight Connector 13">
            <a:extLst>
              <a:ext uri="{FF2B5EF4-FFF2-40B4-BE49-F238E27FC236}">
                <a16:creationId xmlns:a16="http://schemas.microsoft.com/office/drawing/2014/main" id="{0B91AB35-C3B4-4B70-B3DD-13D63B7DA2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3975" y="2423149"/>
            <a:ext cx="0" cy="201168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7" name="Plassholder for innhold 6" descr="Et bilde som inneholder skjermbilde&#10;&#10;Automatisk generert beskrivelse">
            <a:extLst>
              <a:ext uri="{FF2B5EF4-FFF2-40B4-BE49-F238E27FC236}">
                <a16:creationId xmlns:a16="http://schemas.microsoft.com/office/drawing/2014/main" id="{3086CA68-FC11-441E-B083-35FC84FF9C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98673" y="640080"/>
            <a:ext cx="3654124" cy="5578816"/>
          </a:xfrm>
          <a:prstGeom prst="rect">
            <a:avLst/>
          </a:prstGeom>
        </p:spPr>
      </p:pic>
      <p:sp>
        <p:nvSpPr>
          <p:cNvPr id="3" name="Plassholder for dato 2">
            <a:extLst>
              <a:ext uri="{FF2B5EF4-FFF2-40B4-BE49-F238E27FC236}">
                <a16:creationId xmlns:a16="http://schemas.microsoft.com/office/drawing/2014/main" id="{80B37134-A9B2-4E3C-9159-A01E5C0073A5}"/>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A591A9B5-E328-40B6-A92F-63B91EBA4C2E}"/>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91130187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F24A09B-713F-43FC-AB6E-B880839685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336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D87E4B1-2CDC-48E1-97EC-EDD5928B7082}"/>
              </a:ext>
            </a:extLst>
          </p:cNvPr>
          <p:cNvSpPr>
            <a:spLocks noGrp="1"/>
          </p:cNvSpPr>
          <p:nvPr>
            <p:ph type="title"/>
          </p:nvPr>
        </p:nvSpPr>
        <p:spPr>
          <a:xfrm>
            <a:off x="646744" y="640080"/>
            <a:ext cx="4173905" cy="5577818"/>
          </a:xfrm>
        </p:spPr>
        <p:txBody>
          <a:bodyPr vert="horz" lIns="91440" tIns="45720" rIns="91440" bIns="45720" rtlCol="0" anchor="ctr">
            <a:normAutofit/>
          </a:bodyPr>
          <a:lstStyle/>
          <a:p>
            <a:pPr algn="r"/>
            <a:r>
              <a:rPr lang="en-US" sz="5000" b="1" kern="1200" dirty="0">
                <a:solidFill>
                  <a:srgbClr val="FFFFFF"/>
                </a:solidFill>
                <a:latin typeface="+mj-lt"/>
                <a:ea typeface="+mj-ea"/>
                <a:cs typeface="+mj-cs"/>
              </a:rPr>
              <a:t>Cumulonimbus-</a:t>
            </a:r>
            <a:r>
              <a:rPr lang="en-US" sz="5000" b="1" kern="1200" dirty="0" err="1">
                <a:solidFill>
                  <a:srgbClr val="FFFFFF"/>
                </a:solidFill>
                <a:latin typeface="+mj-lt"/>
                <a:ea typeface="+mj-ea"/>
                <a:cs typeface="+mj-cs"/>
              </a:rPr>
              <a:t>regn</a:t>
            </a:r>
            <a:r>
              <a:rPr lang="en-US" sz="5000" b="1" kern="1200" dirty="0">
                <a:solidFill>
                  <a:srgbClr val="FFFFFF"/>
                </a:solidFill>
                <a:latin typeface="+mj-lt"/>
                <a:ea typeface="+mj-ea"/>
                <a:cs typeface="+mj-cs"/>
              </a:rPr>
              <a:t> - eller det </a:t>
            </a:r>
            <a:r>
              <a:rPr lang="en-US" sz="5000" b="1" kern="1200" dirty="0" err="1">
                <a:solidFill>
                  <a:srgbClr val="FFFFFF"/>
                </a:solidFill>
                <a:latin typeface="+mj-lt"/>
                <a:ea typeface="+mj-ea"/>
                <a:cs typeface="+mj-cs"/>
              </a:rPr>
              <a:t>modne</a:t>
            </a:r>
            <a:r>
              <a:rPr lang="en-US" sz="5000" b="1" kern="1200" dirty="0">
                <a:solidFill>
                  <a:srgbClr val="FFFFFF"/>
                </a:solidFill>
                <a:latin typeface="+mj-lt"/>
                <a:ea typeface="+mj-ea"/>
                <a:cs typeface="+mj-cs"/>
              </a:rPr>
              <a:t> </a:t>
            </a:r>
            <a:r>
              <a:rPr lang="en-US" sz="5000" b="1" kern="1200" dirty="0" err="1">
                <a:solidFill>
                  <a:srgbClr val="FFFFFF"/>
                </a:solidFill>
                <a:latin typeface="+mj-lt"/>
                <a:ea typeface="+mj-ea"/>
                <a:cs typeface="+mj-cs"/>
              </a:rPr>
              <a:t>stadiet</a:t>
            </a:r>
            <a:r>
              <a:rPr lang="en-US" sz="5000" b="1" kern="1200" dirty="0">
                <a:solidFill>
                  <a:srgbClr val="FFFFFF"/>
                </a:solidFill>
                <a:latin typeface="+mj-lt"/>
                <a:ea typeface="+mj-ea"/>
                <a:cs typeface="+mj-cs"/>
              </a:rPr>
              <a:t> </a:t>
            </a:r>
          </a:p>
        </p:txBody>
      </p:sp>
      <p:cxnSp>
        <p:nvCxnSpPr>
          <p:cNvPr id="12" name="Straight Connector 11">
            <a:extLst>
              <a:ext uri="{FF2B5EF4-FFF2-40B4-BE49-F238E27FC236}">
                <a16:creationId xmlns:a16="http://schemas.microsoft.com/office/drawing/2014/main" id="{0B91AB35-C3B4-4B70-B3DD-13D63B7DA2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3975" y="2423149"/>
            <a:ext cx="0" cy="201168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5" name="Plassholder for innhold 4" descr="Et bilde som inneholder kart, tekst&#10;&#10;Automatisk generert beskrivelse">
            <a:extLst>
              <a:ext uri="{FF2B5EF4-FFF2-40B4-BE49-F238E27FC236}">
                <a16:creationId xmlns:a16="http://schemas.microsoft.com/office/drawing/2014/main" id="{9F62951F-CC5E-4797-AC2F-DE618562E38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98673" y="640080"/>
            <a:ext cx="3654124" cy="5578816"/>
          </a:xfrm>
          <a:prstGeom prst="rect">
            <a:avLst/>
          </a:prstGeom>
        </p:spPr>
      </p:pic>
      <p:sp>
        <p:nvSpPr>
          <p:cNvPr id="3" name="Plassholder for dato 2">
            <a:extLst>
              <a:ext uri="{FF2B5EF4-FFF2-40B4-BE49-F238E27FC236}">
                <a16:creationId xmlns:a16="http://schemas.microsoft.com/office/drawing/2014/main" id="{E18FC5F1-CE84-483A-8433-27FF8C721C8B}"/>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16E2335B-F769-4C94-99F0-A1637CC6EE0D}"/>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34826226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F24A09B-713F-43FC-AB6E-B880839685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3D2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D87E4B1-2CDC-48E1-97EC-EDD5928B7082}"/>
              </a:ext>
            </a:extLst>
          </p:cNvPr>
          <p:cNvSpPr>
            <a:spLocks noGrp="1"/>
          </p:cNvSpPr>
          <p:nvPr>
            <p:ph type="title"/>
          </p:nvPr>
        </p:nvSpPr>
        <p:spPr>
          <a:xfrm>
            <a:off x="646744" y="640080"/>
            <a:ext cx="4173905" cy="5577818"/>
          </a:xfrm>
        </p:spPr>
        <p:txBody>
          <a:bodyPr vert="horz" lIns="91440" tIns="45720" rIns="91440" bIns="45720" rtlCol="0" anchor="ctr">
            <a:normAutofit/>
          </a:bodyPr>
          <a:lstStyle/>
          <a:p>
            <a:pPr algn="r"/>
            <a:r>
              <a:rPr lang="en-US" sz="3800" b="1" kern="1200">
                <a:solidFill>
                  <a:srgbClr val="FFFFFF"/>
                </a:solidFill>
                <a:latin typeface="+mj-lt"/>
                <a:ea typeface="+mj-ea"/>
                <a:cs typeface="+mj-cs"/>
              </a:rPr>
              <a:t>Oppløsningsstadiet</a:t>
            </a:r>
          </a:p>
        </p:txBody>
      </p:sp>
      <p:cxnSp>
        <p:nvCxnSpPr>
          <p:cNvPr id="12" name="Straight Connector 11">
            <a:extLst>
              <a:ext uri="{FF2B5EF4-FFF2-40B4-BE49-F238E27FC236}">
                <a16:creationId xmlns:a16="http://schemas.microsoft.com/office/drawing/2014/main" id="{0B91AB35-C3B4-4B70-B3DD-13D63B7DA2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3975" y="2423149"/>
            <a:ext cx="0" cy="201168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5" name="Plassholder for innhold 4">
            <a:extLst>
              <a:ext uri="{FF2B5EF4-FFF2-40B4-BE49-F238E27FC236}">
                <a16:creationId xmlns:a16="http://schemas.microsoft.com/office/drawing/2014/main" id="{30BAAFD5-5F3D-46EF-97BE-7842991ADA6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98673" y="640080"/>
            <a:ext cx="3654124" cy="5578816"/>
          </a:xfrm>
          <a:prstGeom prst="rect">
            <a:avLst/>
          </a:prstGeom>
        </p:spPr>
      </p:pic>
      <p:sp>
        <p:nvSpPr>
          <p:cNvPr id="3" name="Plassholder for dato 2">
            <a:extLst>
              <a:ext uri="{FF2B5EF4-FFF2-40B4-BE49-F238E27FC236}">
                <a16:creationId xmlns:a16="http://schemas.microsoft.com/office/drawing/2014/main" id="{AEECFF02-D78B-4461-8F41-7A919C98C5BD}"/>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0B245BDC-6F64-4E03-83C7-05D20E359783}"/>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41438292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e 4" descr="Et bilde som inneholder gress, utendørs, natur, vann&#10;&#10;Automatisk generert beskrivelse">
            <a:extLst>
              <a:ext uri="{FF2B5EF4-FFF2-40B4-BE49-F238E27FC236}">
                <a16:creationId xmlns:a16="http://schemas.microsoft.com/office/drawing/2014/main" id="{50C8F5CE-B52A-43D9-8F4D-1284775AE5E4}"/>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a:stretch/>
        </p:blipFill>
        <p:spPr>
          <a:xfrm>
            <a:off x="20" y="1"/>
            <a:ext cx="12191980" cy="6857999"/>
          </a:xfrm>
          <a:prstGeom prst="rect">
            <a:avLst/>
          </a:prstGeom>
        </p:spPr>
      </p:pic>
      <p:sp>
        <p:nvSpPr>
          <p:cNvPr id="2" name="Tittel 1">
            <a:extLst>
              <a:ext uri="{FF2B5EF4-FFF2-40B4-BE49-F238E27FC236}">
                <a16:creationId xmlns:a16="http://schemas.microsoft.com/office/drawing/2014/main" id="{E32CB4F8-A8E4-4AB2-8BFF-435E4CC73AF9}"/>
              </a:ext>
            </a:extLst>
          </p:cNvPr>
          <p:cNvSpPr>
            <a:spLocks noGrp="1"/>
          </p:cNvSpPr>
          <p:nvPr>
            <p:ph type="title"/>
          </p:nvPr>
        </p:nvSpPr>
        <p:spPr>
          <a:xfrm>
            <a:off x="838201" y="1065862"/>
            <a:ext cx="3313164" cy="4726276"/>
          </a:xfrm>
        </p:spPr>
        <p:txBody>
          <a:bodyPr>
            <a:normAutofit/>
          </a:bodyPr>
          <a:lstStyle/>
          <a:p>
            <a:pPr algn="r"/>
            <a:r>
              <a:rPr lang="nb-NO" sz="4000" b="1">
                <a:solidFill>
                  <a:srgbClr val="FFFFFF"/>
                </a:solidFill>
              </a:rPr>
              <a:t>Tåke</a:t>
            </a:r>
          </a:p>
        </p:txBody>
      </p:sp>
      <p:cxnSp>
        <p:nvCxnSpPr>
          <p:cNvPr id="12" name="Straight Connector 1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6B082023-0E0B-4E47-B8DF-B46B965BFBC2}"/>
              </a:ext>
            </a:extLst>
          </p:cNvPr>
          <p:cNvSpPr>
            <a:spLocks noGrp="1"/>
          </p:cNvSpPr>
          <p:nvPr>
            <p:ph idx="1"/>
          </p:nvPr>
        </p:nvSpPr>
        <p:spPr>
          <a:xfrm>
            <a:off x="5048336" y="1489374"/>
            <a:ext cx="5744685" cy="4726276"/>
          </a:xfrm>
        </p:spPr>
        <p:txBody>
          <a:bodyPr anchor="ctr">
            <a:normAutofit/>
          </a:bodyPr>
          <a:lstStyle/>
          <a:p>
            <a:r>
              <a:rPr lang="nb-NO" dirty="0">
                <a:solidFill>
                  <a:srgbClr val="FFFFFF"/>
                </a:solidFill>
              </a:rPr>
              <a:t>Adveksjonståke</a:t>
            </a:r>
          </a:p>
          <a:p>
            <a:r>
              <a:rPr lang="nb-NO" dirty="0">
                <a:solidFill>
                  <a:srgbClr val="FFFFFF"/>
                </a:solidFill>
              </a:rPr>
              <a:t>Strålingståke</a:t>
            </a:r>
          </a:p>
          <a:p>
            <a:r>
              <a:rPr lang="nb-NO" dirty="0">
                <a:solidFill>
                  <a:srgbClr val="FFFFFF"/>
                </a:solidFill>
              </a:rPr>
              <a:t>Fronttåke / regntåke</a:t>
            </a:r>
          </a:p>
          <a:p>
            <a:r>
              <a:rPr lang="nb-NO" dirty="0">
                <a:solidFill>
                  <a:srgbClr val="FFFFFF"/>
                </a:solidFill>
              </a:rPr>
              <a:t>Daltåke </a:t>
            </a:r>
          </a:p>
          <a:p>
            <a:r>
              <a:rPr lang="nb-NO" dirty="0">
                <a:solidFill>
                  <a:srgbClr val="FFFFFF"/>
                </a:solidFill>
              </a:rPr>
              <a:t>Fjelltåke</a:t>
            </a:r>
          </a:p>
          <a:p>
            <a:r>
              <a:rPr lang="nb-NO" dirty="0">
                <a:solidFill>
                  <a:srgbClr val="FFFFFF"/>
                </a:solidFill>
              </a:rPr>
              <a:t>Frosttåke</a:t>
            </a:r>
          </a:p>
          <a:p>
            <a:endParaRPr lang="nb-NO" sz="2000" dirty="0">
              <a:solidFill>
                <a:srgbClr val="FFFFFF"/>
              </a:solidFill>
            </a:endParaRPr>
          </a:p>
        </p:txBody>
      </p:sp>
      <p:sp>
        <p:nvSpPr>
          <p:cNvPr id="4" name="Plassholder for dato 3">
            <a:extLst>
              <a:ext uri="{FF2B5EF4-FFF2-40B4-BE49-F238E27FC236}">
                <a16:creationId xmlns:a16="http://schemas.microsoft.com/office/drawing/2014/main" id="{DA00C2CE-72D9-4BE0-B24B-FCACB639F7B7}"/>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080A60AF-F8BA-4AD3-9074-302F8C2074DF}"/>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2402608071"/>
      </p:ext>
    </p:extLst>
  </p:cSld>
  <p:clrMapOvr>
    <a:overrideClrMapping bg1="dk1" tx1="lt1" bg2="dk2" tx2="lt2" accent1="accent1" accent2="accent2" accent3="accent3" accent4="accent4" accent5="accent5" accent6="accent6" hlink="hlink" folHlink="folHlink"/>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E32CB4F8-A8E4-4AB2-8BFF-435E4CC73AF9}"/>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nb-NO" sz="2800" b="1"/>
              <a:t>Adveksjonståke – «advection fog»</a:t>
            </a:r>
          </a:p>
        </p:txBody>
      </p:sp>
      <p:sp>
        <p:nvSpPr>
          <p:cNvPr id="3" name="Plassholder for innhold 2">
            <a:extLst>
              <a:ext uri="{FF2B5EF4-FFF2-40B4-BE49-F238E27FC236}">
                <a16:creationId xmlns:a16="http://schemas.microsoft.com/office/drawing/2014/main" id="{6B082023-0E0B-4E47-B8DF-B46B965BFBC2}"/>
              </a:ext>
            </a:extLst>
          </p:cNvPr>
          <p:cNvSpPr>
            <a:spLocks noGrp="1"/>
          </p:cNvSpPr>
          <p:nvPr>
            <p:ph idx="1"/>
          </p:nvPr>
        </p:nvSpPr>
        <p:spPr>
          <a:xfrm>
            <a:off x="643467" y="2638043"/>
            <a:ext cx="3678275" cy="3791633"/>
          </a:xfrm>
        </p:spPr>
        <p:txBody>
          <a:bodyPr>
            <a:normAutofit fontScale="92500" lnSpcReduction="10000"/>
          </a:bodyPr>
          <a:lstStyle/>
          <a:p>
            <a:r>
              <a:rPr lang="nb-NO" sz="1800" dirty="0"/>
              <a:t>Oppstår når luften blir avkjølt nedenfra. Medvirkende forhold: </a:t>
            </a:r>
          </a:p>
          <a:p>
            <a:pPr>
              <a:buFontTx/>
              <a:buChar char="-"/>
            </a:pPr>
            <a:r>
              <a:rPr lang="nb-NO" sz="1800" dirty="0"/>
              <a:t>Mye fuktighet i luften</a:t>
            </a:r>
          </a:p>
          <a:p>
            <a:pPr>
              <a:buFontTx/>
              <a:buChar char="-"/>
            </a:pPr>
            <a:r>
              <a:rPr lang="nb-NO" sz="1800" dirty="0"/>
              <a:t>Luft som strømmer over fuktig underlag eller vann</a:t>
            </a:r>
          </a:p>
          <a:p>
            <a:pPr>
              <a:buFontTx/>
              <a:buChar char="-"/>
            </a:pPr>
            <a:r>
              <a:rPr lang="nb-NO" sz="1800" dirty="0"/>
              <a:t>Stor temperaturforskjell i underlaget</a:t>
            </a:r>
          </a:p>
          <a:p>
            <a:pPr>
              <a:buFontTx/>
              <a:buChar char="-"/>
            </a:pPr>
            <a:r>
              <a:rPr lang="nb-NO" sz="1800" dirty="0"/>
              <a:t>Svak vind </a:t>
            </a:r>
          </a:p>
          <a:p>
            <a:r>
              <a:rPr lang="nb-NO" sz="1800" dirty="0"/>
              <a:t>Oppstår gjerne om våren og tidlig sommer langs kysten</a:t>
            </a:r>
          </a:p>
          <a:p>
            <a:r>
              <a:rPr lang="nb-NO" sz="1800" dirty="0"/>
              <a:t>Kan også oppstå når en varm front glir over et område som er dekket med snø </a:t>
            </a:r>
          </a:p>
          <a:p>
            <a:r>
              <a:rPr lang="nb-NO" sz="1800" dirty="0"/>
              <a:t>Kan forme et høyt vertikalt lag</a:t>
            </a:r>
          </a:p>
        </p:txBody>
      </p:sp>
      <p:pic>
        <p:nvPicPr>
          <p:cNvPr id="5" name="Bilde 4" descr="Et bilde som inneholder utendørs, sol, skyer, snø&#10;&#10;Automatisk generert beskrivelse">
            <a:extLst>
              <a:ext uri="{FF2B5EF4-FFF2-40B4-BE49-F238E27FC236}">
                <a16:creationId xmlns:a16="http://schemas.microsoft.com/office/drawing/2014/main" id="{AAE02EE9-1CFC-4D09-A379-EF1DAB11B2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7405" y="643467"/>
            <a:ext cx="5031485" cy="5410199"/>
          </a:xfrm>
          <a:prstGeom prst="rect">
            <a:avLst/>
          </a:prstGeom>
        </p:spPr>
      </p:pic>
      <p:sp>
        <p:nvSpPr>
          <p:cNvPr id="4" name="Plassholder for dato 3">
            <a:extLst>
              <a:ext uri="{FF2B5EF4-FFF2-40B4-BE49-F238E27FC236}">
                <a16:creationId xmlns:a16="http://schemas.microsoft.com/office/drawing/2014/main" id="{A4433C6E-52FA-4FE2-A693-F8D509227866}"/>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23B4A69D-49A5-46B7-844F-EACA36AB37CC}"/>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2323106340"/>
      </p:ext>
    </p:extLst>
  </p:cSld>
  <p:clrMapOvr>
    <a:overrideClrMapping bg1="dk1" tx1="lt1" bg2="dk2" tx2="lt2" accent1="accent1" accent2="accent2" accent3="accent3" accent4="accent4" accent5="accent5" accent6="accent6" hlink="hlink" folHlink="folHlink"/>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B59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E32CB4F8-A8E4-4AB2-8BFF-435E4CC73AF9}"/>
              </a:ext>
            </a:extLst>
          </p:cNvPr>
          <p:cNvSpPr>
            <a:spLocks noGrp="1"/>
          </p:cNvSpPr>
          <p:nvPr>
            <p:ph type="title"/>
          </p:nvPr>
        </p:nvSpPr>
        <p:spPr>
          <a:xfrm>
            <a:off x="524256" y="4767072"/>
            <a:ext cx="6594189" cy="1625210"/>
          </a:xfrm>
        </p:spPr>
        <p:txBody>
          <a:bodyPr>
            <a:normAutofit/>
          </a:bodyPr>
          <a:lstStyle/>
          <a:p>
            <a:pPr algn="r"/>
            <a:r>
              <a:rPr lang="nb-NO" b="1" dirty="0">
                <a:solidFill>
                  <a:srgbClr val="FFFFFF"/>
                </a:solidFill>
              </a:rPr>
              <a:t>Strålingståke </a:t>
            </a:r>
          </a:p>
        </p:txBody>
      </p:sp>
      <p:pic>
        <p:nvPicPr>
          <p:cNvPr id="5" name="Bilde 4" descr="Et bilde som inneholder utendørs, vann, snø, mann&#10;&#10;Automatisk generert beskrivelse">
            <a:extLst>
              <a:ext uri="{FF2B5EF4-FFF2-40B4-BE49-F238E27FC236}">
                <a16:creationId xmlns:a16="http://schemas.microsoft.com/office/drawing/2014/main" id="{992380A7-1834-4072-A8DD-AFDFB0AC3A77}"/>
              </a:ext>
            </a:extLst>
          </p:cNvPr>
          <p:cNvPicPr>
            <a:picLocks noChangeAspect="1"/>
          </p:cNvPicPr>
          <p:nvPr/>
        </p:nvPicPr>
        <p:blipFill rotWithShape="1">
          <a:blip r:embed="rId2">
            <a:extLst>
              <a:ext uri="{28A0092B-C50C-407E-A947-70E740481C1C}">
                <a14:useLocalDpi xmlns:a14="http://schemas.microsoft.com/office/drawing/2010/main" val="0"/>
              </a:ext>
            </a:extLst>
          </a:blip>
          <a:srcRect t="1195" r="1" b="21216"/>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6B082023-0E0B-4E47-B8DF-B46B965BFBC2}"/>
              </a:ext>
            </a:extLst>
          </p:cNvPr>
          <p:cNvSpPr>
            <a:spLocks noGrp="1"/>
          </p:cNvSpPr>
          <p:nvPr>
            <p:ph idx="1"/>
          </p:nvPr>
        </p:nvSpPr>
        <p:spPr>
          <a:xfrm>
            <a:off x="8029319" y="917725"/>
            <a:ext cx="3424739" cy="4852362"/>
          </a:xfrm>
        </p:spPr>
        <p:txBody>
          <a:bodyPr anchor="ctr">
            <a:normAutofit fontScale="92500" lnSpcReduction="10000"/>
          </a:bodyPr>
          <a:lstStyle/>
          <a:p>
            <a:r>
              <a:rPr lang="nb-NO" sz="2000" dirty="0">
                <a:solidFill>
                  <a:srgbClr val="FFFFFF"/>
                </a:solidFill>
              </a:rPr>
              <a:t>Oppstår når fuktig luft avkjøles på grunn av varmeutstråling («radiation») fra bakken, slik at duggpunktet nåes</a:t>
            </a:r>
          </a:p>
          <a:p>
            <a:r>
              <a:rPr lang="nb-NO" sz="2000" dirty="0">
                <a:solidFill>
                  <a:srgbClr val="FFFFFF"/>
                </a:solidFill>
              </a:rPr>
              <a:t>Vanlig i innlandet i Norge om høsten. Medvirkende forhold:</a:t>
            </a:r>
          </a:p>
          <a:p>
            <a:pPr>
              <a:buFontTx/>
              <a:buChar char="-"/>
            </a:pPr>
            <a:r>
              <a:rPr lang="nb-NO" sz="2000" dirty="0">
                <a:solidFill>
                  <a:srgbClr val="FFFFFF"/>
                </a:solidFill>
              </a:rPr>
              <a:t>Fuktig luft ved bakken</a:t>
            </a:r>
          </a:p>
          <a:p>
            <a:pPr>
              <a:buFontTx/>
              <a:buChar char="-"/>
            </a:pPr>
            <a:r>
              <a:rPr lang="nb-NO" sz="2000" dirty="0">
                <a:solidFill>
                  <a:srgbClr val="FFFFFF"/>
                </a:solidFill>
              </a:rPr>
              <a:t>Tørr luft i høyden</a:t>
            </a:r>
          </a:p>
          <a:p>
            <a:pPr>
              <a:buFontTx/>
              <a:buChar char="-"/>
            </a:pPr>
            <a:r>
              <a:rPr lang="nb-NO" sz="2000" dirty="0">
                <a:solidFill>
                  <a:srgbClr val="FFFFFF"/>
                </a:solidFill>
              </a:rPr>
              <a:t>Fuktig underlag</a:t>
            </a:r>
          </a:p>
          <a:p>
            <a:pPr>
              <a:buFontTx/>
              <a:buChar char="-"/>
            </a:pPr>
            <a:r>
              <a:rPr lang="nb-NO" sz="2000" dirty="0">
                <a:solidFill>
                  <a:srgbClr val="FFFFFF"/>
                </a:solidFill>
              </a:rPr>
              <a:t>Svak vind og klar himmel</a:t>
            </a:r>
          </a:p>
          <a:p>
            <a:r>
              <a:rPr lang="nb-NO" sz="2000" dirty="0">
                <a:solidFill>
                  <a:srgbClr val="FFFFFF"/>
                </a:solidFill>
              </a:rPr>
              <a:t>Oppløses normalt etter soloppgang når bakken oppvarmes, kan også bli underkjølt («freezing fog») dersom den oppstår i temperaturer under null</a:t>
            </a:r>
          </a:p>
        </p:txBody>
      </p:sp>
      <p:sp>
        <p:nvSpPr>
          <p:cNvPr id="4" name="Plassholder for dato 3">
            <a:extLst>
              <a:ext uri="{FF2B5EF4-FFF2-40B4-BE49-F238E27FC236}">
                <a16:creationId xmlns:a16="http://schemas.microsoft.com/office/drawing/2014/main" id="{CF112B5D-5921-4BF5-A207-9FD0AD1427B0}"/>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9B6064D8-714B-4345-A583-D56E023F4FBE}"/>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5122537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 name="Rectangle 1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E32CB4F8-A8E4-4AB2-8BFF-435E4CC73AF9}"/>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nb-NO" sz="2800" b="1"/>
              <a:t>Fronttåke / regntåke – «frontal fog»</a:t>
            </a:r>
          </a:p>
        </p:txBody>
      </p:sp>
      <p:sp>
        <p:nvSpPr>
          <p:cNvPr id="3" name="Plassholder for innhold 2">
            <a:extLst>
              <a:ext uri="{FF2B5EF4-FFF2-40B4-BE49-F238E27FC236}">
                <a16:creationId xmlns:a16="http://schemas.microsoft.com/office/drawing/2014/main" id="{6B082023-0E0B-4E47-B8DF-B46B965BFBC2}"/>
              </a:ext>
            </a:extLst>
          </p:cNvPr>
          <p:cNvSpPr>
            <a:spLocks noGrp="1"/>
          </p:cNvSpPr>
          <p:nvPr>
            <p:ph idx="1"/>
          </p:nvPr>
        </p:nvSpPr>
        <p:spPr>
          <a:xfrm>
            <a:off x="643468" y="2638043"/>
            <a:ext cx="3363974" cy="3415623"/>
          </a:xfrm>
        </p:spPr>
        <p:txBody>
          <a:bodyPr>
            <a:normAutofit/>
          </a:bodyPr>
          <a:lstStyle/>
          <a:p>
            <a:r>
              <a:rPr lang="nb-NO" sz="2000"/>
              <a:t>Oppstår i forbindelse med en front, eller i varmt jevnt tett regnvær med små dråper som faller langsomt </a:t>
            </a:r>
          </a:p>
          <a:p>
            <a:r>
              <a:rPr lang="nb-NO" sz="2000"/>
              <a:t>Luften blir mettet av regndråpene og det blir tåke </a:t>
            </a:r>
          </a:p>
          <a:p>
            <a:r>
              <a:rPr lang="nb-NO" sz="2000"/>
              <a:t>Forekommer oftest ved en varmfront</a:t>
            </a:r>
          </a:p>
        </p:txBody>
      </p:sp>
      <p:pic>
        <p:nvPicPr>
          <p:cNvPr id="5" name="Bilde 4">
            <a:extLst>
              <a:ext uri="{FF2B5EF4-FFF2-40B4-BE49-F238E27FC236}">
                <a16:creationId xmlns:a16="http://schemas.microsoft.com/office/drawing/2014/main" id="{97214BC6-5843-4369-8669-D643CF75C9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2378" y="182880"/>
            <a:ext cx="7269622" cy="6747309"/>
          </a:xfrm>
          <a:prstGeom prst="rect">
            <a:avLst/>
          </a:prstGeom>
        </p:spPr>
      </p:pic>
      <p:sp>
        <p:nvSpPr>
          <p:cNvPr id="4" name="Plassholder for dato 3">
            <a:extLst>
              <a:ext uri="{FF2B5EF4-FFF2-40B4-BE49-F238E27FC236}">
                <a16:creationId xmlns:a16="http://schemas.microsoft.com/office/drawing/2014/main" id="{9F89D1C0-D9FE-491B-A09E-2D2E531E08AC}"/>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CE1FD244-272B-4784-8A59-564148C1D873}"/>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192647865"/>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1283</TotalTime>
  <Words>10090</Words>
  <Application>Microsoft Office PowerPoint</Application>
  <PresentationFormat>Widescreen</PresentationFormat>
  <Paragraphs>1177</Paragraphs>
  <Slides>185</Slides>
  <Notes>0</Notes>
  <HiddenSlides>0</HiddenSlides>
  <MMClips>0</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185</vt:i4>
      </vt:variant>
    </vt:vector>
  </HeadingPairs>
  <TitlesOfParts>
    <vt:vector size="191" baseType="lpstr">
      <vt:lpstr>-apple-system</vt:lpstr>
      <vt:lpstr>Arial</vt:lpstr>
      <vt:lpstr>Calibri</vt:lpstr>
      <vt:lpstr>Calibri Light</vt:lpstr>
      <vt:lpstr>Tw Cen MT</vt:lpstr>
      <vt:lpstr>Office-tema</vt:lpstr>
      <vt:lpstr>PowerPoint-presentasjon</vt:lpstr>
      <vt:lpstr>Del 0 Innledning</vt:lpstr>
      <vt:lpstr>PowerPoint-presentasjon</vt:lpstr>
      <vt:lpstr>PowerPoint-presentasjon</vt:lpstr>
      <vt:lpstr>Del 1 Atmosfæren</vt:lpstr>
      <vt:lpstr>Atmosfærens inndeling og egenskaper</vt:lpstr>
      <vt:lpstr>Inndeling av atmosfæren</vt:lpstr>
      <vt:lpstr>Atmosfærens innhold</vt:lpstr>
      <vt:lpstr>Atmosfærens egenskaper</vt:lpstr>
      <vt:lpstr>Atmosfærens trykk</vt:lpstr>
      <vt:lpstr>Måling av lufttrykk</vt:lpstr>
      <vt:lpstr>Atmosfærens temperatur</vt:lpstr>
      <vt:lpstr>Lufttemperatur</vt:lpstr>
      <vt:lpstr>Atmosfærens tetthet</vt:lpstr>
      <vt:lpstr>Hygrometer</vt:lpstr>
      <vt:lpstr>Internasjonal standard atmosfære</vt:lpstr>
      <vt:lpstr>Internasjonal standardatmosfære</vt:lpstr>
      <vt:lpstr>Internasjonal standard atmosfære - egenskaper</vt:lpstr>
      <vt:lpstr>Luftens stabilitet</vt:lpstr>
      <vt:lpstr>Vanndampen og dens kretsløp</vt:lpstr>
      <vt:lpstr>Vanndampens kretsløp krever energi</vt:lpstr>
      <vt:lpstr>Viktige begreper – mettet luft («saturated air»)</vt:lpstr>
      <vt:lpstr>Viktige begreper – relativ fuktighet</vt:lpstr>
      <vt:lpstr>Viktige begreper – duggpunktstemperatur TD</vt:lpstr>
      <vt:lpstr>Viktige begreper – temperaturgradienter («lapse rates»)</vt:lpstr>
      <vt:lpstr>Omgivelsenes temperaturgradient («ELR»)</vt:lpstr>
      <vt:lpstr>Tørradiabatisk temperaturgradient («DALR»)</vt:lpstr>
      <vt:lpstr>Fuktigadiabatisk temperaturgradient («SALR»)</vt:lpstr>
      <vt:lpstr>Luftens stabilitet</vt:lpstr>
      <vt:lpstr>Konveksjon, subsidens og adveksjon</vt:lpstr>
      <vt:lpstr>Varmetransport i atmosfæren</vt:lpstr>
      <vt:lpstr>Solstråling</vt:lpstr>
      <vt:lpstr>Solstråling –refleksjon og absorbsjon</vt:lpstr>
      <vt:lpstr>Jorden og atmosfæren er i balanse</vt:lpstr>
      <vt:lpstr>Varmeledning og varmestråling</vt:lpstr>
      <vt:lpstr>Temperaturvariasjoner</vt:lpstr>
      <vt:lpstr>Inversjoner</vt:lpstr>
      <vt:lpstr>Bakke(temperatur)inversjon</vt:lpstr>
      <vt:lpstr>Frontinversjon</vt:lpstr>
      <vt:lpstr>Subsidensinversjon</vt:lpstr>
      <vt:lpstr>Turbulensinversjon</vt:lpstr>
      <vt:lpstr>Lufttrykk</vt:lpstr>
      <vt:lpstr>Isobarer</vt:lpstr>
      <vt:lpstr>Q-koder</vt:lpstr>
      <vt:lpstr>PowerPoint-presentasjon</vt:lpstr>
      <vt:lpstr>Lufttetthet</vt:lpstr>
      <vt:lpstr>Forhold mellom trykk, temperatur og tetthet</vt:lpstr>
      <vt:lpstr>Høydemåling</vt:lpstr>
      <vt:lpstr>Høydebegreper</vt:lpstr>
      <vt:lpstr>Gjennomgang:Flyging mellom høyde og nivå</vt:lpstr>
      <vt:lpstr>Gjennomgangshøyde og -nivå</vt:lpstr>
      <vt:lpstr>Feilkilder ved avvik i temperatur og trykk</vt:lpstr>
      <vt:lpstr>PowerPoint-presentasjon</vt:lpstr>
      <vt:lpstr>Huskeregel! Dersom en flyr fra ett værsystem til et annet </vt:lpstr>
      <vt:lpstr>Utregninger/trykkavvik og trykkendringer – 1 </vt:lpstr>
      <vt:lpstr>Utregninger/trykkavvik og trykkendringer – 2 </vt:lpstr>
      <vt:lpstr>Utregninger/trykkavvik og trykkendringer – 3</vt:lpstr>
      <vt:lpstr>Vind, trykksystemer og turbulens</vt:lpstr>
      <vt:lpstr>Vind </vt:lpstr>
      <vt:lpstr>Vindmåling</vt:lpstr>
      <vt:lpstr>Begreper</vt:lpstr>
      <vt:lpstr>Turbulens</vt:lpstr>
      <vt:lpstr>Vindkast</vt:lpstr>
      <vt:lpstr>Friksjonslaget (grensesjiktet)</vt:lpstr>
      <vt:lpstr>Trykkgradient</vt:lpstr>
      <vt:lpstr>Corioliskraften</vt:lpstr>
      <vt:lpstr>Gradientvind og geostrofisk vind</vt:lpstr>
      <vt:lpstr>Globale vindsystemer</vt:lpstr>
      <vt:lpstr>Lokale vindsystemer – fjellvind og dalvind</vt:lpstr>
      <vt:lpstr>Lokale vindsystemer – katabatiske vinder</vt:lpstr>
      <vt:lpstr>Lokale vindsystemer – fønvind</vt:lpstr>
      <vt:lpstr>Lokale vindsystemer – vind i kyststrøk</vt:lpstr>
      <vt:lpstr>Skyer og tåke</vt:lpstr>
      <vt:lpstr>PowerPoint-presentasjon</vt:lpstr>
      <vt:lpstr>Hvordan det dannes skyer</vt:lpstr>
      <vt:lpstr>Høye skyer skybase   20 - 40 000 fot</vt:lpstr>
      <vt:lpstr>Ci – Cirrus – Fjærskyer</vt:lpstr>
      <vt:lpstr>Cc – Cirrocumulus - Makrellskyer</vt:lpstr>
      <vt:lpstr>Cs – Cirrostratus – Slørskyer</vt:lpstr>
      <vt:lpstr>Mellomhøye skyer skybase over 6500 fot</vt:lpstr>
      <vt:lpstr>Ac – Altocumulus - Rukleskyer</vt:lpstr>
      <vt:lpstr>Altocumulus Lenticularis</vt:lpstr>
      <vt:lpstr>Altocumulus Lenticularis og fjellbølger</vt:lpstr>
      <vt:lpstr>Altocumulus Castellanus</vt:lpstr>
      <vt:lpstr>Altostratus - Lagskyer</vt:lpstr>
      <vt:lpstr>Lave skyer skybase under 6500 fot</vt:lpstr>
      <vt:lpstr>Sc – Stratocumulus - Bukleskyer</vt:lpstr>
      <vt:lpstr>St – Stratus - Tåkeskyer</vt:lpstr>
      <vt:lpstr>Skyer som går gjennom flere høydetrinn</vt:lpstr>
      <vt:lpstr>Ns – Nimbostratus – Regnskylag / snøskylag</vt:lpstr>
      <vt:lpstr>Cu / TCu – Cumulus / towering Cumulus - Haugskyer</vt:lpstr>
      <vt:lpstr>Cb – Cumulonimbus – Bygeskyer </vt:lpstr>
      <vt:lpstr>Cumulus-stadiet</vt:lpstr>
      <vt:lpstr>Cumulonimbus-regn - eller det modne stadiet </vt:lpstr>
      <vt:lpstr>Oppløsningsstadiet</vt:lpstr>
      <vt:lpstr>Tåke</vt:lpstr>
      <vt:lpstr>Adveksjonståke – «advection fog»</vt:lpstr>
      <vt:lpstr>Strålingståke </vt:lpstr>
      <vt:lpstr>Fronttåke / regntåke – «frontal fog»</vt:lpstr>
      <vt:lpstr>Daltåke – «valley fog»</vt:lpstr>
      <vt:lpstr>Fjelltåke – «upslope fog»</vt:lpstr>
      <vt:lpstr>Frosttåke – «steam fog»</vt:lpstr>
      <vt:lpstr>Geografisk og daglig variasjon i Norge</vt:lpstr>
      <vt:lpstr>Oppløsning av tåke</vt:lpstr>
      <vt:lpstr>Siktbegreper – meteorologisk sikt</vt:lpstr>
      <vt:lpstr>Siktbegreper – flysikt</vt:lpstr>
      <vt:lpstr>Siktbegreper – skråsikt</vt:lpstr>
      <vt:lpstr>Siktbegreper – vertikalsikt</vt:lpstr>
      <vt:lpstr>Skråsikt og vertikalsikt sammenlignet</vt:lpstr>
      <vt:lpstr>Siktbegreper – rullebanesikt</vt:lpstr>
      <vt:lpstr>Nedbør</vt:lpstr>
      <vt:lpstr>Nedbør</vt:lpstr>
      <vt:lpstr>Hvordan nedbør oppstår</vt:lpstr>
      <vt:lpstr>Regn og yr</vt:lpstr>
      <vt:lpstr>Underkjølt regn og yr   Farlig klar is</vt:lpstr>
      <vt:lpstr>Kornsnø og snøkorn</vt:lpstr>
      <vt:lpstr>Hagl</vt:lpstr>
      <vt:lpstr>Snø og sludd</vt:lpstr>
      <vt:lpstr>Nedbør og skytyper</vt:lpstr>
      <vt:lpstr>Oversikt nedbør</vt:lpstr>
      <vt:lpstr>Luftmasser og fronter</vt:lpstr>
      <vt:lpstr>Luftmasser</vt:lpstr>
      <vt:lpstr>Bestemmelse av luftmasser</vt:lpstr>
      <vt:lpstr>Klassifisering av luftmasser</vt:lpstr>
      <vt:lpstr>Flyværet i maritim varmluft</vt:lpstr>
      <vt:lpstr>Flyværet i kontinental varmluft</vt:lpstr>
      <vt:lpstr>Flyværet i maritim kaldluft </vt:lpstr>
      <vt:lpstr>Flyværet i kontinental kaldluft</vt:lpstr>
      <vt:lpstr>Fronter</vt:lpstr>
      <vt:lpstr>Varmfront </vt:lpstr>
      <vt:lpstr>Kaldfront</vt:lpstr>
      <vt:lpstr>Okklusjon</vt:lpstr>
      <vt:lpstr>Trykksystemer</vt:lpstr>
      <vt:lpstr>Høytrykk (anti-cyclone)</vt:lpstr>
      <vt:lpstr>Lavtrykk («cyclone»)</vt:lpstr>
      <vt:lpstr>Frontlavtrykk (polarfronten)</vt:lpstr>
      <vt:lpstr>Konsekvens av konvergens og divergens</vt:lpstr>
      <vt:lpstr>Del 3 Flysikkerhet</vt:lpstr>
      <vt:lpstr>Turbulens</vt:lpstr>
      <vt:lpstr>Turbulens</vt:lpstr>
      <vt:lpstr>Vindskjær</vt:lpstr>
      <vt:lpstr>PowerPoint-presentasjon</vt:lpstr>
      <vt:lpstr>PowerPoint-presentasjon</vt:lpstr>
      <vt:lpstr>PowerPoint-presentasjon</vt:lpstr>
      <vt:lpstr>Vindskjær – farer og radiofraseologi</vt:lpstr>
      <vt:lpstr>Tordenvær</vt:lpstr>
      <vt:lpstr>PowerPoint-presentasjon</vt:lpstr>
      <vt:lpstr>PowerPoint-presentasjon</vt:lpstr>
      <vt:lpstr>Ising</vt:lpstr>
      <vt:lpstr>Ising – farer </vt:lpstr>
      <vt:lpstr>Ising – farer – hva vi vet:</vt:lpstr>
      <vt:lpstr>ICAOs klassifisering av ising</vt:lpstr>
      <vt:lpstr>Del 4 Meteorologisk informasjon</vt:lpstr>
      <vt:lpstr>Observasjoner og varsler</vt:lpstr>
      <vt:lpstr>METAR – Meteorological Terminal Air Report </vt:lpstr>
      <vt:lpstr>METAR – innledning </vt:lpstr>
      <vt:lpstr>TAF – Terminal Aerodrome Forecast</vt:lpstr>
      <vt:lpstr>TAF – innledning </vt:lpstr>
      <vt:lpstr>METAR og TAF – opplysninger om været</vt:lpstr>
      <vt:lpstr>METAR og TAF – vind</vt:lpstr>
      <vt:lpstr>METAR og TAF – horisontal sikt </vt:lpstr>
      <vt:lpstr>METAR og TAF – skyer</vt:lpstr>
      <vt:lpstr>METAR og TAF - åttendedeler</vt:lpstr>
      <vt:lpstr>METAR og TAF - vertikalsikt</vt:lpstr>
      <vt:lpstr>METAR og TAF – CAVOK og NSC</vt:lpstr>
      <vt:lpstr>METAR og TAF – utvikling av været (tendens)</vt:lpstr>
      <vt:lpstr>TAF – utvikling av været (tendens)</vt:lpstr>
      <vt:lpstr>Signifikante værforhold</vt:lpstr>
      <vt:lpstr>IGA International General Aviation prognose</vt:lpstr>
      <vt:lpstr>IGA – innledning </vt:lpstr>
      <vt:lpstr>IGA – vær og vind </vt:lpstr>
      <vt:lpstr>SIGMET og AIRMET</vt:lpstr>
      <vt:lpstr>Værkart </vt:lpstr>
      <vt:lpstr>Stasjonssirkel</vt:lpstr>
      <vt:lpstr>PIREP, AIREP og AIREP SPECIAL</vt:lpstr>
      <vt:lpstr>Informasjon før flyging</vt:lpstr>
      <vt:lpstr>Meteorologisk informasjon før flyging</vt:lpstr>
      <vt:lpstr>Del 5 Klimatologi</vt:lpstr>
      <vt:lpstr>Hva er klima?</vt:lpstr>
      <vt:lpstr>Globalt klima </vt:lpstr>
      <vt:lpstr>Klimasoner</vt:lpstr>
      <vt:lpstr>Klimasoner - undergrupper</vt:lpstr>
      <vt:lpstr>Makroklima – Norge - generelt</vt:lpstr>
      <vt:lpstr>Nedbør og vær</vt:lpstr>
      <vt:lpstr>Slutt fag 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Kjersti Melling</dc:creator>
  <cp:lastModifiedBy>Roger Holm</cp:lastModifiedBy>
  <cp:revision>8</cp:revision>
  <dcterms:created xsi:type="dcterms:W3CDTF">2019-12-06T08:59:40Z</dcterms:created>
  <dcterms:modified xsi:type="dcterms:W3CDTF">2025-11-23T13:39:04Z</dcterms:modified>
</cp:coreProperties>
</file>