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64" r:id="rId2"/>
    <p:sldId id="329" r:id="rId3"/>
    <p:sldId id="265" r:id="rId4"/>
    <p:sldId id="266" r:id="rId5"/>
    <p:sldId id="330" r:id="rId6"/>
    <p:sldId id="336" r:id="rId7"/>
    <p:sldId id="820" r:id="rId8"/>
    <p:sldId id="517" r:id="rId9"/>
    <p:sldId id="821" r:id="rId10"/>
    <p:sldId id="331" r:id="rId11"/>
    <p:sldId id="518" r:id="rId12"/>
    <p:sldId id="822" r:id="rId13"/>
    <p:sldId id="824" r:id="rId14"/>
    <p:sldId id="823" r:id="rId15"/>
    <p:sldId id="826" r:id="rId16"/>
    <p:sldId id="825" r:id="rId17"/>
    <p:sldId id="827" r:id="rId18"/>
    <p:sldId id="519" r:id="rId19"/>
    <p:sldId id="828" r:id="rId20"/>
    <p:sldId id="815" r:id="rId21"/>
    <p:sldId id="520" r:id="rId22"/>
    <p:sldId id="829" r:id="rId23"/>
    <p:sldId id="830" r:id="rId24"/>
    <p:sldId id="831" r:id="rId25"/>
    <p:sldId id="522" r:id="rId26"/>
    <p:sldId id="832" r:id="rId27"/>
    <p:sldId id="833" r:id="rId28"/>
    <p:sldId id="523" r:id="rId29"/>
    <p:sldId id="834" r:id="rId30"/>
    <p:sldId id="524" r:id="rId31"/>
    <p:sldId id="835" r:id="rId32"/>
    <p:sldId id="816" r:id="rId33"/>
    <p:sldId id="836" r:id="rId34"/>
    <p:sldId id="837" r:id="rId35"/>
    <p:sldId id="817" r:id="rId36"/>
    <p:sldId id="844" r:id="rId37"/>
    <p:sldId id="853" r:id="rId38"/>
    <p:sldId id="818" r:id="rId39"/>
    <p:sldId id="846" r:id="rId40"/>
    <p:sldId id="838" r:id="rId41"/>
    <p:sldId id="839" r:id="rId42"/>
    <p:sldId id="840" r:id="rId43"/>
    <p:sldId id="841" r:id="rId44"/>
    <p:sldId id="842" r:id="rId45"/>
    <p:sldId id="843" r:id="rId46"/>
    <p:sldId id="845" r:id="rId47"/>
    <p:sldId id="819" r:id="rId48"/>
    <p:sldId id="847" r:id="rId49"/>
    <p:sldId id="848" r:id="rId50"/>
    <p:sldId id="849" r:id="rId51"/>
    <p:sldId id="854" r:id="rId52"/>
    <p:sldId id="855" r:id="rId53"/>
    <p:sldId id="850" r:id="rId54"/>
    <p:sldId id="851" r:id="rId55"/>
    <p:sldId id="852" r:id="rId56"/>
    <p:sldId id="856" r:id="rId57"/>
    <p:sldId id="814" r:id="rId5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8EB3A2-2BB7-4516-87D3-A9D38FE3D8DB}" v="6" dt="2022-03-28T14:50:33.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382" autoAdjust="0"/>
  </p:normalViewPr>
  <p:slideViewPr>
    <p:cSldViewPr snapToGrid="0">
      <p:cViewPr varScale="1">
        <p:scale>
          <a:sx n="63" d="100"/>
          <a:sy n="63" d="100"/>
        </p:scale>
        <p:origin x="6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Holm" userId="beaa29a7e583b333" providerId="LiveId" clId="{D98EB3A2-2BB7-4516-87D3-A9D38FE3D8DB}"/>
    <pc:docChg chg="undo custSel modSld">
      <pc:chgData name="Roger Holm" userId="beaa29a7e583b333" providerId="LiveId" clId="{D98EB3A2-2BB7-4516-87D3-A9D38FE3D8DB}" dt="2022-03-28T14:54:01.228" v="37" actId="14826"/>
      <pc:docMkLst>
        <pc:docMk/>
      </pc:docMkLst>
      <pc:sldChg chg="modSp">
        <pc:chgData name="Roger Holm" userId="beaa29a7e583b333" providerId="LiveId" clId="{D98EB3A2-2BB7-4516-87D3-A9D38FE3D8DB}" dt="2022-03-28T14:50:15.220" v="20" actId="14826"/>
        <pc:sldMkLst>
          <pc:docMk/>
          <pc:sldMk cId="1243986907" sldId="264"/>
        </pc:sldMkLst>
        <pc:picChg chg="mod">
          <ac:chgData name="Roger Holm" userId="beaa29a7e583b333" providerId="LiveId" clId="{D98EB3A2-2BB7-4516-87D3-A9D38FE3D8DB}" dt="2022-03-28T14:50:15.220" v="20" actId="14826"/>
          <ac:picMkLst>
            <pc:docMk/>
            <pc:sldMk cId="1243986907" sldId="264"/>
            <ac:picMk id="3" creationId="{51666EB8-C80D-4FB2-A594-0145FC269223}"/>
          </ac:picMkLst>
        </pc:picChg>
        <pc:picChg chg="mod">
          <ac:chgData name="Roger Holm" userId="beaa29a7e583b333" providerId="LiveId" clId="{D98EB3A2-2BB7-4516-87D3-A9D38FE3D8DB}" dt="2022-03-28T10:06:52.349" v="1" actId="14826"/>
          <ac:picMkLst>
            <pc:docMk/>
            <pc:sldMk cId="1243986907" sldId="264"/>
            <ac:picMk id="12" creationId="{34E2FAD6-F2FE-4986-AD00-86F9BDC151CA}"/>
          </ac:picMkLst>
        </pc:picChg>
      </pc:sldChg>
      <pc:sldChg chg="modSp">
        <pc:chgData name="Roger Holm" userId="beaa29a7e583b333" providerId="LiveId" clId="{D98EB3A2-2BB7-4516-87D3-A9D38FE3D8DB}" dt="2022-03-28T14:50:33.082" v="21" actId="14826"/>
        <pc:sldMkLst>
          <pc:docMk/>
          <pc:sldMk cId="2510158544" sldId="329"/>
        </pc:sldMkLst>
        <pc:picChg chg="mod">
          <ac:chgData name="Roger Holm" userId="beaa29a7e583b333" providerId="LiveId" clId="{D98EB3A2-2BB7-4516-87D3-A9D38FE3D8DB}" dt="2022-03-28T14:50:33.082" v="21" actId="14826"/>
          <ac:picMkLst>
            <pc:docMk/>
            <pc:sldMk cId="2510158544" sldId="329"/>
            <ac:picMk id="5" creationId="{54A87D54-6EFC-4BA6-B497-C9D7F02853EE}"/>
          </ac:picMkLst>
        </pc:picChg>
        <pc:picChg chg="mod">
          <ac:chgData name="Roger Holm" userId="beaa29a7e583b333" providerId="LiveId" clId="{D98EB3A2-2BB7-4516-87D3-A9D38FE3D8DB}" dt="2022-03-28T10:08:05.799" v="2" actId="14826"/>
          <ac:picMkLst>
            <pc:docMk/>
            <pc:sldMk cId="2510158544" sldId="329"/>
            <ac:picMk id="8" creationId="{B75EF98D-DD82-460E-A772-7D855E40B0F2}"/>
          </ac:picMkLst>
        </pc:picChg>
      </pc:sldChg>
      <pc:sldChg chg="modSp mod">
        <pc:chgData name="Roger Holm" userId="beaa29a7e583b333" providerId="LiveId" clId="{D98EB3A2-2BB7-4516-87D3-A9D38FE3D8DB}" dt="2022-03-28T14:50:58.849" v="22" actId="14826"/>
        <pc:sldMkLst>
          <pc:docMk/>
          <pc:sldMk cId="3786339881" sldId="330"/>
        </pc:sldMkLst>
        <pc:picChg chg="mod">
          <ac:chgData name="Roger Holm" userId="beaa29a7e583b333" providerId="LiveId" clId="{D98EB3A2-2BB7-4516-87D3-A9D38FE3D8DB}" dt="2022-03-28T14:50:58.849" v="22" actId="14826"/>
          <ac:picMkLst>
            <pc:docMk/>
            <pc:sldMk cId="3786339881" sldId="330"/>
            <ac:picMk id="5" creationId="{54A87D54-6EFC-4BA6-B497-C9D7F02853EE}"/>
          </ac:picMkLst>
        </pc:picChg>
        <pc:picChg chg="mod">
          <ac:chgData name="Roger Holm" userId="beaa29a7e583b333" providerId="LiveId" clId="{D98EB3A2-2BB7-4516-87D3-A9D38FE3D8DB}" dt="2022-03-28T10:08:34.305" v="5" actId="14826"/>
          <ac:picMkLst>
            <pc:docMk/>
            <pc:sldMk cId="3786339881" sldId="330"/>
            <ac:picMk id="8" creationId="{C880A934-E64A-426B-BCC1-B838277DCAC2}"/>
          </ac:picMkLst>
        </pc:picChg>
      </pc:sldChg>
      <pc:sldChg chg="modSp mod">
        <pc:chgData name="Roger Holm" userId="beaa29a7e583b333" providerId="LiveId" clId="{D98EB3A2-2BB7-4516-87D3-A9D38FE3D8DB}" dt="2022-03-28T14:51:26.542" v="24" actId="14826"/>
        <pc:sldMkLst>
          <pc:docMk/>
          <pc:sldMk cId="3149849673" sldId="331"/>
        </pc:sldMkLst>
        <pc:picChg chg="mod">
          <ac:chgData name="Roger Holm" userId="beaa29a7e583b333" providerId="LiveId" clId="{D98EB3A2-2BB7-4516-87D3-A9D38FE3D8DB}" dt="2022-03-28T14:51:26.542" v="24" actId="14826"/>
          <ac:picMkLst>
            <pc:docMk/>
            <pc:sldMk cId="3149849673" sldId="331"/>
            <ac:picMk id="5" creationId="{54A87D54-6EFC-4BA6-B497-C9D7F02853EE}"/>
          </ac:picMkLst>
        </pc:picChg>
        <pc:picChg chg="mod">
          <ac:chgData name="Roger Holm" userId="beaa29a7e583b333" providerId="LiveId" clId="{D98EB3A2-2BB7-4516-87D3-A9D38FE3D8DB}" dt="2022-03-28T10:09:02.298" v="8" actId="14826"/>
          <ac:picMkLst>
            <pc:docMk/>
            <pc:sldMk cId="3149849673" sldId="331"/>
            <ac:picMk id="9" creationId="{CC7D1E8B-8793-4496-9111-E02340204ADC}"/>
          </ac:picMkLst>
        </pc:picChg>
      </pc:sldChg>
      <pc:sldChg chg="modSp mod">
        <pc:chgData name="Roger Holm" userId="beaa29a7e583b333" providerId="LiveId" clId="{D98EB3A2-2BB7-4516-87D3-A9D38FE3D8DB}" dt="2022-03-28T14:52:27.896" v="29" actId="14826"/>
        <pc:sldMkLst>
          <pc:docMk/>
          <pc:sldMk cId="2944161705" sldId="336"/>
        </pc:sldMkLst>
        <pc:picChg chg="mod">
          <ac:chgData name="Roger Holm" userId="beaa29a7e583b333" providerId="LiveId" clId="{D98EB3A2-2BB7-4516-87D3-A9D38FE3D8DB}" dt="2022-03-28T14:52:27.896" v="29" actId="14826"/>
          <ac:picMkLst>
            <pc:docMk/>
            <pc:sldMk cId="2944161705" sldId="336"/>
            <ac:picMk id="5" creationId="{54A87D54-6EFC-4BA6-B497-C9D7F02853EE}"/>
          </ac:picMkLst>
        </pc:picChg>
        <pc:picChg chg="mod">
          <ac:chgData name="Roger Holm" userId="beaa29a7e583b333" providerId="LiveId" clId="{D98EB3A2-2BB7-4516-87D3-A9D38FE3D8DB}" dt="2022-03-28T10:08:46.597" v="6" actId="14826"/>
          <ac:picMkLst>
            <pc:docMk/>
            <pc:sldMk cId="2944161705" sldId="336"/>
            <ac:picMk id="13" creationId="{31EAFC95-BD98-4B82-9190-23797D5F7FA8}"/>
          </ac:picMkLst>
        </pc:picChg>
      </pc:sldChg>
      <pc:sldChg chg="modSp mod">
        <pc:chgData name="Roger Holm" userId="beaa29a7e583b333" providerId="LiveId" clId="{D98EB3A2-2BB7-4516-87D3-A9D38FE3D8DB}" dt="2022-03-28T14:52:34.565" v="30" actId="14826"/>
        <pc:sldMkLst>
          <pc:docMk/>
          <pc:sldMk cId="3490598630" sldId="517"/>
        </pc:sldMkLst>
        <pc:picChg chg="mod">
          <ac:chgData name="Roger Holm" userId="beaa29a7e583b333" providerId="LiveId" clId="{D98EB3A2-2BB7-4516-87D3-A9D38FE3D8DB}" dt="2022-03-28T14:52:34.565" v="30" actId="14826"/>
          <ac:picMkLst>
            <pc:docMk/>
            <pc:sldMk cId="3490598630" sldId="517"/>
            <ac:picMk id="5" creationId="{54A87D54-6EFC-4BA6-B497-C9D7F02853EE}"/>
          </ac:picMkLst>
        </pc:picChg>
        <pc:picChg chg="mod">
          <ac:chgData name="Roger Holm" userId="beaa29a7e583b333" providerId="LiveId" clId="{D98EB3A2-2BB7-4516-87D3-A9D38FE3D8DB}" dt="2022-03-28T10:08:53.893" v="7" actId="14826"/>
          <ac:picMkLst>
            <pc:docMk/>
            <pc:sldMk cId="3490598630" sldId="517"/>
            <ac:picMk id="13" creationId="{31EAFC95-BD98-4B82-9190-23797D5F7FA8}"/>
          </ac:picMkLst>
        </pc:picChg>
      </pc:sldChg>
      <pc:sldChg chg="modSp mod">
        <pc:chgData name="Roger Holm" userId="beaa29a7e583b333" providerId="LiveId" clId="{D98EB3A2-2BB7-4516-87D3-A9D38FE3D8DB}" dt="2022-03-28T14:52:46.018" v="31" actId="14826"/>
        <pc:sldMkLst>
          <pc:docMk/>
          <pc:sldMk cId="596609134" sldId="518"/>
        </pc:sldMkLst>
        <pc:picChg chg="mod">
          <ac:chgData name="Roger Holm" userId="beaa29a7e583b333" providerId="LiveId" clId="{D98EB3A2-2BB7-4516-87D3-A9D38FE3D8DB}" dt="2022-03-28T14:52:46.018" v="31" actId="14826"/>
          <ac:picMkLst>
            <pc:docMk/>
            <pc:sldMk cId="596609134" sldId="518"/>
            <ac:picMk id="5" creationId="{54A87D54-6EFC-4BA6-B497-C9D7F02853EE}"/>
          </ac:picMkLst>
        </pc:picChg>
        <pc:picChg chg="mod">
          <ac:chgData name="Roger Holm" userId="beaa29a7e583b333" providerId="LiveId" clId="{D98EB3A2-2BB7-4516-87D3-A9D38FE3D8DB}" dt="2022-03-28T10:09:08.776" v="9" actId="14826"/>
          <ac:picMkLst>
            <pc:docMk/>
            <pc:sldMk cId="596609134" sldId="518"/>
            <ac:picMk id="13" creationId="{31EAFC95-BD98-4B82-9190-23797D5F7FA8}"/>
          </ac:picMkLst>
        </pc:picChg>
      </pc:sldChg>
      <pc:sldChg chg="modSp mod">
        <pc:chgData name="Roger Holm" userId="beaa29a7e583b333" providerId="LiveId" clId="{D98EB3A2-2BB7-4516-87D3-A9D38FE3D8DB}" dt="2022-03-28T14:52:56.579" v="32" actId="14826"/>
        <pc:sldMkLst>
          <pc:docMk/>
          <pc:sldMk cId="3069897169" sldId="519"/>
        </pc:sldMkLst>
        <pc:picChg chg="mod">
          <ac:chgData name="Roger Holm" userId="beaa29a7e583b333" providerId="LiveId" clId="{D98EB3A2-2BB7-4516-87D3-A9D38FE3D8DB}" dt="2022-03-28T14:52:56.579" v="32" actId="14826"/>
          <ac:picMkLst>
            <pc:docMk/>
            <pc:sldMk cId="3069897169" sldId="519"/>
            <ac:picMk id="5" creationId="{54A87D54-6EFC-4BA6-B497-C9D7F02853EE}"/>
          </ac:picMkLst>
        </pc:picChg>
        <pc:picChg chg="mod">
          <ac:chgData name="Roger Holm" userId="beaa29a7e583b333" providerId="LiveId" clId="{D98EB3A2-2BB7-4516-87D3-A9D38FE3D8DB}" dt="2022-03-28T10:09:20.187" v="10" actId="14826"/>
          <ac:picMkLst>
            <pc:docMk/>
            <pc:sldMk cId="3069897169" sldId="519"/>
            <ac:picMk id="13" creationId="{31EAFC95-BD98-4B82-9190-23797D5F7FA8}"/>
          </ac:picMkLst>
        </pc:picChg>
      </pc:sldChg>
      <pc:sldChg chg="modSp mod">
        <pc:chgData name="Roger Holm" userId="beaa29a7e583b333" providerId="LiveId" clId="{D98EB3A2-2BB7-4516-87D3-A9D38FE3D8DB}" dt="2022-03-28T14:53:05.269" v="33" actId="14826"/>
        <pc:sldMkLst>
          <pc:docMk/>
          <pc:sldMk cId="3602358200" sldId="520"/>
        </pc:sldMkLst>
        <pc:picChg chg="mod">
          <ac:chgData name="Roger Holm" userId="beaa29a7e583b333" providerId="LiveId" clId="{D98EB3A2-2BB7-4516-87D3-A9D38FE3D8DB}" dt="2022-03-28T14:53:05.269" v="33" actId="14826"/>
          <ac:picMkLst>
            <pc:docMk/>
            <pc:sldMk cId="3602358200" sldId="520"/>
            <ac:picMk id="5" creationId="{54A87D54-6EFC-4BA6-B497-C9D7F02853EE}"/>
          </ac:picMkLst>
        </pc:picChg>
        <pc:picChg chg="mod">
          <ac:chgData name="Roger Holm" userId="beaa29a7e583b333" providerId="LiveId" clId="{D98EB3A2-2BB7-4516-87D3-A9D38FE3D8DB}" dt="2022-03-28T10:09:27.557" v="11" actId="14826"/>
          <ac:picMkLst>
            <pc:docMk/>
            <pc:sldMk cId="3602358200" sldId="520"/>
            <ac:picMk id="13" creationId="{31EAFC95-BD98-4B82-9190-23797D5F7FA8}"/>
          </ac:picMkLst>
        </pc:picChg>
      </pc:sldChg>
      <pc:sldChg chg="modSp mod">
        <pc:chgData name="Roger Holm" userId="beaa29a7e583b333" providerId="LiveId" clId="{D98EB3A2-2BB7-4516-87D3-A9D38FE3D8DB}" dt="2022-03-28T14:53:12.916" v="34" actId="14826"/>
        <pc:sldMkLst>
          <pc:docMk/>
          <pc:sldMk cId="1462869418" sldId="522"/>
        </pc:sldMkLst>
        <pc:picChg chg="mod">
          <ac:chgData name="Roger Holm" userId="beaa29a7e583b333" providerId="LiveId" clId="{D98EB3A2-2BB7-4516-87D3-A9D38FE3D8DB}" dt="2022-03-28T14:53:12.916" v="34" actId="14826"/>
          <ac:picMkLst>
            <pc:docMk/>
            <pc:sldMk cId="1462869418" sldId="522"/>
            <ac:picMk id="5" creationId="{54A87D54-6EFC-4BA6-B497-C9D7F02853EE}"/>
          </ac:picMkLst>
        </pc:picChg>
        <pc:picChg chg="mod">
          <ac:chgData name="Roger Holm" userId="beaa29a7e583b333" providerId="LiveId" clId="{D98EB3A2-2BB7-4516-87D3-A9D38FE3D8DB}" dt="2022-03-28T10:09:35.662" v="12" actId="14826"/>
          <ac:picMkLst>
            <pc:docMk/>
            <pc:sldMk cId="1462869418" sldId="522"/>
            <ac:picMk id="13" creationId="{31EAFC95-BD98-4B82-9190-23797D5F7FA8}"/>
          </ac:picMkLst>
        </pc:picChg>
      </pc:sldChg>
      <pc:sldChg chg="modSp mod">
        <pc:chgData name="Roger Holm" userId="beaa29a7e583b333" providerId="LiveId" clId="{D98EB3A2-2BB7-4516-87D3-A9D38FE3D8DB}" dt="2022-03-28T14:53:21.863" v="35" actId="14826"/>
        <pc:sldMkLst>
          <pc:docMk/>
          <pc:sldMk cId="3919105148" sldId="523"/>
        </pc:sldMkLst>
        <pc:picChg chg="mod">
          <ac:chgData name="Roger Holm" userId="beaa29a7e583b333" providerId="LiveId" clId="{D98EB3A2-2BB7-4516-87D3-A9D38FE3D8DB}" dt="2022-03-28T14:53:21.863" v="35" actId="14826"/>
          <ac:picMkLst>
            <pc:docMk/>
            <pc:sldMk cId="3919105148" sldId="523"/>
            <ac:picMk id="5" creationId="{54A87D54-6EFC-4BA6-B497-C9D7F02853EE}"/>
          </ac:picMkLst>
        </pc:picChg>
        <pc:picChg chg="mod">
          <ac:chgData name="Roger Holm" userId="beaa29a7e583b333" providerId="LiveId" clId="{D98EB3A2-2BB7-4516-87D3-A9D38FE3D8DB}" dt="2022-03-28T10:09:44.473" v="13" actId="14826"/>
          <ac:picMkLst>
            <pc:docMk/>
            <pc:sldMk cId="3919105148" sldId="523"/>
            <ac:picMk id="13" creationId="{31EAFC95-BD98-4B82-9190-23797D5F7FA8}"/>
          </ac:picMkLst>
        </pc:picChg>
      </pc:sldChg>
      <pc:sldChg chg="modSp mod">
        <pc:chgData name="Roger Holm" userId="beaa29a7e583b333" providerId="LiveId" clId="{D98EB3A2-2BB7-4516-87D3-A9D38FE3D8DB}" dt="2022-03-28T14:53:29.617" v="36" actId="14826"/>
        <pc:sldMkLst>
          <pc:docMk/>
          <pc:sldMk cId="2950343247" sldId="524"/>
        </pc:sldMkLst>
        <pc:picChg chg="mod">
          <ac:chgData name="Roger Holm" userId="beaa29a7e583b333" providerId="LiveId" clId="{D98EB3A2-2BB7-4516-87D3-A9D38FE3D8DB}" dt="2022-03-28T14:53:29.617" v="36" actId="14826"/>
          <ac:picMkLst>
            <pc:docMk/>
            <pc:sldMk cId="2950343247" sldId="524"/>
            <ac:picMk id="5" creationId="{54A87D54-6EFC-4BA6-B497-C9D7F02853EE}"/>
          </ac:picMkLst>
        </pc:picChg>
        <pc:picChg chg="mod">
          <ac:chgData name="Roger Holm" userId="beaa29a7e583b333" providerId="LiveId" clId="{D98EB3A2-2BB7-4516-87D3-A9D38FE3D8DB}" dt="2022-03-28T10:09:51.056" v="14" actId="14826"/>
          <ac:picMkLst>
            <pc:docMk/>
            <pc:sldMk cId="2950343247" sldId="524"/>
            <ac:picMk id="13" creationId="{31EAFC95-BD98-4B82-9190-23797D5F7FA8}"/>
          </ac:picMkLst>
        </pc:picChg>
      </pc:sldChg>
      <pc:sldChg chg="modSp mod">
        <pc:chgData name="Roger Holm" userId="beaa29a7e583b333" providerId="LiveId" clId="{D98EB3A2-2BB7-4516-87D3-A9D38FE3D8DB}" dt="2022-03-28T14:52:14.107" v="28" actId="14826"/>
        <pc:sldMkLst>
          <pc:docMk/>
          <pc:sldMk cId="3405822914" sldId="814"/>
        </pc:sldMkLst>
        <pc:picChg chg="mod">
          <ac:chgData name="Roger Holm" userId="beaa29a7e583b333" providerId="LiveId" clId="{D98EB3A2-2BB7-4516-87D3-A9D38FE3D8DB}" dt="2022-03-28T14:52:14.107" v="28" actId="14826"/>
          <ac:picMkLst>
            <pc:docMk/>
            <pc:sldMk cId="3405822914" sldId="814"/>
            <ac:picMk id="5" creationId="{54A87D54-6EFC-4BA6-B497-C9D7F02853EE}"/>
          </ac:picMkLst>
        </pc:picChg>
        <pc:picChg chg="mod">
          <ac:chgData name="Roger Holm" userId="beaa29a7e583b333" providerId="LiveId" clId="{D98EB3A2-2BB7-4516-87D3-A9D38FE3D8DB}" dt="2022-03-28T10:10:43.947" v="19" actId="14826"/>
          <ac:picMkLst>
            <pc:docMk/>
            <pc:sldMk cId="3405822914" sldId="814"/>
            <ac:picMk id="8" creationId="{6E6F92EF-9CA6-4915-A9C4-AC23A362D056}"/>
          </ac:picMkLst>
        </pc:picChg>
      </pc:sldChg>
      <pc:sldChg chg="modSp mod">
        <pc:chgData name="Roger Holm" userId="beaa29a7e583b333" providerId="LiveId" clId="{D98EB3A2-2BB7-4516-87D3-A9D38FE3D8DB}" dt="2022-03-28T14:54:01.228" v="37" actId="14826"/>
        <pc:sldMkLst>
          <pc:docMk/>
          <pc:sldMk cId="2500376862" sldId="816"/>
        </pc:sldMkLst>
        <pc:picChg chg="mod">
          <ac:chgData name="Roger Holm" userId="beaa29a7e583b333" providerId="LiveId" clId="{D98EB3A2-2BB7-4516-87D3-A9D38FE3D8DB}" dt="2022-03-28T14:54:01.228" v="37" actId="14826"/>
          <ac:picMkLst>
            <pc:docMk/>
            <pc:sldMk cId="2500376862" sldId="816"/>
            <ac:picMk id="5" creationId="{54A87D54-6EFC-4BA6-B497-C9D7F02853EE}"/>
          </ac:picMkLst>
        </pc:picChg>
        <pc:picChg chg="mod">
          <ac:chgData name="Roger Holm" userId="beaa29a7e583b333" providerId="LiveId" clId="{D98EB3A2-2BB7-4516-87D3-A9D38FE3D8DB}" dt="2022-03-28T10:09:57.993" v="15" actId="14826"/>
          <ac:picMkLst>
            <pc:docMk/>
            <pc:sldMk cId="2500376862" sldId="816"/>
            <ac:picMk id="9" creationId="{CC7D1E8B-8793-4496-9111-E02340204ADC}"/>
          </ac:picMkLst>
        </pc:picChg>
      </pc:sldChg>
      <pc:sldChg chg="modSp mod">
        <pc:chgData name="Roger Holm" userId="beaa29a7e583b333" providerId="LiveId" clId="{D98EB3A2-2BB7-4516-87D3-A9D38FE3D8DB}" dt="2022-03-28T14:51:44.170" v="25" actId="14826"/>
        <pc:sldMkLst>
          <pc:docMk/>
          <pc:sldMk cId="1861604378" sldId="817"/>
        </pc:sldMkLst>
        <pc:picChg chg="mod">
          <ac:chgData name="Roger Holm" userId="beaa29a7e583b333" providerId="LiveId" clId="{D98EB3A2-2BB7-4516-87D3-A9D38FE3D8DB}" dt="2022-03-28T14:51:44.170" v="25" actId="14826"/>
          <ac:picMkLst>
            <pc:docMk/>
            <pc:sldMk cId="1861604378" sldId="817"/>
            <ac:picMk id="5" creationId="{54A87D54-6EFC-4BA6-B497-C9D7F02853EE}"/>
          </ac:picMkLst>
        </pc:picChg>
        <pc:picChg chg="mod">
          <ac:chgData name="Roger Holm" userId="beaa29a7e583b333" providerId="LiveId" clId="{D98EB3A2-2BB7-4516-87D3-A9D38FE3D8DB}" dt="2022-03-28T10:10:04.565" v="16" actId="14826"/>
          <ac:picMkLst>
            <pc:docMk/>
            <pc:sldMk cId="1861604378" sldId="817"/>
            <ac:picMk id="9" creationId="{CC7D1E8B-8793-4496-9111-E02340204ADC}"/>
          </ac:picMkLst>
        </pc:picChg>
      </pc:sldChg>
      <pc:sldChg chg="modSp mod">
        <pc:chgData name="Roger Holm" userId="beaa29a7e583b333" providerId="LiveId" clId="{D98EB3A2-2BB7-4516-87D3-A9D38FE3D8DB}" dt="2022-03-28T14:51:54.413" v="26" actId="14826"/>
        <pc:sldMkLst>
          <pc:docMk/>
          <pc:sldMk cId="133401502" sldId="818"/>
        </pc:sldMkLst>
        <pc:picChg chg="mod">
          <ac:chgData name="Roger Holm" userId="beaa29a7e583b333" providerId="LiveId" clId="{D98EB3A2-2BB7-4516-87D3-A9D38FE3D8DB}" dt="2022-03-28T14:51:54.413" v="26" actId="14826"/>
          <ac:picMkLst>
            <pc:docMk/>
            <pc:sldMk cId="133401502" sldId="818"/>
            <ac:picMk id="5" creationId="{54A87D54-6EFC-4BA6-B497-C9D7F02853EE}"/>
          </ac:picMkLst>
        </pc:picChg>
        <pc:picChg chg="mod">
          <ac:chgData name="Roger Holm" userId="beaa29a7e583b333" providerId="LiveId" clId="{D98EB3A2-2BB7-4516-87D3-A9D38FE3D8DB}" dt="2022-03-28T10:10:11.653" v="17" actId="14826"/>
          <ac:picMkLst>
            <pc:docMk/>
            <pc:sldMk cId="133401502" sldId="818"/>
            <ac:picMk id="9" creationId="{CC7D1E8B-8793-4496-9111-E02340204ADC}"/>
          </ac:picMkLst>
        </pc:picChg>
      </pc:sldChg>
      <pc:sldChg chg="modSp mod">
        <pc:chgData name="Roger Holm" userId="beaa29a7e583b333" providerId="LiveId" clId="{D98EB3A2-2BB7-4516-87D3-A9D38FE3D8DB}" dt="2022-03-28T14:52:04.282" v="27" actId="14826"/>
        <pc:sldMkLst>
          <pc:docMk/>
          <pc:sldMk cId="97967096" sldId="819"/>
        </pc:sldMkLst>
        <pc:picChg chg="mod">
          <ac:chgData name="Roger Holm" userId="beaa29a7e583b333" providerId="LiveId" clId="{D98EB3A2-2BB7-4516-87D3-A9D38FE3D8DB}" dt="2022-03-28T14:52:04.282" v="27" actId="14826"/>
          <ac:picMkLst>
            <pc:docMk/>
            <pc:sldMk cId="97967096" sldId="819"/>
            <ac:picMk id="5" creationId="{54A87D54-6EFC-4BA6-B497-C9D7F02853EE}"/>
          </ac:picMkLst>
        </pc:picChg>
        <pc:picChg chg="mod">
          <ac:chgData name="Roger Holm" userId="beaa29a7e583b333" providerId="LiveId" clId="{D98EB3A2-2BB7-4516-87D3-A9D38FE3D8DB}" dt="2022-03-28T10:10:24.624" v="18" actId="14826"/>
          <ac:picMkLst>
            <pc:docMk/>
            <pc:sldMk cId="97967096" sldId="819"/>
            <ac:picMk id="9" creationId="{CC7D1E8B-8793-4496-9111-E02340204AD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581758-D24F-4DBE-9B4D-BF0A34115CDF}"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753D91AD-5D1D-4263-BD7D-5B4CDB36750B}">
      <dgm:prSet/>
      <dgm:spPr/>
      <dgm:t>
        <a:bodyPr/>
        <a:lstStyle/>
        <a:p>
          <a:r>
            <a:rPr lang="nb-NO"/>
            <a:t>Elektromagnetiske bølger brer seg gjennom rommet med en konstant hastighet på 300 000 km/s </a:t>
          </a:r>
          <a:endParaRPr lang="en-US"/>
        </a:p>
      </dgm:t>
    </dgm:pt>
    <dgm:pt modelId="{18FCF1F2-0728-4636-8224-27D9D604ACCB}" type="parTrans" cxnId="{E2C19247-F4AB-4E88-904B-46154CB860B9}">
      <dgm:prSet/>
      <dgm:spPr/>
      <dgm:t>
        <a:bodyPr/>
        <a:lstStyle/>
        <a:p>
          <a:endParaRPr lang="en-US"/>
        </a:p>
      </dgm:t>
    </dgm:pt>
    <dgm:pt modelId="{6F10B763-2718-499C-9985-9B5D3F36166E}" type="sibTrans" cxnId="{E2C19247-F4AB-4E88-904B-46154CB860B9}">
      <dgm:prSet/>
      <dgm:spPr/>
      <dgm:t>
        <a:bodyPr/>
        <a:lstStyle/>
        <a:p>
          <a:endParaRPr lang="en-US"/>
        </a:p>
      </dgm:t>
    </dgm:pt>
    <dgm:pt modelId="{FE31709E-F03B-4B4E-A3D9-4CA315766C58}">
      <dgm:prSet/>
      <dgm:spPr/>
      <dgm:t>
        <a:bodyPr/>
        <a:lstStyle/>
        <a:p>
          <a:r>
            <a:rPr lang="nb-NO"/>
            <a:t>Hvor fort eller ofte bølgene går opp og ned kalles for frekvens og måles i svingninger per sekund. Avstanden mellom to bølgetopper kalles for bølgelengde </a:t>
          </a:r>
          <a:endParaRPr lang="en-US"/>
        </a:p>
      </dgm:t>
    </dgm:pt>
    <dgm:pt modelId="{E2D354D8-927B-485A-8869-384B166369EC}" type="parTrans" cxnId="{E693EE8F-A570-448D-81F8-0109F4194A6D}">
      <dgm:prSet/>
      <dgm:spPr/>
      <dgm:t>
        <a:bodyPr/>
        <a:lstStyle/>
        <a:p>
          <a:endParaRPr lang="en-US"/>
        </a:p>
      </dgm:t>
    </dgm:pt>
    <dgm:pt modelId="{AB7E9275-F509-4B2D-99F3-1AF3061AABBE}" type="sibTrans" cxnId="{E693EE8F-A570-448D-81F8-0109F4194A6D}">
      <dgm:prSet/>
      <dgm:spPr/>
      <dgm:t>
        <a:bodyPr/>
        <a:lstStyle/>
        <a:p>
          <a:endParaRPr lang="en-US"/>
        </a:p>
      </dgm:t>
    </dgm:pt>
    <dgm:pt modelId="{BAA92B55-28D0-4403-9B18-7C4267DF13FC}">
      <dgm:prSet/>
      <dgm:spPr>
        <a:solidFill>
          <a:srgbClr val="00B050"/>
        </a:solidFill>
      </dgm:spPr>
      <dgm:t>
        <a:bodyPr/>
        <a:lstStyle/>
        <a:p>
          <a:r>
            <a:rPr lang="nb-NO"/>
            <a:t>En høy frekvens har en kort bølgelengde, mens ved en lav frekvens er bølgelengden lang. Frekvens har betegnelsen Hertz (Hz</a:t>
          </a:r>
          <a:endParaRPr lang="en-US"/>
        </a:p>
      </dgm:t>
    </dgm:pt>
    <dgm:pt modelId="{65959B69-53C9-4EFD-B478-0C9D97C3C865}" type="parTrans" cxnId="{90C050A8-5102-47B9-A2A8-5D6C37AE8079}">
      <dgm:prSet/>
      <dgm:spPr/>
      <dgm:t>
        <a:bodyPr/>
        <a:lstStyle/>
        <a:p>
          <a:endParaRPr lang="en-US"/>
        </a:p>
      </dgm:t>
    </dgm:pt>
    <dgm:pt modelId="{2A90E577-963B-4B83-A62D-7D74C8C44B41}" type="sibTrans" cxnId="{90C050A8-5102-47B9-A2A8-5D6C37AE8079}">
      <dgm:prSet/>
      <dgm:spPr/>
      <dgm:t>
        <a:bodyPr/>
        <a:lstStyle/>
        <a:p>
          <a:endParaRPr lang="en-US"/>
        </a:p>
      </dgm:t>
    </dgm:pt>
    <dgm:pt modelId="{15EEE3E0-1521-42C8-913D-970B4DCC6EE4}">
      <dgm:prSet/>
      <dgm:spPr/>
      <dgm:t>
        <a:bodyPr/>
        <a:lstStyle/>
        <a:p>
          <a:r>
            <a:rPr lang="nb-NO"/>
            <a:t>I sivil flyradio bruker vi henholdsvis kilo (KHz) og megahertz (MHz)</a:t>
          </a:r>
          <a:endParaRPr lang="en-US"/>
        </a:p>
      </dgm:t>
    </dgm:pt>
    <dgm:pt modelId="{8D190130-A25F-4894-B910-C9A9A879F109}" type="parTrans" cxnId="{6302E506-7601-48CF-A5E8-D4184B234F62}">
      <dgm:prSet/>
      <dgm:spPr/>
      <dgm:t>
        <a:bodyPr/>
        <a:lstStyle/>
        <a:p>
          <a:endParaRPr lang="en-US"/>
        </a:p>
      </dgm:t>
    </dgm:pt>
    <dgm:pt modelId="{287CB332-8387-4E52-A128-30B3001887B6}" type="sibTrans" cxnId="{6302E506-7601-48CF-A5E8-D4184B234F62}">
      <dgm:prSet/>
      <dgm:spPr/>
      <dgm:t>
        <a:bodyPr/>
        <a:lstStyle/>
        <a:p>
          <a:endParaRPr lang="en-US"/>
        </a:p>
      </dgm:t>
    </dgm:pt>
    <dgm:pt modelId="{7B064CA5-5878-4087-AB06-13E20325AF6C}" type="pres">
      <dgm:prSet presAssocID="{07581758-D24F-4DBE-9B4D-BF0A34115CDF}" presName="matrix" presStyleCnt="0">
        <dgm:presLayoutVars>
          <dgm:chMax val="1"/>
          <dgm:dir/>
          <dgm:resizeHandles val="exact"/>
        </dgm:presLayoutVars>
      </dgm:prSet>
      <dgm:spPr/>
    </dgm:pt>
    <dgm:pt modelId="{87047C59-27FE-4250-961C-DD6F97936649}" type="pres">
      <dgm:prSet presAssocID="{07581758-D24F-4DBE-9B4D-BF0A34115CDF}" presName="diamond" presStyleLbl="bgShp" presStyleIdx="0" presStyleCnt="1"/>
      <dgm:spPr/>
    </dgm:pt>
    <dgm:pt modelId="{52BD2064-AA52-4A4C-B14A-FC03C69E9B75}" type="pres">
      <dgm:prSet presAssocID="{07581758-D24F-4DBE-9B4D-BF0A34115CDF}" presName="quad1" presStyleLbl="node1" presStyleIdx="0" presStyleCnt="4">
        <dgm:presLayoutVars>
          <dgm:chMax val="0"/>
          <dgm:chPref val="0"/>
          <dgm:bulletEnabled val="1"/>
        </dgm:presLayoutVars>
      </dgm:prSet>
      <dgm:spPr/>
    </dgm:pt>
    <dgm:pt modelId="{499AE5EA-7017-48DC-9A58-9E2FBB3DA72F}" type="pres">
      <dgm:prSet presAssocID="{07581758-D24F-4DBE-9B4D-BF0A34115CDF}" presName="quad2" presStyleLbl="node1" presStyleIdx="1" presStyleCnt="4">
        <dgm:presLayoutVars>
          <dgm:chMax val="0"/>
          <dgm:chPref val="0"/>
          <dgm:bulletEnabled val="1"/>
        </dgm:presLayoutVars>
      </dgm:prSet>
      <dgm:spPr/>
    </dgm:pt>
    <dgm:pt modelId="{D73CE00F-B1A2-442D-83BF-63DFDE9A03D9}" type="pres">
      <dgm:prSet presAssocID="{07581758-D24F-4DBE-9B4D-BF0A34115CDF}" presName="quad3" presStyleLbl="node1" presStyleIdx="2" presStyleCnt="4">
        <dgm:presLayoutVars>
          <dgm:chMax val="0"/>
          <dgm:chPref val="0"/>
          <dgm:bulletEnabled val="1"/>
        </dgm:presLayoutVars>
      </dgm:prSet>
      <dgm:spPr/>
    </dgm:pt>
    <dgm:pt modelId="{AFAC65BE-F83B-4BA7-A2EA-4E96826EEB02}" type="pres">
      <dgm:prSet presAssocID="{07581758-D24F-4DBE-9B4D-BF0A34115CDF}" presName="quad4" presStyleLbl="node1" presStyleIdx="3" presStyleCnt="4">
        <dgm:presLayoutVars>
          <dgm:chMax val="0"/>
          <dgm:chPref val="0"/>
          <dgm:bulletEnabled val="1"/>
        </dgm:presLayoutVars>
      </dgm:prSet>
      <dgm:spPr/>
    </dgm:pt>
  </dgm:ptLst>
  <dgm:cxnLst>
    <dgm:cxn modelId="{6302E506-7601-48CF-A5E8-D4184B234F62}" srcId="{07581758-D24F-4DBE-9B4D-BF0A34115CDF}" destId="{15EEE3E0-1521-42C8-913D-970B4DCC6EE4}" srcOrd="3" destOrd="0" parTransId="{8D190130-A25F-4894-B910-C9A9A879F109}" sibTransId="{287CB332-8387-4E52-A128-30B3001887B6}"/>
    <dgm:cxn modelId="{0B52D661-03D4-4DAD-8757-24DD9A8F988B}" type="presOf" srcId="{07581758-D24F-4DBE-9B4D-BF0A34115CDF}" destId="{7B064CA5-5878-4087-AB06-13E20325AF6C}" srcOrd="0" destOrd="0" presId="urn:microsoft.com/office/officeart/2005/8/layout/matrix3"/>
    <dgm:cxn modelId="{E2C19247-F4AB-4E88-904B-46154CB860B9}" srcId="{07581758-D24F-4DBE-9B4D-BF0A34115CDF}" destId="{753D91AD-5D1D-4263-BD7D-5B4CDB36750B}" srcOrd="0" destOrd="0" parTransId="{18FCF1F2-0728-4636-8224-27D9D604ACCB}" sibTransId="{6F10B763-2718-499C-9985-9B5D3F36166E}"/>
    <dgm:cxn modelId="{A88BFC4D-40B9-4C06-AFB8-8DE7D0EEC661}" type="presOf" srcId="{753D91AD-5D1D-4263-BD7D-5B4CDB36750B}" destId="{52BD2064-AA52-4A4C-B14A-FC03C69E9B75}" srcOrd="0" destOrd="0" presId="urn:microsoft.com/office/officeart/2005/8/layout/matrix3"/>
    <dgm:cxn modelId="{6205B46E-3A87-4EA9-9C8B-8D7BEC0DCC52}" type="presOf" srcId="{BAA92B55-28D0-4403-9B18-7C4267DF13FC}" destId="{D73CE00F-B1A2-442D-83BF-63DFDE9A03D9}" srcOrd="0" destOrd="0" presId="urn:microsoft.com/office/officeart/2005/8/layout/matrix3"/>
    <dgm:cxn modelId="{E693EE8F-A570-448D-81F8-0109F4194A6D}" srcId="{07581758-D24F-4DBE-9B4D-BF0A34115CDF}" destId="{FE31709E-F03B-4B4E-A3D9-4CA315766C58}" srcOrd="1" destOrd="0" parTransId="{E2D354D8-927B-485A-8869-384B166369EC}" sibTransId="{AB7E9275-F509-4B2D-99F3-1AF3061AABBE}"/>
    <dgm:cxn modelId="{7A3BC39B-B41D-4C43-988F-3C483EA8D437}" type="presOf" srcId="{FE31709E-F03B-4B4E-A3D9-4CA315766C58}" destId="{499AE5EA-7017-48DC-9A58-9E2FBB3DA72F}" srcOrd="0" destOrd="0" presId="urn:microsoft.com/office/officeart/2005/8/layout/matrix3"/>
    <dgm:cxn modelId="{90C050A8-5102-47B9-A2A8-5D6C37AE8079}" srcId="{07581758-D24F-4DBE-9B4D-BF0A34115CDF}" destId="{BAA92B55-28D0-4403-9B18-7C4267DF13FC}" srcOrd="2" destOrd="0" parTransId="{65959B69-53C9-4EFD-B478-0C9D97C3C865}" sibTransId="{2A90E577-963B-4B83-A62D-7D74C8C44B41}"/>
    <dgm:cxn modelId="{4365DDE0-081B-4B4B-B91E-C8E4BDD1C57A}" type="presOf" srcId="{15EEE3E0-1521-42C8-913D-970B4DCC6EE4}" destId="{AFAC65BE-F83B-4BA7-A2EA-4E96826EEB02}" srcOrd="0" destOrd="0" presId="urn:microsoft.com/office/officeart/2005/8/layout/matrix3"/>
    <dgm:cxn modelId="{C2A0344B-2100-4605-899D-5662DB6F5BEB}" type="presParOf" srcId="{7B064CA5-5878-4087-AB06-13E20325AF6C}" destId="{87047C59-27FE-4250-961C-DD6F97936649}" srcOrd="0" destOrd="0" presId="urn:microsoft.com/office/officeart/2005/8/layout/matrix3"/>
    <dgm:cxn modelId="{8F5AA3BB-B2A9-47E3-8B33-6063D4EB35B6}" type="presParOf" srcId="{7B064CA5-5878-4087-AB06-13E20325AF6C}" destId="{52BD2064-AA52-4A4C-B14A-FC03C69E9B75}" srcOrd="1" destOrd="0" presId="urn:microsoft.com/office/officeart/2005/8/layout/matrix3"/>
    <dgm:cxn modelId="{3B18B6E1-6814-4249-BD7A-1D9D6A526E2E}" type="presParOf" srcId="{7B064CA5-5878-4087-AB06-13E20325AF6C}" destId="{499AE5EA-7017-48DC-9A58-9E2FBB3DA72F}" srcOrd="2" destOrd="0" presId="urn:microsoft.com/office/officeart/2005/8/layout/matrix3"/>
    <dgm:cxn modelId="{5968D30A-8873-4E5C-A85C-A04F450BFB64}" type="presParOf" srcId="{7B064CA5-5878-4087-AB06-13E20325AF6C}" destId="{D73CE00F-B1A2-442D-83BF-63DFDE9A03D9}" srcOrd="3" destOrd="0" presId="urn:microsoft.com/office/officeart/2005/8/layout/matrix3"/>
    <dgm:cxn modelId="{4125597F-7F5E-4899-A103-83C6C326245A}" type="presParOf" srcId="{7B064CA5-5878-4087-AB06-13E20325AF6C}" destId="{AFAC65BE-F83B-4BA7-A2EA-4E96826EEB0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90CE6-772B-4F02-8EC7-8CEE5DD5B1E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45F0798-53C8-475A-99C5-BFCDA6D9415F}">
      <dgm:prSet/>
      <dgm:spPr/>
      <dgm:t>
        <a:bodyPr/>
        <a:lstStyle/>
        <a:p>
          <a:r>
            <a:rPr lang="nb-NO"/>
            <a:t>En bærebølge («carrier») er en radiobølge som sendes ut fra en stasjon. Som ordet indikerer bærer den med det vi ønsker å henge på bølgen, det være seg tale, musikk, morse eller data </a:t>
          </a:r>
          <a:endParaRPr lang="en-US"/>
        </a:p>
      </dgm:t>
    </dgm:pt>
    <dgm:pt modelId="{8C6EF358-F49F-4E44-8078-A0DC9E77095E}" type="parTrans" cxnId="{2664DD04-BCF3-4833-BF37-00EF87CAAF53}">
      <dgm:prSet/>
      <dgm:spPr/>
      <dgm:t>
        <a:bodyPr/>
        <a:lstStyle/>
        <a:p>
          <a:endParaRPr lang="en-US"/>
        </a:p>
      </dgm:t>
    </dgm:pt>
    <dgm:pt modelId="{BB218FBD-6ADE-4A3E-A66E-55225793A75F}" type="sibTrans" cxnId="{2664DD04-BCF3-4833-BF37-00EF87CAAF53}">
      <dgm:prSet/>
      <dgm:spPr/>
      <dgm:t>
        <a:bodyPr/>
        <a:lstStyle/>
        <a:p>
          <a:endParaRPr lang="en-US"/>
        </a:p>
      </dgm:t>
    </dgm:pt>
    <dgm:pt modelId="{2BF68AF8-257A-4DD7-9B03-507095962A39}">
      <dgm:prSet/>
      <dgm:spPr/>
      <dgm:t>
        <a:bodyPr/>
        <a:lstStyle/>
        <a:p>
          <a:r>
            <a:rPr lang="nb-NO"/>
            <a:t>Å henge noe med bølgen kan gjøres på forskjellige måter, og vi kaller det for å modulere </a:t>
          </a:r>
          <a:endParaRPr lang="en-US"/>
        </a:p>
      </dgm:t>
    </dgm:pt>
    <dgm:pt modelId="{E16314B5-50B3-47CB-A32E-B319F85139EB}" type="parTrans" cxnId="{A9CB037D-C670-4E3D-AABD-2199A381B009}">
      <dgm:prSet/>
      <dgm:spPr/>
      <dgm:t>
        <a:bodyPr/>
        <a:lstStyle/>
        <a:p>
          <a:endParaRPr lang="en-US"/>
        </a:p>
      </dgm:t>
    </dgm:pt>
    <dgm:pt modelId="{47EB2AFC-1208-409E-BCF3-77D46BB66ADD}" type="sibTrans" cxnId="{A9CB037D-C670-4E3D-AABD-2199A381B009}">
      <dgm:prSet/>
      <dgm:spPr/>
      <dgm:t>
        <a:bodyPr/>
        <a:lstStyle/>
        <a:p>
          <a:endParaRPr lang="en-US"/>
        </a:p>
      </dgm:t>
    </dgm:pt>
    <dgm:pt modelId="{E7040A3F-20F0-4021-A1A4-3710ED9A8772}" type="pres">
      <dgm:prSet presAssocID="{E8C90CE6-772B-4F02-8EC7-8CEE5DD5B1E3}" presName="linear" presStyleCnt="0">
        <dgm:presLayoutVars>
          <dgm:animLvl val="lvl"/>
          <dgm:resizeHandles val="exact"/>
        </dgm:presLayoutVars>
      </dgm:prSet>
      <dgm:spPr/>
    </dgm:pt>
    <dgm:pt modelId="{E3946994-ECF0-4887-882F-51AF038B6FCF}" type="pres">
      <dgm:prSet presAssocID="{945F0798-53C8-475A-99C5-BFCDA6D9415F}" presName="parentText" presStyleLbl="node1" presStyleIdx="0" presStyleCnt="2">
        <dgm:presLayoutVars>
          <dgm:chMax val="0"/>
          <dgm:bulletEnabled val="1"/>
        </dgm:presLayoutVars>
      </dgm:prSet>
      <dgm:spPr/>
    </dgm:pt>
    <dgm:pt modelId="{EBAD94CF-0A26-44E9-BC28-6CED2232B288}" type="pres">
      <dgm:prSet presAssocID="{BB218FBD-6ADE-4A3E-A66E-55225793A75F}" presName="spacer" presStyleCnt="0"/>
      <dgm:spPr/>
    </dgm:pt>
    <dgm:pt modelId="{3A8429F4-87CB-47D8-BCCF-39982149DA2E}" type="pres">
      <dgm:prSet presAssocID="{2BF68AF8-257A-4DD7-9B03-507095962A39}" presName="parentText" presStyleLbl="node1" presStyleIdx="1" presStyleCnt="2">
        <dgm:presLayoutVars>
          <dgm:chMax val="0"/>
          <dgm:bulletEnabled val="1"/>
        </dgm:presLayoutVars>
      </dgm:prSet>
      <dgm:spPr/>
    </dgm:pt>
  </dgm:ptLst>
  <dgm:cxnLst>
    <dgm:cxn modelId="{2664DD04-BCF3-4833-BF37-00EF87CAAF53}" srcId="{E8C90CE6-772B-4F02-8EC7-8CEE5DD5B1E3}" destId="{945F0798-53C8-475A-99C5-BFCDA6D9415F}" srcOrd="0" destOrd="0" parTransId="{8C6EF358-F49F-4E44-8078-A0DC9E77095E}" sibTransId="{BB218FBD-6ADE-4A3E-A66E-55225793A75F}"/>
    <dgm:cxn modelId="{1145DB23-1A28-450B-A2FB-660A6EA86A73}" type="presOf" srcId="{945F0798-53C8-475A-99C5-BFCDA6D9415F}" destId="{E3946994-ECF0-4887-882F-51AF038B6FCF}" srcOrd="0" destOrd="0" presId="urn:microsoft.com/office/officeart/2005/8/layout/vList2"/>
    <dgm:cxn modelId="{18C52B47-0EC5-42E0-814C-391210F66EE9}" type="presOf" srcId="{2BF68AF8-257A-4DD7-9B03-507095962A39}" destId="{3A8429F4-87CB-47D8-BCCF-39982149DA2E}" srcOrd="0" destOrd="0" presId="urn:microsoft.com/office/officeart/2005/8/layout/vList2"/>
    <dgm:cxn modelId="{A9CB037D-C670-4E3D-AABD-2199A381B009}" srcId="{E8C90CE6-772B-4F02-8EC7-8CEE5DD5B1E3}" destId="{2BF68AF8-257A-4DD7-9B03-507095962A39}" srcOrd="1" destOrd="0" parTransId="{E16314B5-50B3-47CB-A32E-B319F85139EB}" sibTransId="{47EB2AFC-1208-409E-BCF3-77D46BB66ADD}"/>
    <dgm:cxn modelId="{7AE691F2-9EE7-4841-9ED7-C1501077F04F}" type="presOf" srcId="{E8C90CE6-772B-4F02-8EC7-8CEE5DD5B1E3}" destId="{E7040A3F-20F0-4021-A1A4-3710ED9A8772}" srcOrd="0" destOrd="0" presId="urn:microsoft.com/office/officeart/2005/8/layout/vList2"/>
    <dgm:cxn modelId="{98AA5362-F5E0-4457-87BE-EA52D3C85EA5}" type="presParOf" srcId="{E7040A3F-20F0-4021-A1A4-3710ED9A8772}" destId="{E3946994-ECF0-4887-882F-51AF038B6FCF}" srcOrd="0" destOrd="0" presId="urn:microsoft.com/office/officeart/2005/8/layout/vList2"/>
    <dgm:cxn modelId="{A764C18D-6027-4F10-933C-744340106875}" type="presParOf" srcId="{E7040A3F-20F0-4021-A1A4-3710ED9A8772}" destId="{EBAD94CF-0A26-44E9-BC28-6CED2232B288}" srcOrd="1" destOrd="0" presId="urn:microsoft.com/office/officeart/2005/8/layout/vList2"/>
    <dgm:cxn modelId="{FA1BEA06-23C2-4FB0-A591-4DE1FF43BB17}" type="presParOf" srcId="{E7040A3F-20F0-4021-A1A4-3710ED9A8772}" destId="{3A8429F4-87CB-47D8-BCCF-39982149DA2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47C59-27FE-4250-961C-DD6F97936649}">
      <dsp:nvSpPr>
        <dsp:cNvPr id="0" name=""/>
        <dsp:cNvSpPr/>
      </dsp:nvSpPr>
      <dsp:spPr>
        <a:xfrm>
          <a:off x="314088" y="0"/>
          <a:ext cx="5885426" cy="588542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D2064-AA52-4A4C-B14A-FC03C69E9B75}">
      <dsp:nvSpPr>
        <dsp:cNvPr id="0" name=""/>
        <dsp:cNvSpPr/>
      </dsp:nvSpPr>
      <dsp:spPr>
        <a:xfrm>
          <a:off x="873204" y="559115"/>
          <a:ext cx="2295316" cy="2295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Elektromagnetiske bølger brer seg gjennom rommet med en konstant hastighet på 300 000 km/s </a:t>
          </a:r>
          <a:endParaRPr lang="en-US" sz="1600" kern="1200"/>
        </a:p>
      </dsp:txBody>
      <dsp:txXfrm>
        <a:off x="985252" y="671163"/>
        <a:ext cx="2071220" cy="2071220"/>
      </dsp:txXfrm>
    </dsp:sp>
    <dsp:sp modelId="{499AE5EA-7017-48DC-9A58-9E2FBB3DA72F}">
      <dsp:nvSpPr>
        <dsp:cNvPr id="0" name=""/>
        <dsp:cNvSpPr/>
      </dsp:nvSpPr>
      <dsp:spPr>
        <a:xfrm>
          <a:off x="3345083" y="559115"/>
          <a:ext cx="2295316" cy="22953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Hvor fort eller ofte bølgene går opp og ned kalles for frekvens og måles i svingninger per sekund. Avstanden mellom to bølgetopper kalles for bølgelengde </a:t>
          </a:r>
          <a:endParaRPr lang="en-US" sz="1600" kern="1200"/>
        </a:p>
      </dsp:txBody>
      <dsp:txXfrm>
        <a:off x="3457131" y="671163"/>
        <a:ext cx="2071220" cy="2071220"/>
      </dsp:txXfrm>
    </dsp:sp>
    <dsp:sp modelId="{D73CE00F-B1A2-442D-83BF-63DFDE9A03D9}">
      <dsp:nvSpPr>
        <dsp:cNvPr id="0" name=""/>
        <dsp:cNvSpPr/>
      </dsp:nvSpPr>
      <dsp:spPr>
        <a:xfrm>
          <a:off x="873204" y="3030994"/>
          <a:ext cx="2295316" cy="2295316"/>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En høy frekvens har en kort bølgelengde, mens ved en lav frekvens er bølgelengden lang. Frekvens har betegnelsen Hertz (Hz</a:t>
          </a:r>
          <a:endParaRPr lang="en-US" sz="1600" kern="1200"/>
        </a:p>
      </dsp:txBody>
      <dsp:txXfrm>
        <a:off x="985252" y="3143042"/>
        <a:ext cx="2071220" cy="2071220"/>
      </dsp:txXfrm>
    </dsp:sp>
    <dsp:sp modelId="{AFAC65BE-F83B-4BA7-A2EA-4E96826EEB02}">
      <dsp:nvSpPr>
        <dsp:cNvPr id="0" name=""/>
        <dsp:cNvSpPr/>
      </dsp:nvSpPr>
      <dsp:spPr>
        <a:xfrm>
          <a:off x="3345083" y="3030994"/>
          <a:ext cx="2295316" cy="22953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I sivil flyradio bruker vi henholdsvis kilo (KHz) og megahertz (MHz)</a:t>
          </a:r>
          <a:endParaRPr lang="en-US" sz="1600" kern="1200"/>
        </a:p>
      </dsp:txBody>
      <dsp:txXfrm>
        <a:off x="3457131" y="3143042"/>
        <a:ext cx="2071220" cy="2071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46994-ECF0-4887-882F-51AF038B6FCF}">
      <dsp:nvSpPr>
        <dsp:cNvPr id="0" name=""/>
        <dsp:cNvSpPr/>
      </dsp:nvSpPr>
      <dsp:spPr>
        <a:xfrm>
          <a:off x="0" y="390133"/>
          <a:ext cx="6513603" cy="25108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b-NO" sz="2900" kern="1200"/>
            <a:t>En bærebølge («carrier») er en radiobølge som sendes ut fra en stasjon. Som ordet indikerer bærer den med det vi ønsker å henge på bølgen, det være seg tale, musikk, morse eller data </a:t>
          </a:r>
          <a:endParaRPr lang="en-US" sz="2900" kern="1200"/>
        </a:p>
      </dsp:txBody>
      <dsp:txXfrm>
        <a:off x="122568" y="512701"/>
        <a:ext cx="6268467" cy="2265683"/>
      </dsp:txXfrm>
    </dsp:sp>
    <dsp:sp modelId="{3A8429F4-87CB-47D8-BCCF-39982149DA2E}">
      <dsp:nvSpPr>
        <dsp:cNvPr id="0" name=""/>
        <dsp:cNvSpPr/>
      </dsp:nvSpPr>
      <dsp:spPr>
        <a:xfrm>
          <a:off x="0" y="2984473"/>
          <a:ext cx="6513603" cy="25108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b-NO" sz="2900" kern="1200"/>
            <a:t>Å henge noe med bølgen kan gjøres på forskjellige måter, og vi kaller det for å modulere </a:t>
          </a:r>
          <a:endParaRPr lang="en-US" sz="2900" kern="1200"/>
        </a:p>
      </dsp:txBody>
      <dsp:txXfrm>
        <a:off x="122568" y="3107041"/>
        <a:ext cx="6268467" cy="226568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DB9E0E-1052-4939-8A62-5DCAE19EA909}" type="datetimeFigureOut">
              <a:rPr lang="nb-NO" smtClean="0"/>
              <a:t>28.03.2022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EB98E-A68B-4121-9ED7-35778ED751AC}" type="slidenum">
              <a:rPr lang="nb-NO" smtClean="0"/>
              <a:t>‹#›</a:t>
            </a:fld>
            <a:endParaRPr lang="nb-NO"/>
          </a:p>
        </p:txBody>
      </p:sp>
    </p:spTree>
    <p:extLst>
      <p:ext uri="{BB962C8B-B14F-4D97-AF65-F5344CB8AC3E}">
        <p14:creationId xmlns:p14="http://schemas.microsoft.com/office/powerpoint/2010/main" val="379320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08E6-8D64-4F3F-A664-A4D80DFA5A4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A15C339-DBC7-4195-8D28-56E8EB1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37CA0FE4-335C-4EAC-8E9C-B2F7C689CD2C}"/>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031026F-8089-47F5-BC90-2E2276ABA281}"/>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1C10A092-3EF8-42CA-84C4-B2A8ACD9AEC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77106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8D944D-4F7A-4AA0-AAAD-A3E06AF481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DD9380B-1A94-4934-8DF3-3E4C03739891}"/>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58FA3D7-353F-49B5-BAEA-BC09C29D214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5E2E197-4DC0-4683-B7A5-6A45AC6FA83A}"/>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597AFBB4-112B-45F6-97E4-C8022C897CD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24335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CC6400F-947B-4208-ACAD-781C3B652F8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A5B15B-97CF-456B-8D59-0AB94F3B250F}"/>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5C60312-89E6-4F36-9D96-E4120BDD86B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63D22F81-FE4C-4774-A009-7D2195658BD6}"/>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8A2487F0-4BB2-4D36-991C-156BB886D5A2}"/>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27619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98654-7FCF-429E-8B26-6E05EE7D44E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0B4497-A8E0-4D06-8B4E-3AE65B3089FB}"/>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84C9B7-0D47-49F1-9DA7-14EF884BA83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79B3D39-B7FB-4290-98F0-AE90A213587C}"/>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E255B545-DCFA-4A4E-974D-B8D9F3DE260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23088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E28917-35E9-47EE-9136-FF45A38B087E}"/>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5C350D71-9459-49DB-BEAE-301DD97337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285D70FB-34CD-4B78-84E7-F462AD7E9AC8}"/>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C03D6D6-182B-4D3F-9611-1E7C2983B0D3}"/>
              </a:ext>
            </a:extLst>
          </p:cNvPr>
          <p:cNvSpPr>
            <a:spLocks noGrp="1"/>
          </p:cNvSpPr>
          <p:nvPr>
            <p:ph type="ftr" sz="quarter" idx="11"/>
          </p:nvPr>
        </p:nvSpPr>
        <p:spPr/>
        <p:txBody>
          <a:bodyPr/>
          <a:lstStyle/>
          <a:p>
            <a:r>
              <a:rPr lang="nb-NO"/>
              <a:t>Versjon 1</a:t>
            </a:r>
          </a:p>
        </p:txBody>
      </p:sp>
      <p:sp>
        <p:nvSpPr>
          <p:cNvPr id="6" name="Plassholder for lysbildenummer 5">
            <a:extLst>
              <a:ext uri="{FF2B5EF4-FFF2-40B4-BE49-F238E27FC236}">
                <a16:creationId xmlns:a16="http://schemas.microsoft.com/office/drawing/2014/main" id="{52E8A8D7-824D-490F-86F9-DD797E8A6A7B}"/>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82471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E7040-C808-43B8-AD51-A180C49FCC7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7C9218-9F8F-455A-9A99-EAB6FA649921}"/>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D463072-75AA-42FD-BA97-916BB3D85D79}"/>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D5DA676-B93A-4492-AD95-789AD3444A3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A86A2CF2-CBB9-4438-A8D1-0FA3D5849618}"/>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929E71AB-D07C-40D9-8E22-D37A5C11F631}"/>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112007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98EDA5-9BEF-45BA-A603-EAFDDEB20C5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DDFD79C-AF6F-4A35-9110-14F6F3BFB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FC9F3ADA-C5F7-4356-B082-13361C78DDC5}"/>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D399B7F-155A-490B-8C84-B1B373A1C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D3C4224D-908A-453A-9428-FDF573F1373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B11047A-2636-4B5F-B358-441AB3649C97}"/>
              </a:ext>
            </a:extLst>
          </p:cNvPr>
          <p:cNvSpPr>
            <a:spLocks noGrp="1"/>
          </p:cNvSpPr>
          <p:nvPr>
            <p:ph type="dt" sz="half" idx="10"/>
          </p:nvPr>
        </p:nvSpPr>
        <p:spPr/>
        <p:txBody>
          <a:bodyPr/>
          <a:lstStyle/>
          <a:p>
            <a:r>
              <a:rPr lang="nb-NO"/>
              <a:t>15.01.2020</a:t>
            </a:r>
          </a:p>
        </p:txBody>
      </p:sp>
      <p:sp>
        <p:nvSpPr>
          <p:cNvPr id="8" name="Plassholder for bunntekst 7">
            <a:extLst>
              <a:ext uri="{FF2B5EF4-FFF2-40B4-BE49-F238E27FC236}">
                <a16:creationId xmlns:a16="http://schemas.microsoft.com/office/drawing/2014/main" id="{553C545D-8FA0-4EA8-91E9-17412DAE79E0}"/>
              </a:ext>
            </a:extLst>
          </p:cNvPr>
          <p:cNvSpPr>
            <a:spLocks noGrp="1"/>
          </p:cNvSpPr>
          <p:nvPr>
            <p:ph type="ftr" sz="quarter" idx="11"/>
          </p:nvPr>
        </p:nvSpPr>
        <p:spPr/>
        <p:txBody>
          <a:bodyPr/>
          <a:lstStyle/>
          <a:p>
            <a:r>
              <a:rPr lang="nb-NO"/>
              <a:t>Versjon 1</a:t>
            </a:r>
          </a:p>
        </p:txBody>
      </p:sp>
      <p:sp>
        <p:nvSpPr>
          <p:cNvPr id="9" name="Plassholder for lysbildenummer 8">
            <a:extLst>
              <a:ext uri="{FF2B5EF4-FFF2-40B4-BE49-F238E27FC236}">
                <a16:creationId xmlns:a16="http://schemas.microsoft.com/office/drawing/2014/main" id="{FFE1D339-33FD-41C8-85EA-0D136F2A0454}"/>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33018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58CCF-4BBC-44EA-A040-C82F2F5FB89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6470D3F-1F63-4A96-877C-88006777CE45}"/>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B93F0D58-4827-4145-82F8-59CAAEF57E75}"/>
              </a:ext>
            </a:extLst>
          </p:cNvPr>
          <p:cNvSpPr>
            <a:spLocks noGrp="1"/>
          </p:cNvSpPr>
          <p:nvPr>
            <p:ph type="ftr" sz="quarter" idx="11"/>
          </p:nvPr>
        </p:nvSpPr>
        <p:spPr/>
        <p:txBody>
          <a:bodyPr/>
          <a:lstStyle/>
          <a:p>
            <a:r>
              <a:rPr lang="nb-NO"/>
              <a:t>Versjon 1</a:t>
            </a:r>
          </a:p>
        </p:txBody>
      </p:sp>
      <p:sp>
        <p:nvSpPr>
          <p:cNvPr id="5" name="Plassholder for lysbildenummer 4">
            <a:extLst>
              <a:ext uri="{FF2B5EF4-FFF2-40B4-BE49-F238E27FC236}">
                <a16:creationId xmlns:a16="http://schemas.microsoft.com/office/drawing/2014/main" id="{86443CDF-14DE-4ADD-B348-CAC4F521A15E}"/>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396814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5A4B479-5921-4F40-876C-2589BF14ED83}"/>
              </a:ext>
            </a:extLst>
          </p:cNvPr>
          <p:cNvSpPr>
            <a:spLocks noGrp="1"/>
          </p:cNvSpPr>
          <p:nvPr>
            <p:ph type="dt" sz="half" idx="10"/>
          </p:nvPr>
        </p:nvSpPr>
        <p:spPr/>
        <p:txBody>
          <a:bodyPr/>
          <a:lstStyle/>
          <a:p>
            <a:r>
              <a:rPr lang="nb-NO"/>
              <a:t>15.01.2020</a:t>
            </a:r>
          </a:p>
        </p:txBody>
      </p:sp>
      <p:sp>
        <p:nvSpPr>
          <p:cNvPr id="3" name="Plassholder for bunntekst 2">
            <a:extLst>
              <a:ext uri="{FF2B5EF4-FFF2-40B4-BE49-F238E27FC236}">
                <a16:creationId xmlns:a16="http://schemas.microsoft.com/office/drawing/2014/main" id="{20CD5852-2AB8-4D70-91B4-EB4D066153E6}"/>
              </a:ext>
            </a:extLst>
          </p:cNvPr>
          <p:cNvSpPr>
            <a:spLocks noGrp="1"/>
          </p:cNvSpPr>
          <p:nvPr>
            <p:ph type="ftr" sz="quarter" idx="11"/>
          </p:nvPr>
        </p:nvSpPr>
        <p:spPr/>
        <p:txBody>
          <a:bodyPr/>
          <a:lstStyle/>
          <a:p>
            <a:r>
              <a:rPr lang="nb-NO"/>
              <a:t>Versjon 1</a:t>
            </a:r>
          </a:p>
        </p:txBody>
      </p:sp>
      <p:sp>
        <p:nvSpPr>
          <p:cNvPr id="4" name="Plassholder for lysbildenummer 3">
            <a:extLst>
              <a:ext uri="{FF2B5EF4-FFF2-40B4-BE49-F238E27FC236}">
                <a16:creationId xmlns:a16="http://schemas.microsoft.com/office/drawing/2014/main" id="{FE988EB2-A9DF-4EE5-BC4A-255B56879DDC}"/>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8204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EEA83A-656B-48B4-97FE-6306D4E0924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B9397F-1AFC-4070-9A1E-0847AA189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CD75A99-7D2B-468C-A751-1E530F10A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1157B23D-D800-4405-90C3-342D9E093D5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8DB0185-4B3F-43E3-8CC9-01BE62113303}"/>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960D75E2-FF93-4313-B581-D6F582417AE8}"/>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606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5C72FB-26CF-42E0-B8AB-268A6F08B16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63284978-7813-4E48-BA45-3491C704F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66CB62A-00EA-40C8-88AC-20C72E89C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379D04A2-708B-4607-81DB-0AAFFA3843B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CDC161C7-61A4-4CFC-B796-AB790C7DE7C4}"/>
              </a:ext>
            </a:extLst>
          </p:cNvPr>
          <p:cNvSpPr>
            <a:spLocks noGrp="1"/>
          </p:cNvSpPr>
          <p:nvPr>
            <p:ph type="ftr" sz="quarter" idx="11"/>
          </p:nvPr>
        </p:nvSpPr>
        <p:spPr/>
        <p:txBody>
          <a:bodyPr/>
          <a:lstStyle/>
          <a:p>
            <a:r>
              <a:rPr lang="nb-NO"/>
              <a:t>Versjon 1</a:t>
            </a:r>
          </a:p>
        </p:txBody>
      </p:sp>
      <p:sp>
        <p:nvSpPr>
          <p:cNvPr id="7" name="Plassholder for lysbildenummer 6">
            <a:extLst>
              <a:ext uri="{FF2B5EF4-FFF2-40B4-BE49-F238E27FC236}">
                <a16:creationId xmlns:a16="http://schemas.microsoft.com/office/drawing/2014/main" id="{ABDC647C-A025-4361-8BF1-3E8939662F69}"/>
              </a:ext>
            </a:extLst>
          </p:cNvPr>
          <p:cNvSpPr>
            <a:spLocks noGrp="1"/>
          </p:cNvSpPr>
          <p:nvPr>
            <p:ph type="sldNum" sz="quarter" idx="12"/>
          </p:nvPr>
        </p:nvSpPr>
        <p:spPr/>
        <p:txBody>
          <a:bodyPr/>
          <a:lstStyle/>
          <a:p>
            <a:fld id="{98026CBC-9C11-49D6-8B68-336730307775}" type="slidenum">
              <a:rPr lang="nb-NO" smtClean="0"/>
              <a:t>‹#›</a:t>
            </a:fld>
            <a:endParaRPr lang="nb-NO"/>
          </a:p>
        </p:txBody>
      </p:sp>
    </p:spTree>
    <p:extLst>
      <p:ext uri="{BB962C8B-B14F-4D97-AF65-F5344CB8AC3E}">
        <p14:creationId xmlns:p14="http://schemas.microsoft.com/office/powerpoint/2010/main" val="203081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E45EBE2-BB82-4F6D-B2E9-B3D2D763C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455077B-9B78-41CD-BC69-4F9B2D4F6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62FCE47-0FFA-470A-A847-1567683D4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a:t>15.01.2020</a:t>
            </a:r>
          </a:p>
        </p:txBody>
      </p:sp>
      <p:sp>
        <p:nvSpPr>
          <p:cNvPr id="5" name="Plassholder for bunntekst 4">
            <a:extLst>
              <a:ext uri="{FF2B5EF4-FFF2-40B4-BE49-F238E27FC236}">
                <a16:creationId xmlns:a16="http://schemas.microsoft.com/office/drawing/2014/main" id="{1B62C5EA-2820-4B4C-972D-44DD9CFADE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Versjon 1</a:t>
            </a:r>
          </a:p>
        </p:txBody>
      </p:sp>
      <p:sp>
        <p:nvSpPr>
          <p:cNvPr id="6" name="Plassholder for lysbildenummer 5">
            <a:extLst>
              <a:ext uri="{FF2B5EF4-FFF2-40B4-BE49-F238E27FC236}">
                <a16:creationId xmlns:a16="http://schemas.microsoft.com/office/drawing/2014/main" id="{6194052C-9DC9-4EC0-B4F1-24D6516B2F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26CBC-9C11-49D6-8B68-336730307775}" type="slidenum">
              <a:rPr lang="nb-NO" smtClean="0"/>
              <a:t>‹#›</a:t>
            </a:fld>
            <a:endParaRPr lang="nb-NO"/>
          </a:p>
        </p:txBody>
      </p:sp>
    </p:spTree>
    <p:extLst>
      <p:ext uri="{BB962C8B-B14F-4D97-AF65-F5344CB8AC3E}">
        <p14:creationId xmlns:p14="http://schemas.microsoft.com/office/powerpoint/2010/main" val="345315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1666EB8-C80D-4FB2-A594-0145FC269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
            <a:ext cx="12191978" cy="6857988"/>
          </a:xfrm>
          <a:prstGeom prst="rect">
            <a:avLst/>
          </a:prstGeom>
        </p:spPr>
      </p:pic>
      <p:sp>
        <p:nvSpPr>
          <p:cNvPr id="24" name="Rectangle 23">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Sylinder 3">
            <a:extLst>
              <a:ext uri="{FF2B5EF4-FFF2-40B4-BE49-F238E27FC236}">
                <a16:creationId xmlns:a16="http://schemas.microsoft.com/office/drawing/2014/main" id="{B91F12BB-CF1C-4DB9-86D7-2C5A14A91025}"/>
              </a:ext>
            </a:extLst>
          </p:cNvPr>
          <p:cNvSpPr txBox="1"/>
          <p:nvPr/>
        </p:nvSpPr>
        <p:spPr>
          <a:xfrm>
            <a:off x="630688" y="4337523"/>
            <a:ext cx="10918056" cy="1327380"/>
          </a:xfrm>
          <a:prstGeom prst="rect">
            <a:avLst/>
          </a:prstGeom>
        </p:spPr>
        <p:txBody>
          <a:bodyPr vert="horz" lIns="91440" tIns="45720" rIns="91440" bIns="45720" rtlCol="0" anchor="b">
            <a:normAutofit fontScale="77500" lnSpcReduction="20000"/>
          </a:bodyPr>
          <a:lstStyle/>
          <a:p>
            <a:pPr algn="ctr">
              <a:lnSpc>
                <a:spcPct val="90000"/>
              </a:lnSpc>
              <a:spcBef>
                <a:spcPct val="0"/>
              </a:spcBef>
              <a:spcAft>
                <a:spcPts val="600"/>
              </a:spcAft>
            </a:pPr>
            <a:r>
              <a:rPr lang="en-US" sz="4200" b="1" dirty="0">
                <a:latin typeface="+mj-lt"/>
                <a:ea typeface="+mj-ea"/>
                <a:cs typeface="+mj-cs"/>
              </a:rPr>
              <a:t>COMMUNICATION – </a:t>
            </a:r>
          </a:p>
          <a:p>
            <a:pPr algn="ctr">
              <a:lnSpc>
                <a:spcPct val="90000"/>
              </a:lnSpc>
              <a:spcBef>
                <a:spcPct val="0"/>
              </a:spcBef>
              <a:spcAft>
                <a:spcPts val="600"/>
              </a:spcAft>
            </a:pPr>
            <a:r>
              <a:rPr lang="en-US" sz="4200" b="1" dirty="0">
                <a:latin typeface="+mj-lt"/>
                <a:ea typeface="+mj-ea"/>
                <a:cs typeface="+mj-cs"/>
              </a:rPr>
              <a:t>Flytelefoni</a:t>
            </a:r>
          </a:p>
          <a:p>
            <a:pPr algn="ctr">
              <a:lnSpc>
                <a:spcPct val="90000"/>
              </a:lnSpc>
              <a:spcBef>
                <a:spcPct val="0"/>
              </a:spcBef>
              <a:spcAft>
                <a:spcPts val="600"/>
              </a:spcAft>
            </a:pPr>
            <a:r>
              <a:rPr lang="en-US" sz="4200" b="1" dirty="0">
                <a:latin typeface="+mj-lt"/>
                <a:ea typeface="+mj-ea"/>
                <a:cs typeface="+mj-cs"/>
              </a:rPr>
              <a:t>FAGKODE: 4</a:t>
            </a:r>
          </a:p>
        </p:txBody>
      </p:sp>
      <p:cxnSp>
        <p:nvCxnSpPr>
          <p:cNvPr id="26" name="Straight Connector 25">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Bilde 11">
            <a:extLst>
              <a:ext uri="{FF2B5EF4-FFF2-40B4-BE49-F238E27FC236}">
                <a16:creationId xmlns:a16="http://schemas.microsoft.com/office/drawing/2014/main" id="{34E2FAD6-F2FE-4986-AD00-86F9BDC15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5926" y="5664903"/>
            <a:ext cx="2627580" cy="571500"/>
          </a:xfrm>
          <a:prstGeom prst="rect">
            <a:avLst/>
          </a:prstGeom>
        </p:spPr>
      </p:pic>
    </p:spTree>
    <p:extLst>
      <p:ext uri="{BB962C8B-B14F-4D97-AF65-F5344CB8AC3E}">
        <p14:creationId xmlns:p14="http://schemas.microsoft.com/office/powerpoint/2010/main" val="1243986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277356"/>
            <a:ext cx="9966960" cy="1560320"/>
          </a:xfrm>
        </p:spPr>
        <p:txBody>
          <a:bodyPr>
            <a:normAutofit/>
          </a:bodyPr>
          <a:lstStyle/>
          <a:p>
            <a:r>
              <a:rPr lang="nb-NO" sz="4900" dirty="0">
                <a:solidFill>
                  <a:srgbClr val="42505E"/>
                </a:solidFill>
              </a:rPr>
              <a:t>Del 2 Operative prosedyrer</a:t>
            </a:r>
            <a:br>
              <a:rPr lang="nb-NO" sz="4900" dirty="0">
                <a:solidFill>
                  <a:srgbClr val="42505E"/>
                </a:solidFill>
              </a:rPr>
            </a:br>
            <a:endParaRPr lang="nb-NO" sz="4900" dirty="0">
              <a:solidFill>
                <a:srgbClr val="42505E"/>
              </a:solidFill>
            </a:endParaRP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207" y="239902"/>
            <a:ext cx="11689067"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3149849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Sending og uttale av bokstaver, tall og tid</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596609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2728F5A-7E94-4068-A956-00B9404FC8C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dirty="0" err="1">
                <a:solidFill>
                  <a:srgbClr val="FFFFFF"/>
                </a:solidFill>
                <a:latin typeface="+mj-lt"/>
                <a:ea typeface="+mj-ea"/>
                <a:cs typeface="+mj-cs"/>
              </a:rPr>
              <a:t>Hvordan</a:t>
            </a:r>
            <a:r>
              <a:rPr lang="en-US" sz="4800" b="1" kern="1200" dirty="0">
                <a:solidFill>
                  <a:srgbClr val="FFFFFF"/>
                </a:solidFill>
                <a:latin typeface="+mj-lt"/>
                <a:ea typeface="+mj-ea"/>
                <a:cs typeface="+mj-cs"/>
              </a:rPr>
              <a:t> vi </a:t>
            </a:r>
            <a:r>
              <a:rPr lang="en-US" sz="4800" b="1" kern="1200" dirty="0" err="1">
                <a:solidFill>
                  <a:srgbClr val="FFFFFF"/>
                </a:solidFill>
                <a:latin typeface="+mj-lt"/>
                <a:ea typeface="+mj-ea"/>
                <a:cs typeface="+mj-cs"/>
              </a:rPr>
              <a:t>bokstaverer</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fonetisk</a:t>
            </a:r>
            <a:r>
              <a:rPr lang="en-US" sz="4800" b="1" kern="1200" dirty="0">
                <a:solidFill>
                  <a:srgbClr val="FFFFFF"/>
                </a:solidFill>
                <a:latin typeface="+mj-lt"/>
                <a:ea typeface="+mj-ea"/>
                <a:cs typeface="+mj-cs"/>
              </a:rPr>
              <a:t> </a:t>
            </a:r>
            <a:r>
              <a:rPr lang="en-US" sz="4800" b="1" kern="1200" dirty="0" err="1">
                <a:solidFill>
                  <a:srgbClr val="FFFFFF"/>
                </a:solidFill>
                <a:latin typeface="+mj-lt"/>
                <a:ea typeface="+mj-ea"/>
                <a:cs typeface="+mj-cs"/>
              </a:rPr>
              <a:t>alfabet</a:t>
            </a:r>
            <a:r>
              <a:rPr lang="en-US" sz="4800" b="1" kern="1200" dirty="0">
                <a:solidFill>
                  <a:srgbClr val="FFFFFF"/>
                </a:solidFill>
                <a:latin typeface="+mj-lt"/>
                <a:ea typeface="+mj-ea"/>
                <a:cs typeface="+mj-cs"/>
              </a:rPr>
              <a:t>)</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lassholder for innhold 3">
            <a:extLst>
              <a:ext uri="{FF2B5EF4-FFF2-40B4-BE49-F238E27FC236}">
                <a16:creationId xmlns:a16="http://schemas.microsoft.com/office/drawing/2014/main" id="{E3231B48-55B5-44D2-9A84-A3105CB2D5E7}"/>
              </a:ext>
            </a:extLst>
          </p:cNvPr>
          <p:cNvPicPr>
            <a:picLocks noGrp="1" noChangeAspect="1"/>
          </p:cNvPicPr>
          <p:nvPr>
            <p:ph idx="1"/>
          </p:nvPr>
        </p:nvPicPr>
        <p:blipFill>
          <a:blip r:embed="rId2"/>
          <a:stretch>
            <a:fillRect/>
          </a:stretch>
        </p:blipFill>
        <p:spPr>
          <a:xfrm>
            <a:off x="5852161" y="321177"/>
            <a:ext cx="4831900" cy="6008156"/>
          </a:xfrm>
          <a:prstGeom prst="rect">
            <a:avLst/>
          </a:prstGeom>
        </p:spPr>
      </p:pic>
      <p:sp>
        <p:nvSpPr>
          <p:cNvPr id="3" name="Plassholder for dato 2">
            <a:extLst>
              <a:ext uri="{FF2B5EF4-FFF2-40B4-BE49-F238E27FC236}">
                <a16:creationId xmlns:a16="http://schemas.microsoft.com/office/drawing/2014/main" id="{00D45D18-300B-4F97-959D-8605EFCD585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53B470E-EB7F-4940-AA96-5F14EA4702B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631039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9859A1C-807E-426E-86C5-76CCB74FD42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dirty="0" err="1">
                <a:solidFill>
                  <a:srgbClr val="FFFFFF"/>
                </a:solidFill>
                <a:latin typeface="+mj-lt"/>
                <a:ea typeface="+mj-ea"/>
                <a:cs typeface="+mj-cs"/>
              </a:rPr>
              <a:t>Uttale</a:t>
            </a:r>
            <a:r>
              <a:rPr lang="en-US" sz="4800" b="1" kern="1200" dirty="0">
                <a:solidFill>
                  <a:srgbClr val="FFFFFF"/>
                </a:solidFill>
                <a:latin typeface="+mj-lt"/>
                <a:ea typeface="+mj-ea"/>
                <a:cs typeface="+mj-cs"/>
              </a:rPr>
              <a:t> av </a:t>
            </a:r>
            <a:r>
              <a:rPr lang="en-US" sz="4800" b="1" kern="1200" dirty="0" err="1">
                <a:solidFill>
                  <a:srgbClr val="FFFFFF"/>
                </a:solidFill>
                <a:latin typeface="+mj-lt"/>
                <a:ea typeface="+mj-ea"/>
                <a:cs typeface="+mj-cs"/>
              </a:rPr>
              <a:t>siffer</a:t>
            </a:r>
            <a:endParaRPr lang="en-US" sz="4800" b="1"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lassholder for innhold 3">
            <a:extLst>
              <a:ext uri="{FF2B5EF4-FFF2-40B4-BE49-F238E27FC236}">
                <a16:creationId xmlns:a16="http://schemas.microsoft.com/office/drawing/2014/main" id="{04C3893D-5E04-49A0-936E-1027558D31A2}"/>
              </a:ext>
            </a:extLst>
          </p:cNvPr>
          <p:cNvPicPr>
            <a:picLocks noGrp="1" noChangeAspect="1"/>
          </p:cNvPicPr>
          <p:nvPr>
            <p:ph idx="1"/>
          </p:nvPr>
        </p:nvPicPr>
        <p:blipFill>
          <a:blip r:embed="rId2"/>
          <a:stretch>
            <a:fillRect/>
          </a:stretch>
        </p:blipFill>
        <p:spPr>
          <a:xfrm>
            <a:off x="5153822" y="1589787"/>
            <a:ext cx="6553545" cy="3686368"/>
          </a:xfrm>
          <a:prstGeom prst="rect">
            <a:avLst/>
          </a:prstGeom>
        </p:spPr>
      </p:pic>
      <p:sp>
        <p:nvSpPr>
          <p:cNvPr id="3" name="Plassholder for dato 2">
            <a:extLst>
              <a:ext uri="{FF2B5EF4-FFF2-40B4-BE49-F238E27FC236}">
                <a16:creationId xmlns:a16="http://schemas.microsoft.com/office/drawing/2014/main" id="{238CE55B-50E1-4878-B7B7-8C82F7285602}"/>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9D852A6D-5995-45E5-B853-8426AB268BB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011420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2F4E39-F7B1-474B-A1CF-03385046CB59}"/>
              </a:ext>
            </a:extLst>
          </p:cNvPr>
          <p:cNvSpPr>
            <a:spLocks noGrp="1"/>
          </p:cNvSpPr>
          <p:nvPr>
            <p:ph type="title"/>
          </p:nvPr>
        </p:nvSpPr>
        <p:spPr>
          <a:xfrm>
            <a:off x="4965430" y="629268"/>
            <a:ext cx="6586491" cy="1286160"/>
          </a:xfrm>
        </p:spPr>
        <p:txBody>
          <a:bodyPr anchor="b">
            <a:normAutofit/>
          </a:bodyPr>
          <a:lstStyle/>
          <a:p>
            <a:r>
              <a:rPr lang="nb-NO" b="1" dirty="0"/>
              <a:t>Sending av siffer</a:t>
            </a:r>
          </a:p>
        </p:txBody>
      </p:sp>
      <p:pic>
        <p:nvPicPr>
          <p:cNvPr id="7" name="Bilde 6" descr="Et bilde som inneholder sitter, bil, svart, bagasje&#10;&#10;Automatisk generert beskrivelse">
            <a:extLst>
              <a:ext uri="{FF2B5EF4-FFF2-40B4-BE49-F238E27FC236}">
                <a16:creationId xmlns:a16="http://schemas.microsoft.com/office/drawing/2014/main" id="{1FE9C34A-CF3E-4E10-B083-EEBFC9364AC8}"/>
              </a:ext>
            </a:extLst>
          </p:cNvPr>
          <p:cNvPicPr>
            <a:picLocks noChangeAspect="1"/>
          </p:cNvPicPr>
          <p:nvPr/>
        </p:nvPicPr>
        <p:blipFill rotWithShape="1">
          <a:blip r:embed="rId2">
            <a:extLst>
              <a:ext uri="{28A0092B-C50C-407E-A947-70E740481C1C}">
                <a14:useLocalDpi xmlns:a14="http://schemas.microsoft.com/office/drawing/2010/main" val="0"/>
              </a:ext>
            </a:extLst>
          </a:blip>
          <a:srcRect l="36037" r="19182"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9A68"/>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D180A12-B84D-44BF-99BF-A601EC70473B}"/>
              </a:ext>
            </a:extLst>
          </p:cNvPr>
          <p:cNvSpPr>
            <a:spLocks noGrp="1"/>
          </p:cNvSpPr>
          <p:nvPr>
            <p:ph idx="1"/>
          </p:nvPr>
        </p:nvSpPr>
        <p:spPr>
          <a:xfrm>
            <a:off x="4965431" y="2438400"/>
            <a:ext cx="6902518" cy="3952772"/>
          </a:xfrm>
        </p:spPr>
        <p:txBody>
          <a:bodyPr>
            <a:normAutofit lnSpcReduction="10000"/>
          </a:bodyPr>
          <a:lstStyle/>
          <a:p>
            <a:r>
              <a:rPr lang="nb-NO" sz="2000" dirty="0"/>
              <a:t>Alle siffergrupper skal sendes ved å uttale hvert enkelt siffer for seg </a:t>
            </a:r>
          </a:p>
          <a:p>
            <a:r>
              <a:rPr lang="nb-NO" sz="2000" dirty="0"/>
              <a:t>Alle siffergrupper som inneholder hele hundre og hele tusentall, skal sendes ved å uttale hvert siffer i antall av hundretall eller tusentall etterfulgt av ordet HOUNDRED (hundre) eller THOUSAND (tusen) </a:t>
            </a:r>
          </a:p>
          <a:p>
            <a:r>
              <a:rPr lang="nb-NO" sz="2000" dirty="0"/>
              <a:t>Kombinasjoner av tusentall og hele hundretall skal sendes ved å uttale hvert siffer i antallet av tusentall etterfulgt av ordet THOUSAND (tusen) og deretter sifferet i antall av hundretall, etterfulgt av ordet HOUNDRED (hundre) </a:t>
            </a:r>
          </a:p>
          <a:p>
            <a:r>
              <a:rPr lang="nb-NO" sz="2000" dirty="0"/>
              <a:t>Siffergrupper som inneholder desimaltegn skal sendes i samsvar med fremgangsmåten ovenfor. Desimaltegnets plass i tallrekken angis ved ordet DECIMAL (komma) </a:t>
            </a:r>
          </a:p>
        </p:txBody>
      </p:sp>
      <p:sp>
        <p:nvSpPr>
          <p:cNvPr id="4" name="Plassholder for dato 3">
            <a:extLst>
              <a:ext uri="{FF2B5EF4-FFF2-40B4-BE49-F238E27FC236}">
                <a16:creationId xmlns:a16="http://schemas.microsoft.com/office/drawing/2014/main" id="{33CA5746-C033-4701-8547-00ACCD9349A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2DB7F86-F383-4EB0-8776-5712CE759BB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610780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B94F806C-AE26-4EAD-A455-5D7845787901}"/>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Sending av klokkeslett</a:t>
            </a:r>
          </a:p>
        </p:txBody>
      </p:sp>
      <p:pic>
        <p:nvPicPr>
          <p:cNvPr id="5" name="Bilde 4" descr="Et bilde som inneholder objekt, klokke, svart, sitter&#10;&#10;Automatisk generert beskrivelse">
            <a:extLst>
              <a:ext uri="{FF2B5EF4-FFF2-40B4-BE49-F238E27FC236}">
                <a16:creationId xmlns:a16="http://schemas.microsoft.com/office/drawing/2014/main" id="{823B06FB-8BB9-4CDD-8D03-739208ECCC29}"/>
              </a:ext>
            </a:extLst>
          </p:cNvPr>
          <p:cNvPicPr>
            <a:picLocks noChangeAspect="1"/>
          </p:cNvPicPr>
          <p:nvPr/>
        </p:nvPicPr>
        <p:blipFill rotWithShape="1">
          <a:blip r:embed="rId2">
            <a:extLst>
              <a:ext uri="{28A0092B-C50C-407E-A947-70E740481C1C}">
                <a14:useLocalDpi xmlns:a14="http://schemas.microsoft.com/office/drawing/2010/main" val="0"/>
              </a:ext>
            </a:extLst>
          </a:blip>
          <a:srcRect t="5296" r="1" b="752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88CB3DFF-00F3-49C3-94C7-0F3C92A3A7EA}"/>
              </a:ext>
            </a:extLst>
          </p:cNvPr>
          <p:cNvSpPr>
            <a:spLocks noGrp="1"/>
          </p:cNvSpPr>
          <p:nvPr>
            <p:ph idx="1"/>
          </p:nvPr>
        </p:nvSpPr>
        <p:spPr>
          <a:xfrm>
            <a:off x="8029319" y="917725"/>
            <a:ext cx="3424739" cy="4852362"/>
          </a:xfrm>
        </p:spPr>
        <p:txBody>
          <a:bodyPr anchor="ctr">
            <a:normAutofit/>
          </a:bodyPr>
          <a:lstStyle/>
          <a:p>
            <a:r>
              <a:rPr lang="nb-NO" sz="2400" dirty="0">
                <a:solidFill>
                  <a:srgbClr val="FFFFFF"/>
                </a:solidFill>
              </a:rPr>
              <a:t>Ved sending av klokkeslett bør vanligvis bare minuttene brukes. Hvert siffer bør uttales for seg. </a:t>
            </a:r>
          </a:p>
          <a:p>
            <a:r>
              <a:rPr lang="nb-NO" sz="2400" dirty="0">
                <a:solidFill>
                  <a:srgbClr val="FFFFFF"/>
                </a:solidFill>
              </a:rPr>
              <a:t>Dersom det kan oppstå misforståelser bør imidlertid også timen føyes til</a:t>
            </a:r>
          </a:p>
        </p:txBody>
      </p:sp>
      <p:sp>
        <p:nvSpPr>
          <p:cNvPr id="4" name="Plassholder for dato 3">
            <a:extLst>
              <a:ext uri="{FF2B5EF4-FFF2-40B4-BE49-F238E27FC236}">
                <a16:creationId xmlns:a16="http://schemas.microsoft.com/office/drawing/2014/main" id="{DB27B2DF-1FE7-4885-88EC-6CEDCFE08AEF}"/>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CB01DF2-2DE6-455D-9836-F7B11CCDB13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2215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616552-9F75-43DD-8BD8-9C1235E32F3F}"/>
              </a:ext>
            </a:extLst>
          </p:cNvPr>
          <p:cNvSpPr>
            <a:spLocks noGrp="1"/>
          </p:cNvSpPr>
          <p:nvPr>
            <p:ph type="title"/>
          </p:nvPr>
        </p:nvSpPr>
        <p:spPr>
          <a:xfrm>
            <a:off x="655320" y="365125"/>
            <a:ext cx="5120114" cy="1692794"/>
          </a:xfrm>
        </p:spPr>
        <p:txBody>
          <a:bodyPr>
            <a:normAutofit/>
          </a:bodyPr>
          <a:lstStyle/>
          <a:p>
            <a:r>
              <a:rPr lang="nb-NO" b="1" dirty="0"/>
              <a:t>Uttalelse, sending og lese tilbake / frekvens</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E4AF9A2-13D9-445D-B780-0B6499BA7967}"/>
              </a:ext>
            </a:extLst>
          </p:cNvPr>
          <p:cNvSpPr>
            <a:spLocks noGrp="1"/>
          </p:cNvSpPr>
          <p:nvPr>
            <p:ph idx="1"/>
          </p:nvPr>
        </p:nvSpPr>
        <p:spPr>
          <a:xfrm>
            <a:off x="328062" y="2575040"/>
            <a:ext cx="5767938" cy="3917835"/>
          </a:xfrm>
        </p:spPr>
        <p:txBody>
          <a:bodyPr>
            <a:normAutofit fontScale="92500" lnSpcReduction="10000"/>
          </a:bodyPr>
          <a:lstStyle/>
          <a:p>
            <a:r>
              <a:rPr lang="nb-NO" sz="2000" dirty="0"/>
              <a:t>I de tilfeller hvor kanaler på VHF-sambandet er separert med 25 kHz, skal kun de fem første sifre nyttes for å identifisere sendingens senterfrekvens på radiotelefonisambandet. Ikke mer enn to sifre av betydning angis etter desimaltegnet. Der disse er to nuller, regnes det som tilstrekkelig å angi kun en null </a:t>
            </a:r>
          </a:p>
          <a:p>
            <a:r>
              <a:rPr lang="nb-NO" sz="2000" dirty="0"/>
              <a:t>I de tilfeller hvor kanaler på VHF-sambandet er separert med 8,33 kHz, skal alle seks sifre av den numeriske betegnelsen nyttes for å identifisere sendekanalen på radiotelefonisambandet. Tre sifre etter desimaltegnet skal nyttes for alle 8,33 kHz kanaler </a:t>
            </a:r>
          </a:p>
          <a:p>
            <a:r>
              <a:rPr lang="nb-NO" sz="2000" dirty="0"/>
              <a:t>Når nøyaktig kontroll med mottagelsen av sifre er ønskelig, skal den som sender meldingen be mottageren om å lese tilbake sifrene</a:t>
            </a:r>
          </a:p>
          <a:p>
            <a:endParaRPr lang="nb-NO" sz="1500" dirty="0"/>
          </a:p>
          <a:p>
            <a:endParaRPr lang="nb-NO" sz="1500" dirty="0"/>
          </a:p>
        </p:txBody>
      </p:sp>
      <p:pic>
        <p:nvPicPr>
          <p:cNvPr id="5" name="Bilde 4" descr="Et bilde som inneholder person, mann, ser, hvit&#10;&#10;Automatisk generert beskrivelse">
            <a:extLst>
              <a:ext uri="{FF2B5EF4-FFF2-40B4-BE49-F238E27FC236}">
                <a16:creationId xmlns:a16="http://schemas.microsoft.com/office/drawing/2014/main" id="{050B2F20-2F5A-4F21-8353-C466785F3A48}"/>
              </a:ext>
            </a:extLst>
          </p:cNvPr>
          <p:cNvPicPr>
            <a:picLocks noChangeAspect="1"/>
          </p:cNvPicPr>
          <p:nvPr/>
        </p:nvPicPr>
        <p:blipFill rotWithShape="1">
          <a:blip r:embed="rId2">
            <a:extLst>
              <a:ext uri="{28A0092B-C50C-407E-A947-70E740481C1C}">
                <a14:useLocalDpi xmlns:a14="http://schemas.microsoft.com/office/drawing/2010/main" val="0"/>
              </a:ext>
            </a:extLst>
          </a:blip>
          <a:srcRect l="20884" r="17669"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Plassholder for dato 3">
            <a:extLst>
              <a:ext uri="{FF2B5EF4-FFF2-40B4-BE49-F238E27FC236}">
                <a16:creationId xmlns:a16="http://schemas.microsoft.com/office/drawing/2014/main" id="{2E313972-6FD1-4438-9FB5-52CDB405EB87}"/>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9821157-0FA6-4918-B5F1-84A1B637170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314060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2620768-1255-4E10-8AA5-3B06C66616C8}"/>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Uttalelse og sending av høyde og kurs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9638D773-E9BB-4FFB-80F1-F5F2E5637A7D}"/>
              </a:ext>
            </a:extLst>
          </p:cNvPr>
          <p:cNvSpPr>
            <a:spLocks noGrp="1"/>
          </p:cNvSpPr>
          <p:nvPr>
            <p:ph idx="1"/>
          </p:nvPr>
        </p:nvSpPr>
        <p:spPr>
          <a:xfrm>
            <a:off x="4976031" y="963877"/>
            <a:ext cx="6377769" cy="4930246"/>
          </a:xfrm>
        </p:spPr>
        <p:txBody>
          <a:bodyPr anchor="ctr">
            <a:normAutofit/>
          </a:bodyPr>
          <a:lstStyle/>
          <a:p>
            <a:r>
              <a:rPr lang="nb-NO" sz="2400"/>
              <a:t>Ved bruk av flygenivå tilføres ordet FLIGHT LEVEL foran de aktuelle sifre, mens det ved bruk av høyder over havet / bakken føyes til ordet FEET etter sifrene</a:t>
            </a:r>
          </a:p>
          <a:p>
            <a:r>
              <a:rPr lang="nb-NO" sz="2400"/>
              <a:t>Kurs sendes ved å oppgi kursen som en del av en 360 graders sirkel – eksempelvis «HEADING 050 degrees» </a:t>
            </a:r>
          </a:p>
        </p:txBody>
      </p:sp>
      <p:sp>
        <p:nvSpPr>
          <p:cNvPr id="4" name="Plassholder for dato 3">
            <a:extLst>
              <a:ext uri="{FF2B5EF4-FFF2-40B4-BE49-F238E27FC236}">
                <a16:creationId xmlns:a16="http://schemas.microsoft.com/office/drawing/2014/main" id="{E9E9F626-D2E4-4020-AAF2-629DE4B9A20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1D0D457-1889-4343-AF86-D0813CA5224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68032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Sendeteknikk</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06989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983DBD-7753-4132-A220-DBBA3CFDBBF8}"/>
              </a:ext>
            </a:extLst>
          </p:cNvPr>
          <p:cNvSpPr>
            <a:spLocks noGrp="1"/>
          </p:cNvSpPr>
          <p:nvPr>
            <p:ph type="title"/>
          </p:nvPr>
        </p:nvSpPr>
        <p:spPr>
          <a:xfrm>
            <a:off x="4965430" y="629268"/>
            <a:ext cx="6586491" cy="1286160"/>
          </a:xfrm>
        </p:spPr>
        <p:txBody>
          <a:bodyPr anchor="b">
            <a:normAutofit/>
          </a:bodyPr>
          <a:lstStyle/>
          <a:p>
            <a:r>
              <a:rPr lang="nb-NO" b="1"/>
              <a:t>Generell sendeteknikk</a:t>
            </a:r>
            <a:endParaRPr lang="nb-NO" b="1" dirty="0"/>
          </a:p>
        </p:txBody>
      </p:sp>
      <p:pic>
        <p:nvPicPr>
          <p:cNvPr id="5" name="Bilde 4" descr="Et bilde som inneholder objekt, mikrofon, svart, plassert&#10;&#10;Automatisk generert beskrivelse">
            <a:extLst>
              <a:ext uri="{FF2B5EF4-FFF2-40B4-BE49-F238E27FC236}">
                <a16:creationId xmlns:a16="http://schemas.microsoft.com/office/drawing/2014/main" id="{865AF889-B989-4418-A608-04B3CD92C073}"/>
              </a:ext>
            </a:extLst>
          </p:cNvPr>
          <p:cNvPicPr>
            <a:picLocks noChangeAspect="1"/>
          </p:cNvPicPr>
          <p:nvPr/>
        </p:nvPicPr>
        <p:blipFill rotWithShape="1">
          <a:blip r:embed="rId2">
            <a:extLst>
              <a:ext uri="{28A0092B-C50C-407E-A947-70E740481C1C}">
                <a14:useLocalDpi xmlns:a14="http://schemas.microsoft.com/office/drawing/2010/main" val="0"/>
              </a:ext>
            </a:extLst>
          </a:blip>
          <a:srcRect l="44366" r="1085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EB874"/>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5E3AB0AC-AEE2-4770-A392-5872582D4ECD}"/>
              </a:ext>
            </a:extLst>
          </p:cNvPr>
          <p:cNvSpPr>
            <a:spLocks noGrp="1"/>
          </p:cNvSpPr>
          <p:nvPr>
            <p:ph idx="1"/>
          </p:nvPr>
        </p:nvSpPr>
        <p:spPr>
          <a:xfrm>
            <a:off x="4965431" y="2242693"/>
            <a:ext cx="6586489" cy="4302479"/>
          </a:xfrm>
        </p:spPr>
        <p:txBody>
          <a:bodyPr>
            <a:normAutofit fontScale="92500" lnSpcReduction="10000"/>
          </a:bodyPr>
          <a:lstStyle/>
          <a:p>
            <a:r>
              <a:rPr lang="nb-NO" sz="2000" dirty="0"/>
              <a:t>Lese igjennom nedskrevne meldinger. Standard ord og uttrykk skal benyttes i størst mulig utstrekning. Bruke normal og konstant stemmestyrke</a:t>
            </a:r>
          </a:p>
          <a:p>
            <a:r>
              <a:rPr lang="nb-NO" sz="2000" dirty="0"/>
              <a:t>Sendeteknikken skal være slik at hver enkelt sending er lett å forstå. Vi må derfor: </a:t>
            </a:r>
          </a:p>
          <a:p>
            <a:pPr>
              <a:buFontTx/>
              <a:buChar char="-"/>
            </a:pPr>
            <a:r>
              <a:rPr lang="nb-NO" sz="2000" dirty="0"/>
              <a:t>Uttale hvert ord klart og tydelig </a:t>
            </a:r>
          </a:p>
          <a:p>
            <a:pPr>
              <a:buFontTx/>
              <a:buChar char="-"/>
            </a:pPr>
            <a:r>
              <a:rPr lang="nb-NO" sz="2000" dirty="0"/>
              <a:t>Holde jevn talehastighet som generelt ikke overstiger 100 ord per minutt, men når meldingen skal skrives ned, snakke saktere</a:t>
            </a:r>
          </a:p>
          <a:p>
            <a:pPr>
              <a:buFontTx/>
              <a:buChar char="-"/>
            </a:pPr>
            <a:r>
              <a:rPr lang="nb-NO" sz="2000" dirty="0"/>
              <a:t>Gjøre oss godt kjent med bruk av mikrofon</a:t>
            </a:r>
          </a:p>
          <a:p>
            <a:pPr>
              <a:buFontTx/>
              <a:buChar char="-"/>
            </a:pPr>
            <a:r>
              <a:rPr lang="nb-NO" sz="2000" dirty="0"/>
              <a:t>Midlertid avbryte tale dersom vi vender hodet bort fra mikrofonen</a:t>
            </a:r>
          </a:p>
          <a:p>
            <a:pPr>
              <a:buFontTx/>
              <a:buChar char="-"/>
            </a:pPr>
            <a:r>
              <a:rPr lang="nb-NO" sz="2000" dirty="0"/>
              <a:t>Lange meldinger kan med fordel stykkes opp </a:t>
            </a:r>
          </a:p>
          <a:p>
            <a:r>
              <a:rPr lang="nb-NO" sz="2000" dirty="0"/>
              <a:t>HUSK: Tenk, trykk, tal</a:t>
            </a:r>
          </a:p>
          <a:p>
            <a:endParaRPr lang="nb-NO" sz="1400" dirty="0"/>
          </a:p>
        </p:txBody>
      </p:sp>
      <p:sp>
        <p:nvSpPr>
          <p:cNvPr id="4" name="Plassholder for dato 3">
            <a:extLst>
              <a:ext uri="{FF2B5EF4-FFF2-40B4-BE49-F238E27FC236}">
                <a16:creationId xmlns:a16="http://schemas.microsoft.com/office/drawing/2014/main" id="{B71576C7-700B-4661-80C9-AD15C727030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D2FFC933-0BAE-4C41-8D56-021463A28A8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0041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Del 0 Innledning</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581" y="256540"/>
            <a:ext cx="11694838" cy="3764275"/>
          </a:xfrm>
          <a:prstGeom prst="rect">
            <a:avLst/>
          </a:prstGeom>
        </p:spPr>
      </p:pic>
      <p:pic>
        <p:nvPicPr>
          <p:cNvPr id="8" name="Bilde 7">
            <a:extLst>
              <a:ext uri="{FF2B5EF4-FFF2-40B4-BE49-F238E27FC236}">
                <a16:creationId xmlns:a16="http://schemas.microsoft.com/office/drawing/2014/main" id="{B75EF98D-DD82-460E-A772-7D855E40B0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6081" y="5837676"/>
            <a:ext cx="2642774" cy="571500"/>
          </a:xfrm>
          <a:prstGeom prst="rect">
            <a:avLst/>
          </a:prstGeom>
        </p:spPr>
      </p:pic>
    </p:spTree>
    <p:extLst>
      <p:ext uri="{BB962C8B-B14F-4D97-AF65-F5344CB8AC3E}">
        <p14:creationId xmlns:p14="http://schemas.microsoft.com/office/powerpoint/2010/main" val="251015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DBFB22-6D77-4F98-B21D-27A4BF397415}"/>
              </a:ext>
            </a:extLst>
          </p:cNvPr>
          <p:cNvSpPr>
            <a:spLocks noGrp="1"/>
          </p:cNvSpPr>
          <p:nvPr>
            <p:ph type="title"/>
          </p:nvPr>
        </p:nvSpPr>
        <p:spPr/>
        <p:txBody>
          <a:bodyPr/>
          <a:lstStyle/>
          <a:p>
            <a:r>
              <a:rPr lang="nb-NO" b="1" dirty="0"/>
              <a:t>Viktige ord og </a:t>
            </a:r>
            <a:br>
              <a:rPr lang="nb-NO" b="1" dirty="0"/>
            </a:br>
            <a:r>
              <a:rPr lang="nb-NO" b="1" dirty="0"/>
              <a:t>fraser</a:t>
            </a:r>
          </a:p>
        </p:txBody>
      </p:sp>
      <p:pic>
        <p:nvPicPr>
          <p:cNvPr id="4" name="Plassholder for innhold 3">
            <a:extLst>
              <a:ext uri="{FF2B5EF4-FFF2-40B4-BE49-F238E27FC236}">
                <a16:creationId xmlns:a16="http://schemas.microsoft.com/office/drawing/2014/main" id="{E34B5AF3-259F-444A-B707-14951DFD0206}"/>
              </a:ext>
            </a:extLst>
          </p:cNvPr>
          <p:cNvPicPr>
            <a:picLocks noGrp="1" noChangeAspect="1"/>
          </p:cNvPicPr>
          <p:nvPr>
            <p:ph idx="1"/>
          </p:nvPr>
        </p:nvPicPr>
        <p:blipFill>
          <a:blip r:embed="rId2"/>
          <a:stretch>
            <a:fillRect/>
          </a:stretch>
        </p:blipFill>
        <p:spPr>
          <a:xfrm>
            <a:off x="4996543" y="-6609"/>
            <a:ext cx="5453743" cy="6817978"/>
          </a:xfrm>
          <a:prstGeom prst="rect">
            <a:avLst/>
          </a:prstGeom>
        </p:spPr>
      </p:pic>
      <p:sp>
        <p:nvSpPr>
          <p:cNvPr id="3" name="Plassholder for dato 2">
            <a:extLst>
              <a:ext uri="{FF2B5EF4-FFF2-40B4-BE49-F238E27FC236}">
                <a16:creationId xmlns:a16="http://schemas.microsoft.com/office/drawing/2014/main" id="{FD2F3469-328D-4AE0-948B-B1AF118A071C}"/>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4B1DB722-514E-4E24-ACD1-28A2A1D3B72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30516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Kallesignaler</a:t>
            </a:r>
            <a:r>
              <a:rPr lang="en-US" sz="3600" dirty="0">
                <a:solidFill>
                  <a:schemeClr val="tx1">
                    <a:lumMod val="85000"/>
                    <a:lumOff val="15000"/>
                  </a:schemeClr>
                </a:solidFill>
              </a:rPr>
              <a:t> og </a:t>
            </a:r>
            <a:r>
              <a:rPr lang="en-US" sz="3600" dirty="0" err="1">
                <a:solidFill>
                  <a:schemeClr val="tx1">
                    <a:lumMod val="85000"/>
                    <a:lumOff val="15000"/>
                  </a:schemeClr>
                </a:solidFill>
              </a:rPr>
              <a:t>forkortede</a:t>
            </a:r>
            <a:r>
              <a:rPr lang="en-US" sz="3600" dirty="0">
                <a:solidFill>
                  <a:schemeClr val="tx1">
                    <a:lumMod val="85000"/>
                    <a:lumOff val="15000"/>
                  </a:schemeClr>
                </a:solidFill>
              </a:rPr>
              <a:t> </a:t>
            </a:r>
            <a:r>
              <a:rPr lang="en-US" sz="3600" dirty="0" err="1">
                <a:solidFill>
                  <a:schemeClr val="tx1">
                    <a:lumMod val="85000"/>
                    <a:lumOff val="15000"/>
                  </a:schemeClr>
                </a:solidFill>
              </a:rPr>
              <a:t>kallesignaler</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60235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E99B819-7330-4AEB-ACD6-18F46F025BDB}"/>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Kallesignal – generelt </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EE37255-9936-43BD-9096-550EEECB4FE6}"/>
              </a:ext>
            </a:extLst>
          </p:cNvPr>
          <p:cNvSpPr>
            <a:spLocks noGrp="1"/>
          </p:cNvSpPr>
          <p:nvPr>
            <p:ph idx="1"/>
          </p:nvPr>
        </p:nvSpPr>
        <p:spPr>
          <a:xfrm>
            <a:off x="4976031" y="963877"/>
            <a:ext cx="6377769" cy="4930246"/>
          </a:xfrm>
        </p:spPr>
        <p:txBody>
          <a:bodyPr anchor="ctr">
            <a:normAutofit/>
          </a:bodyPr>
          <a:lstStyle/>
          <a:p>
            <a:r>
              <a:rPr lang="nb-NO" sz="2400"/>
              <a:t>Et luftfartøys fullstendige kallesignal på radiotelefoni skal være i samsvar med en av følgende typer: </a:t>
            </a:r>
          </a:p>
          <a:p>
            <a:pPr>
              <a:buFontTx/>
              <a:buChar char="-"/>
            </a:pPr>
            <a:r>
              <a:rPr lang="nb-NO" sz="2400"/>
              <a:t>De tegn som tilsvarer luftfartøyets registrering </a:t>
            </a:r>
          </a:p>
          <a:p>
            <a:pPr>
              <a:buFontTx/>
              <a:buChar char="-"/>
            </a:pPr>
            <a:r>
              <a:rPr lang="nb-NO" sz="2400"/>
              <a:t>Luftfartsforetagendets radiotelefonibetegnelse, fulgt av de fire siste tegn i luftfartøyets registrering </a:t>
            </a:r>
          </a:p>
          <a:p>
            <a:pPr>
              <a:buFontTx/>
              <a:buChar char="-"/>
            </a:pPr>
            <a:r>
              <a:rPr lang="nb-NO" sz="2400"/>
              <a:t>Luftfartsforetagendets radiotelefonibetegnelse, fulgt av rutens identifikasjon </a:t>
            </a:r>
          </a:p>
          <a:p>
            <a:endParaRPr lang="nb-NO" sz="2400"/>
          </a:p>
          <a:p>
            <a:endParaRPr lang="nb-NO" sz="2400"/>
          </a:p>
        </p:txBody>
      </p:sp>
      <p:sp>
        <p:nvSpPr>
          <p:cNvPr id="4" name="Plassholder for dato 3">
            <a:extLst>
              <a:ext uri="{FF2B5EF4-FFF2-40B4-BE49-F238E27FC236}">
                <a16:creationId xmlns:a16="http://schemas.microsoft.com/office/drawing/2014/main" id="{62C22DE2-EB1A-4FAC-A419-97BE8084F97D}"/>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4C5A86B-7626-4DD6-B301-04944AFDF03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76401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61C9E57-C2E0-4D27-990B-9D859398B554}"/>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Kallesignal - forkortet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A92FE3D-F2D2-4742-BEB9-D2EBC9C451D9}"/>
              </a:ext>
            </a:extLst>
          </p:cNvPr>
          <p:cNvSpPr>
            <a:spLocks noGrp="1"/>
          </p:cNvSpPr>
          <p:nvPr>
            <p:ph idx="1"/>
          </p:nvPr>
        </p:nvSpPr>
        <p:spPr>
          <a:xfrm>
            <a:off x="4976031" y="963877"/>
            <a:ext cx="6377769" cy="4930246"/>
          </a:xfrm>
        </p:spPr>
        <p:txBody>
          <a:bodyPr anchor="ctr">
            <a:normAutofit/>
          </a:bodyPr>
          <a:lstStyle/>
          <a:p>
            <a:r>
              <a:rPr lang="nb-NO" sz="2200"/>
              <a:t>Kallesignal for luftfartøy kan, med noen unntak, forkortes på følgende måte: </a:t>
            </a:r>
          </a:p>
          <a:p>
            <a:pPr>
              <a:buFontTx/>
              <a:buChar char="-"/>
            </a:pPr>
            <a:r>
              <a:rPr lang="nb-NO" sz="2200"/>
              <a:t>Det første og minst de to siste av luftfartøyets registrering</a:t>
            </a:r>
          </a:p>
          <a:p>
            <a:pPr>
              <a:buFontTx/>
              <a:buChar char="-"/>
            </a:pPr>
            <a:r>
              <a:rPr lang="nb-NO" sz="2200"/>
              <a:t>Luftfartsforetagendets radiotelefonibetegnelse fulgt av minst de to siste tegn av luftfartøyets registrering </a:t>
            </a:r>
          </a:p>
          <a:p>
            <a:r>
              <a:rPr lang="nb-NO" sz="2200"/>
              <a:t>Forkortede kallesignal skal bare benyttes etter at tilfredsstillende samband er opprettet, såfremt muligheten for forveksling av kallesignal ikke synes å være tilstede </a:t>
            </a:r>
          </a:p>
          <a:p>
            <a:r>
              <a:rPr lang="nb-NO" sz="2200"/>
              <a:t>Et luftfartøy skal ikke anvende forkortet kallesignal før bakkestasjonen har benyttet det ved anrop </a:t>
            </a:r>
          </a:p>
        </p:txBody>
      </p:sp>
      <p:sp>
        <p:nvSpPr>
          <p:cNvPr id="4" name="Plassholder for dato 3">
            <a:extLst>
              <a:ext uri="{FF2B5EF4-FFF2-40B4-BE49-F238E27FC236}">
                <a16:creationId xmlns:a16="http://schemas.microsoft.com/office/drawing/2014/main" id="{7B1E75FB-70A5-4C44-A9E3-5CC6E2F5B2C9}"/>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E394A32-2875-4221-A1A9-279A129D768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67936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61C9E57-C2E0-4D27-990B-9D859398B554}"/>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Endring av kallesignal</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A92FE3D-F2D2-4742-BEB9-D2EBC9C451D9}"/>
              </a:ext>
            </a:extLst>
          </p:cNvPr>
          <p:cNvSpPr>
            <a:spLocks noGrp="1"/>
          </p:cNvSpPr>
          <p:nvPr>
            <p:ph idx="1"/>
          </p:nvPr>
        </p:nvSpPr>
        <p:spPr>
          <a:xfrm>
            <a:off x="4976031" y="963877"/>
            <a:ext cx="6377769" cy="4930246"/>
          </a:xfrm>
        </p:spPr>
        <p:txBody>
          <a:bodyPr anchor="ctr">
            <a:normAutofit/>
          </a:bodyPr>
          <a:lstStyle/>
          <a:p>
            <a:pPr marL="0" indent="0">
              <a:buNone/>
            </a:pPr>
            <a:r>
              <a:rPr lang="nb-NO" sz="2400"/>
              <a:t>Et luftfartøy kan ikke endre type kallesignal under flyging med mindre dette midlertidig anses nødvendig med hensyn til flysikkerheten, og da bare etter instruks eller med samtykke fra vedkommende flygekontrollenhet som i nødvendig utstrekning skal underrette andre berørte stasjoner om endringen </a:t>
            </a:r>
          </a:p>
        </p:txBody>
      </p:sp>
      <p:sp>
        <p:nvSpPr>
          <p:cNvPr id="4" name="Plassholder for dato 3">
            <a:extLst>
              <a:ext uri="{FF2B5EF4-FFF2-40B4-BE49-F238E27FC236}">
                <a16:creationId xmlns:a16="http://schemas.microsoft.com/office/drawing/2014/main" id="{60393772-A10D-4974-A51A-EA890BCF6CE0}"/>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7E3605D0-27CE-427C-A72D-9FB1634AC30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63858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err="1">
                <a:solidFill>
                  <a:schemeClr val="tx1">
                    <a:lumMod val="85000"/>
                    <a:lumOff val="15000"/>
                  </a:schemeClr>
                </a:solidFill>
              </a:rPr>
              <a:t>Opprettelse</a:t>
            </a:r>
            <a:r>
              <a:rPr lang="en-US" sz="3600" dirty="0">
                <a:solidFill>
                  <a:schemeClr val="tx1">
                    <a:lumMod val="85000"/>
                    <a:lumOff val="15000"/>
                  </a:schemeClr>
                </a:solidFill>
              </a:rPr>
              <a:t> av </a:t>
            </a:r>
            <a:r>
              <a:rPr lang="en-US" sz="3600" dirty="0" err="1">
                <a:solidFill>
                  <a:schemeClr val="tx1">
                    <a:lumMod val="85000"/>
                    <a:lumOff val="15000"/>
                  </a:schemeClr>
                </a:solidFill>
              </a:rPr>
              <a:t>samband</a:t>
            </a:r>
            <a:r>
              <a:rPr lang="en-US" sz="3600" dirty="0">
                <a:solidFill>
                  <a:schemeClr val="tx1">
                    <a:lumMod val="85000"/>
                    <a:lumOff val="15000"/>
                  </a:schemeClr>
                </a:solidFill>
              </a:rPr>
              <a:t> og </a:t>
            </a:r>
            <a:r>
              <a:rPr lang="en-US" sz="3600" dirty="0" err="1">
                <a:solidFill>
                  <a:schemeClr val="tx1">
                    <a:lumMod val="85000"/>
                    <a:lumOff val="15000"/>
                  </a:schemeClr>
                </a:solidFill>
              </a:rPr>
              <a:t>frekvensskifte</a:t>
            </a:r>
            <a:endParaRPr lang="en-US" sz="36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1462869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erson, mann, holder, kamera&#10;&#10;Automatisk generert beskrivelse">
            <a:extLst>
              <a:ext uri="{FF2B5EF4-FFF2-40B4-BE49-F238E27FC236}">
                <a16:creationId xmlns:a16="http://schemas.microsoft.com/office/drawing/2014/main" id="{F68C8801-900B-4A8A-BC36-C8EE9630BB4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478" b="13252"/>
          <a:stretch/>
        </p:blipFill>
        <p:spPr>
          <a:xfrm>
            <a:off x="20" y="1"/>
            <a:ext cx="12191980" cy="6857999"/>
          </a:xfrm>
          <a:prstGeom prst="rect">
            <a:avLst/>
          </a:prstGeom>
        </p:spPr>
      </p:pic>
      <p:sp>
        <p:nvSpPr>
          <p:cNvPr id="2" name="Tittel 1">
            <a:extLst>
              <a:ext uri="{FF2B5EF4-FFF2-40B4-BE49-F238E27FC236}">
                <a16:creationId xmlns:a16="http://schemas.microsoft.com/office/drawing/2014/main" id="{D61C9E57-C2E0-4D27-990B-9D859398B554}"/>
              </a:ext>
            </a:extLst>
          </p:cNvPr>
          <p:cNvSpPr>
            <a:spLocks noGrp="1"/>
          </p:cNvSpPr>
          <p:nvPr>
            <p:ph type="title"/>
          </p:nvPr>
        </p:nvSpPr>
        <p:spPr>
          <a:xfrm>
            <a:off x="838201" y="1065862"/>
            <a:ext cx="3313164" cy="4726276"/>
          </a:xfrm>
        </p:spPr>
        <p:txBody>
          <a:bodyPr>
            <a:normAutofit/>
          </a:bodyPr>
          <a:lstStyle/>
          <a:p>
            <a:pPr algn="r"/>
            <a:r>
              <a:rPr lang="nb-NO" sz="4000" b="1">
                <a:solidFill>
                  <a:srgbClr val="FFFFFF"/>
                </a:solidFill>
              </a:rPr>
              <a:t>Opprettelse av samband</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A92FE3D-F2D2-4742-BEB9-D2EBC9C451D9}"/>
              </a:ext>
            </a:extLst>
          </p:cNvPr>
          <p:cNvSpPr>
            <a:spLocks noGrp="1"/>
          </p:cNvSpPr>
          <p:nvPr>
            <p:ph idx="1"/>
          </p:nvPr>
        </p:nvSpPr>
        <p:spPr>
          <a:xfrm>
            <a:off x="5155379" y="1065861"/>
            <a:ext cx="6635566" cy="5219435"/>
          </a:xfrm>
        </p:spPr>
        <p:txBody>
          <a:bodyPr anchor="ctr">
            <a:normAutofit lnSpcReduction="10000"/>
          </a:bodyPr>
          <a:lstStyle/>
          <a:p>
            <a:r>
              <a:rPr lang="nb-NO" sz="2200" dirty="0">
                <a:solidFill>
                  <a:srgbClr val="FFFFFF"/>
                </a:solidFill>
              </a:rPr>
              <a:t>Ved opprettelse av radiotelefonisamband skal fullstendig kallesignal benyttes </a:t>
            </a:r>
          </a:p>
          <a:p>
            <a:r>
              <a:rPr lang="nb-NO" sz="2200" dirty="0">
                <a:solidFill>
                  <a:srgbClr val="FFFFFF"/>
                </a:solidFill>
              </a:rPr>
              <a:t>Når lufttrafikktjenesten sender opplysninger til alle stasjoner på frekvensen innledes sendingen med det generelle anropet ALL STATIONS fulgt av kallesignalet for egen stasjon </a:t>
            </a:r>
          </a:p>
          <a:p>
            <a:r>
              <a:rPr lang="nb-NO" sz="2200" dirty="0">
                <a:solidFill>
                  <a:srgbClr val="FFFFFF"/>
                </a:solidFill>
              </a:rPr>
              <a:t>Når en stasjon som anropes er uviss på kallesignalet til den stasjon som kaller, bør den svare på følgende måte: </a:t>
            </a:r>
          </a:p>
          <a:p>
            <a:r>
              <a:rPr lang="nb-NO" sz="2200" dirty="0">
                <a:solidFill>
                  <a:srgbClr val="FFFFFF"/>
                </a:solidFill>
              </a:rPr>
              <a:t>«STATION CALLING, SAY AGAIN YOUR CALLSIGN»</a:t>
            </a:r>
          </a:p>
          <a:p>
            <a:r>
              <a:rPr lang="nb-NO" sz="2200" dirty="0">
                <a:solidFill>
                  <a:srgbClr val="FFFFFF"/>
                </a:solidFill>
              </a:rPr>
              <a:t>Dersom lufttrafikktjenesten blir oppmerksom på like eller tilnærmet like kallesignal på frekvensen, vurderer de i det enkelte tilfellet å tildele andre kallesignal – eller ikke å forkorte kallesignalene. Alternativt kan følgende fraseologi benyttes: </a:t>
            </a:r>
          </a:p>
          <a:p>
            <a:r>
              <a:rPr lang="en-US" sz="2200" dirty="0">
                <a:solidFill>
                  <a:srgbClr val="FFFFFF"/>
                </a:solidFill>
              </a:rPr>
              <a:t>«CAUTION SIMILAR CALLSIGNS ON THE FREQUENCY</a:t>
            </a:r>
            <a:r>
              <a:rPr lang="nb-NO" sz="2200" dirty="0">
                <a:solidFill>
                  <a:srgbClr val="FFFFFF"/>
                </a:solidFill>
              </a:rPr>
              <a:t>»</a:t>
            </a:r>
          </a:p>
          <a:p>
            <a:pPr marL="0" indent="0">
              <a:buNone/>
            </a:pPr>
            <a:endParaRPr lang="nb-NO" sz="1600" dirty="0">
              <a:solidFill>
                <a:srgbClr val="FFFFFF"/>
              </a:solidFill>
            </a:endParaRPr>
          </a:p>
        </p:txBody>
      </p:sp>
      <p:sp>
        <p:nvSpPr>
          <p:cNvPr id="4" name="Plassholder for dato 3">
            <a:extLst>
              <a:ext uri="{FF2B5EF4-FFF2-40B4-BE49-F238E27FC236}">
                <a16:creationId xmlns:a16="http://schemas.microsoft.com/office/drawing/2014/main" id="{B1D2C9B1-51A0-46F7-A5EE-6521EE84AF31}"/>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13A3C27D-3F44-4B56-BB61-B7231001A5B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13292280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61C9E57-C2E0-4D27-990B-9D859398B554}"/>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Frekvensskifte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A92FE3D-F2D2-4742-BEB9-D2EBC9C451D9}"/>
              </a:ext>
            </a:extLst>
          </p:cNvPr>
          <p:cNvSpPr>
            <a:spLocks noGrp="1"/>
          </p:cNvSpPr>
          <p:nvPr>
            <p:ph idx="1"/>
          </p:nvPr>
        </p:nvSpPr>
        <p:spPr>
          <a:xfrm>
            <a:off x="4976031" y="963876"/>
            <a:ext cx="6377769" cy="5302169"/>
          </a:xfrm>
        </p:spPr>
        <p:txBody>
          <a:bodyPr anchor="ctr">
            <a:normAutofit/>
          </a:bodyPr>
          <a:lstStyle/>
          <a:p>
            <a:r>
              <a:rPr lang="nb-NO" sz="2400" dirty="0"/>
              <a:t>I områder hvor det er påbudt sambandsplikt, vil vi normalt bli bedt om å skifte frekvens. Det betyr at den vi allerede snakker med tar initiativ til å overføre sambandet til en annen (neste) stasjon</a:t>
            </a:r>
          </a:p>
          <a:p>
            <a:r>
              <a:rPr lang="nb-NO" sz="2400" dirty="0"/>
              <a:t>Dersom vi ikke har fått beskjed om å skifte frekvens, og vi flyr inn i, eller mot et område som tilhører en annen enhet eller er en RMZ, må vi underrette den stasjonen vi allerede snakker med, at vi skifter frekvens. </a:t>
            </a:r>
          </a:p>
          <a:p>
            <a:r>
              <a:rPr lang="nb-NO" sz="2400" dirty="0"/>
              <a:t>I de tilfeller hvor vi ikke er pålagt sambandsplikt, men hvor samband likevel er blitt opprettet med en luftrafikktjenesteenhet, bør vi varsle enheten før et eventuelt frekvensskifte finner sted </a:t>
            </a:r>
          </a:p>
        </p:txBody>
      </p:sp>
      <p:sp>
        <p:nvSpPr>
          <p:cNvPr id="4" name="Plassholder for dato 3">
            <a:extLst>
              <a:ext uri="{FF2B5EF4-FFF2-40B4-BE49-F238E27FC236}">
                <a16:creationId xmlns:a16="http://schemas.microsoft.com/office/drawing/2014/main" id="{4CF01FF6-12A5-4B5B-B2FC-C406A39CA12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DACE516-83A4-4132-9FEB-FF67A7E9979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09416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56532" y="5336281"/>
            <a:ext cx="11210925" cy="744836"/>
          </a:xfrm>
        </p:spPr>
        <p:txBody>
          <a:bodyPr vert="horz" lIns="91440" tIns="45720" rIns="91440" bIns="45720" rtlCol="0" anchor="ctr">
            <a:noAutofit/>
          </a:bodyPr>
          <a:lstStyle/>
          <a:p>
            <a:r>
              <a:rPr lang="nb-NO" sz="3200" dirty="0">
                <a:solidFill>
                  <a:schemeClr val="tx1">
                    <a:lumMod val="85000"/>
                    <a:lumOff val="15000"/>
                  </a:schemeClr>
                </a:solidFill>
              </a:rPr>
              <a:t>Prøvesendinger og leselighet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919105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6C7716-62D7-4771-B982-E97A936A62E9}"/>
              </a:ext>
            </a:extLst>
          </p:cNvPr>
          <p:cNvSpPr>
            <a:spLocks noGrp="1"/>
          </p:cNvSpPr>
          <p:nvPr>
            <p:ph type="title"/>
          </p:nvPr>
        </p:nvSpPr>
        <p:spPr>
          <a:xfrm>
            <a:off x="838200" y="963877"/>
            <a:ext cx="3494362" cy="4930246"/>
          </a:xfrm>
        </p:spPr>
        <p:txBody>
          <a:bodyPr>
            <a:normAutofit/>
          </a:bodyPr>
          <a:lstStyle/>
          <a:p>
            <a:pPr algn="r"/>
            <a:r>
              <a:rPr lang="nb-NO" sz="4100" b="1" dirty="0">
                <a:solidFill>
                  <a:schemeClr val="accent1"/>
                </a:solidFill>
              </a:rPr>
              <a:t>Prøvesendinger og leselighet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4219E162-3A65-4374-A1E6-BAE0AE1AACBC}"/>
              </a:ext>
            </a:extLst>
          </p:cNvPr>
          <p:cNvSpPr>
            <a:spLocks noGrp="1"/>
          </p:cNvSpPr>
          <p:nvPr>
            <p:ph idx="1"/>
          </p:nvPr>
        </p:nvSpPr>
        <p:spPr>
          <a:xfrm>
            <a:off x="4976031" y="963877"/>
            <a:ext cx="6377769" cy="4930246"/>
          </a:xfrm>
        </p:spPr>
        <p:txBody>
          <a:bodyPr anchor="ctr">
            <a:normAutofit/>
          </a:bodyPr>
          <a:lstStyle/>
          <a:p>
            <a:r>
              <a:rPr lang="nb-NO" sz="1900"/>
              <a:t>Sendinger som gjøres for prøveformål, bør ha følgende form og innhold: </a:t>
            </a:r>
          </a:p>
          <a:p>
            <a:pPr>
              <a:buFontTx/>
              <a:buChar char="-"/>
            </a:pPr>
            <a:r>
              <a:rPr lang="nb-NO" sz="1900"/>
              <a:t>Luftfartøyets kallesignal</a:t>
            </a:r>
          </a:p>
          <a:p>
            <a:pPr>
              <a:buFontTx/>
              <a:buChar char="-"/>
            </a:pPr>
            <a:r>
              <a:rPr lang="nb-NO" sz="1900"/>
              <a:t>Kallesignalet til den luftfartstasjonen som svarer </a:t>
            </a:r>
          </a:p>
          <a:p>
            <a:pPr>
              <a:buFontTx/>
              <a:buChar char="-"/>
            </a:pPr>
            <a:r>
              <a:rPr lang="nb-NO" sz="1900"/>
              <a:t>Opplysninger om leseligheten av luftfartøyets sending </a:t>
            </a:r>
            <a:br>
              <a:rPr lang="nb-NO" sz="1900"/>
            </a:br>
            <a:endParaRPr lang="nb-NO" sz="1900"/>
          </a:p>
          <a:p>
            <a:r>
              <a:rPr lang="nb-NO" sz="1900"/>
              <a:t>Følgende leselighetsskala benyttes i forbindelse med prøvesendinger:</a:t>
            </a:r>
            <a:br>
              <a:rPr lang="nb-NO" sz="1900"/>
            </a:br>
            <a:endParaRPr lang="nb-NO" sz="1900"/>
          </a:p>
          <a:p>
            <a:pPr>
              <a:buFontTx/>
              <a:buChar char="-"/>
            </a:pPr>
            <a:r>
              <a:rPr lang="nb-NO" sz="1900"/>
              <a:t>1 = uleselig </a:t>
            </a:r>
          </a:p>
          <a:p>
            <a:pPr>
              <a:buFontTx/>
              <a:buChar char="-"/>
            </a:pPr>
            <a:r>
              <a:rPr lang="nb-NO" sz="1900"/>
              <a:t>2 = leselig nå og da </a:t>
            </a:r>
          </a:p>
          <a:p>
            <a:pPr>
              <a:buFontTx/>
              <a:buChar char="-"/>
            </a:pPr>
            <a:r>
              <a:rPr lang="nb-NO" sz="1900"/>
              <a:t>3 = leselig men med vanskelighet </a:t>
            </a:r>
          </a:p>
          <a:p>
            <a:pPr>
              <a:buFontTx/>
              <a:buChar char="-"/>
            </a:pPr>
            <a:r>
              <a:rPr lang="nb-NO" sz="1900"/>
              <a:t>4 = leselig </a:t>
            </a:r>
          </a:p>
          <a:p>
            <a:pPr>
              <a:buFontTx/>
              <a:buChar char="-"/>
            </a:pPr>
            <a:r>
              <a:rPr lang="nb-NO" sz="1900"/>
              <a:t>5 = meget godt leselig </a:t>
            </a:r>
          </a:p>
        </p:txBody>
      </p:sp>
      <p:sp>
        <p:nvSpPr>
          <p:cNvPr id="4" name="Plassholder for dato 3">
            <a:extLst>
              <a:ext uri="{FF2B5EF4-FFF2-40B4-BE49-F238E27FC236}">
                <a16:creationId xmlns:a16="http://schemas.microsoft.com/office/drawing/2014/main" id="{61CCB5E3-78EA-4794-9FC1-4B5784E54BC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77C29D27-D528-4F17-909F-FFC4DDC75C0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3840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Sylinder 2">
            <a:extLst>
              <a:ext uri="{FF2B5EF4-FFF2-40B4-BE49-F238E27FC236}">
                <a16:creationId xmlns:a16="http://schemas.microsoft.com/office/drawing/2014/main" id="{03A85664-F76D-4B28-8645-4215BDF3F691}"/>
              </a:ext>
            </a:extLst>
          </p:cNvPr>
          <p:cNvSpPr txBox="1"/>
          <p:nvPr/>
        </p:nvSpPr>
        <p:spPr>
          <a:xfrm>
            <a:off x="838199" y="963877"/>
            <a:ext cx="3621191" cy="493024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b="1" kern="1200" dirty="0">
                <a:solidFill>
                  <a:schemeClr val="accent3">
                    <a:lumMod val="50000"/>
                  </a:schemeClr>
                </a:solidFill>
                <a:latin typeface="+mj-lt"/>
                <a:ea typeface="+mj-ea"/>
                <a:cs typeface="+mj-cs"/>
              </a:rPr>
              <a:t>Mål for undervisningen i Communications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nb-NO" sz="2400" dirty="0"/>
              <a:t>Å gi en innføring i radiotelefoni</a:t>
            </a:r>
          </a:p>
          <a:p>
            <a:r>
              <a:rPr lang="nb-NO" sz="2400" dirty="0"/>
              <a:t>Å lære og bruke radioen og korrekt fraseologi</a:t>
            </a:r>
          </a:p>
          <a:p>
            <a:r>
              <a:rPr lang="nb-NO" sz="2400" dirty="0"/>
              <a:t>Spesielt med tanke på flysikkerhet og for å unngå hendelser, skader og ulykker</a:t>
            </a:r>
          </a:p>
        </p:txBody>
      </p:sp>
      <p:sp>
        <p:nvSpPr>
          <p:cNvPr id="4" name="Plassholder for dato 3">
            <a:extLst>
              <a:ext uri="{FF2B5EF4-FFF2-40B4-BE49-F238E27FC236}">
                <a16:creationId xmlns:a16="http://schemas.microsoft.com/office/drawing/2014/main" id="{FBB8468E-319B-4997-83DD-4E04FB1BEEF1}"/>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2FF0D4F-7041-4953-817C-715437300D1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28713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Tilbakelesning og bekreftelse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2950343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083150-59E7-457F-803C-2DFE2C1FE19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Lese tilbake (read back) / bekreftelse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887FF5B2-7089-4E89-9C42-3B248F2CACD9}"/>
              </a:ext>
            </a:extLst>
          </p:cNvPr>
          <p:cNvSpPr>
            <a:spLocks noGrp="1"/>
          </p:cNvSpPr>
          <p:nvPr>
            <p:ph idx="1"/>
          </p:nvPr>
        </p:nvSpPr>
        <p:spPr>
          <a:xfrm>
            <a:off x="4976031" y="731520"/>
            <a:ext cx="6377769" cy="5659655"/>
          </a:xfrm>
        </p:spPr>
        <p:txBody>
          <a:bodyPr anchor="ctr">
            <a:normAutofit/>
          </a:bodyPr>
          <a:lstStyle/>
          <a:p>
            <a:r>
              <a:rPr lang="nb-NO" sz="2000" dirty="0"/>
              <a:t>Betyr å repetere en klarering eller instruksjon tilbake til de som sendte den</a:t>
            </a:r>
          </a:p>
          <a:p>
            <a:r>
              <a:rPr lang="nb-NO" sz="2000" dirty="0"/>
              <a:t>En klarering skal aldri aksepteres som mottatt med radiofraseologien «ROGER» eller «WILCO» </a:t>
            </a:r>
          </a:p>
          <a:p>
            <a:r>
              <a:rPr lang="nb-NO" sz="2000" dirty="0"/>
              <a:t>Følgende skal alltid leses tilbake: </a:t>
            </a:r>
          </a:p>
          <a:p>
            <a:pPr>
              <a:buFontTx/>
              <a:buChar char="-"/>
            </a:pPr>
            <a:r>
              <a:rPr lang="nb-NO" sz="2000" dirty="0"/>
              <a:t>Rute-klareringer </a:t>
            </a:r>
          </a:p>
          <a:p>
            <a:pPr>
              <a:buFontTx/>
              <a:buChar char="-"/>
            </a:pPr>
            <a:r>
              <a:rPr lang="nb-NO" sz="2000" dirty="0"/>
              <a:t>Klareringer og instruksjoner som gir oss tillatelse til å kjøre inn på, lande på, ta av fra, vente ved, krysse eller kjøre tilbake på en hvilken som helst rullebane </a:t>
            </a:r>
          </a:p>
          <a:p>
            <a:pPr>
              <a:buFontTx/>
              <a:buChar char="-"/>
            </a:pPr>
            <a:r>
              <a:rPr lang="nb-NO" sz="2000" dirty="0"/>
              <a:t>Rullebane i bruk, høydemålerinnstilling, transponderkoder, instruksjoner om høyde, kurs, hastighet og gjennomgangsnivået </a:t>
            </a:r>
          </a:p>
          <a:p>
            <a:pPr>
              <a:buFontTx/>
              <a:buChar char="-"/>
            </a:pPr>
            <a:r>
              <a:rPr lang="nb-NO" sz="2000" dirty="0"/>
              <a:t>Andre klaringer eller instruksjoner, inkludert klaringer som kommer med betingelser </a:t>
            </a:r>
          </a:p>
          <a:p>
            <a:pPr>
              <a:buFontTx/>
              <a:buChar char="-"/>
            </a:pPr>
            <a:r>
              <a:rPr lang="nb-NO" sz="2000" dirty="0"/>
              <a:t>På den andre siden skal lufttrafikktjenesten høre etter når vi leser tilbake (kalles for «HEAR BACK») og korrigere oss dersom vi har oppfattet en klarering eller instruksjon feil</a:t>
            </a:r>
          </a:p>
        </p:txBody>
      </p:sp>
      <p:sp>
        <p:nvSpPr>
          <p:cNvPr id="4" name="Plassholder for dato 3">
            <a:extLst>
              <a:ext uri="{FF2B5EF4-FFF2-40B4-BE49-F238E27FC236}">
                <a16:creationId xmlns:a16="http://schemas.microsoft.com/office/drawing/2014/main" id="{BD9E8956-32EF-47EC-8E93-DA810F9AA856}"/>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03D56F4-C88A-4A60-8F31-1DE433619D0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9740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277356"/>
            <a:ext cx="9966960" cy="1560320"/>
          </a:xfrm>
        </p:spPr>
        <p:txBody>
          <a:bodyPr>
            <a:normAutofit/>
          </a:bodyPr>
          <a:lstStyle/>
          <a:p>
            <a:r>
              <a:rPr lang="nb-NO" sz="4900" dirty="0">
                <a:solidFill>
                  <a:srgbClr val="42505E"/>
                </a:solidFill>
              </a:rPr>
              <a:t>Del 3 Værinformasjon for VFR-flyvninger</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2500376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67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6083150-59E7-457F-803C-2DFE2C1FE19A}"/>
              </a:ext>
            </a:extLst>
          </p:cNvPr>
          <p:cNvSpPr>
            <a:spLocks noGrp="1"/>
          </p:cNvSpPr>
          <p:nvPr>
            <p:ph type="title"/>
          </p:nvPr>
        </p:nvSpPr>
        <p:spPr>
          <a:xfrm>
            <a:off x="524256" y="4767072"/>
            <a:ext cx="6594189" cy="1625210"/>
          </a:xfrm>
        </p:spPr>
        <p:txBody>
          <a:bodyPr>
            <a:normAutofit/>
          </a:bodyPr>
          <a:lstStyle/>
          <a:p>
            <a:pPr algn="r"/>
            <a:r>
              <a:rPr lang="nb-NO" b="1">
                <a:solidFill>
                  <a:srgbClr val="FFFFFF"/>
                </a:solidFill>
              </a:rPr>
              <a:t>Værinformasjon på flyplassen</a:t>
            </a:r>
          </a:p>
        </p:txBody>
      </p:sp>
      <p:pic>
        <p:nvPicPr>
          <p:cNvPr id="5" name="Bilde 4" descr="Et bilde som inneholder utendørs, vann, felt, skyer&#10;&#10;Automatisk generert beskrivelse">
            <a:extLst>
              <a:ext uri="{FF2B5EF4-FFF2-40B4-BE49-F238E27FC236}">
                <a16:creationId xmlns:a16="http://schemas.microsoft.com/office/drawing/2014/main" id="{44328630-FBC4-4A9B-A542-C5F84962CC6A}"/>
              </a:ext>
            </a:extLst>
          </p:cNvPr>
          <p:cNvPicPr>
            <a:picLocks noChangeAspect="1"/>
          </p:cNvPicPr>
          <p:nvPr/>
        </p:nvPicPr>
        <p:blipFill rotWithShape="1">
          <a:blip r:embed="rId2">
            <a:extLst>
              <a:ext uri="{28A0092B-C50C-407E-A947-70E740481C1C}">
                <a14:useLocalDpi xmlns:a14="http://schemas.microsoft.com/office/drawing/2010/main" val="0"/>
              </a:ext>
            </a:extLst>
          </a:blip>
          <a:srcRect r="1" b="1249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887FF5B2-7089-4E89-9C42-3B248F2CACD9}"/>
              </a:ext>
            </a:extLst>
          </p:cNvPr>
          <p:cNvSpPr>
            <a:spLocks noGrp="1"/>
          </p:cNvSpPr>
          <p:nvPr>
            <p:ph idx="1"/>
          </p:nvPr>
        </p:nvSpPr>
        <p:spPr>
          <a:xfrm>
            <a:off x="8029319" y="917725"/>
            <a:ext cx="3424739" cy="4852362"/>
          </a:xfrm>
        </p:spPr>
        <p:txBody>
          <a:bodyPr anchor="ctr">
            <a:normAutofit fontScale="92500" lnSpcReduction="10000"/>
          </a:bodyPr>
          <a:lstStyle/>
          <a:p>
            <a:r>
              <a:rPr lang="nb-NO" sz="2400" dirty="0">
                <a:solidFill>
                  <a:srgbClr val="FFFFFF"/>
                </a:solidFill>
              </a:rPr>
              <a:t>Kunne de enheter og forkortelser som brukes om </a:t>
            </a:r>
          </a:p>
          <a:p>
            <a:pPr>
              <a:buFontTx/>
              <a:buChar char="-"/>
            </a:pPr>
            <a:r>
              <a:rPr lang="nb-NO" sz="2400" dirty="0">
                <a:solidFill>
                  <a:srgbClr val="FFFFFF"/>
                </a:solidFill>
              </a:rPr>
              <a:t>Vindhastighet og retning</a:t>
            </a:r>
          </a:p>
          <a:p>
            <a:pPr>
              <a:buFontTx/>
              <a:buChar char="-"/>
            </a:pPr>
            <a:r>
              <a:rPr lang="nb-NO" sz="2400" dirty="0">
                <a:solidFill>
                  <a:srgbClr val="FFFFFF"/>
                </a:solidFill>
              </a:rPr>
              <a:t>Sikt</a:t>
            </a:r>
          </a:p>
          <a:p>
            <a:pPr>
              <a:buFontTx/>
              <a:buChar char="-"/>
            </a:pPr>
            <a:r>
              <a:rPr lang="nb-NO" sz="2400" dirty="0">
                <a:solidFill>
                  <a:srgbClr val="FFFFFF"/>
                </a:solidFill>
              </a:rPr>
              <a:t>Vindforhold</a:t>
            </a:r>
          </a:p>
          <a:p>
            <a:pPr>
              <a:buFontTx/>
              <a:buChar char="-"/>
            </a:pPr>
            <a:r>
              <a:rPr lang="nb-NO" sz="2400" dirty="0">
                <a:solidFill>
                  <a:srgbClr val="FFFFFF"/>
                </a:solidFill>
              </a:rPr>
              <a:t>Skymengde og skybase</a:t>
            </a:r>
          </a:p>
          <a:p>
            <a:pPr>
              <a:buFontTx/>
              <a:buChar char="-"/>
            </a:pPr>
            <a:r>
              <a:rPr lang="nb-NO" sz="2400" dirty="0">
                <a:solidFill>
                  <a:srgbClr val="FFFFFF"/>
                </a:solidFill>
              </a:rPr>
              <a:t>Temperatur og duggpunktstemperatur</a:t>
            </a:r>
          </a:p>
          <a:p>
            <a:pPr>
              <a:buFontTx/>
              <a:buChar char="-"/>
            </a:pPr>
            <a:r>
              <a:rPr lang="nb-NO" sz="2400" dirty="0">
                <a:solidFill>
                  <a:srgbClr val="FFFFFF"/>
                </a:solidFill>
              </a:rPr>
              <a:t>Trykk</a:t>
            </a:r>
          </a:p>
          <a:p>
            <a:pPr>
              <a:buFontTx/>
              <a:buChar char="-"/>
            </a:pPr>
            <a:r>
              <a:rPr lang="nb-NO" sz="2400" dirty="0">
                <a:solidFill>
                  <a:srgbClr val="FFFFFF"/>
                </a:solidFill>
              </a:rPr>
              <a:t>Annen vesentlig informasjon slik den publiseres over ATIS og via lufttrafikktjenesten</a:t>
            </a:r>
          </a:p>
        </p:txBody>
      </p:sp>
      <p:sp>
        <p:nvSpPr>
          <p:cNvPr id="4" name="Plassholder for dato 3">
            <a:extLst>
              <a:ext uri="{FF2B5EF4-FFF2-40B4-BE49-F238E27FC236}">
                <a16:creationId xmlns:a16="http://schemas.microsoft.com/office/drawing/2014/main" id="{53111196-56E8-4BBC-BA23-4182AFB6BF1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2B59B0E9-45A2-4074-9595-9FB0DE610E4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715969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083150-59E7-457F-803C-2DFE2C1FE19A}"/>
              </a:ext>
            </a:extLst>
          </p:cNvPr>
          <p:cNvSpPr>
            <a:spLocks noGrp="1"/>
          </p:cNvSpPr>
          <p:nvPr>
            <p:ph type="title"/>
          </p:nvPr>
        </p:nvSpPr>
        <p:spPr>
          <a:xfrm>
            <a:off x="838200" y="963877"/>
            <a:ext cx="3494362" cy="4930246"/>
          </a:xfrm>
        </p:spPr>
        <p:txBody>
          <a:bodyPr>
            <a:normAutofit/>
          </a:bodyPr>
          <a:lstStyle/>
          <a:p>
            <a:pPr algn="r"/>
            <a:r>
              <a:rPr lang="nb-NO" sz="4100" b="1">
                <a:solidFill>
                  <a:schemeClr val="accent1"/>
                </a:solidFill>
              </a:rPr>
              <a:t>Værinformasjon under flyging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887FF5B2-7089-4E89-9C42-3B248F2CACD9}"/>
              </a:ext>
            </a:extLst>
          </p:cNvPr>
          <p:cNvSpPr>
            <a:spLocks noGrp="1"/>
          </p:cNvSpPr>
          <p:nvPr>
            <p:ph idx="1"/>
          </p:nvPr>
        </p:nvSpPr>
        <p:spPr>
          <a:xfrm>
            <a:off x="4976031" y="963877"/>
            <a:ext cx="6377769" cy="4930246"/>
          </a:xfrm>
        </p:spPr>
        <p:txBody>
          <a:bodyPr anchor="ctr">
            <a:normAutofit/>
          </a:bodyPr>
          <a:lstStyle/>
          <a:p>
            <a:r>
              <a:rPr lang="nb-NO" sz="2400" dirty="0"/>
              <a:t>I luftfartens samband sendes det også ut kringkastinger – det kalles kringkastingstjeneste («CQ-utsendelse») </a:t>
            </a:r>
          </a:p>
          <a:p>
            <a:r>
              <a:rPr lang="nb-NO" sz="2400" dirty="0"/>
              <a:t>I Norge kringkastes VOLMET nå kun i Nordsjøen (Ekofisk) – men i utlandet er VOLMET fremdeles vanlig. VOLMET er værinformasjon til luftfartøy i luften </a:t>
            </a:r>
          </a:p>
          <a:p>
            <a:r>
              <a:rPr lang="nb-NO" sz="2400" dirty="0"/>
              <a:t>Det kringkastes også ATIS for de fleste flyplasser som er publisert i AIP Norge. I ATIS får vi værinformasjon (+ mer) på en </a:t>
            </a:r>
            <a:r>
              <a:rPr lang="nb-NO" sz="2400"/>
              <a:t>gitt flyplass</a:t>
            </a:r>
          </a:p>
        </p:txBody>
      </p:sp>
      <p:sp>
        <p:nvSpPr>
          <p:cNvPr id="4" name="Plassholder for dato 3">
            <a:extLst>
              <a:ext uri="{FF2B5EF4-FFF2-40B4-BE49-F238E27FC236}">
                <a16:creationId xmlns:a16="http://schemas.microsoft.com/office/drawing/2014/main" id="{56C190EA-9300-47F5-884F-D1626CBD2A51}"/>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383B2C68-722F-4CFF-A926-DEAEDDD0B46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769303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277356"/>
            <a:ext cx="9966960" cy="1560320"/>
          </a:xfrm>
        </p:spPr>
        <p:txBody>
          <a:bodyPr>
            <a:normAutofit/>
          </a:bodyPr>
          <a:lstStyle/>
          <a:p>
            <a:r>
              <a:rPr lang="nb-NO" sz="4900" dirty="0">
                <a:solidFill>
                  <a:srgbClr val="42505E"/>
                </a:solidFill>
              </a:rPr>
              <a:t>Del 4 Sambandssvikt / radiofeil</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1861604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årn, bygning, utendørs, vann&#10;&#10;Automatisk generert beskrivelse">
            <a:extLst>
              <a:ext uri="{FF2B5EF4-FFF2-40B4-BE49-F238E27FC236}">
                <a16:creationId xmlns:a16="http://schemas.microsoft.com/office/drawing/2014/main" id="{05A6592D-76F9-4B1D-8A2D-CD65E308854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0778" b="41675"/>
          <a:stretch/>
        </p:blipFill>
        <p:spPr>
          <a:xfrm>
            <a:off x="20" y="1"/>
            <a:ext cx="12191980" cy="6857999"/>
          </a:xfrm>
          <a:prstGeom prst="rect">
            <a:avLst/>
          </a:prstGeom>
        </p:spPr>
      </p:pic>
      <p:sp>
        <p:nvSpPr>
          <p:cNvPr id="2" name="Tittel 1">
            <a:extLst>
              <a:ext uri="{FF2B5EF4-FFF2-40B4-BE49-F238E27FC236}">
                <a16:creationId xmlns:a16="http://schemas.microsoft.com/office/drawing/2014/main" id="{172916FC-D772-4676-900D-DF7C65EFF5D3}"/>
              </a:ext>
            </a:extLst>
          </p:cNvPr>
          <p:cNvSpPr>
            <a:spLocks noGrp="1"/>
          </p:cNvSpPr>
          <p:nvPr>
            <p:ph type="title"/>
          </p:nvPr>
        </p:nvSpPr>
        <p:spPr>
          <a:xfrm>
            <a:off x="838201" y="1065862"/>
            <a:ext cx="3313164" cy="4726276"/>
          </a:xfrm>
        </p:spPr>
        <p:txBody>
          <a:bodyPr>
            <a:normAutofit/>
          </a:bodyPr>
          <a:lstStyle/>
          <a:p>
            <a:pPr algn="r"/>
            <a:r>
              <a:rPr lang="nb-NO" sz="4000" b="1" dirty="0">
                <a:solidFill>
                  <a:srgbClr val="FFFFFF"/>
                </a:solidFill>
              </a:rPr>
              <a:t>Sambandssvikt / radiofeil</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3EF3F5C-7C8D-4FF5-8373-96E3DA2B843A}"/>
              </a:ext>
            </a:extLst>
          </p:cNvPr>
          <p:cNvSpPr>
            <a:spLocks noGrp="1"/>
          </p:cNvSpPr>
          <p:nvPr>
            <p:ph idx="1"/>
          </p:nvPr>
        </p:nvSpPr>
        <p:spPr>
          <a:xfrm>
            <a:off x="4989547" y="847023"/>
            <a:ext cx="6589644" cy="5601903"/>
          </a:xfrm>
        </p:spPr>
        <p:txBody>
          <a:bodyPr anchor="ctr">
            <a:normAutofit lnSpcReduction="10000"/>
          </a:bodyPr>
          <a:lstStyle/>
          <a:p>
            <a:r>
              <a:rPr lang="nb-NO" sz="2000" dirty="0">
                <a:solidFill>
                  <a:srgbClr val="FFFFFF"/>
                </a:solidFill>
              </a:rPr>
              <a:t>Vi sjekker om radioen står på, om volumet er korrekt satt, om alle plugger er i panelet. Er vi innenfor optisk rekkevidde? Vi sjekker også at mikrofon, hodetelefoner og eventuelle høyttalere virker</a:t>
            </a:r>
          </a:p>
          <a:p>
            <a:r>
              <a:rPr lang="nb-NO" sz="2000" dirty="0">
                <a:solidFill>
                  <a:srgbClr val="FFFFFF"/>
                </a:solidFill>
              </a:rPr>
              <a:t>Dersom vi er utenfor kontrollert luftrom eller luftrom hvor det er krav om radiosamband, kan vi prøve å stige for å få kontakt med relevant enhet av lufttrafikktjenesten, eller prøve en annen frekvens. </a:t>
            </a:r>
          </a:p>
          <a:p>
            <a:r>
              <a:rPr lang="nb-NO" sz="2000" dirty="0">
                <a:solidFill>
                  <a:srgbClr val="FFFFFF"/>
                </a:solidFill>
              </a:rPr>
              <a:t>Hvis vi er sikre på at radioen ikke fungerer skal vi:</a:t>
            </a:r>
          </a:p>
          <a:p>
            <a:pPr>
              <a:buFontTx/>
              <a:buChar char="-"/>
            </a:pPr>
            <a:r>
              <a:rPr lang="nb-NO" sz="2000" dirty="0">
                <a:solidFill>
                  <a:srgbClr val="FFFFFF"/>
                </a:solidFill>
              </a:rPr>
              <a:t>Sende blindt</a:t>
            </a:r>
          </a:p>
          <a:p>
            <a:pPr>
              <a:buFontTx/>
              <a:buChar char="-"/>
            </a:pPr>
            <a:r>
              <a:rPr lang="nb-NO" sz="2000" dirty="0">
                <a:solidFill>
                  <a:srgbClr val="FFFFFF"/>
                </a:solidFill>
              </a:rPr>
              <a:t>Fly trekanter om vi ønsker å tiltrekke oss oppmerksomhet til en radarenhet</a:t>
            </a:r>
          </a:p>
          <a:p>
            <a:pPr>
              <a:buFontTx/>
              <a:buChar char="-"/>
            </a:pPr>
            <a:r>
              <a:rPr lang="nb-NO" sz="2000" dirty="0">
                <a:solidFill>
                  <a:srgbClr val="FFFFFF"/>
                </a:solidFill>
              </a:rPr>
              <a:t>Sette kode 7600 inn på transponder</a:t>
            </a:r>
          </a:p>
          <a:p>
            <a:pPr>
              <a:buFontTx/>
              <a:buChar char="-"/>
            </a:pPr>
            <a:r>
              <a:rPr lang="nb-NO" sz="2000" dirty="0">
                <a:solidFill>
                  <a:srgbClr val="FFFFFF"/>
                </a:solidFill>
              </a:rPr>
              <a:t>Fortsette flyvningen i VFR-forhold og unngå luftrom hvor det er krav om toveis radiosamband</a:t>
            </a:r>
          </a:p>
          <a:p>
            <a:pPr lvl="0"/>
            <a:r>
              <a:rPr lang="nb-NO" sz="2000" dirty="0">
                <a:solidFill>
                  <a:srgbClr val="FFFFFF"/>
                </a:solidFill>
              </a:rPr>
              <a:t>Lande på den flyplass som er best egnet og gi beskjed på hurtigst måte til lufttrafikktjenesten etter at vi har landet</a:t>
            </a:r>
          </a:p>
          <a:p>
            <a:endParaRPr lang="nb-NO" sz="1600" dirty="0">
              <a:solidFill>
                <a:srgbClr val="FFFFFF"/>
              </a:solidFill>
            </a:endParaRPr>
          </a:p>
        </p:txBody>
      </p:sp>
      <p:sp>
        <p:nvSpPr>
          <p:cNvPr id="4" name="Plassholder for dato 3">
            <a:extLst>
              <a:ext uri="{FF2B5EF4-FFF2-40B4-BE49-F238E27FC236}">
                <a16:creationId xmlns:a16="http://schemas.microsoft.com/office/drawing/2014/main" id="{BBAFE7FA-FB94-44AA-9B09-2EBB49F7411D}"/>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A96BA8E-AF47-491E-B3DF-4C420867F1E3}"/>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9503749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A1573E-0106-4FA7-8D87-962E78301ED5}"/>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100" b="1" kern="1200">
                <a:solidFill>
                  <a:schemeClr val="tx1"/>
                </a:solidFill>
                <a:latin typeface="+mj-lt"/>
                <a:ea typeface="+mj-ea"/>
                <a:cs typeface="+mj-cs"/>
              </a:rPr>
              <a:t>Lyssignaler ved sambandssvikt i en kontrollsone</a:t>
            </a:r>
          </a:p>
        </p:txBody>
      </p:sp>
      <p:pic>
        <p:nvPicPr>
          <p:cNvPr id="5" name="Plassholder for innhold 4" descr="Et bilde som inneholder tekst, kart&#10;&#10;Automatisk generert beskrivelse">
            <a:extLst>
              <a:ext uri="{FF2B5EF4-FFF2-40B4-BE49-F238E27FC236}">
                <a16:creationId xmlns:a16="http://schemas.microsoft.com/office/drawing/2014/main" id="{A78BC800-9B7A-4598-934C-A9587C1AD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369" y="1337912"/>
            <a:ext cx="9894772" cy="4947386"/>
          </a:xfrm>
          <a:prstGeom prst="rect">
            <a:avLst/>
          </a:prstGeom>
        </p:spPr>
      </p:pic>
      <p:sp>
        <p:nvSpPr>
          <p:cNvPr id="3" name="Plassholder for dato 2">
            <a:extLst>
              <a:ext uri="{FF2B5EF4-FFF2-40B4-BE49-F238E27FC236}">
                <a16:creationId xmlns:a16="http://schemas.microsoft.com/office/drawing/2014/main" id="{02753F03-C633-49B6-A44B-DABB3BF5FCC1}"/>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3C9E987-623C-499D-9F47-A63E97BDF7D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237495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277356"/>
            <a:ext cx="9966960" cy="1560320"/>
          </a:xfrm>
        </p:spPr>
        <p:txBody>
          <a:bodyPr>
            <a:normAutofit/>
          </a:bodyPr>
          <a:lstStyle/>
          <a:p>
            <a:r>
              <a:rPr lang="nb-NO" sz="4900" dirty="0">
                <a:solidFill>
                  <a:srgbClr val="42505E"/>
                </a:solidFill>
              </a:rPr>
              <a:t>Del 5 Nød- og hastesamband</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133401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tekst, skilt, sitter, ser på&#10;&#10;Automatisk generert beskrivelse">
            <a:extLst>
              <a:ext uri="{FF2B5EF4-FFF2-40B4-BE49-F238E27FC236}">
                <a16:creationId xmlns:a16="http://schemas.microsoft.com/office/drawing/2014/main" id="{2D41FBA3-52FF-408F-A3E1-9D2E41A47BD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0973" b="9522"/>
          <a:stretch/>
        </p:blipFill>
        <p:spPr>
          <a:xfrm>
            <a:off x="20" y="1"/>
            <a:ext cx="12191980" cy="6857999"/>
          </a:xfrm>
          <a:prstGeom prst="rect">
            <a:avLst/>
          </a:prstGeom>
        </p:spPr>
      </p:pic>
      <p:sp>
        <p:nvSpPr>
          <p:cNvPr id="2" name="Tittel 1">
            <a:extLst>
              <a:ext uri="{FF2B5EF4-FFF2-40B4-BE49-F238E27FC236}">
                <a16:creationId xmlns:a16="http://schemas.microsoft.com/office/drawing/2014/main" id="{23CBC9B0-A629-4A5F-BB9C-0AAFB6AD0178}"/>
              </a:ext>
            </a:extLst>
          </p:cNvPr>
          <p:cNvSpPr>
            <a:spLocks noGrp="1"/>
          </p:cNvSpPr>
          <p:nvPr>
            <p:ph type="title"/>
          </p:nvPr>
        </p:nvSpPr>
        <p:spPr>
          <a:xfrm>
            <a:off x="838201" y="1065862"/>
            <a:ext cx="3313164" cy="4726276"/>
          </a:xfrm>
        </p:spPr>
        <p:txBody>
          <a:bodyPr>
            <a:normAutofit/>
          </a:bodyPr>
          <a:lstStyle/>
          <a:p>
            <a:pPr algn="r"/>
            <a:r>
              <a:rPr lang="nb-NO" sz="4000" b="1">
                <a:solidFill>
                  <a:srgbClr val="FFFFFF"/>
                </a:solidFill>
              </a:rPr>
              <a:t>Definisjoner</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BBE18136-D154-4FCF-839B-32D40E680EFB}"/>
              </a:ext>
            </a:extLst>
          </p:cNvPr>
          <p:cNvSpPr>
            <a:spLocks noGrp="1"/>
          </p:cNvSpPr>
          <p:nvPr>
            <p:ph idx="1"/>
          </p:nvPr>
        </p:nvSpPr>
        <p:spPr>
          <a:xfrm>
            <a:off x="5155379" y="1065862"/>
            <a:ext cx="5744685" cy="4726276"/>
          </a:xfrm>
        </p:spPr>
        <p:txBody>
          <a:bodyPr anchor="ctr">
            <a:normAutofit/>
          </a:bodyPr>
          <a:lstStyle/>
          <a:p>
            <a:r>
              <a:rPr lang="nb-NO" sz="2400" b="1" dirty="0">
                <a:solidFill>
                  <a:srgbClr val="FFFFFF"/>
                </a:solidFill>
              </a:rPr>
              <a:t>Nød («</a:t>
            </a:r>
            <a:r>
              <a:rPr lang="nb-NO" sz="2400" b="1" dirty="0" err="1">
                <a:solidFill>
                  <a:srgbClr val="FFFFFF"/>
                </a:solidFill>
              </a:rPr>
              <a:t>distress</a:t>
            </a:r>
            <a:r>
              <a:rPr lang="nb-NO" sz="2400" b="1" dirty="0">
                <a:solidFill>
                  <a:srgbClr val="FFFFFF"/>
                </a:solidFill>
              </a:rPr>
              <a:t>») </a:t>
            </a:r>
            <a:r>
              <a:rPr lang="nb-NO" sz="2400" dirty="0">
                <a:solidFill>
                  <a:srgbClr val="FFFFFF"/>
                </a:solidFill>
              </a:rPr>
              <a:t>brukes i en situasjon hvor vi er truet av alvorlig og / eller nært forestående fare, og hvor vi umiddelbart trenger hjelp </a:t>
            </a:r>
          </a:p>
          <a:p>
            <a:r>
              <a:rPr lang="nb-NO" sz="2400" b="1" dirty="0">
                <a:solidFill>
                  <a:srgbClr val="FFFFFF"/>
                </a:solidFill>
              </a:rPr>
              <a:t>Haste eller il («</a:t>
            </a:r>
            <a:r>
              <a:rPr lang="nb-NO" sz="2400" b="1" dirty="0" err="1">
                <a:solidFill>
                  <a:srgbClr val="FFFFFF"/>
                </a:solidFill>
              </a:rPr>
              <a:t>urgency</a:t>
            </a:r>
            <a:r>
              <a:rPr lang="nb-NO" sz="2400" b="1" dirty="0">
                <a:solidFill>
                  <a:srgbClr val="FFFFFF"/>
                </a:solidFill>
              </a:rPr>
              <a:t>») </a:t>
            </a:r>
            <a:r>
              <a:rPr lang="nb-NO" sz="2400" dirty="0">
                <a:solidFill>
                  <a:srgbClr val="FFFFFF"/>
                </a:solidFill>
              </a:rPr>
              <a:t>brukes i en situasjon hvor luftfartøyet sikkerhet er berørt, men hvor øyeblikkelig hjelp ikke er nødvendig. (Både «haste» og «il» brukes om denne situasjonen, og betyr det samme)</a:t>
            </a:r>
          </a:p>
        </p:txBody>
      </p:sp>
      <p:sp>
        <p:nvSpPr>
          <p:cNvPr id="4" name="Plassholder for dato 3">
            <a:extLst>
              <a:ext uri="{FF2B5EF4-FFF2-40B4-BE49-F238E27FC236}">
                <a16:creationId xmlns:a16="http://schemas.microsoft.com/office/drawing/2014/main" id="{125EA831-53CD-4749-975C-475B92AA851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1B1450EF-1235-4D53-B818-E8388CAAD26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76393887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B5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03A85664-F76D-4B28-8645-4215BDF3F691}"/>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a:solidFill>
                  <a:srgbClr val="FFFFFF"/>
                </a:solidFill>
                <a:latin typeface="+mj-lt"/>
                <a:ea typeface="+mj-ea"/>
                <a:cs typeface="+mj-cs"/>
              </a:rPr>
              <a:t>Forutsetninger</a:t>
            </a:r>
          </a:p>
        </p:txBody>
      </p:sp>
      <p:pic>
        <p:nvPicPr>
          <p:cNvPr id="5" name="Bilde 4">
            <a:extLst>
              <a:ext uri="{FF2B5EF4-FFF2-40B4-BE49-F238E27FC236}">
                <a16:creationId xmlns:a16="http://schemas.microsoft.com/office/drawing/2014/main" id="{9503CC09-DC8A-479E-BFDE-40A97CFE8664}"/>
              </a:ext>
            </a:extLst>
          </p:cNvPr>
          <p:cNvPicPr>
            <a:picLocks noChangeAspect="1"/>
          </p:cNvPicPr>
          <p:nvPr/>
        </p:nvPicPr>
        <p:blipFill rotWithShape="1">
          <a:blip r:embed="rId2">
            <a:extLst>
              <a:ext uri="{28A0092B-C50C-407E-A947-70E740481C1C}">
                <a14:useLocalDpi xmlns:a14="http://schemas.microsoft.com/office/drawing/2010/main" val="0"/>
              </a:ext>
            </a:extLst>
          </a:blip>
          <a:srcRect l="1497" r="1840"/>
          <a:stretch/>
        </p:blipFill>
        <p:spPr>
          <a:xfrm>
            <a:off x="327547" y="321733"/>
            <a:ext cx="7058306" cy="410739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innhold 1">
            <a:extLst>
              <a:ext uri="{FF2B5EF4-FFF2-40B4-BE49-F238E27FC236}">
                <a16:creationId xmlns:a16="http://schemas.microsoft.com/office/drawing/2014/main" id="{428CBF52-BCE9-49B9-850F-12599F43DA79}"/>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2000">
                <a:solidFill>
                  <a:srgbClr val="FFFFFF"/>
                </a:solidFill>
              </a:rPr>
              <a:t>Motiverte og forberedte elever!</a:t>
            </a:r>
          </a:p>
          <a:p>
            <a:r>
              <a:rPr lang="en-US" sz="2000">
                <a:solidFill>
                  <a:srgbClr val="FFFFFF"/>
                </a:solidFill>
              </a:rPr>
              <a:t>Som har lest eller leser gjennom pensum-litteraturen parallelt med klasseroms-</a:t>
            </a:r>
            <a:br>
              <a:rPr lang="en-US" sz="2000">
                <a:solidFill>
                  <a:srgbClr val="FFFFFF"/>
                </a:solidFill>
              </a:rPr>
            </a:br>
            <a:r>
              <a:rPr lang="en-US" sz="2000">
                <a:solidFill>
                  <a:srgbClr val="FFFFFF"/>
                </a:solidFill>
              </a:rPr>
              <a:t>undervisningen </a:t>
            </a:r>
          </a:p>
          <a:p>
            <a:r>
              <a:rPr lang="en-US" sz="2000">
                <a:solidFill>
                  <a:srgbClr val="FFFFFF"/>
                </a:solidFill>
              </a:rPr>
              <a:t>Skolen følger pensum som beskrevet i NLF skolehåndboken</a:t>
            </a:r>
          </a:p>
          <a:p>
            <a:endParaRPr lang="en-US" sz="2000" dirty="0">
              <a:solidFill>
                <a:srgbClr val="FFFFFF"/>
              </a:solidFill>
            </a:endParaRPr>
          </a:p>
        </p:txBody>
      </p:sp>
      <p:sp>
        <p:nvSpPr>
          <p:cNvPr id="4" name="Plassholder for dato 3">
            <a:extLst>
              <a:ext uri="{FF2B5EF4-FFF2-40B4-BE49-F238E27FC236}">
                <a16:creationId xmlns:a16="http://schemas.microsoft.com/office/drawing/2014/main" id="{9B8AB31B-883B-4526-B18D-B0174D2F810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927C6DC7-0751-4BF9-8E32-A55E47730BB1}"/>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896870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053BE80-8446-484C-8042-08D569AF4116}"/>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Situasjoner hvor vi er i nød, eller hvor det haster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2F8D71D0-1580-4EA4-8CA6-2E6EFA0F7AE6}"/>
              </a:ext>
            </a:extLst>
          </p:cNvPr>
          <p:cNvSpPr>
            <a:spLocks noGrp="1"/>
          </p:cNvSpPr>
          <p:nvPr>
            <p:ph idx="1"/>
          </p:nvPr>
        </p:nvSpPr>
        <p:spPr>
          <a:xfrm>
            <a:off x="4976031" y="963877"/>
            <a:ext cx="6377769" cy="4930246"/>
          </a:xfrm>
        </p:spPr>
        <p:txBody>
          <a:bodyPr anchor="ctr">
            <a:normAutofit/>
          </a:bodyPr>
          <a:lstStyle/>
          <a:p>
            <a:r>
              <a:rPr lang="nb-NO" sz="2200" dirty="0"/>
              <a:t>Først prøver vi å få oppmerksomhet, det kalles for et oppkall, og deretter sier vi det vi skal si, og det er selve meldingen</a:t>
            </a:r>
          </a:p>
          <a:p>
            <a:r>
              <a:rPr lang="nb-NO" sz="2200" dirty="0"/>
              <a:t>Det er kun fartøysjefen som kan bestemme om det skal sendes et nød- eller hastesignal eller ei</a:t>
            </a:r>
          </a:p>
          <a:p>
            <a:r>
              <a:rPr lang="nb-NO" sz="2200" dirty="0"/>
              <a:t>Nødkalling og nødmelding har første prioritet på frekvensen og i trafikkavviklingen </a:t>
            </a:r>
          </a:p>
          <a:p>
            <a:r>
              <a:rPr lang="nb-NO" sz="2200" dirty="0"/>
              <a:t>Hastemeldinger har andreprioritet på frekvensen, det vil si etter nød, men foran alle andre meldinger, det gjelder også i trafikkavviklingen</a:t>
            </a:r>
          </a:p>
          <a:p>
            <a:endParaRPr lang="nb-NO" sz="2200" dirty="0"/>
          </a:p>
        </p:txBody>
      </p:sp>
      <p:sp>
        <p:nvSpPr>
          <p:cNvPr id="4" name="Plassholder for dato 3">
            <a:extLst>
              <a:ext uri="{FF2B5EF4-FFF2-40B4-BE49-F238E27FC236}">
                <a16:creationId xmlns:a16="http://schemas.microsoft.com/office/drawing/2014/main" id="{275C4355-4112-435D-8C6F-994F062E0211}"/>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892D0258-F80C-4ECB-93E8-B25C94FCB35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130295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2DC1C95-55B5-4A35-BBAD-1EB2C2F064A8}"/>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Nødkalling (oppkall)</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BE5F6EB-9AA8-4960-8AD9-CDBBF44AD311}"/>
              </a:ext>
            </a:extLst>
          </p:cNvPr>
          <p:cNvSpPr>
            <a:spLocks noGrp="1"/>
          </p:cNvSpPr>
          <p:nvPr>
            <p:ph idx="1"/>
          </p:nvPr>
        </p:nvSpPr>
        <p:spPr>
          <a:xfrm>
            <a:off x="4976031" y="963877"/>
            <a:ext cx="6377769" cy="4930246"/>
          </a:xfrm>
        </p:spPr>
        <p:txBody>
          <a:bodyPr anchor="ctr">
            <a:normAutofit/>
          </a:bodyPr>
          <a:lstStyle/>
          <a:p>
            <a:r>
              <a:rPr lang="nb-NO" sz="1700" dirty="0"/>
              <a:t>Er vi i nød og trenger assistanse, starter vi oppkallingen med ordet MAYDAY sendt tre ganger. Det vil si </a:t>
            </a:r>
            <a:br>
              <a:rPr lang="nb-NO" sz="1700" dirty="0"/>
            </a:br>
            <a:r>
              <a:rPr lang="nb-NO" sz="1700" dirty="0"/>
              <a:t>MAYDAY – MAYDAY – MAYDAY</a:t>
            </a:r>
          </a:p>
          <a:p>
            <a:r>
              <a:rPr lang="nb-NO" sz="1700" dirty="0"/>
              <a:t>MAYDAY kalles også for et nødsignal</a:t>
            </a:r>
          </a:p>
          <a:p>
            <a:r>
              <a:rPr lang="nb-NO" sz="1700" dirty="0"/>
              <a:t>Når vi kaller opp med MAYDAY, kan vi bruke frekvensen vi allerede er på, eller den internasjonale nødfrekvensen 121.5 MHz.  Frekvensen vi allerede er på kalles for «arbeidsfrekvensen»</a:t>
            </a:r>
          </a:p>
          <a:p>
            <a:r>
              <a:rPr lang="nb-NO" sz="1700" dirty="0"/>
              <a:t>Vi fortsetter oppkallingen med å fortelle hvem vi er, og vi sier det tre ganger slik at vi er sikker på at de som hører på får det med seg. Eksempelvis:</a:t>
            </a:r>
          </a:p>
          <a:p>
            <a:r>
              <a:rPr lang="nb-NO" sz="1700" dirty="0"/>
              <a:t>THIS IS LN-YBD – LBD – LBD</a:t>
            </a:r>
          </a:p>
          <a:p>
            <a:r>
              <a:rPr lang="nb-NO" sz="1700" dirty="0"/>
              <a:t>Det vil si at vi har lov til å forkorte kallesignalet vårt på vanlig måte </a:t>
            </a:r>
          </a:p>
          <a:p>
            <a:r>
              <a:rPr lang="en-GB" sz="1700" dirty="0"/>
              <a:t>En nødkalling blir da:</a:t>
            </a:r>
            <a:endParaRPr lang="nb-NO" sz="1700" dirty="0"/>
          </a:p>
          <a:p>
            <a:r>
              <a:rPr lang="en-GB" sz="1700" dirty="0"/>
              <a:t>MAYDAY – MAYDAY – MAYDAY</a:t>
            </a:r>
            <a:br>
              <a:rPr lang="en-GB" sz="1700" dirty="0"/>
            </a:br>
            <a:r>
              <a:rPr lang="en-GB" sz="1700" dirty="0"/>
              <a:t>THIS IS LN-YBD – LBD – LBD </a:t>
            </a:r>
            <a:endParaRPr lang="nb-NO" sz="1700" dirty="0"/>
          </a:p>
          <a:p>
            <a:endParaRPr lang="nb-NO" sz="1700" dirty="0"/>
          </a:p>
        </p:txBody>
      </p:sp>
      <p:sp>
        <p:nvSpPr>
          <p:cNvPr id="4" name="Plassholder for dato 3">
            <a:extLst>
              <a:ext uri="{FF2B5EF4-FFF2-40B4-BE49-F238E27FC236}">
                <a16:creationId xmlns:a16="http://schemas.microsoft.com/office/drawing/2014/main" id="{C02F2CE7-1600-4FFE-9526-E266E1FC4373}"/>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B1776D53-DE47-4A2F-B037-E0B059FEDCF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5686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D6A05-4F19-4777-BBC3-EF45C07AACB4}"/>
              </a:ext>
            </a:extLst>
          </p:cNvPr>
          <p:cNvSpPr>
            <a:spLocks noGrp="1"/>
          </p:cNvSpPr>
          <p:nvPr>
            <p:ph type="title"/>
          </p:nvPr>
        </p:nvSpPr>
        <p:spPr>
          <a:xfrm>
            <a:off x="655320" y="365125"/>
            <a:ext cx="5120114" cy="1692794"/>
          </a:xfrm>
        </p:spPr>
        <p:txBody>
          <a:bodyPr>
            <a:normAutofit/>
          </a:bodyPr>
          <a:lstStyle/>
          <a:p>
            <a:r>
              <a:rPr lang="nb-NO" b="1"/>
              <a:t>Nødkalling og reaksjoner</a:t>
            </a:r>
            <a:endParaRPr lang="nb-NO" b="1" dirty="0"/>
          </a:p>
        </p:txBody>
      </p:sp>
      <p:cxnSp>
        <p:nvCxnSpPr>
          <p:cNvPr id="16"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DA609833-27CF-4B60-8D9D-95BA22012889}"/>
              </a:ext>
            </a:extLst>
          </p:cNvPr>
          <p:cNvSpPr>
            <a:spLocks noGrp="1"/>
          </p:cNvSpPr>
          <p:nvPr>
            <p:ph idx="1"/>
          </p:nvPr>
        </p:nvSpPr>
        <p:spPr>
          <a:xfrm>
            <a:off x="655321" y="2575033"/>
            <a:ext cx="5440679" cy="3690999"/>
          </a:xfrm>
        </p:spPr>
        <p:txBody>
          <a:bodyPr>
            <a:normAutofit/>
          </a:bodyPr>
          <a:lstStyle/>
          <a:p>
            <a:r>
              <a:rPr lang="nb-NO" sz="2000" dirty="0"/>
              <a:t>En nødkalling har førsteprioritet foran alt annet, og hører vi en nødkalling er det et krav at vi ikke sender, men fortsetter å lytte på den frekvensen som vi hører </a:t>
            </a:r>
            <a:r>
              <a:rPr lang="nb-NO" sz="2000" dirty="0" err="1"/>
              <a:t>nødkallingen</a:t>
            </a:r>
            <a:r>
              <a:rPr lang="nb-NO" sz="2000" dirty="0"/>
              <a:t> på. Det kaller vi for radiostillhet («RADIO SILENCE»)</a:t>
            </a:r>
          </a:p>
          <a:p>
            <a:r>
              <a:rPr lang="nb-NO" sz="2000" dirty="0"/>
              <a:t>Lufttrafikktjenesten kan også be om radiostillhet. Da sier de: «ALL TRAFFIC STOP TRANSMITTING MAYDAY»</a:t>
            </a:r>
          </a:p>
          <a:p>
            <a:r>
              <a:rPr lang="nb-NO" sz="2000" dirty="0"/>
              <a:t>For å unngå kaos kan lufttrafikktjenesten be all trafikk som ikke er i nød om å gå over på en ny frekvens ved å uttale ny frekvens bak ordet MAYDAY</a:t>
            </a:r>
          </a:p>
          <a:p>
            <a:pPr marL="0" indent="0">
              <a:buNone/>
            </a:pPr>
            <a:endParaRPr lang="nb-NO" sz="1800" dirty="0"/>
          </a:p>
        </p:txBody>
      </p:sp>
      <p:pic>
        <p:nvPicPr>
          <p:cNvPr id="5" name="Bilde 4" descr="Et bilde som inneholder person, kvinne, mann, ung&#10;&#10;Automatisk generert beskrivelse">
            <a:extLst>
              <a:ext uri="{FF2B5EF4-FFF2-40B4-BE49-F238E27FC236}">
                <a16:creationId xmlns:a16="http://schemas.microsoft.com/office/drawing/2014/main" id="{7A144899-4A03-4CB9-8C40-44E0B6057099}"/>
              </a:ext>
            </a:extLst>
          </p:cNvPr>
          <p:cNvPicPr>
            <a:picLocks noChangeAspect="1"/>
          </p:cNvPicPr>
          <p:nvPr/>
        </p:nvPicPr>
        <p:blipFill rotWithShape="1">
          <a:blip r:embed="rId2">
            <a:extLst>
              <a:ext uri="{28A0092B-C50C-407E-A947-70E740481C1C}">
                <a14:useLocalDpi xmlns:a14="http://schemas.microsoft.com/office/drawing/2010/main" val="0"/>
              </a:ext>
            </a:extLst>
          </a:blip>
          <a:srcRect l="23354" r="3591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Plassholder for dato 3">
            <a:extLst>
              <a:ext uri="{FF2B5EF4-FFF2-40B4-BE49-F238E27FC236}">
                <a16:creationId xmlns:a16="http://schemas.microsoft.com/office/drawing/2014/main" id="{4963A1EC-43B3-4EBD-9440-2E271EB79C72}"/>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516F3B2-B2B0-4017-A165-DDDF0F2A5A8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66239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96C0711-C4D7-4FD0-B61B-84A2C278C455}"/>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Nødmelding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6A45603-F0BF-4AEF-86BD-FE72AD4ABDAE}"/>
              </a:ext>
            </a:extLst>
          </p:cNvPr>
          <p:cNvSpPr>
            <a:spLocks noGrp="1"/>
          </p:cNvSpPr>
          <p:nvPr>
            <p:ph idx="1"/>
          </p:nvPr>
        </p:nvSpPr>
        <p:spPr>
          <a:xfrm>
            <a:off x="4976031" y="963877"/>
            <a:ext cx="6377769" cy="4930246"/>
          </a:xfrm>
        </p:spPr>
        <p:txBody>
          <a:bodyPr anchor="ctr">
            <a:normAutofit/>
          </a:bodyPr>
          <a:lstStyle/>
          <a:p>
            <a:r>
              <a:rPr lang="nb-NO" sz="2400"/>
              <a:t>En nødmelding kommer etter nødkallingen og skal i utgangspunktet bestå av følgende deler:</a:t>
            </a:r>
          </a:p>
          <a:p>
            <a:pPr lvl="0">
              <a:buFontTx/>
              <a:buChar char="-"/>
            </a:pPr>
            <a:r>
              <a:rPr lang="nb-NO" sz="2400"/>
              <a:t>MAYDAY</a:t>
            </a:r>
          </a:p>
          <a:p>
            <a:pPr lvl="0">
              <a:buFontTx/>
              <a:buChar char="-"/>
            </a:pPr>
            <a:r>
              <a:rPr lang="nb-NO" sz="2400"/>
              <a:t>LBC</a:t>
            </a:r>
          </a:p>
          <a:p>
            <a:pPr lvl="0">
              <a:buFontTx/>
              <a:buChar char="-"/>
            </a:pPr>
            <a:r>
              <a:rPr lang="nb-NO" sz="2400"/>
              <a:t>Vi forteller vår posisjon, høyde og kurs</a:t>
            </a:r>
          </a:p>
          <a:p>
            <a:pPr lvl="0">
              <a:buFontTx/>
              <a:buChar char="-"/>
            </a:pPr>
            <a:r>
              <a:rPr lang="nb-NO" sz="2400"/>
              <a:t>Vi gir informasjon om type nød</a:t>
            </a:r>
          </a:p>
          <a:p>
            <a:pPr lvl="0">
              <a:buFontTx/>
              <a:buChar char="-"/>
            </a:pPr>
            <a:r>
              <a:rPr lang="nb-NO" sz="2400"/>
              <a:t>Vi gir andre opplysninger som kan være til hjelp</a:t>
            </a:r>
          </a:p>
          <a:p>
            <a:r>
              <a:rPr lang="nb-NO" sz="2400"/>
              <a:t>Vi har lov å bruke hvilket som helst middel for å vekke oppmerksomhet, oppgi vår posisjon og få hjelp</a:t>
            </a:r>
          </a:p>
          <a:p>
            <a:endParaRPr lang="nb-NO" sz="2400"/>
          </a:p>
        </p:txBody>
      </p:sp>
      <p:sp>
        <p:nvSpPr>
          <p:cNvPr id="4" name="Plassholder for dato 3">
            <a:extLst>
              <a:ext uri="{FF2B5EF4-FFF2-40B4-BE49-F238E27FC236}">
                <a16:creationId xmlns:a16="http://schemas.microsoft.com/office/drawing/2014/main" id="{F0693073-955C-46DF-A73F-F273033BC850}"/>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D9A66731-AF36-4E65-9547-CE215732C36E}"/>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153435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E6602F3-D77D-4B80-874D-078827CFB81C}"/>
              </a:ext>
            </a:extLst>
          </p:cNvPr>
          <p:cNvSpPr>
            <a:spLocks noGrp="1"/>
          </p:cNvSpPr>
          <p:nvPr>
            <p:ph type="title"/>
          </p:nvPr>
        </p:nvSpPr>
        <p:spPr>
          <a:xfrm>
            <a:off x="838200" y="963877"/>
            <a:ext cx="3494362" cy="4930246"/>
          </a:xfrm>
        </p:spPr>
        <p:txBody>
          <a:bodyPr>
            <a:normAutofit/>
          </a:bodyPr>
          <a:lstStyle/>
          <a:p>
            <a:pPr algn="r"/>
            <a:r>
              <a:rPr lang="nb-NO" sz="4100" b="1" dirty="0">
                <a:solidFill>
                  <a:schemeClr val="accent1"/>
                </a:solidFill>
              </a:rPr>
              <a:t>Hasteoppkalling og melding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CD4EA860-AA00-4CAC-97C1-DC841ED69093}"/>
              </a:ext>
            </a:extLst>
          </p:cNvPr>
          <p:cNvSpPr>
            <a:spLocks noGrp="1"/>
          </p:cNvSpPr>
          <p:nvPr>
            <p:ph idx="1"/>
          </p:nvPr>
        </p:nvSpPr>
        <p:spPr>
          <a:xfrm>
            <a:off x="4976031" y="899705"/>
            <a:ext cx="6377769" cy="5958295"/>
          </a:xfrm>
        </p:spPr>
        <p:txBody>
          <a:bodyPr anchor="ctr">
            <a:normAutofit/>
          </a:bodyPr>
          <a:lstStyle/>
          <a:p>
            <a:r>
              <a:rPr lang="nb-NO" sz="1800" dirty="0"/>
              <a:t>Radiofraseologien PAN </a:t>
            </a:r>
            <a:r>
              <a:rPr lang="nb-NO" sz="1800" dirty="0" err="1"/>
              <a:t>PAN</a:t>
            </a:r>
            <a:r>
              <a:rPr lang="nb-NO" sz="1800" dirty="0"/>
              <a:t> indikerer et hasteforhold, og kalles også for et signal. </a:t>
            </a:r>
          </a:p>
          <a:p>
            <a:r>
              <a:rPr lang="nb-NO" sz="1800" dirty="0"/>
              <a:t>Vi starter oppkallingen med ordene PAN </a:t>
            </a:r>
            <a:r>
              <a:rPr lang="nb-NO" sz="1800" dirty="0" err="1"/>
              <a:t>PAN</a:t>
            </a:r>
            <a:r>
              <a:rPr lang="nb-NO" sz="1800" dirty="0"/>
              <a:t> sendt tre ganger</a:t>
            </a:r>
            <a:br>
              <a:rPr lang="nb-NO" sz="1800" dirty="0"/>
            </a:br>
            <a:br>
              <a:rPr lang="nb-NO" sz="1800" dirty="0"/>
            </a:br>
            <a:r>
              <a:rPr lang="nb-NO" sz="1800" dirty="0"/>
              <a:t>PAN </a:t>
            </a:r>
            <a:r>
              <a:rPr lang="nb-NO" sz="1800" dirty="0" err="1"/>
              <a:t>PAN</a:t>
            </a:r>
            <a:r>
              <a:rPr lang="nb-NO" sz="1800" dirty="0"/>
              <a:t> – PAN </a:t>
            </a:r>
            <a:r>
              <a:rPr lang="nb-NO" sz="1800" dirty="0" err="1"/>
              <a:t>PAN</a:t>
            </a:r>
            <a:r>
              <a:rPr lang="nb-NO" sz="1800" dirty="0"/>
              <a:t> – PAN </a:t>
            </a:r>
            <a:r>
              <a:rPr lang="nb-NO" sz="1800" dirty="0" err="1"/>
              <a:t>PAN</a:t>
            </a:r>
            <a:endParaRPr lang="nb-NO" sz="1800" dirty="0"/>
          </a:p>
          <a:p>
            <a:r>
              <a:rPr lang="nb-NO" sz="1800" dirty="0"/>
              <a:t>Vi bruker frekvensen vi allerede er på og adresserer oppkallingen til den stasjonen vi kaller ved å si kallesignalet til stasjonen, eksempelvis:</a:t>
            </a:r>
          </a:p>
          <a:p>
            <a:r>
              <a:rPr lang="en-GB" sz="1800" dirty="0"/>
              <a:t>OSLO CONTROL – OSLO CONTROL – OSLO CONTROL</a:t>
            </a:r>
            <a:endParaRPr lang="nb-NO" sz="1800" dirty="0"/>
          </a:p>
          <a:p>
            <a:r>
              <a:rPr lang="nb-NO" sz="1800" dirty="0"/>
              <a:t>Vi fortsetter oppkallingen med å fortelle hvem vi er, og vi sier det tre ganger slik at vi er sikker på at de som hører på får det med seg. Eksempelvis:</a:t>
            </a:r>
          </a:p>
          <a:p>
            <a:r>
              <a:rPr lang="nb-NO" sz="1800" dirty="0"/>
              <a:t>THIS IS LN-YBD – LBD – LBD</a:t>
            </a:r>
          </a:p>
          <a:p>
            <a:r>
              <a:rPr lang="en-GB" sz="1800" dirty="0"/>
              <a:t>En hasteoppkalling blir da:</a:t>
            </a:r>
            <a:endParaRPr lang="nb-NO" sz="1800" dirty="0"/>
          </a:p>
          <a:p>
            <a:r>
              <a:rPr lang="en-GB" sz="1800" dirty="0"/>
              <a:t>PAN </a:t>
            </a:r>
            <a:r>
              <a:rPr lang="en-GB" sz="1800" dirty="0" err="1"/>
              <a:t>PAN</a:t>
            </a:r>
            <a:r>
              <a:rPr lang="en-GB" sz="1800" dirty="0"/>
              <a:t> – PAN </a:t>
            </a:r>
            <a:r>
              <a:rPr lang="en-GB" sz="1800" dirty="0" err="1"/>
              <a:t>PAN</a:t>
            </a:r>
            <a:r>
              <a:rPr lang="en-GB" sz="1800" dirty="0"/>
              <a:t> – PAN </a:t>
            </a:r>
            <a:r>
              <a:rPr lang="en-GB" sz="1800" dirty="0" err="1"/>
              <a:t>PAN</a:t>
            </a:r>
            <a:br>
              <a:rPr lang="en-GB" sz="1800" dirty="0"/>
            </a:br>
            <a:r>
              <a:rPr lang="en-GB" sz="1800" dirty="0"/>
              <a:t>OSLO CONTROL – OSLO CONTROL – OSLO CONTROL</a:t>
            </a:r>
            <a:br>
              <a:rPr lang="en-GB" sz="1800" dirty="0"/>
            </a:br>
            <a:r>
              <a:rPr lang="en-GB" sz="1800" dirty="0"/>
              <a:t>THIS IS LN-YBD – LBD – LBD </a:t>
            </a:r>
            <a:endParaRPr lang="nb-NO" sz="1800" dirty="0"/>
          </a:p>
          <a:p>
            <a:r>
              <a:rPr lang="nb-NO" sz="1800" dirty="0"/>
              <a:t>Meldingen blir da forholdet som haster, eksempelvis at noen er blitt syke om bord og trenger legehjelp etter at vi har landet</a:t>
            </a:r>
          </a:p>
          <a:p>
            <a:endParaRPr lang="nb-NO" sz="1500" dirty="0"/>
          </a:p>
          <a:p>
            <a:endParaRPr lang="nb-NO" sz="1500" dirty="0"/>
          </a:p>
        </p:txBody>
      </p:sp>
      <p:sp>
        <p:nvSpPr>
          <p:cNvPr id="4" name="Plassholder for dato 3">
            <a:extLst>
              <a:ext uri="{FF2B5EF4-FFF2-40B4-BE49-F238E27FC236}">
                <a16:creationId xmlns:a16="http://schemas.microsoft.com/office/drawing/2014/main" id="{4ED05ADD-4EE2-4F4B-9BAA-EF9017043195}"/>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F9E4B0A1-D73C-418F-AE89-CFB0FC7AF2F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209918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92216C6-264A-407D-BF05-A70B43B54FEA}"/>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MAYDAY RELAY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4F9EE6F2-7146-4D51-8894-6356417543BE}"/>
              </a:ext>
            </a:extLst>
          </p:cNvPr>
          <p:cNvSpPr>
            <a:spLocks noGrp="1"/>
          </p:cNvSpPr>
          <p:nvPr>
            <p:ph idx="1"/>
          </p:nvPr>
        </p:nvSpPr>
        <p:spPr>
          <a:xfrm>
            <a:off x="4849198" y="963877"/>
            <a:ext cx="6874371" cy="5340670"/>
          </a:xfrm>
        </p:spPr>
        <p:txBody>
          <a:bodyPr anchor="ctr">
            <a:normAutofit lnSpcReduction="10000"/>
          </a:bodyPr>
          <a:lstStyle/>
          <a:p>
            <a:r>
              <a:rPr lang="nb-NO" sz="1800" dirty="0"/>
              <a:t>Dersom vi hører en MAYDAY-melding som ikke blir besvart, må først kvittere for meldingen, og deretter sende den videre. Det er også et krav at vi sender nødmelding for et annet luftfartøy:</a:t>
            </a:r>
          </a:p>
          <a:p>
            <a:pPr>
              <a:buFontTx/>
              <a:buChar char="-"/>
            </a:pPr>
            <a:r>
              <a:rPr lang="nb-NO" sz="1800" dirty="0"/>
              <a:t>Når den som er i nød ikke selv er i stand til å sende nødmelding</a:t>
            </a:r>
          </a:p>
          <a:p>
            <a:pPr>
              <a:buFontTx/>
              <a:buChar char="-"/>
            </a:pPr>
            <a:r>
              <a:rPr lang="nb-NO" sz="1800" dirty="0"/>
              <a:t>Når vi mener at ytterligere hjelp er nødvendig</a:t>
            </a:r>
          </a:p>
          <a:p>
            <a:pPr>
              <a:buFontTx/>
              <a:buChar char="-"/>
            </a:pPr>
            <a:r>
              <a:rPr lang="nb-NO" sz="1800" dirty="0"/>
              <a:t>Når vi har hørt en nødmelding som det ikke er svart på</a:t>
            </a:r>
          </a:p>
          <a:p>
            <a:r>
              <a:rPr lang="nb-NO" sz="1800" dirty="0"/>
              <a:t>Å sende nødmelding for andre kalles for en MAYDAY RELAY-melding. Da kaller vi opp med ordene MAYDAY RELAY sagt tre ganger, deretter hvem vi er, uttalt tre ganger og til slutt ordet MAYDAY. Deretter kommer vi med en situasjonsrapport  eller en melding som vi sender videre</a:t>
            </a:r>
          </a:p>
          <a:p>
            <a:pPr>
              <a:buFontTx/>
              <a:buChar char="-"/>
            </a:pPr>
            <a:r>
              <a:rPr lang="nb-NO" sz="1800" dirty="0"/>
              <a:t>Eksempel:</a:t>
            </a:r>
            <a:br>
              <a:rPr lang="nb-NO" sz="1800" dirty="0"/>
            </a:br>
            <a:r>
              <a:rPr lang="nb-NO" sz="1800" dirty="0"/>
              <a:t>MAYDAY RELAY – MAYDAY RELAY – MAYDAY RELAY</a:t>
            </a:r>
            <a:br>
              <a:rPr lang="nb-NO" sz="1800" dirty="0"/>
            </a:br>
            <a:r>
              <a:rPr lang="nb-NO" sz="1800" dirty="0"/>
              <a:t>THIS IS</a:t>
            </a:r>
            <a:br>
              <a:rPr lang="nb-NO" sz="1800" dirty="0"/>
            </a:br>
            <a:r>
              <a:rPr lang="nb-NO" sz="1800" dirty="0"/>
              <a:t>LN-YBD – LBD – LBD </a:t>
            </a:r>
            <a:br>
              <a:rPr lang="nb-NO" sz="1800" dirty="0"/>
            </a:br>
            <a:r>
              <a:rPr lang="nb-NO" sz="1800" dirty="0"/>
              <a:t>MAYDAY</a:t>
            </a:r>
            <a:br>
              <a:rPr lang="nb-NO" sz="1800" dirty="0"/>
            </a:br>
            <a:r>
              <a:rPr lang="nb-NO" sz="1800" dirty="0"/>
              <a:t>Deretter kommer vi med meldingen om hva vi har sett</a:t>
            </a:r>
          </a:p>
          <a:p>
            <a:r>
              <a:rPr lang="nb-NO" sz="1800" dirty="0"/>
              <a:t>MAYDAY RELAY sendes som MAYDAY på arbeidsfrekvensen eller 121.5 MHz. Lufttrafikktjenesten kan også gjøre oss oppmerksom på at vi er i nærheten til et annet luftfartøy i en nødsituasjon (SERA.1005)</a:t>
            </a:r>
          </a:p>
        </p:txBody>
      </p:sp>
      <p:sp>
        <p:nvSpPr>
          <p:cNvPr id="4" name="Plassholder for dato 3">
            <a:extLst>
              <a:ext uri="{FF2B5EF4-FFF2-40B4-BE49-F238E27FC236}">
                <a16:creationId xmlns:a16="http://schemas.microsoft.com/office/drawing/2014/main" id="{4DA38AF3-F147-444B-8C43-560A51E49032}"/>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17C8AADC-5353-4EE3-BE5C-AF5EC5FDDD4C}"/>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011971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1AE0000-FB98-46B0-B659-E6F37BBE1F8B}"/>
              </a:ext>
            </a:extLst>
          </p:cNvPr>
          <p:cNvSpPr>
            <a:spLocks noGrp="1"/>
          </p:cNvSpPr>
          <p:nvPr>
            <p:ph type="title"/>
          </p:nvPr>
        </p:nvSpPr>
        <p:spPr>
          <a:xfrm>
            <a:off x="838200" y="963877"/>
            <a:ext cx="3494362" cy="4930246"/>
          </a:xfrm>
        </p:spPr>
        <p:txBody>
          <a:bodyPr>
            <a:normAutofit/>
          </a:bodyPr>
          <a:lstStyle/>
          <a:p>
            <a:pPr algn="r"/>
            <a:r>
              <a:rPr lang="nb-NO" b="1" dirty="0">
                <a:solidFill>
                  <a:schemeClr val="accent1"/>
                </a:solidFill>
              </a:rPr>
              <a:t>Normalt samband gjenopptas</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582BD2D-9E21-4299-B7F0-A72D93DBAA38}"/>
              </a:ext>
            </a:extLst>
          </p:cNvPr>
          <p:cNvSpPr>
            <a:spLocks noGrp="1"/>
          </p:cNvSpPr>
          <p:nvPr>
            <p:ph idx="1"/>
          </p:nvPr>
        </p:nvSpPr>
        <p:spPr>
          <a:xfrm>
            <a:off x="4976031" y="963877"/>
            <a:ext cx="6377769" cy="4930246"/>
          </a:xfrm>
        </p:spPr>
        <p:txBody>
          <a:bodyPr anchor="ctr">
            <a:normAutofit/>
          </a:bodyPr>
          <a:lstStyle/>
          <a:p>
            <a:r>
              <a:rPr lang="nb-NO" sz="2400" dirty="0"/>
              <a:t>Når nødsituasjonen er over, vil den enhet av lufttrafikktjenesten som har styrt trafikken sende melding om at normalt samband kan gjenopptas. Da brukes følgende fraseologi:</a:t>
            </a:r>
          </a:p>
          <a:p>
            <a:r>
              <a:rPr lang="nb-NO" sz="2400" dirty="0"/>
              <a:t>MAYDAY</a:t>
            </a:r>
            <a:br>
              <a:rPr lang="nb-NO" sz="2400" dirty="0"/>
            </a:br>
            <a:r>
              <a:rPr lang="nb-NO" sz="2400" dirty="0"/>
              <a:t>ALL STATIONS – ALL STATIONS – ALL STATIONS</a:t>
            </a:r>
            <a:br>
              <a:rPr lang="nb-NO" sz="2400" dirty="0"/>
            </a:br>
            <a:r>
              <a:rPr lang="nb-NO" sz="2400" dirty="0"/>
              <a:t>THIS IS (eksempelvis) OSLO CONTROL</a:t>
            </a:r>
            <a:br>
              <a:rPr lang="nb-NO" sz="2400" dirty="0"/>
            </a:br>
            <a:r>
              <a:rPr lang="nb-NO" sz="2400" dirty="0"/>
              <a:t>LN-YBD</a:t>
            </a:r>
            <a:br>
              <a:rPr lang="nb-NO" sz="2400" dirty="0"/>
            </a:br>
            <a:r>
              <a:rPr lang="nb-NO" sz="2400" dirty="0"/>
              <a:t>DISTRESS TRAFFIC ENDED (nødtrafikk slutt)</a:t>
            </a:r>
          </a:p>
          <a:p>
            <a:endParaRPr lang="nb-NO" sz="2400" dirty="0"/>
          </a:p>
          <a:p>
            <a:endParaRPr lang="nb-NO" sz="2400" dirty="0"/>
          </a:p>
        </p:txBody>
      </p:sp>
      <p:sp>
        <p:nvSpPr>
          <p:cNvPr id="4" name="Plassholder for dato 3">
            <a:extLst>
              <a:ext uri="{FF2B5EF4-FFF2-40B4-BE49-F238E27FC236}">
                <a16:creationId xmlns:a16="http://schemas.microsoft.com/office/drawing/2014/main" id="{A31BC17D-5D02-4F5A-9FEE-82704E7F607A}"/>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230BFC9E-C6ED-4E0E-BCD2-333EA949D66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754147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12520" y="4277356"/>
            <a:ext cx="9966960" cy="1560320"/>
          </a:xfrm>
        </p:spPr>
        <p:txBody>
          <a:bodyPr>
            <a:normAutofit/>
          </a:bodyPr>
          <a:lstStyle/>
          <a:p>
            <a:r>
              <a:rPr lang="nb-NO" sz="4900" dirty="0">
                <a:solidFill>
                  <a:srgbClr val="42505E"/>
                </a:solidFill>
              </a:rPr>
              <a:t>Del 6 VHF radioprinsipper</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9" name="Bilde 8">
            <a:extLst>
              <a:ext uri="{FF2B5EF4-FFF2-40B4-BE49-F238E27FC236}">
                <a16:creationId xmlns:a16="http://schemas.microsoft.com/office/drawing/2014/main" id="{CC7D1E8B-8793-4496-9111-E02340204A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97967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8A3A49F-5FD3-453C-A71C-6B8E1682A32A}"/>
              </a:ext>
            </a:extLst>
          </p:cNvPr>
          <p:cNvSpPr>
            <a:spLocks noGrp="1"/>
          </p:cNvSpPr>
          <p:nvPr>
            <p:ph type="title"/>
          </p:nvPr>
        </p:nvSpPr>
        <p:spPr>
          <a:xfrm>
            <a:off x="863029" y="1012004"/>
            <a:ext cx="3416158" cy="4795408"/>
          </a:xfrm>
        </p:spPr>
        <p:txBody>
          <a:bodyPr>
            <a:normAutofit/>
          </a:bodyPr>
          <a:lstStyle/>
          <a:p>
            <a:r>
              <a:rPr lang="nb-NO" b="1">
                <a:solidFill>
                  <a:srgbClr val="FFFFFF"/>
                </a:solidFill>
              </a:rPr>
              <a:t>Radiobølge, bølgelengde og frekvens</a:t>
            </a:r>
          </a:p>
        </p:txBody>
      </p:sp>
      <p:graphicFrame>
        <p:nvGraphicFramePr>
          <p:cNvPr id="5" name="Plassholder for innhold 2">
            <a:extLst>
              <a:ext uri="{FF2B5EF4-FFF2-40B4-BE49-F238E27FC236}">
                <a16:creationId xmlns:a16="http://schemas.microsoft.com/office/drawing/2014/main" id="{3687BBD8-45E7-4352-BE2B-C9477CA6696B}"/>
              </a:ext>
            </a:extLst>
          </p:cNvPr>
          <p:cNvGraphicFramePr>
            <a:graphicFrameLocks noGrp="1"/>
          </p:cNvGraphicFramePr>
          <p:nvPr>
            <p:ph idx="1"/>
            <p:extLst>
              <p:ext uri="{D42A27DB-BD31-4B8C-83A1-F6EECF244321}">
                <p14:modId xmlns:p14="http://schemas.microsoft.com/office/powerpoint/2010/main" val="139911189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5CEB6148-C825-4DC2-A3CA-5BBC373B8DC8}"/>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23D37245-A668-42D8-B84D-97C0D7D55FDF}"/>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61742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8A3A49F-5FD3-453C-A71C-6B8E1682A32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Frekvenser og bølgelengde</a:t>
            </a:r>
          </a:p>
        </p:txBody>
      </p:sp>
      <p:pic>
        <p:nvPicPr>
          <p:cNvPr id="6" name="Bilde 5">
            <a:extLst>
              <a:ext uri="{FF2B5EF4-FFF2-40B4-BE49-F238E27FC236}">
                <a16:creationId xmlns:a16="http://schemas.microsoft.com/office/drawing/2014/main" id="{24256F86-DD97-4B7B-8345-AC10CE61EE5B}"/>
              </a:ext>
            </a:extLst>
          </p:cNvPr>
          <p:cNvPicPr>
            <a:picLocks noChangeAspect="1"/>
          </p:cNvPicPr>
          <p:nvPr/>
        </p:nvPicPr>
        <p:blipFill>
          <a:blip r:embed="rId2"/>
          <a:stretch>
            <a:fillRect/>
          </a:stretch>
        </p:blipFill>
        <p:spPr>
          <a:xfrm>
            <a:off x="4818063" y="747713"/>
            <a:ext cx="6697663" cy="2222500"/>
          </a:xfrm>
          <a:prstGeom prst="rect">
            <a:avLst/>
          </a:prstGeom>
        </p:spPr>
      </p:pic>
      <p:pic>
        <p:nvPicPr>
          <p:cNvPr id="5" name="Plassholder for innhold 4">
            <a:extLst>
              <a:ext uri="{FF2B5EF4-FFF2-40B4-BE49-F238E27FC236}">
                <a16:creationId xmlns:a16="http://schemas.microsoft.com/office/drawing/2014/main" id="{C0DDC1CA-C27F-4894-BE57-3D949FE7F6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18063" y="3052763"/>
            <a:ext cx="6697663" cy="3052763"/>
          </a:xfrm>
          <a:prstGeom prst="rect">
            <a:avLst/>
          </a:prstGeom>
        </p:spPr>
      </p:pic>
      <p:sp>
        <p:nvSpPr>
          <p:cNvPr id="3" name="Plassholder for dato 2">
            <a:extLst>
              <a:ext uri="{FF2B5EF4-FFF2-40B4-BE49-F238E27FC236}">
                <a16:creationId xmlns:a16="http://schemas.microsoft.com/office/drawing/2014/main" id="{DBF5FA96-25B0-4A89-8180-54EF7B2D997B}"/>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FD8C789A-2DC3-4837-BE57-1A123A96EF40}"/>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47427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4900" dirty="0">
                <a:solidFill>
                  <a:srgbClr val="42505E"/>
                </a:solidFill>
              </a:rPr>
              <a:t>Del 1 VFR-kommunikasjon</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8" name="Bilde 7">
            <a:extLst>
              <a:ext uri="{FF2B5EF4-FFF2-40B4-BE49-F238E27FC236}">
                <a16:creationId xmlns:a16="http://schemas.microsoft.com/office/drawing/2014/main" id="{C880A934-E64A-426B-BCC1-B838277DC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36081" y="5837676"/>
            <a:ext cx="2642774" cy="571500"/>
          </a:xfrm>
          <a:prstGeom prst="rect">
            <a:avLst/>
          </a:prstGeom>
        </p:spPr>
      </p:pic>
    </p:spTree>
    <p:extLst>
      <p:ext uri="{BB962C8B-B14F-4D97-AF65-F5344CB8AC3E}">
        <p14:creationId xmlns:p14="http://schemas.microsoft.com/office/powerpoint/2010/main" val="3786339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D8A3A49F-5FD3-453C-A71C-6B8E1682A32A}"/>
              </a:ext>
            </a:extLst>
          </p:cNvPr>
          <p:cNvSpPr>
            <a:spLocks noGrp="1"/>
          </p:cNvSpPr>
          <p:nvPr>
            <p:ph type="title"/>
          </p:nvPr>
        </p:nvSpPr>
        <p:spPr>
          <a:xfrm>
            <a:off x="863029" y="1012004"/>
            <a:ext cx="3416158" cy="4795408"/>
          </a:xfrm>
        </p:spPr>
        <p:txBody>
          <a:bodyPr>
            <a:normAutofit/>
          </a:bodyPr>
          <a:lstStyle/>
          <a:p>
            <a:r>
              <a:rPr lang="nb-NO" b="1">
                <a:solidFill>
                  <a:srgbClr val="FFFFFF"/>
                </a:solidFill>
              </a:rPr>
              <a:t>Bærebølge og modulasjon</a:t>
            </a:r>
          </a:p>
        </p:txBody>
      </p:sp>
      <p:graphicFrame>
        <p:nvGraphicFramePr>
          <p:cNvPr id="5" name="Plassholder for innhold 2">
            <a:extLst>
              <a:ext uri="{FF2B5EF4-FFF2-40B4-BE49-F238E27FC236}">
                <a16:creationId xmlns:a16="http://schemas.microsoft.com/office/drawing/2014/main" id="{E2E662FE-621F-40DE-8127-7BC1910BB3EC}"/>
              </a:ext>
            </a:extLst>
          </p:cNvPr>
          <p:cNvGraphicFramePr>
            <a:graphicFrameLocks noGrp="1"/>
          </p:cNvGraphicFramePr>
          <p:nvPr>
            <p:ph idx="1"/>
            <p:extLst>
              <p:ext uri="{D42A27DB-BD31-4B8C-83A1-F6EECF244321}">
                <p14:modId xmlns:p14="http://schemas.microsoft.com/office/powerpoint/2010/main" val="32254804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dato 2">
            <a:extLst>
              <a:ext uri="{FF2B5EF4-FFF2-40B4-BE49-F238E27FC236}">
                <a16:creationId xmlns:a16="http://schemas.microsoft.com/office/drawing/2014/main" id="{907D63AD-16F6-4F11-B985-0828A7A9C55B}"/>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3C6B7BDA-3779-4238-8657-1396359098E6}"/>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3968473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F5F7ADBD-A096-480E-8E56-3807EA30F8D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Amplitudemodulasjon</a:t>
            </a:r>
          </a:p>
        </p:txBody>
      </p:sp>
      <p:sp>
        <p:nvSpPr>
          <p:cNvPr id="3" name="Plassholder for innhold 2">
            <a:extLst>
              <a:ext uri="{FF2B5EF4-FFF2-40B4-BE49-F238E27FC236}">
                <a16:creationId xmlns:a16="http://schemas.microsoft.com/office/drawing/2014/main" id="{B5912073-7326-4E6D-BC03-FC912B73C314}"/>
              </a:ext>
            </a:extLst>
          </p:cNvPr>
          <p:cNvSpPr>
            <a:spLocks noGrp="1"/>
          </p:cNvSpPr>
          <p:nvPr>
            <p:ph idx="1"/>
          </p:nvPr>
        </p:nvSpPr>
        <p:spPr>
          <a:xfrm>
            <a:off x="643468" y="2638043"/>
            <a:ext cx="3363974" cy="3415623"/>
          </a:xfrm>
        </p:spPr>
        <p:txBody>
          <a:bodyPr>
            <a:normAutofit/>
          </a:bodyPr>
          <a:lstStyle/>
          <a:p>
            <a:r>
              <a:rPr lang="nb-NO" sz="2400" dirty="0"/>
              <a:t>Når amplitude modulasjon (AM) brukes, varierer nivået (amplituden) på bærebølgen i takt med talesignalet</a:t>
            </a:r>
          </a:p>
          <a:p>
            <a:r>
              <a:rPr lang="nb-NO" sz="2400" dirty="0"/>
              <a:t>Ulempen er støy, men det går likevel an å høre hva som blir sagt </a:t>
            </a:r>
          </a:p>
        </p:txBody>
      </p:sp>
      <p:pic>
        <p:nvPicPr>
          <p:cNvPr id="5" name="Bilde 4">
            <a:extLst>
              <a:ext uri="{FF2B5EF4-FFF2-40B4-BE49-F238E27FC236}">
                <a16:creationId xmlns:a16="http://schemas.microsoft.com/office/drawing/2014/main" id="{8EC8E960-CED7-4120-8B56-D1E99049B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833" y="462590"/>
            <a:ext cx="3817079" cy="5872430"/>
          </a:xfrm>
          <a:prstGeom prst="rect">
            <a:avLst/>
          </a:prstGeom>
        </p:spPr>
      </p:pic>
      <p:sp>
        <p:nvSpPr>
          <p:cNvPr id="4" name="Plassholder for dato 3">
            <a:extLst>
              <a:ext uri="{FF2B5EF4-FFF2-40B4-BE49-F238E27FC236}">
                <a16:creationId xmlns:a16="http://schemas.microsoft.com/office/drawing/2014/main" id="{51309CA2-5A7A-4FCE-B139-BFB996FC114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050B780C-813B-4AEC-B89D-AFDE9EA2AEFB}"/>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457225238"/>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4FFC5-C0EF-453C-AF86-222241FFEF6D}"/>
              </a:ext>
            </a:extLst>
          </p:cNvPr>
          <p:cNvSpPr>
            <a:spLocks noGrp="1"/>
          </p:cNvSpPr>
          <p:nvPr>
            <p:ph type="title"/>
          </p:nvPr>
        </p:nvSpPr>
        <p:spPr>
          <a:xfrm>
            <a:off x="4965430" y="629268"/>
            <a:ext cx="6586491" cy="1286160"/>
          </a:xfrm>
        </p:spPr>
        <p:txBody>
          <a:bodyPr anchor="b">
            <a:normAutofit/>
          </a:bodyPr>
          <a:lstStyle/>
          <a:p>
            <a:r>
              <a:rPr lang="nb-NO" b="1" dirty="0"/>
              <a:t>Frekvensmodulasjon</a:t>
            </a:r>
          </a:p>
        </p:txBody>
      </p:sp>
      <p:pic>
        <p:nvPicPr>
          <p:cNvPr id="5" name="Bilde 4">
            <a:extLst>
              <a:ext uri="{FF2B5EF4-FFF2-40B4-BE49-F238E27FC236}">
                <a16:creationId xmlns:a16="http://schemas.microsoft.com/office/drawing/2014/main" id="{F1327652-C5EA-4516-AA31-F0C920810E94}"/>
              </a:ext>
            </a:extLst>
          </p:cNvPr>
          <p:cNvPicPr>
            <a:picLocks noChangeAspect="1"/>
          </p:cNvPicPr>
          <p:nvPr/>
        </p:nvPicPr>
        <p:blipFill rotWithShape="1">
          <a:blip r:embed="rId2">
            <a:extLst>
              <a:ext uri="{28A0092B-C50C-407E-A947-70E740481C1C}">
                <a14:useLocalDpi xmlns:a14="http://schemas.microsoft.com/office/drawing/2010/main" val="0"/>
              </a:ext>
            </a:extLst>
          </a:blip>
          <a:srcRect l="7579" r="1078"/>
          <a:stretch/>
        </p:blipFill>
        <p:spPr>
          <a:xfrm>
            <a:off x="20" y="10"/>
            <a:ext cx="4635571" cy="6857990"/>
          </a:xfrm>
          <a:prstGeom prst="rect">
            <a:avLst/>
          </a:prstGeom>
          <a:effectLst/>
        </p:spPr>
      </p:pic>
      <p:cxnSp>
        <p:nvCxnSpPr>
          <p:cNvPr id="16"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85B73"/>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BBA9598-69EF-47DE-A875-CFA2573C63B1}"/>
              </a:ext>
            </a:extLst>
          </p:cNvPr>
          <p:cNvSpPr>
            <a:spLocks noGrp="1"/>
          </p:cNvSpPr>
          <p:nvPr>
            <p:ph idx="1"/>
          </p:nvPr>
        </p:nvSpPr>
        <p:spPr>
          <a:xfrm>
            <a:off x="4965431" y="2438400"/>
            <a:ext cx="6586489" cy="3785419"/>
          </a:xfrm>
        </p:spPr>
        <p:txBody>
          <a:bodyPr>
            <a:normAutofit/>
          </a:bodyPr>
          <a:lstStyle/>
          <a:p>
            <a:r>
              <a:rPr lang="nb-NO" sz="2000" dirty="0"/>
              <a:t>Når frekvensmodulasjon (FM) brukes</a:t>
            </a:r>
            <a:r>
              <a:rPr lang="nb-NO" sz="2000" i="1" dirty="0"/>
              <a:t>, </a:t>
            </a:r>
            <a:r>
              <a:rPr lang="nb-NO" sz="2000" dirty="0"/>
              <a:t>varierer frekvensen på bærebølgen i takt med </a:t>
            </a:r>
            <a:r>
              <a:rPr lang="nb-NO" sz="2000" dirty="0" err="1"/>
              <a:t>talesignalet</a:t>
            </a:r>
            <a:r>
              <a:rPr lang="nb-NO" sz="2000" dirty="0"/>
              <a:t>, mens nivået, altså amplituden er fast</a:t>
            </a:r>
          </a:p>
          <a:p>
            <a:r>
              <a:rPr lang="nb-NO" sz="2000" dirty="0"/>
              <a:t>Siden amplituden ikke inneholder informasjon er det mindre støy i et FM samband med god signalstyrke, som for eksempel internt på en flyplass.</a:t>
            </a:r>
          </a:p>
          <a:p>
            <a:r>
              <a:rPr lang="nb-NO" sz="2000" dirty="0"/>
              <a:t>Når signalet er svakt på grunn av store avstander vil det oppstå en annen type støy i en FM mottager som gjør samtalen uleselig. Av sikkerhetsgrunner brukes derfor kun AM og ikke FM til flyradio.</a:t>
            </a:r>
          </a:p>
        </p:txBody>
      </p:sp>
      <p:sp>
        <p:nvSpPr>
          <p:cNvPr id="4" name="Plassholder for dato 3">
            <a:extLst>
              <a:ext uri="{FF2B5EF4-FFF2-40B4-BE49-F238E27FC236}">
                <a16:creationId xmlns:a16="http://schemas.microsoft.com/office/drawing/2014/main" id="{EFFC8216-C3C5-4207-8C23-2AA99C6E1D08}"/>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70F02243-EB8D-4A7F-A3CE-86FF6C8F567A}"/>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29019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8A3A49F-5FD3-453C-A71C-6B8E1682A32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Frekvenser som brukes i sivil luftfart</a:t>
            </a:r>
          </a:p>
        </p:txBody>
      </p:sp>
      <p:sp>
        <p:nvSpPr>
          <p:cNvPr id="3" name="Plassholder for innhold 2">
            <a:extLst>
              <a:ext uri="{FF2B5EF4-FFF2-40B4-BE49-F238E27FC236}">
                <a16:creationId xmlns:a16="http://schemas.microsoft.com/office/drawing/2014/main" id="{116A1CE6-B43F-477D-BD25-770A4CDFCE85}"/>
              </a:ext>
            </a:extLst>
          </p:cNvPr>
          <p:cNvSpPr>
            <a:spLocks noGrp="1"/>
          </p:cNvSpPr>
          <p:nvPr>
            <p:ph idx="1"/>
          </p:nvPr>
        </p:nvSpPr>
        <p:spPr>
          <a:xfrm>
            <a:off x="385011" y="2638043"/>
            <a:ext cx="3744227" cy="3415623"/>
          </a:xfrm>
        </p:spPr>
        <p:txBody>
          <a:bodyPr>
            <a:normAutofit/>
          </a:bodyPr>
          <a:lstStyle/>
          <a:p>
            <a:r>
              <a:rPr lang="nb-NO" sz="2400" dirty="0"/>
              <a:t>Radio (talekommunikasjon) 118 til 136,975 MHz</a:t>
            </a:r>
          </a:p>
          <a:p>
            <a:r>
              <a:rPr lang="nb-NO" sz="2400" dirty="0"/>
              <a:t>Radionavigasjonshjelpe-midler 108 til </a:t>
            </a:r>
            <a:br>
              <a:rPr lang="nb-NO" sz="2400" dirty="0"/>
            </a:br>
            <a:r>
              <a:rPr lang="nb-NO" sz="2400" dirty="0"/>
              <a:t>117,975 MHz</a:t>
            </a:r>
          </a:p>
        </p:txBody>
      </p:sp>
      <p:pic>
        <p:nvPicPr>
          <p:cNvPr id="5" name="Bilde 4" descr="Et bilde som inneholder klokke, svart, sitter, overvåke&#10;&#10;Automatisk generert beskrivelse">
            <a:extLst>
              <a:ext uri="{FF2B5EF4-FFF2-40B4-BE49-F238E27FC236}">
                <a16:creationId xmlns:a16="http://schemas.microsoft.com/office/drawing/2014/main" id="{9903BA53-6098-4932-A47B-9963E026A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9794" y="114078"/>
            <a:ext cx="4793381" cy="6350388"/>
          </a:xfrm>
          <a:prstGeom prst="rect">
            <a:avLst/>
          </a:prstGeom>
        </p:spPr>
      </p:pic>
      <p:sp>
        <p:nvSpPr>
          <p:cNvPr id="4" name="Plassholder for dato 3">
            <a:extLst>
              <a:ext uri="{FF2B5EF4-FFF2-40B4-BE49-F238E27FC236}">
                <a16:creationId xmlns:a16="http://schemas.microsoft.com/office/drawing/2014/main" id="{C98DDB6C-571B-44CF-A4B4-E9B93C7780D4}"/>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E7C5AFFA-DC12-4AF4-8C62-D34C811EE89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818517306"/>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8A3A49F-5FD3-453C-A71C-6B8E1682A32A}"/>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Hva er en flyradio?</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116A1CE6-B43F-477D-BD25-770A4CDFCE85}"/>
              </a:ext>
            </a:extLst>
          </p:cNvPr>
          <p:cNvSpPr>
            <a:spLocks noGrp="1"/>
          </p:cNvSpPr>
          <p:nvPr>
            <p:ph idx="1"/>
          </p:nvPr>
        </p:nvSpPr>
        <p:spPr>
          <a:xfrm>
            <a:off x="4976031" y="963877"/>
            <a:ext cx="6377769" cy="4930246"/>
          </a:xfrm>
        </p:spPr>
        <p:txBody>
          <a:bodyPr anchor="ctr">
            <a:normAutofit/>
          </a:bodyPr>
          <a:lstStyle/>
          <a:p>
            <a:r>
              <a:rPr lang="nb-NO" sz="2200" dirty="0"/>
              <a:t>En flyradio består av en del som sender – senderen («transmitter») med amplitude modulasjon (AM) </a:t>
            </a:r>
          </a:p>
          <a:p>
            <a:r>
              <a:rPr lang="nb-NO" sz="2200" dirty="0"/>
              <a:t>En del som mottar – mottakeren («</a:t>
            </a:r>
            <a:r>
              <a:rPr lang="nb-NO" sz="2200" dirty="0" err="1"/>
              <a:t>receiver</a:t>
            </a:r>
            <a:r>
              <a:rPr lang="nb-NO" sz="2200" dirty="0"/>
              <a:t>») </a:t>
            </a:r>
          </a:p>
          <a:p>
            <a:r>
              <a:rPr lang="nb-NO" sz="2200" dirty="0"/>
              <a:t>Siden disse to delene sitter i samme boks, er en flyradio da blitt hetende «transceiver»</a:t>
            </a:r>
          </a:p>
          <a:p>
            <a:r>
              <a:rPr lang="nb-NO" sz="2200" dirty="0"/>
              <a:t>Flyradioen er bygget for å overføre tale i begge retninger, men ikke samtidig. Når vi sender fra en flyradio, vil den ikke kunne motta. Det skjer veldig enkelt ved at mottakerdelen slås av og senderdelen på når vi trykker på sendeknappen </a:t>
            </a:r>
          </a:p>
          <a:p>
            <a:r>
              <a:rPr lang="nb-NO" sz="2200" dirty="0"/>
              <a:t>Siden radiobølger er elektromagnetiske bølger, følger det logisk at vi trenger en leder for å fange opp og å sende disse bølgene. Vi kaller denne lederen for en antenne</a:t>
            </a:r>
          </a:p>
          <a:p>
            <a:endParaRPr lang="nb-NO" sz="2200" dirty="0"/>
          </a:p>
        </p:txBody>
      </p:sp>
      <p:sp>
        <p:nvSpPr>
          <p:cNvPr id="4" name="Plassholder for dato 3">
            <a:extLst>
              <a:ext uri="{FF2B5EF4-FFF2-40B4-BE49-F238E27FC236}">
                <a16:creationId xmlns:a16="http://schemas.microsoft.com/office/drawing/2014/main" id="{B80DA013-9D73-473E-A69E-77C38C1C5FA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EAA9FC22-1494-4B23-82B2-113381214CE4}"/>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85419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9759C07-5AC0-4E44-87BB-03F921B1B43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b-NO" sz="2800" b="1"/>
              <a:t>Optisk rekkevidde</a:t>
            </a:r>
          </a:p>
        </p:txBody>
      </p:sp>
      <p:sp>
        <p:nvSpPr>
          <p:cNvPr id="3" name="Plassholder for innhold 2">
            <a:extLst>
              <a:ext uri="{FF2B5EF4-FFF2-40B4-BE49-F238E27FC236}">
                <a16:creationId xmlns:a16="http://schemas.microsoft.com/office/drawing/2014/main" id="{7F58E7C9-833E-4CFD-84D2-A8276169CDB7}"/>
              </a:ext>
            </a:extLst>
          </p:cNvPr>
          <p:cNvSpPr>
            <a:spLocks noGrp="1"/>
          </p:cNvSpPr>
          <p:nvPr>
            <p:ph idx="1"/>
          </p:nvPr>
        </p:nvSpPr>
        <p:spPr>
          <a:xfrm>
            <a:off x="643468" y="2638043"/>
            <a:ext cx="3533896" cy="3415623"/>
          </a:xfrm>
        </p:spPr>
        <p:txBody>
          <a:bodyPr>
            <a:normAutofit fontScale="92500" lnSpcReduction="10000"/>
          </a:bodyPr>
          <a:lstStyle/>
          <a:p>
            <a:r>
              <a:rPr lang="nb-NO" dirty="0"/>
              <a:t>For å motta og sende </a:t>
            </a:r>
            <a:r>
              <a:rPr lang="nb-NO"/>
              <a:t>signaler VHF må </a:t>
            </a:r>
            <a:r>
              <a:rPr lang="nb-NO" dirty="0"/>
              <a:t>vi ha det som kalles for en optisk rekkevidde («line of sight») </a:t>
            </a:r>
          </a:p>
          <a:p>
            <a:r>
              <a:rPr lang="nb-NO" dirty="0"/>
              <a:t>Det betyr at det ikke må være noen hindringer mellom senderantenne og mottakerantenne</a:t>
            </a:r>
          </a:p>
        </p:txBody>
      </p:sp>
      <p:pic>
        <p:nvPicPr>
          <p:cNvPr id="5" name="Bilde 4" descr="Et bilde som inneholder kart, tekst&#10;&#10;Automatisk generert beskrivelse">
            <a:extLst>
              <a:ext uri="{FF2B5EF4-FFF2-40B4-BE49-F238E27FC236}">
                <a16:creationId xmlns:a16="http://schemas.microsoft.com/office/drawing/2014/main" id="{2903FFC4-AAF2-47B0-8927-353D96A3B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249" y="1463040"/>
            <a:ext cx="7272168" cy="4206240"/>
          </a:xfrm>
          <a:prstGeom prst="rect">
            <a:avLst/>
          </a:prstGeom>
        </p:spPr>
      </p:pic>
      <p:sp>
        <p:nvSpPr>
          <p:cNvPr id="4" name="Plassholder for dato 3">
            <a:extLst>
              <a:ext uri="{FF2B5EF4-FFF2-40B4-BE49-F238E27FC236}">
                <a16:creationId xmlns:a16="http://schemas.microsoft.com/office/drawing/2014/main" id="{F7565CFA-EB96-4B7B-B13B-A9FE3AC930BB}"/>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F9A014E3-B7CE-4394-9C7D-956F60475A88}"/>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59434646"/>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1D91019-FE3F-4E05-95EC-348C42F1D615}"/>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Regne ut optisk rekkevidde</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Plassholder for innhold 2">
            <a:extLst>
              <a:ext uri="{FF2B5EF4-FFF2-40B4-BE49-F238E27FC236}">
                <a16:creationId xmlns:a16="http://schemas.microsoft.com/office/drawing/2014/main" id="{E89B9BD1-6B80-477F-9534-94C39145D1E7}"/>
              </a:ext>
            </a:extLst>
          </p:cNvPr>
          <p:cNvSpPr>
            <a:spLocks noGrp="1"/>
          </p:cNvSpPr>
          <p:nvPr>
            <p:ph idx="1"/>
          </p:nvPr>
        </p:nvSpPr>
        <p:spPr>
          <a:xfrm>
            <a:off x="4976031" y="963877"/>
            <a:ext cx="6377769" cy="4930246"/>
          </a:xfrm>
        </p:spPr>
        <p:txBody>
          <a:bodyPr anchor="ctr">
            <a:normAutofit/>
          </a:bodyPr>
          <a:lstStyle/>
          <a:p>
            <a:r>
              <a:rPr lang="nb-NO" sz="2200" dirty="0"/>
              <a:t>Terrenget spiller inn på mottakerforholdene og dess større høyde vi har, dess lengre kan vi opprettholde kontakt med en bakkesender, under forutsetning av at vi er innenfor senderens maksimale rekkevidde </a:t>
            </a:r>
          </a:p>
          <a:p>
            <a:r>
              <a:rPr lang="nb-NO" sz="2200" dirty="0"/>
              <a:t>Er vi det, kan vi regne ut rekkevidden VHF-sendere på følgende måte:</a:t>
            </a:r>
          </a:p>
          <a:p>
            <a:r>
              <a:rPr lang="nb-NO" sz="2200" dirty="0"/>
              <a:t>1,25 x (√ℎ1 + √ℎ2) h1 er høyden (</a:t>
            </a:r>
            <a:r>
              <a:rPr lang="nb-NO" sz="2200" dirty="0" err="1"/>
              <a:t>height</a:t>
            </a:r>
            <a:r>
              <a:rPr lang="nb-NO" sz="2200" dirty="0"/>
              <a:t>) på senderantennen og h2 er høyden (</a:t>
            </a:r>
            <a:r>
              <a:rPr lang="nb-NO" sz="2200" dirty="0" err="1"/>
              <a:t>altitude</a:t>
            </a:r>
            <a:r>
              <a:rPr lang="nb-NO" sz="2200" dirty="0"/>
              <a:t>) til flyet </a:t>
            </a:r>
          </a:p>
          <a:p>
            <a:r>
              <a:rPr lang="nb-NO" sz="2200" dirty="0"/>
              <a:t>Eksempelvis om høyden til senderantennen er 125 fot og høyden vi flyr på er 3000 fot, vil rekkevidden bli: </a:t>
            </a:r>
          </a:p>
          <a:p>
            <a:r>
              <a:rPr lang="nn-NO" sz="2200" dirty="0"/>
              <a:t>1,25 x (11,1 + 54,7) = 82,2 NM </a:t>
            </a:r>
            <a:endParaRPr lang="nb-NO" sz="2200" dirty="0"/>
          </a:p>
        </p:txBody>
      </p:sp>
      <p:sp>
        <p:nvSpPr>
          <p:cNvPr id="3" name="Plassholder for dato 2">
            <a:extLst>
              <a:ext uri="{FF2B5EF4-FFF2-40B4-BE49-F238E27FC236}">
                <a16:creationId xmlns:a16="http://schemas.microsoft.com/office/drawing/2014/main" id="{7BAB9DEF-8045-4569-8287-42E6EA5CC33D}"/>
              </a:ext>
            </a:extLst>
          </p:cNvPr>
          <p:cNvSpPr>
            <a:spLocks noGrp="1"/>
          </p:cNvSpPr>
          <p:nvPr>
            <p:ph type="dt" sz="half" idx="10"/>
          </p:nvPr>
        </p:nvSpPr>
        <p:spPr/>
        <p:txBody>
          <a:bodyPr/>
          <a:lstStyle/>
          <a:p>
            <a:r>
              <a:rPr lang="nb-NO"/>
              <a:t>15.01.2020</a:t>
            </a:r>
          </a:p>
        </p:txBody>
      </p:sp>
      <p:sp>
        <p:nvSpPr>
          <p:cNvPr id="4" name="Plassholder for bunntekst 3">
            <a:extLst>
              <a:ext uri="{FF2B5EF4-FFF2-40B4-BE49-F238E27FC236}">
                <a16:creationId xmlns:a16="http://schemas.microsoft.com/office/drawing/2014/main" id="{8D9D8F70-614B-4C07-A3D4-AC73452F2D55}"/>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2078722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42505E"/>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1109980" y="4277356"/>
            <a:ext cx="9966960" cy="1560320"/>
          </a:xfrm>
        </p:spPr>
        <p:txBody>
          <a:bodyPr>
            <a:normAutofit/>
          </a:bodyPr>
          <a:lstStyle/>
          <a:p>
            <a:r>
              <a:rPr lang="nb-NO" sz="5800" dirty="0">
                <a:solidFill>
                  <a:srgbClr val="42505E"/>
                </a:solidFill>
              </a:rPr>
              <a:t>Slutt fag 4</a:t>
            </a:r>
          </a:p>
        </p:txBody>
      </p:sp>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1466" y="256540"/>
            <a:ext cx="11689067" cy="3764276"/>
          </a:xfrm>
          <a:prstGeom prst="rect">
            <a:avLst/>
          </a:prstGeom>
        </p:spPr>
      </p:pic>
      <p:pic>
        <p:nvPicPr>
          <p:cNvPr id="8" name="Bilde 7">
            <a:extLst>
              <a:ext uri="{FF2B5EF4-FFF2-40B4-BE49-F238E27FC236}">
                <a16:creationId xmlns:a16="http://schemas.microsoft.com/office/drawing/2014/main" id="{6E6F92EF-9CA6-4915-A9C4-AC23A362D0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3968" y="5837676"/>
            <a:ext cx="2667000" cy="571500"/>
          </a:xfrm>
          <a:prstGeom prst="rect">
            <a:avLst/>
          </a:prstGeom>
        </p:spPr>
      </p:pic>
    </p:spTree>
    <p:extLst>
      <p:ext uri="{BB962C8B-B14F-4D97-AF65-F5344CB8AC3E}">
        <p14:creationId xmlns:p14="http://schemas.microsoft.com/office/powerpoint/2010/main" val="340582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nb-NO" sz="3600" dirty="0">
                <a:solidFill>
                  <a:schemeClr val="tx1">
                    <a:lumMod val="85000"/>
                    <a:lumOff val="15000"/>
                  </a:schemeClr>
                </a:solidFill>
              </a:rPr>
              <a:t>Definisjoner, begreper og forkortelser/Q-koder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294416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44DA0E-CC3D-466E-8DAC-6D36E652BF2B}"/>
              </a:ext>
            </a:extLst>
          </p:cNvPr>
          <p:cNvSpPr>
            <a:spLocks noGrp="1"/>
          </p:cNvSpPr>
          <p:nvPr>
            <p:ph type="title"/>
          </p:nvPr>
        </p:nvSpPr>
        <p:spPr>
          <a:xfrm>
            <a:off x="838200" y="963877"/>
            <a:ext cx="3494362" cy="4930246"/>
          </a:xfrm>
        </p:spPr>
        <p:txBody>
          <a:bodyPr>
            <a:normAutofit/>
          </a:bodyPr>
          <a:lstStyle/>
          <a:p>
            <a:pPr algn="r"/>
            <a:r>
              <a:rPr lang="nb-NO" b="1">
                <a:solidFill>
                  <a:schemeClr val="accent1"/>
                </a:solidFill>
              </a:rPr>
              <a:t>Ha kjennskap til følgende begreper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867180E-E5B9-4511-AD27-AD55AF5538BA}"/>
              </a:ext>
            </a:extLst>
          </p:cNvPr>
          <p:cNvSpPr>
            <a:spLocks noGrp="1"/>
          </p:cNvSpPr>
          <p:nvPr>
            <p:ph idx="1"/>
          </p:nvPr>
        </p:nvSpPr>
        <p:spPr>
          <a:xfrm>
            <a:off x="4976031" y="963877"/>
            <a:ext cx="6377769" cy="4930246"/>
          </a:xfrm>
        </p:spPr>
        <p:txBody>
          <a:bodyPr anchor="ctr">
            <a:normAutofit/>
          </a:bodyPr>
          <a:lstStyle/>
          <a:p>
            <a:r>
              <a:rPr lang="nb-NO" sz="2400"/>
              <a:t>ATS-tjenester, blindsending, flyforhold, luftrom, luftfartsstasjon, radiopåbudssone, radiostasjon, radiotelefoni og tid</a:t>
            </a:r>
          </a:p>
          <a:p>
            <a:r>
              <a:rPr lang="nb-NO" sz="2400"/>
              <a:t>Q-koder for å angi trykk:</a:t>
            </a:r>
          </a:p>
          <a:p>
            <a:pPr>
              <a:buFontTx/>
              <a:buChar char="-"/>
            </a:pPr>
            <a:r>
              <a:rPr lang="nb-NO" sz="2400"/>
              <a:t>QFE</a:t>
            </a:r>
          </a:p>
          <a:p>
            <a:pPr>
              <a:buFontTx/>
              <a:buChar char="-"/>
            </a:pPr>
            <a:r>
              <a:rPr lang="nb-NO" sz="2400"/>
              <a:t>QNE</a:t>
            </a:r>
          </a:p>
          <a:p>
            <a:pPr>
              <a:buFontTx/>
              <a:buChar char="-"/>
            </a:pPr>
            <a:r>
              <a:rPr lang="nb-NO" sz="2400"/>
              <a:t>QNH</a:t>
            </a:r>
          </a:p>
          <a:p>
            <a:r>
              <a:rPr lang="nb-NO" sz="2400"/>
              <a:t>Koder for å spørre om retning til og fra en peilestasjon:</a:t>
            </a:r>
          </a:p>
          <a:p>
            <a:pPr>
              <a:buFontTx/>
              <a:buChar char="-"/>
            </a:pPr>
            <a:r>
              <a:rPr lang="nb-NO" sz="2400"/>
              <a:t>QDM</a:t>
            </a:r>
          </a:p>
          <a:p>
            <a:pPr>
              <a:buFontTx/>
              <a:buChar char="-"/>
            </a:pPr>
            <a:r>
              <a:rPr lang="nb-NO" sz="2400"/>
              <a:t>QDR</a:t>
            </a:r>
          </a:p>
        </p:txBody>
      </p:sp>
      <p:sp>
        <p:nvSpPr>
          <p:cNvPr id="4" name="Plassholder for dato 3">
            <a:extLst>
              <a:ext uri="{FF2B5EF4-FFF2-40B4-BE49-F238E27FC236}">
                <a16:creationId xmlns:a16="http://schemas.microsoft.com/office/drawing/2014/main" id="{0298BF65-AB87-4E75-808B-6AE4FD45CC47}"/>
              </a:ext>
            </a:extLst>
          </p:cNvPr>
          <p:cNvSpPr>
            <a:spLocks noGrp="1"/>
          </p:cNvSpPr>
          <p:nvPr>
            <p:ph type="dt" sz="half" idx="10"/>
          </p:nvPr>
        </p:nvSpPr>
        <p:spPr/>
        <p:txBody>
          <a:bodyPr/>
          <a:lstStyle/>
          <a:p>
            <a:r>
              <a:rPr lang="nb-NO"/>
              <a:t>15.01.2020</a:t>
            </a:r>
          </a:p>
        </p:txBody>
      </p:sp>
      <p:sp>
        <p:nvSpPr>
          <p:cNvPr id="5" name="Plassholder for bunntekst 4">
            <a:extLst>
              <a:ext uri="{FF2B5EF4-FFF2-40B4-BE49-F238E27FC236}">
                <a16:creationId xmlns:a16="http://schemas.microsoft.com/office/drawing/2014/main" id="{01793B67-3600-4307-98D8-A0EF50DBFD12}"/>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157909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4A87D54-6EFC-4BA6-B497-C9D7F02853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 y="11"/>
            <a:ext cx="12191978" cy="6857988"/>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197B93-B55C-4E75-A673-D1F90D8B84E7}"/>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Meldingskategorier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Bilde 12">
            <a:extLst>
              <a:ext uri="{FF2B5EF4-FFF2-40B4-BE49-F238E27FC236}">
                <a16:creationId xmlns:a16="http://schemas.microsoft.com/office/drawing/2014/main" id="{31EAFC95-BD98-4B82-9190-23797D5F7F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62500" y="6207629"/>
            <a:ext cx="2667000" cy="571500"/>
          </a:xfrm>
          <a:prstGeom prst="rect">
            <a:avLst/>
          </a:prstGeom>
        </p:spPr>
      </p:pic>
    </p:spTree>
    <p:extLst>
      <p:ext uri="{BB962C8B-B14F-4D97-AF65-F5344CB8AC3E}">
        <p14:creationId xmlns:p14="http://schemas.microsoft.com/office/powerpoint/2010/main" val="3490598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A46001-975D-4C75-AC4B-1DDE55CA03C0}"/>
              </a:ext>
            </a:extLst>
          </p:cNvPr>
          <p:cNvSpPr>
            <a:spLocks noGrp="1"/>
          </p:cNvSpPr>
          <p:nvPr>
            <p:ph type="title"/>
          </p:nvPr>
        </p:nvSpPr>
        <p:spPr>
          <a:xfrm>
            <a:off x="4965430" y="629268"/>
            <a:ext cx="6586491" cy="1286160"/>
          </a:xfrm>
        </p:spPr>
        <p:txBody>
          <a:bodyPr anchor="b">
            <a:normAutofit/>
          </a:bodyPr>
          <a:lstStyle/>
          <a:p>
            <a:r>
              <a:rPr lang="nb-NO" sz="4100" b="1" dirty="0"/>
              <a:t>Meldingskategorier og prioriteringsrekkefølge</a:t>
            </a:r>
          </a:p>
        </p:txBody>
      </p:sp>
      <p:pic>
        <p:nvPicPr>
          <p:cNvPr id="5" name="Bilde 4" descr="Et bilde som inneholder utendørs, lys, trafikk, stopp&#10;&#10;Automatisk generert beskrivelse">
            <a:extLst>
              <a:ext uri="{FF2B5EF4-FFF2-40B4-BE49-F238E27FC236}">
                <a16:creationId xmlns:a16="http://schemas.microsoft.com/office/drawing/2014/main" id="{21A6D388-8D9E-467B-BFCC-208A1ACE3766}"/>
              </a:ext>
            </a:extLst>
          </p:cNvPr>
          <p:cNvPicPr>
            <a:picLocks noChangeAspect="1"/>
          </p:cNvPicPr>
          <p:nvPr/>
        </p:nvPicPr>
        <p:blipFill rotWithShape="1">
          <a:blip r:embed="rId2">
            <a:extLst>
              <a:ext uri="{28A0092B-C50C-407E-A947-70E740481C1C}">
                <a14:useLocalDpi xmlns:a14="http://schemas.microsoft.com/office/drawing/2010/main" val="0"/>
              </a:ext>
            </a:extLst>
          </a:blip>
          <a:srcRect l="22474" r="8199"/>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D55"/>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399FCE13-6C26-4CFF-91C6-0AC1732E8F19}"/>
              </a:ext>
            </a:extLst>
          </p:cNvPr>
          <p:cNvSpPr>
            <a:spLocks noGrp="1"/>
          </p:cNvSpPr>
          <p:nvPr>
            <p:ph idx="1"/>
          </p:nvPr>
        </p:nvSpPr>
        <p:spPr>
          <a:xfrm>
            <a:off x="4965431" y="2438400"/>
            <a:ext cx="7008396" cy="4068273"/>
          </a:xfrm>
        </p:spPr>
        <p:txBody>
          <a:bodyPr>
            <a:normAutofit lnSpcReduction="10000"/>
          </a:bodyPr>
          <a:lstStyle/>
          <a:p>
            <a:r>
              <a:rPr lang="nb-NO" sz="2400" b="1" dirty="0"/>
              <a:t>Nød</a:t>
            </a:r>
            <a:r>
              <a:rPr lang="nb-NO" sz="2400" dirty="0"/>
              <a:t> – når vi er truet av alvorlig og / eller nært forestående fare, og hvor vi trenger umiddelbar hjelp</a:t>
            </a:r>
          </a:p>
          <a:p>
            <a:r>
              <a:rPr lang="nb-NO" sz="2400" b="1" dirty="0"/>
              <a:t>Haste</a:t>
            </a:r>
            <a:r>
              <a:rPr lang="nb-NO" sz="2400" dirty="0"/>
              <a:t> eller </a:t>
            </a:r>
            <a:r>
              <a:rPr lang="nb-NO" sz="2400" b="1" dirty="0"/>
              <a:t>il</a:t>
            </a:r>
            <a:r>
              <a:rPr lang="nb-NO" sz="2400" dirty="0"/>
              <a:t> – når vi er i en situasjon hvor luftfartøyets sikkerhet er berørt, men hvor øyeblikkelig hjelp ikke er nødvendig</a:t>
            </a:r>
          </a:p>
          <a:p>
            <a:r>
              <a:rPr lang="nb-NO" sz="2400" b="1" dirty="0"/>
              <a:t>Navigasjon</a:t>
            </a:r>
            <a:r>
              <a:rPr lang="nb-NO" sz="2400" dirty="0"/>
              <a:t> – når vi er i en situasjon hvor vi trenger hjelp til å finne frem</a:t>
            </a:r>
          </a:p>
          <a:p>
            <a:r>
              <a:rPr lang="nb-NO" sz="2400" b="1" dirty="0"/>
              <a:t>Flysikkerhet</a:t>
            </a:r>
            <a:r>
              <a:rPr lang="nb-NO" sz="2400" dirty="0"/>
              <a:t> – når det skjer noe som har umiddelbar betydning for luftfartøy som starter opp eller som er under flyging</a:t>
            </a:r>
          </a:p>
          <a:p>
            <a:r>
              <a:rPr lang="nb-NO" sz="2400" b="1" dirty="0"/>
              <a:t>Regularitet</a:t>
            </a:r>
            <a:r>
              <a:rPr lang="nb-NO" sz="2400" dirty="0"/>
              <a:t> – mest aktuelt ved ervervsmessig flyging</a:t>
            </a:r>
          </a:p>
        </p:txBody>
      </p:sp>
      <p:sp>
        <p:nvSpPr>
          <p:cNvPr id="4" name="Plassholder for dato 3">
            <a:extLst>
              <a:ext uri="{FF2B5EF4-FFF2-40B4-BE49-F238E27FC236}">
                <a16:creationId xmlns:a16="http://schemas.microsoft.com/office/drawing/2014/main" id="{967D4DB7-5A88-4396-8570-BD82ABA61CFE}"/>
              </a:ext>
            </a:extLst>
          </p:cNvPr>
          <p:cNvSpPr>
            <a:spLocks noGrp="1"/>
          </p:cNvSpPr>
          <p:nvPr>
            <p:ph type="dt" sz="half" idx="10"/>
          </p:nvPr>
        </p:nvSpPr>
        <p:spPr/>
        <p:txBody>
          <a:bodyPr/>
          <a:lstStyle/>
          <a:p>
            <a:r>
              <a:rPr lang="nb-NO"/>
              <a:t>15.01.2020</a:t>
            </a:r>
          </a:p>
        </p:txBody>
      </p:sp>
      <p:sp>
        <p:nvSpPr>
          <p:cNvPr id="6" name="Plassholder for bunntekst 5">
            <a:extLst>
              <a:ext uri="{FF2B5EF4-FFF2-40B4-BE49-F238E27FC236}">
                <a16:creationId xmlns:a16="http://schemas.microsoft.com/office/drawing/2014/main" id="{437F371E-5A3E-4E70-AA3E-1FD529AA8C87}"/>
              </a:ext>
            </a:extLst>
          </p:cNvPr>
          <p:cNvSpPr>
            <a:spLocks noGrp="1"/>
          </p:cNvSpPr>
          <p:nvPr>
            <p:ph type="ftr" sz="quarter" idx="11"/>
          </p:nvPr>
        </p:nvSpPr>
        <p:spPr/>
        <p:txBody>
          <a:bodyPr/>
          <a:lstStyle/>
          <a:p>
            <a:r>
              <a:rPr lang="nb-NO"/>
              <a:t>Versjon 1</a:t>
            </a:r>
          </a:p>
        </p:txBody>
      </p:sp>
    </p:spTree>
    <p:extLst>
      <p:ext uri="{BB962C8B-B14F-4D97-AF65-F5344CB8AC3E}">
        <p14:creationId xmlns:p14="http://schemas.microsoft.com/office/powerpoint/2010/main" val="426228370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3101</Words>
  <Application>Microsoft Office PowerPoint</Application>
  <PresentationFormat>Widescreen</PresentationFormat>
  <Paragraphs>300</Paragraphs>
  <Slides>57</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57</vt:i4>
      </vt:variant>
    </vt:vector>
  </HeadingPairs>
  <TitlesOfParts>
    <vt:vector size="61" baseType="lpstr">
      <vt:lpstr>Arial</vt:lpstr>
      <vt:lpstr>Calibri</vt:lpstr>
      <vt:lpstr>Calibri Light</vt:lpstr>
      <vt:lpstr>Office-tema</vt:lpstr>
      <vt:lpstr>PowerPoint-presentasjon</vt:lpstr>
      <vt:lpstr>Del 0 Innledning</vt:lpstr>
      <vt:lpstr>PowerPoint-presentasjon</vt:lpstr>
      <vt:lpstr>PowerPoint-presentasjon</vt:lpstr>
      <vt:lpstr>Del 1 VFR-kommunikasjon</vt:lpstr>
      <vt:lpstr>Definisjoner, begreper og forkortelser/Q-koder</vt:lpstr>
      <vt:lpstr>Ha kjennskap til følgende begreper</vt:lpstr>
      <vt:lpstr>Meldingskategorier</vt:lpstr>
      <vt:lpstr>Meldingskategorier og prioriteringsrekkefølge</vt:lpstr>
      <vt:lpstr>Del 2 Operative prosedyrer </vt:lpstr>
      <vt:lpstr>Sending og uttale av bokstaver, tall og tid</vt:lpstr>
      <vt:lpstr>Hvordan vi bokstaverer (fonetisk alfabet)</vt:lpstr>
      <vt:lpstr>Uttale av siffer</vt:lpstr>
      <vt:lpstr>Sending av siffer</vt:lpstr>
      <vt:lpstr>Sending av klokkeslett</vt:lpstr>
      <vt:lpstr>Uttalelse, sending og lese tilbake / frekvens</vt:lpstr>
      <vt:lpstr>Uttalelse og sending av høyde og kurs</vt:lpstr>
      <vt:lpstr>Sendeteknikk</vt:lpstr>
      <vt:lpstr>Generell sendeteknikk</vt:lpstr>
      <vt:lpstr>Viktige ord og  fraser</vt:lpstr>
      <vt:lpstr>Kallesignaler og forkortede kallesignaler</vt:lpstr>
      <vt:lpstr>Kallesignal – generelt </vt:lpstr>
      <vt:lpstr>Kallesignal - forkortet</vt:lpstr>
      <vt:lpstr>Endring av kallesignal</vt:lpstr>
      <vt:lpstr>Opprettelse av samband og frekvensskifte</vt:lpstr>
      <vt:lpstr>Opprettelse av samband</vt:lpstr>
      <vt:lpstr>Frekvensskifte</vt:lpstr>
      <vt:lpstr>Prøvesendinger og leselighet</vt:lpstr>
      <vt:lpstr>Prøvesendinger og leselighet</vt:lpstr>
      <vt:lpstr>Tilbakelesning og bekreftelse</vt:lpstr>
      <vt:lpstr>Lese tilbake (read back) / bekreftelse</vt:lpstr>
      <vt:lpstr>Del 3 Værinformasjon for VFR-flyvninger</vt:lpstr>
      <vt:lpstr>Værinformasjon på flyplassen</vt:lpstr>
      <vt:lpstr>Værinformasjon under flyging</vt:lpstr>
      <vt:lpstr>Del 4 Sambandssvikt / radiofeil</vt:lpstr>
      <vt:lpstr>Sambandssvikt / radiofeil</vt:lpstr>
      <vt:lpstr>Lyssignaler ved sambandssvikt i en kontrollsone</vt:lpstr>
      <vt:lpstr>Del 5 Nød- og hastesamband</vt:lpstr>
      <vt:lpstr>Definisjoner</vt:lpstr>
      <vt:lpstr>Situasjoner hvor vi er i nød, eller hvor det haster</vt:lpstr>
      <vt:lpstr>Nødkalling (oppkall)</vt:lpstr>
      <vt:lpstr>Nødkalling og reaksjoner</vt:lpstr>
      <vt:lpstr>Nødmelding</vt:lpstr>
      <vt:lpstr>Hasteoppkalling og melding</vt:lpstr>
      <vt:lpstr>MAYDAY RELAY</vt:lpstr>
      <vt:lpstr>Normalt samband gjenopptas</vt:lpstr>
      <vt:lpstr>Del 6 VHF radioprinsipper</vt:lpstr>
      <vt:lpstr>Radiobølge, bølgelengde og frekvens</vt:lpstr>
      <vt:lpstr>Frekvenser og bølgelengde</vt:lpstr>
      <vt:lpstr>Bærebølge og modulasjon</vt:lpstr>
      <vt:lpstr>Amplitudemodulasjon</vt:lpstr>
      <vt:lpstr>Frekvensmodulasjon</vt:lpstr>
      <vt:lpstr>Frekvenser som brukes i sivil luftfart</vt:lpstr>
      <vt:lpstr>Hva er en flyradio?</vt:lpstr>
      <vt:lpstr>Optisk rekkevidde</vt:lpstr>
      <vt:lpstr>Regne ut optisk rekkevidde</vt:lpstr>
      <vt:lpstr>Slutt fag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Kjersti Melling</dc:creator>
  <cp:lastModifiedBy>Roger Holm</cp:lastModifiedBy>
  <cp:revision>12</cp:revision>
  <dcterms:created xsi:type="dcterms:W3CDTF">2019-12-03T21:27:45Z</dcterms:created>
  <dcterms:modified xsi:type="dcterms:W3CDTF">2022-03-28T14:54:10Z</dcterms:modified>
</cp:coreProperties>
</file>