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2"/>
  </p:notesMasterIdLst>
  <p:sldIdLst>
    <p:sldId id="264" r:id="rId2"/>
    <p:sldId id="329" r:id="rId3"/>
    <p:sldId id="265" r:id="rId4"/>
    <p:sldId id="266" r:id="rId5"/>
    <p:sldId id="330" r:id="rId6"/>
    <p:sldId id="336" r:id="rId7"/>
    <p:sldId id="883" r:id="rId8"/>
    <p:sldId id="884" r:id="rId9"/>
    <p:sldId id="885" r:id="rId10"/>
    <p:sldId id="886" r:id="rId11"/>
    <p:sldId id="887" r:id="rId12"/>
    <p:sldId id="888" r:id="rId13"/>
    <p:sldId id="890" r:id="rId14"/>
    <p:sldId id="889" r:id="rId15"/>
    <p:sldId id="930" r:id="rId16"/>
    <p:sldId id="995" r:id="rId17"/>
    <p:sldId id="996" r:id="rId18"/>
    <p:sldId id="997" r:id="rId19"/>
    <p:sldId id="1000" r:id="rId20"/>
    <p:sldId id="857" r:id="rId21"/>
    <p:sldId id="891" r:id="rId22"/>
    <p:sldId id="893" r:id="rId23"/>
    <p:sldId id="892" r:id="rId24"/>
    <p:sldId id="896" r:id="rId25"/>
    <p:sldId id="894" r:id="rId26"/>
    <p:sldId id="895" r:id="rId27"/>
    <p:sldId id="1002" r:id="rId28"/>
    <p:sldId id="901" r:id="rId29"/>
    <p:sldId id="898" r:id="rId30"/>
    <p:sldId id="899" r:id="rId31"/>
    <p:sldId id="900" r:id="rId32"/>
    <p:sldId id="1003" r:id="rId33"/>
    <p:sldId id="964" r:id="rId34"/>
    <p:sldId id="902" r:id="rId35"/>
    <p:sldId id="903" r:id="rId36"/>
    <p:sldId id="908" r:id="rId37"/>
    <p:sldId id="858" r:id="rId38"/>
    <p:sldId id="905" r:id="rId39"/>
    <p:sldId id="904" r:id="rId40"/>
    <p:sldId id="863" r:id="rId41"/>
    <p:sldId id="907" r:id="rId42"/>
    <p:sldId id="909" r:id="rId43"/>
    <p:sldId id="910" r:id="rId44"/>
    <p:sldId id="911" r:id="rId45"/>
    <p:sldId id="912" r:id="rId46"/>
    <p:sldId id="913" r:id="rId47"/>
    <p:sldId id="914" r:id="rId48"/>
    <p:sldId id="915" r:id="rId49"/>
    <p:sldId id="906" r:id="rId50"/>
    <p:sldId id="916" r:id="rId51"/>
    <p:sldId id="917" r:id="rId52"/>
    <p:sldId id="864" r:id="rId53"/>
    <p:sldId id="918" r:id="rId54"/>
    <p:sldId id="920" r:id="rId55"/>
    <p:sldId id="865" r:id="rId56"/>
    <p:sldId id="921" r:id="rId57"/>
    <p:sldId id="928" r:id="rId58"/>
    <p:sldId id="922" r:id="rId59"/>
    <p:sldId id="923" r:id="rId60"/>
    <p:sldId id="924" r:id="rId61"/>
    <p:sldId id="927" r:id="rId62"/>
    <p:sldId id="925" r:id="rId63"/>
    <p:sldId id="926" r:id="rId64"/>
    <p:sldId id="868" r:id="rId65"/>
    <p:sldId id="929" r:id="rId66"/>
    <p:sldId id="994" r:id="rId67"/>
    <p:sldId id="932" r:id="rId68"/>
    <p:sldId id="931" r:id="rId69"/>
    <p:sldId id="936" r:id="rId70"/>
    <p:sldId id="934" r:id="rId71"/>
    <p:sldId id="935" r:id="rId72"/>
    <p:sldId id="869" r:id="rId73"/>
    <p:sldId id="937" r:id="rId74"/>
    <p:sldId id="939" r:id="rId75"/>
    <p:sldId id="948" r:id="rId76"/>
    <p:sldId id="940" r:id="rId77"/>
    <p:sldId id="938" r:id="rId78"/>
    <p:sldId id="870" r:id="rId79"/>
    <p:sldId id="941" r:id="rId80"/>
    <p:sldId id="975" r:id="rId81"/>
    <p:sldId id="942" r:id="rId82"/>
    <p:sldId id="872" r:id="rId83"/>
    <p:sldId id="944" r:id="rId84"/>
    <p:sldId id="946" r:id="rId85"/>
    <p:sldId id="945" r:id="rId86"/>
    <p:sldId id="947" r:id="rId87"/>
    <p:sldId id="976" r:id="rId88"/>
    <p:sldId id="873" r:id="rId89"/>
    <p:sldId id="874" r:id="rId90"/>
    <p:sldId id="949" r:id="rId91"/>
    <p:sldId id="517" r:id="rId92"/>
    <p:sldId id="961" r:id="rId93"/>
    <p:sldId id="950" r:id="rId94"/>
    <p:sldId id="951" r:id="rId95"/>
    <p:sldId id="962" r:id="rId96"/>
    <p:sldId id="958" r:id="rId97"/>
    <p:sldId id="965" r:id="rId98"/>
    <p:sldId id="963" r:id="rId99"/>
    <p:sldId id="959" r:id="rId100"/>
    <p:sldId id="966" r:id="rId101"/>
    <p:sldId id="960" r:id="rId102"/>
    <p:sldId id="875" r:id="rId103"/>
    <p:sldId id="967" r:id="rId104"/>
    <p:sldId id="953" r:id="rId105"/>
    <p:sldId id="954" r:id="rId106"/>
    <p:sldId id="955" r:id="rId107"/>
    <p:sldId id="956" r:id="rId108"/>
    <p:sldId id="957" r:id="rId109"/>
    <p:sldId id="331" r:id="rId110"/>
    <p:sldId id="519" r:id="rId111"/>
    <p:sldId id="971" r:id="rId112"/>
    <p:sldId id="968" r:id="rId113"/>
    <p:sldId id="972" r:id="rId114"/>
    <p:sldId id="973" r:id="rId115"/>
    <p:sldId id="974" r:id="rId116"/>
    <p:sldId id="969" r:id="rId117"/>
    <p:sldId id="1004" r:id="rId118"/>
    <p:sldId id="1005" r:id="rId119"/>
    <p:sldId id="520" r:id="rId120"/>
    <p:sldId id="977" r:id="rId121"/>
    <p:sldId id="978" r:id="rId122"/>
    <p:sldId id="979" r:id="rId123"/>
    <p:sldId id="981" r:id="rId124"/>
    <p:sldId id="877" r:id="rId125"/>
    <p:sldId id="522" r:id="rId126"/>
    <p:sldId id="982" r:id="rId127"/>
    <p:sldId id="983" r:id="rId128"/>
    <p:sldId id="984" r:id="rId129"/>
    <p:sldId id="523" r:id="rId130"/>
    <p:sldId id="986" r:id="rId131"/>
    <p:sldId id="987" r:id="rId132"/>
    <p:sldId id="988" r:id="rId133"/>
    <p:sldId id="985" r:id="rId134"/>
    <p:sldId id="991" r:id="rId135"/>
    <p:sldId id="989" r:id="rId136"/>
    <p:sldId id="990" r:id="rId137"/>
    <p:sldId id="992" r:id="rId138"/>
    <p:sldId id="993" r:id="rId139"/>
    <p:sldId id="1001" r:id="rId140"/>
    <p:sldId id="814" r:id="rId14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8B2BB8-6C6F-450A-9D12-428695BFDA7D}" v="1" dt="2024-02-18T16:42:16.151"/>
    <p1510:client id="{E6A95D3C-08F3-4A80-9459-8E68FC05011F}" v="2" dt="2024-02-19T13:47:09.0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382" autoAdjust="0"/>
  </p:normalViewPr>
  <p:slideViewPr>
    <p:cSldViewPr snapToGrid="0">
      <p:cViewPr varScale="1">
        <p:scale>
          <a:sx n="63" d="100"/>
          <a:sy n="63" d="100"/>
        </p:scale>
        <p:origin x="6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14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 Holm" userId="beaa29a7e583b333" providerId="LiveId" clId="{E6A95D3C-08F3-4A80-9459-8E68FC05011F}"/>
    <pc:docChg chg="custSel modSld modMainMaster">
      <pc:chgData name="Roger Holm" userId="beaa29a7e583b333" providerId="LiveId" clId="{E6A95D3C-08F3-4A80-9459-8E68FC05011F}" dt="2024-02-19T13:47:32.141" v="176" actId="1038"/>
      <pc:docMkLst>
        <pc:docMk/>
      </pc:docMkLst>
      <pc:sldChg chg="addSp modSp mod">
        <pc:chgData name="Roger Holm" userId="beaa29a7e583b333" providerId="LiveId" clId="{E6A95D3C-08F3-4A80-9459-8E68FC05011F}" dt="2024-02-19T13:47:32.141" v="176" actId="1038"/>
        <pc:sldMkLst>
          <pc:docMk/>
          <pc:sldMk cId="1243986907" sldId="264"/>
        </pc:sldMkLst>
        <pc:spChg chg="add mod">
          <ac:chgData name="Roger Holm" userId="beaa29a7e583b333" providerId="LiveId" clId="{E6A95D3C-08F3-4A80-9459-8E68FC05011F}" dt="2024-02-19T13:46:53.119" v="24" actId="20577"/>
          <ac:spMkLst>
            <pc:docMk/>
            <pc:sldMk cId="1243986907" sldId="264"/>
            <ac:spMk id="2" creationId="{55BB34A9-25B1-FC99-B55A-B6E7925BCB54}"/>
          </ac:spMkLst>
        </pc:spChg>
        <pc:spChg chg="add mod">
          <ac:chgData name="Roger Holm" userId="beaa29a7e583b333" providerId="LiveId" clId="{E6A95D3C-08F3-4A80-9459-8E68FC05011F}" dt="2024-02-19T13:47:32.141" v="176" actId="1038"/>
          <ac:spMkLst>
            <pc:docMk/>
            <pc:sldMk cId="1243986907" sldId="264"/>
            <ac:spMk id="5" creationId="{5FBCE45D-BABC-4DA4-0772-9D01C3A02054}"/>
          </ac:spMkLst>
        </pc:spChg>
      </pc:sldChg>
      <pc:sldMasterChg chg="modSldLayout">
        <pc:chgData name="Roger Holm" userId="beaa29a7e583b333" providerId="LiveId" clId="{E6A95D3C-08F3-4A80-9459-8E68FC05011F}" dt="2024-02-19T13:45:42.931" v="3" actId="20577"/>
        <pc:sldMasterMkLst>
          <pc:docMk/>
          <pc:sldMasterMk cId="3453150037" sldId="2147483648"/>
        </pc:sldMasterMkLst>
        <pc:sldLayoutChg chg="modSp mod">
          <pc:chgData name="Roger Holm" userId="beaa29a7e583b333" providerId="LiveId" clId="{E6A95D3C-08F3-4A80-9459-8E68FC05011F}" dt="2024-02-19T13:45:42.931" v="3" actId="20577"/>
          <pc:sldLayoutMkLst>
            <pc:docMk/>
            <pc:sldMasterMk cId="3453150037" sldId="2147483648"/>
            <pc:sldLayoutMk cId="1771064526" sldId="2147483649"/>
          </pc:sldLayoutMkLst>
          <pc:spChg chg="mod">
            <ac:chgData name="Roger Holm" userId="beaa29a7e583b333" providerId="LiveId" clId="{E6A95D3C-08F3-4A80-9459-8E68FC05011F}" dt="2024-02-19T13:45:42.931" v="3" actId="20577"/>
            <ac:spMkLst>
              <pc:docMk/>
              <pc:sldMasterMk cId="3453150037" sldId="2147483648"/>
              <pc:sldLayoutMk cId="1771064526" sldId="2147483649"/>
              <ac:spMk id="4" creationId="{37CA0FE4-335C-4EAC-8E9C-B2F7C689CD2C}"/>
            </ac:spMkLst>
          </pc:spChg>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diagrams/_rels/data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871DC9-97A2-418B-8D17-25910C0505F3}"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8B3DFCE-F4B1-4CE3-B7EF-69442B30195C}">
      <dgm:prSet custT="1"/>
      <dgm:spPr/>
      <dgm:t>
        <a:bodyPr/>
        <a:lstStyle/>
        <a:p>
          <a:pPr>
            <a:lnSpc>
              <a:spcPct val="100000"/>
            </a:lnSpc>
          </a:pPr>
          <a:r>
            <a:rPr lang="nb-NO" sz="1600" dirty="0"/>
            <a:t>Gir lokalt et høyere statisk trykk</a:t>
          </a:r>
          <a:endParaRPr lang="en-US" sz="1600" dirty="0"/>
        </a:p>
      </dgm:t>
    </dgm:pt>
    <dgm:pt modelId="{54DD129B-F5C0-4CB2-9FB1-384E6E7D89CB}" type="parTrans" cxnId="{F6A82B1C-9810-42BE-B1F5-8F8EB2626129}">
      <dgm:prSet/>
      <dgm:spPr/>
      <dgm:t>
        <a:bodyPr/>
        <a:lstStyle/>
        <a:p>
          <a:endParaRPr lang="en-US"/>
        </a:p>
      </dgm:t>
    </dgm:pt>
    <dgm:pt modelId="{6D021506-FBB0-4BFA-8CB3-A052A45EB394}" type="sibTrans" cxnId="{F6A82B1C-9810-42BE-B1F5-8F8EB2626129}">
      <dgm:prSet/>
      <dgm:spPr/>
      <dgm:t>
        <a:bodyPr/>
        <a:lstStyle/>
        <a:p>
          <a:pPr>
            <a:lnSpc>
              <a:spcPct val="100000"/>
            </a:lnSpc>
          </a:pPr>
          <a:endParaRPr lang="en-US"/>
        </a:p>
      </dgm:t>
    </dgm:pt>
    <dgm:pt modelId="{7D5A13B5-25D9-4D8E-B3A3-B8DA4773E653}">
      <dgm:prSet custT="1"/>
      <dgm:spPr/>
      <dgm:t>
        <a:bodyPr/>
        <a:lstStyle/>
        <a:p>
          <a:pPr>
            <a:lnSpc>
              <a:spcPct val="100000"/>
            </a:lnSpc>
          </a:pPr>
          <a:r>
            <a:rPr lang="nb-NO" sz="1600" dirty="0"/>
            <a:t>Fører til at fartsmåler og høydemåler viser for lave verdier</a:t>
          </a:r>
          <a:endParaRPr lang="en-US" sz="1600" dirty="0"/>
        </a:p>
      </dgm:t>
    </dgm:pt>
    <dgm:pt modelId="{FE6D6EE1-C6D8-4BBB-A6BF-054A409B052B}" type="parTrans" cxnId="{2A47A63B-A095-40EF-916F-6D602EFFE4C2}">
      <dgm:prSet/>
      <dgm:spPr/>
      <dgm:t>
        <a:bodyPr/>
        <a:lstStyle/>
        <a:p>
          <a:endParaRPr lang="en-US"/>
        </a:p>
      </dgm:t>
    </dgm:pt>
    <dgm:pt modelId="{EF8E7B7F-0FCD-4139-81DA-EAAB558223B7}" type="sibTrans" cxnId="{2A47A63B-A095-40EF-916F-6D602EFFE4C2}">
      <dgm:prSet/>
      <dgm:spPr/>
      <dgm:t>
        <a:bodyPr/>
        <a:lstStyle/>
        <a:p>
          <a:pPr>
            <a:lnSpc>
              <a:spcPct val="100000"/>
            </a:lnSpc>
          </a:pPr>
          <a:endParaRPr lang="en-US"/>
        </a:p>
      </dgm:t>
    </dgm:pt>
    <dgm:pt modelId="{680E53F3-4EE6-41CA-A61E-20BF82BD74DD}">
      <dgm:prSet custT="1"/>
      <dgm:spPr/>
      <dgm:t>
        <a:bodyPr/>
        <a:lstStyle/>
        <a:p>
          <a:pPr>
            <a:lnSpc>
              <a:spcPct val="100000"/>
            </a:lnSpc>
          </a:pPr>
          <a:r>
            <a:rPr lang="nb-NO" sz="1600" dirty="0"/>
            <a:t>Stigefartsmåleren indikerer synk</a:t>
          </a:r>
          <a:endParaRPr lang="en-US" sz="1600" dirty="0"/>
        </a:p>
      </dgm:t>
    </dgm:pt>
    <dgm:pt modelId="{2E1440B1-072F-43B6-B723-A1F563403FAB}" type="parTrans" cxnId="{EA76B337-FA2F-4DC5-B8A4-3870C9E1B11B}">
      <dgm:prSet/>
      <dgm:spPr/>
      <dgm:t>
        <a:bodyPr/>
        <a:lstStyle/>
        <a:p>
          <a:endParaRPr lang="en-US"/>
        </a:p>
      </dgm:t>
    </dgm:pt>
    <dgm:pt modelId="{15715EB4-4543-47BF-97B1-10B58D87A6BC}" type="sibTrans" cxnId="{EA76B337-FA2F-4DC5-B8A4-3870C9E1B11B}">
      <dgm:prSet/>
      <dgm:spPr/>
      <dgm:t>
        <a:bodyPr/>
        <a:lstStyle/>
        <a:p>
          <a:pPr>
            <a:lnSpc>
              <a:spcPct val="100000"/>
            </a:lnSpc>
          </a:pPr>
          <a:endParaRPr lang="en-US"/>
        </a:p>
      </dgm:t>
    </dgm:pt>
    <dgm:pt modelId="{6668DFC4-56FF-47DC-97A7-6698EA23931C}">
      <dgm:prSet custT="1"/>
      <dgm:spPr/>
      <dgm:t>
        <a:bodyPr/>
        <a:lstStyle/>
        <a:p>
          <a:pPr>
            <a:lnSpc>
              <a:spcPct val="100000"/>
            </a:lnSpc>
          </a:pPr>
          <a:r>
            <a:rPr lang="nb-NO" sz="1600" dirty="0"/>
            <a:t>Kan under visse forutsetninger brukes til å øke akselerasjonen</a:t>
          </a:r>
          <a:endParaRPr lang="en-US" sz="1600" dirty="0"/>
        </a:p>
      </dgm:t>
    </dgm:pt>
    <dgm:pt modelId="{5F769669-2457-4BF5-9CD2-72DAF3D844E8}" type="parTrans" cxnId="{371E46E6-330C-482E-B0C4-DEC48D5DCE36}">
      <dgm:prSet/>
      <dgm:spPr/>
      <dgm:t>
        <a:bodyPr/>
        <a:lstStyle/>
        <a:p>
          <a:endParaRPr lang="en-US"/>
        </a:p>
      </dgm:t>
    </dgm:pt>
    <dgm:pt modelId="{158691D9-D528-42EF-9D47-F7677A2677AE}" type="sibTrans" cxnId="{371E46E6-330C-482E-B0C4-DEC48D5DCE36}">
      <dgm:prSet/>
      <dgm:spPr/>
      <dgm:t>
        <a:bodyPr/>
        <a:lstStyle/>
        <a:p>
          <a:pPr>
            <a:lnSpc>
              <a:spcPct val="100000"/>
            </a:lnSpc>
          </a:pPr>
          <a:endParaRPr lang="en-US"/>
        </a:p>
      </dgm:t>
    </dgm:pt>
    <dgm:pt modelId="{0BE86D38-C506-4F2F-A8F1-191405B12A1E}">
      <dgm:prSet custT="1"/>
      <dgm:spPr/>
      <dgm:t>
        <a:bodyPr/>
        <a:lstStyle/>
        <a:p>
          <a:pPr>
            <a:lnSpc>
              <a:spcPct val="100000"/>
            </a:lnSpc>
          </a:pPr>
          <a:r>
            <a:rPr lang="nb-NO" sz="1600" dirty="0"/>
            <a:t>Gjør det mulig å ta av med et for tungt og feillastet fly </a:t>
          </a:r>
          <a:endParaRPr lang="en-US" sz="1600" dirty="0"/>
        </a:p>
      </dgm:t>
    </dgm:pt>
    <dgm:pt modelId="{D2B45D05-A7FD-4962-8F70-80F3BE451237}" type="parTrans" cxnId="{9E095DAE-2571-4E54-9260-8F35FB44EB64}">
      <dgm:prSet/>
      <dgm:spPr/>
      <dgm:t>
        <a:bodyPr/>
        <a:lstStyle/>
        <a:p>
          <a:endParaRPr lang="en-US"/>
        </a:p>
      </dgm:t>
    </dgm:pt>
    <dgm:pt modelId="{2978E294-2535-4B24-A0C4-C2E48897DBD9}" type="sibTrans" cxnId="{9E095DAE-2571-4E54-9260-8F35FB44EB64}">
      <dgm:prSet/>
      <dgm:spPr/>
      <dgm:t>
        <a:bodyPr/>
        <a:lstStyle/>
        <a:p>
          <a:pPr>
            <a:lnSpc>
              <a:spcPct val="100000"/>
            </a:lnSpc>
          </a:pPr>
          <a:endParaRPr lang="en-US"/>
        </a:p>
      </dgm:t>
    </dgm:pt>
    <dgm:pt modelId="{0EB28A4E-954E-44BD-81C3-9E5BCD35C039}">
      <dgm:prSet custT="1"/>
      <dgm:spPr/>
      <dgm:t>
        <a:bodyPr/>
        <a:lstStyle/>
        <a:p>
          <a:pPr>
            <a:lnSpc>
              <a:spcPct val="100000"/>
            </a:lnSpc>
          </a:pPr>
          <a:r>
            <a:rPr lang="nb-NO" sz="1600" dirty="0"/>
            <a:t>Gjør det mulig at vi med feil teknikk «flyter» langs banen når vi skal lande</a:t>
          </a:r>
          <a:endParaRPr lang="en-US" sz="1600" dirty="0"/>
        </a:p>
      </dgm:t>
    </dgm:pt>
    <dgm:pt modelId="{A5D081FB-A704-4E0C-B638-ED865F1F4BEB}" type="parTrans" cxnId="{B0D31AEA-023B-4CC0-9FC7-22D98C0B93AF}">
      <dgm:prSet/>
      <dgm:spPr/>
      <dgm:t>
        <a:bodyPr/>
        <a:lstStyle/>
        <a:p>
          <a:endParaRPr lang="en-US"/>
        </a:p>
      </dgm:t>
    </dgm:pt>
    <dgm:pt modelId="{FA60BD1B-E3AB-40C7-B418-D35A5FE6CB1F}" type="sibTrans" cxnId="{B0D31AEA-023B-4CC0-9FC7-22D98C0B93AF}">
      <dgm:prSet/>
      <dgm:spPr/>
      <dgm:t>
        <a:bodyPr/>
        <a:lstStyle/>
        <a:p>
          <a:pPr>
            <a:lnSpc>
              <a:spcPct val="100000"/>
            </a:lnSpc>
          </a:pPr>
          <a:endParaRPr lang="en-US"/>
        </a:p>
      </dgm:t>
    </dgm:pt>
    <dgm:pt modelId="{29A01583-F736-4577-9F0E-0F778C00FA6D}">
      <dgm:prSet custT="1"/>
      <dgm:spPr/>
      <dgm:t>
        <a:bodyPr/>
        <a:lstStyle/>
        <a:p>
          <a:pPr>
            <a:lnSpc>
              <a:spcPct val="100000"/>
            </a:lnSpc>
          </a:pPr>
          <a:r>
            <a:rPr lang="nb-NO" sz="1600" dirty="0"/>
            <a:t>Bakkeeffekten har vært medvirkende til flere alvorlige hendelser og ulykker, noen også med dødelig utgang</a:t>
          </a:r>
          <a:endParaRPr lang="en-US" sz="1600" dirty="0"/>
        </a:p>
      </dgm:t>
    </dgm:pt>
    <dgm:pt modelId="{73BCD34D-C6A1-415D-981D-29E7FF081562}" type="parTrans" cxnId="{7AA487F4-3092-4BC1-8709-6A881832C45B}">
      <dgm:prSet/>
      <dgm:spPr/>
      <dgm:t>
        <a:bodyPr/>
        <a:lstStyle/>
        <a:p>
          <a:endParaRPr lang="en-US"/>
        </a:p>
      </dgm:t>
    </dgm:pt>
    <dgm:pt modelId="{6AA8E611-CF55-44C6-80D9-2782BECE9A1B}" type="sibTrans" cxnId="{7AA487F4-3092-4BC1-8709-6A881832C45B}">
      <dgm:prSet/>
      <dgm:spPr/>
      <dgm:t>
        <a:bodyPr/>
        <a:lstStyle/>
        <a:p>
          <a:endParaRPr lang="en-US"/>
        </a:p>
      </dgm:t>
    </dgm:pt>
    <dgm:pt modelId="{900678D1-5F34-4449-BE48-0B57866A851D}" type="pres">
      <dgm:prSet presAssocID="{58871DC9-97A2-418B-8D17-25910C0505F3}" presName="root" presStyleCnt="0">
        <dgm:presLayoutVars>
          <dgm:dir/>
          <dgm:resizeHandles val="exact"/>
        </dgm:presLayoutVars>
      </dgm:prSet>
      <dgm:spPr/>
    </dgm:pt>
    <dgm:pt modelId="{9A115F3A-9569-464A-9E90-1C0FA9566BAF}" type="pres">
      <dgm:prSet presAssocID="{58871DC9-97A2-418B-8D17-25910C0505F3}" presName="container" presStyleCnt="0">
        <dgm:presLayoutVars>
          <dgm:dir/>
          <dgm:resizeHandles val="exact"/>
        </dgm:presLayoutVars>
      </dgm:prSet>
      <dgm:spPr/>
    </dgm:pt>
    <dgm:pt modelId="{03104731-288A-409E-B08D-B0DD881DBAA6}" type="pres">
      <dgm:prSet presAssocID="{C8B3DFCE-F4B1-4CE3-B7EF-69442B30195C}" presName="compNode" presStyleCnt="0"/>
      <dgm:spPr/>
    </dgm:pt>
    <dgm:pt modelId="{086677B3-96EE-4F83-83E4-DEE2F91F9AED}" type="pres">
      <dgm:prSet presAssocID="{C8B3DFCE-F4B1-4CE3-B7EF-69442B30195C}" presName="iconBgRect" presStyleLbl="bgShp" presStyleIdx="0" presStyleCnt="7"/>
      <dgm:spPr/>
    </dgm:pt>
    <dgm:pt modelId="{8000FE47-F53D-4075-A5C2-CF5E3B03E262}" type="pres">
      <dgm:prSet presAssocID="{C8B3DFCE-F4B1-4CE3-B7EF-69442B30195C}" presName="iconRect" presStyleLbl="node1" presStyleIdx="0"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dvarsel"/>
        </a:ext>
      </dgm:extLst>
    </dgm:pt>
    <dgm:pt modelId="{22EF297E-A5A5-412A-84CB-720E1E051130}" type="pres">
      <dgm:prSet presAssocID="{C8B3DFCE-F4B1-4CE3-B7EF-69442B30195C}" presName="spaceRect" presStyleCnt="0"/>
      <dgm:spPr/>
    </dgm:pt>
    <dgm:pt modelId="{38D5A8C5-BA0D-42D1-9DF1-6E2FF9013D52}" type="pres">
      <dgm:prSet presAssocID="{C8B3DFCE-F4B1-4CE3-B7EF-69442B30195C}" presName="textRect" presStyleLbl="revTx" presStyleIdx="0" presStyleCnt="7">
        <dgm:presLayoutVars>
          <dgm:chMax val="1"/>
          <dgm:chPref val="1"/>
        </dgm:presLayoutVars>
      </dgm:prSet>
      <dgm:spPr/>
    </dgm:pt>
    <dgm:pt modelId="{87649FCB-2D7A-4088-894E-BF60B21B8AB3}" type="pres">
      <dgm:prSet presAssocID="{6D021506-FBB0-4BFA-8CB3-A052A45EB394}" presName="sibTrans" presStyleLbl="sibTrans2D1" presStyleIdx="0" presStyleCnt="0"/>
      <dgm:spPr/>
    </dgm:pt>
    <dgm:pt modelId="{BABB52E3-57B1-4C5E-8B98-48C975A6040F}" type="pres">
      <dgm:prSet presAssocID="{7D5A13B5-25D9-4D8E-B3A3-B8DA4773E653}" presName="compNode" presStyleCnt="0"/>
      <dgm:spPr/>
    </dgm:pt>
    <dgm:pt modelId="{5CF82CAA-4B9D-4A62-ACDC-318BA3FB19A9}" type="pres">
      <dgm:prSet presAssocID="{7D5A13B5-25D9-4D8E-B3A3-B8DA4773E653}" presName="iconBgRect" presStyleLbl="bgShp" presStyleIdx="1" presStyleCnt="7"/>
      <dgm:spPr/>
    </dgm:pt>
    <dgm:pt modelId="{2FD281D4-D27B-45D4-A7E8-8F1166D4A08C}" type="pres">
      <dgm:prSet presAssocID="{7D5A13B5-25D9-4D8E-B3A3-B8DA4773E653}"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Nedadgående tendens"/>
        </a:ext>
      </dgm:extLst>
    </dgm:pt>
    <dgm:pt modelId="{332ECADB-566C-4717-8F9E-440456D97464}" type="pres">
      <dgm:prSet presAssocID="{7D5A13B5-25D9-4D8E-B3A3-B8DA4773E653}" presName="spaceRect" presStyleCnt="0"/>
      <dgm:spPr/>
    </dgm:pt>
    <dgm:pt modelId="{A7C715A4-5D38-4662-AC3D-3A33D81072E1}" type="pres">
      <dgm:prSet presAssocID="{7D5A13B5-25D9-4D8E-B3A3-B8DA4773E653}" presName="textRect" presStyleLbl="revTx" presStyleIdx="1" presStyleCnt="7">
        <dgm:presLayoutVars>
          <dgm:chMax val="1"/>
          <dgm:chPref val="1"/>
        </dgm:presLayoutVars>
      </dgm:prSet>
      <dgm:spPr/>
    </dgm:pt>
    <dgm:pt modelId="{1C16A091-18B2-40A4-8BFD-7DCADB64BC82}" type="pres">
      <dgm:prSet presAssocID="{EF8E7B7F-0FCD-4139-81DA-EAAB558223B7}" presName="sibTrans" presStyleLbl="sibTrans2D1" presStyleIdx="0" presStyleCnt="0"/>
      <dgm:spPr/>
    </dgm:pt>
    <dgm:pt modelId="{DB60A26B-49E6-42B9-9676-6F2B827A0E21}" type="pres">
      <dgm:prSet presAssocID="{680E53F3-4EE6-41CA-A61E-20BF82BD74DD}" presName="compNode" presStyleCnt="0"/>
      <dgm:spPr/>
    </dgm:pt>
    <dgm:pt modelId="{6D6836FE-AE5D-4E36-9FBE-AFDE37FB1AFC}" type="pres">
      <dgm:prSet presAssocID="{680E53F3-4EE6-41CA-A61E-20BF82BD74DD}" presName="iconBgRect" presStyleLbl="bgShp" presStyleIdx="2" presStyleCnt="7"/>
      <dgm:spPr/>
    </dgm:pt>
    <dgm:pt modelId="{315A17F3-6346-49A5-A317-3A8B4313FA6A}" type="pres">
      <dgm:prSet presAssocID="{680E53F3-4EE6-41CA-A61E-20BF82BD74DD}"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941EDC2E-CCDA-4293-8680-7F7C95E921E7}" type="pres">
      <dgm:prSet presAssocID="{680E53F3-4EE6-41CA-A61E-20BF82BD74DD}" presName="spaceRect" presStyleCnt="0"/>
      <dgm:spPr/>
    </dgm:pt>
    <dgm:pt modelId="{EBD269BE-F0EB-4F20-BEEC-50926ACFA9F6}" type="pres">
      <dgm:prSet presAssocID="{680E53F3-4EE6-41CA-A61E-20BF82BD74DD}" presName="textRect" presStyleLbl="revTx" presStyleIdx="2" presStyleCnt="7">
        <dgm:presLayoutVars>
          <dgm:chMax val="1"/>
          <dgm:chPref val="1"/>
        </dgm:presLayoutVars>
      </dgm:prSet>
      <dgm:spPr/>
    </dgm:pt>
    <dgm:pt modelId="{276E2632-C9C9-4940-BDFC-F5D56841D76B}" type="pres">
      <dgm:prSet presAssocID="{15715EB4-4543-47BF-97B1-10B58D87A6BC}" presName="sibTrans" presStyleLbl="sibTrans2D1" presStyleIdx="0" presStyleCnt="0"/>
      <dgm:spPr/>
    </dgm:pt>
    <dgm:pt modelId="{8AC11360-6BA5-4A9D-A223-74A720F058FE}" type="pres">
      <dgm:prSet presAssocID="{6668DFC4-56FF-47DC-97A7-6698EA23931C}" presName="compNode" presStyleCnt="0"/>
      <dgm:spPr/>
    </dgm:pt>
    <dgm:pt modelId="{A27671FC-CDFB-4DA5-A8C2-B982E5A1AFA2}" type="pres">
      <dgm:prSet presAssocID="{6668DFC4-56FF-47DC-97A7-6698EA23931C}" presName="iconBgRect" presStyleLbl="bgShp" presStyleIdx="3" presStyleCnt="7"/>
      <dgm:spPr/>
    </dgm:pt>
    <dgm:pt modelId="{8D88FC24-9CE8-48A9-9938-A670B19AB262}" type="pres">
      <dgm:prSet presAssocID="{6668DFC4-56FF-47DC-97A7-6698EA23931C}"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annhjul"/>
        </a:ext>
      </dgm:extLst>
    </dgm:pt>
    <dgm:pt modelId="{1F948842-40F3-4C40-95E4-FF674103C2AF}" type="pres">
      <dgm:prSet presAssocID="{6668DFC4-56FF-47DC-97A7-6698EA23931C}" presName="spaceRect" presStyleCnt="0"/>
      <dgm:spPr/>
    </dgm:pt>
    <dgm:pt modelId="{2948D452-FBFE-4949-B0C4-58147F28BAFF}" type="pres">
      <dgm:prSet presAssocID="{6668DFC4-56FF-47DC-97A7-6698EA23931C}" presName="textRect" presStyleLbl="revTx" presStyleIdx="3" presStyleCnt="7">
        <dgm:presLayoutVars>
          <dgm:chMax val="1"/>
          <dgm:chPref val="1"/>
        </dgm:presLayoutVars>
      </dgm:prSet>
      <dgm:spPr/>
    </dgm:pt>
    <dgm:pt modelId="{C3C470D3-21B6-480B-9DD9-DE3EC5C3E2F7}" type="pres">
      <dgm:prSet presAssocID="{158691D9-D528-42EF-9D47-F7677A2677AE}" presName="sibTrans" presStyleLbl="sibTrans2D1" presStyleIdx="0" presStyleCnt="0"/>
      <dgm:spPr/>
    </dgm:pt>
    <dgm:pt modelId="{E74B4868-B22D-43D2-91EE-66AD0ACE070A}" type="pres">
      <dgm:prSet presAssocID="{0BE86D38-C506-4F2F-A8F1-191405B12A1E}" presName="compNode" presStyleCnt="0"/>
      <dgm:spPr/>
    </dgm:pt>
    <dgm:pt modelId="{E44296BB-5243-4A39-AB7C-FC394F35A54F}" type="pres">
      <dgm:prSet presAssocID="{0BE86D38-C506-4F2F-A8F1-191405B12A1E}" presName="iconBgRect" presStyleLbl="bgShp" presStyleIdx="4" presStyleCnt="7"/>
      <dgm:spPr>
        <a:solidFill>
          <a:srgbClr val="C00000"/>
        </a:solidFill>
      </dgm:spPr>
    </dgm:pt>
    <dgm:pt modelId="{4F22FA24-F76B-4195-87EF-54C067C42517}" type="pres">
      <dgm:prSet presAssocID="{0BE86D38-C506-4F2F-A8F1-191405B12A1E}"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Lukk"/>
        </a:ext>
      </dgm:extLst>
    </dgm:pt>
    <dgm:pt modelId="{9F18ECDF-66FA-45DE-8EE9-A4F1B8F4D800}" type="pres">
      <dgm:prSet presAssocID="{0BE86D38-C506-4F2F-A8F1-191405B12A1E}" presName="spaceRect" presStyleCnt="0"/>
      <dgm:spPr/>
    </dgm:pt>
    <dgm:pt modelId="{946E04EA-1810-4079-A657-5DA50D8789BF}" type="pres">
      <dgm:prSet presAssocID="{0BE86D38-C506-4F2F-A8F1-191405B12A1E}" presName="textRect" presStyleLbl="revTx" presStyleIdx="4" presStyleCnt="7">
        <dgm:presLayoutVars>
          <dgm:chMax val="1"/>
          <dgm:chPref val="1"/>
        </dgm:presLayoutVars>
      </dgm:prSet>
      <dgm:spPr/>
    </dgm:pt>
    <dgm:pt modelId="{7F981B94-5C93-4AC4-9FBC-5955AA9387AE}" type="pres">
      <dgm:prSet presAssocID="{2978E294-2535-4B24-A0C4-C2E48897DBD9}" presName="sibTrans" presStyleLbl="sibTrans2D1" presStyleIdx="0" presStyleCnt="0"/>
      <dgm:spPr/>
    </dgm:pt>
    <dgm:pt modelId="{85A77810-4FB9-4658-80DE-2A77464F5902}" type="pres">
      <dgm:prSet presAssocID="{0EB28A4E-954E-44BD-81C3-9E5BCD35C039}" presName="compNode" presStyleCnt="0"/>
      <dgm:spPr/>
    </dgm:pt>
    <dgm:pt modelId="{1ED6DC1D-1559-4536-B994-B05AC7AB8667}" type="pres">
      <dgm:prSet presAssocID="{0EB28A4E-954E-44BD-81C3-9E5BCD35C039}" presName="iconBgRect" presStyleLbl="bgShp" presStyleIdx="5" presStyleCnt="7"/>
      <dgm:spPr/>
    </dgm:pt>
    <dgm:pt modelId="{AC9F4370-BD4D-43FC-8568-67679C44D34F}" type="pres">
      <dgm:prSet presAssocID="{0EB28A4E-954E-44BD-81C3-9E5BCD35C039}"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Glatt"/>
        </a:ext>
      </dgm:extLst>
    </dgm:pt>
    <dgm:pt modelId="{0D1A09C5-31C9-4233-9A28-1B530447D9AD}" type="pres">
      <dgm:prSet presAssocID="{0EB28A4E-954E-44BD-81C3-9E5BCD35C039}" presName="spaceRect" presStyleCnt="0"/>
      <dgm:spPr/>
    </dgm:pt>
    <dgm:pt modelId="{000EDA3B-6CF2-40B6-A566-16E2976D50CE}" type="pres">
      <dgm:prSet presAssocID="{0EB28A4E-954E-44BD-81C3-9E5BCD35C039}" presName="textRect" presStyleLbl="revTx" presStyleIdx="5" presStyleCnt="7">
        <dgm:presLayoutVars>
          <dgm:chMax val="1"/>
          <dgm:chPref val="1"/>
        </dgm:presLayoutVars>
      </dgm:prSet>
      <dgm:spPr/>
    </dgm:pt>
    <dgm:pt modelId="{CABD0CD1-6D20-47DB-BA2B-0E92BB2C2F65}" type="pres">
      <dgm:prSet presAssocID="{FA60BD1B-E3AB-40C7-B418-D35A5FE6CB1F}" presName="sibTrans" presStyleLbl="sibTrans2D1" presStyleIdx="0" presStyleCnt="0"/>
      <dgm:spPr/>
    </dgm:pt>
    <dgm:pt modelId="{F16A17C0-17B3-40B2-B866-DA75105CD73C}" type="pres">
      <dgm:prSet presAssocID="{29A01583-F736-4577-9F0E-0F778C00FA6D}" presName="compNode" presStyleCnt="0"/>
      <dgm:spPr/>
    </dgm:pt>
    <dgm:pt modelId="{8B202C38-897D-41C4-A704-DF13D0B1B380}" type="pres">
      <dgm:prSet presAssocID="{29A01583-F736-4577-9F0E-0F778C00FA6D}" presName="iconBgRect" presStyleLbl="bgShp" presStyleIdx="6" presStyleCnt="7" custLinFactNeighborY="-27435"/>
      <dgm:spPr>
        <a:solidFill>
          <a:srgbClr val="FF0000"/>
        </a:solidFill>
      </dgm:spPr>
    </dgm:pt>
    <dgm:pt modelId="{0DAE085B-1125-4336-B15F-8B7555507140}" type="pres">
      <dgm:prSet presAssocID="{29A01583-F736-4577-9F0E-0F778C00FA6D}" presName="iconRect" presStyleLbl="node1" presStyleIdx="6" presStyleCnt="7" custLinFactNeighborY="-54900"/>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Fare"/>
        </a:ext>
      </dgm:extLst>
    </dgm:pt>
    <dgm:pt modelId="{411A706E-FD71-4501-9E1E-73D0CCF4B035}" type="pres">
      <dgm:prSet presAssocID="{29A01583-F736-4577-9F0E-0F778C00FA6D}" presName="spaceRect" presStyleCnt="0"/>
      <dgm:spPr/>
    </dgm:pt>
    <dgm:pt modelId="{AD7538F7-C944-4DAC-99B0-2DDF4780940A}" type="pres">
      <dgm:prSet presAssocID="{29A01583-F736-4577-9F0E-0F778C00FA6D}" presName="textRect" presStyleLbl="revTx" presStyleIdx="6" presStyleCnt="7" custScaleX="208493" custScaleY="164382" custLinFactNeighborX="51782" custLinFactNeighborY="-30516">
        <dgm:presLayoutVars>
          <dgm:chMax val="1"/>
          <dgm:chPref val="1"/>
        </dgm:presLayoutVars>
      </dgm:prSet>
      <dgm:spPr/>
    </dgm:pt>
  </dgm:ptLst>
  <dgm:cxnLst>
    <dgm:cxn modelId="{B1E03415-94CB-4EF2-9EFA-2656DA094A83}" type="presOf" srcId="{2978E294-2535-4B24-A0C4-C2E48897DBD9}" destId="{7F981B94-5C93-4AC4-9FBC-5955AA9387AE}" srcOrd="0" destOrd="0" presId="urn:microsoft.com/office/officeart/2018/2/layout/IconCircleList"/>
    <dgm:cxn modelId="{3533971B-84A0-4A8A-9CA2-6BCCC7ABA103}" type="presOf" srcId="{FA60BD1B-E3AB-40C7-B418-D35A5FE6CB1F}" destId="{CABD0CD1-6D20-47DB-BA2B-0E92BB2C2F65}" srcOrd="0" destOrd="0" presId="urn:microsoft.com/office/officeart/2018/2/layout/IconCircleList"/>
    <dgm:cxn modelId="{F6A82B1C-9810-42BE-B1F5-8F8EB2626129}" srcId="{58871DC9-97A2-418B-8D17-25910C0505F3}" destId="{C8B3DFCE-F4B1-4CE3-B7EF-69442B30195C}" srcOrd="0" destOrd="0" parTransId="{54DD129B-F5C0-4CB2-9FB1-384E6E7D89CB}" sibTransId="{6D021506-FBB0-4BFA-8CB3-A052A45EB394}"/>
    <dgm:cxn modelId="{94EDC02C-0112-4400-978F-4FFC66EFB6B7}" type="presOf" srcId="{58871DC9-97A2-418B-8D17-25910C0505F3}" destId="{900678D1-5F34-4449-BE48-0B57866A851D}" srcOrd="0" destOrd="0" presId="urn:microsoft.com/office/officeart/2018/2/layout/IconCircleList"/>
    <dgm:cxn modelId="{EA76B337-FA2F-4DC5-B8A4-3870C9E1B11B}" srcId="{58871DC9-97A2-418B-8D17-25910C0505F3}" destId="{680E53F3-4EE6-41CA-A61E-20BF82BD74DD}" srcOrd="2" destOrd="0" parTransId="{2E1440B1-072F-43B6-B723-A1F563403FAB}" sibTransId="{15715EB4-4543-47BF-97B1-10B58D87A6BC}"/>
    <dgm:cxn modelId="{62F1DB38-61ED-4EE8-9E81-A0D45BAED8A1}" type="presOf" srcId="{6D021506-FBB0-4BFA-8CB3-A052A45EB394}" destId="{87649FCB-2D7A-4088-894E-BF60B21B8AB3}" srcOrd="0" destOrd="0" presId="urn:microsoft.com/office/officeart/2018/2/layout/IconCircleList"/>
    <dgm:cxn modelId="{4887043B-B482-4E1F-90AE-D00DE406BE2B}" type="presOf" srcId="{7D5A13B5-25D9-4D8E-B3A3-B8DA4773E653}" destId="{A7C715A4-5D38-4662-AC3D-3A33D81072E1}" srcOrd="0" destOrd="0" presId="urn:microsoft.com/office/officeart/2018/2/layout/IconCircleList"/>
    <dgm:cxn modelId="{2A47A63B-A095-40EF-916F-6D602EFFE4C2}" srcId="{58871DC9-97A2-418B-8D17-25910C0505F3}" destId="{7D5A13B5-25D9-4D8E-B3A3-B8DA4773E653}" srcOrd="1" destOrd="0" parTransId="{FE6D6EE1-C6D8-4BBB-A6BF-054A409B052B}" sibTransId="{EF8E7B7F-0FCD-4139-81DA-EAAB558223B7}"/>
    <dgm:cxn modelId="{C360FD53-0733-4FF8-A1ED-2CF9F26FFB2E}" type="presOf" srcId="{6668DFC4-56FF-47DC-97A7-6698EA23931C}" destId="{2948D452-FBFE-4949-B0C4-58147F28BAFF}" srcOrd="0" destOrd="0" presId="urn:microsoft.com/office/officeart/2018/2/layout/IconCircleList"/>
    <dgm:cxn modelId="{5376C77E-C4CA-4F22-B0F7-43CB67D39DB3}" type="presOf" srcId="{15715EB4-4543-47BF-97B1-10B58D87A6BC}" destId="{276E2632-C9C9-4940-BDFC-F5D56841D76B}" srcOrd="0" destOrd="0" presId="urn:microsoft.com/office/officeart/2018/2/layout/IconCircleList"/>
    <dgm:cxn modelId="{2D41428C-8698-4C5D-BDEF-E0B4A140FE6A}" type="presOf" srcId="{0EB28A4E-954E-44BD-81C3-9E5BCD35C039}" destId="{000EDA3B-6CF2-40B6-A566-16E2976D50CE}" srcOrd="0" destOrd="0" presId="urn:microsoft.com/office/officeart/2018/2/layout/IconCircleList"/>
    <dgm:cxn modelId="{50396BA2-2EEE-4E44-87EE-774266CC665A}" type="presOf" srcId="{680E53F3-4EE6-41CA-A61E-20BF82BD74DD}" destId="{EBD269BE-F0EB-4F20-BEEC-50926ACFA9F6}" srcOrd="0" destOrd="0" presId="urn:microsoft.com/office/officeart/2018/2/layout/IconCircleList"/>
    <dgm:cxn modelId="{18F7AEA8-BA05-4F40-A567-64805926ABFB}" type="presOf" srcId="{158691D9-D528-42EF-9D47-F7677A2677AE}" destId="{C3C470D3-21B6-480B-9DD9-DE3EC5C3E2F7}" srcOrd="0" destOrd="0" presId="urn:microsoft.com/office/officeart/2018/2/layout/IconCircleList"/>
    <dgm:cxn modelId="{9E095DAE-2571-4E54-9260-8F35FB44EB64}" srcId="{58871DC9-97A2-418B-8D17-25910C0505F3}" destId="{0BE86D38-C506-4F2F-A8F1-191405B12A1E}" srcOrd="4" destOrd="0" parTransId="{D2B45D05-A7FD-4962-8F70-80F3BE451237}" sibTransId="{2978E294-2535-4B24-A0C4-C2E48897DBD9}"/>
    <dgm:cxn modelId="{8EDC71B9-B9CC-42FF-B5AB-73412DE39C33}" type="presOf" srcId="{EF8E7B7F-0FCD-4139-81DA-EAAB558223B7}" destId="{1C16A091-18B2-40A4-8BFD-7DCADB64BC82}" srcOrd="0" destOrd="0" presId="urn:microsoft.com/office/officeart/2018/2/layout/IconCircleList"/>
    <dgm:cxn modelId="{3F2735BE-030B-45A6-9D67-D9BC6C818778}" type="presOf" srcId="{0BE86D38-C506-4F2F-A8F1-191405B12A1E}" destId="{946E04EA-1810-4079-A657-5DA50D8789BF}" srcOrd="0" destOrd="0" presId="urn:microsoft.com/office/officeart/2018/2/layout/IconCircleList"/>
    <dgm:cxn modelId="{371E46E6-330C-482E-B0C4-DEC48D5DCE36}" srcId="{58871DC9-97A2-418B-8D17-25910C0505F3}" destId="{6668DFC4-56FF-47DC-97A7-6698EA23931C}" srcOrd="3" destOrd="0" parTransId="{5F769669-2457-4BF5-9CD2-72DAF3D844E8}" sibTransId="{158691D9-D528-42EF-9D47-F7677A2677AE}"/>
    <dgm:cxn modelId="{3EBEBCE9-5A84-49D9-8CAF-C97B6EF0152B}" type="presOf" srcId="{29A01583-F736-4577-9F0E-0F778C00FA6D}" destId="{AD7538F7-C944-4DAC-99B0-2DDF4780940A}" srcOrd="0" destOrd="0" presId="urn:microsoft.com/office/officeart/2018/2/layout/IconCircleList"/>
    <dgm:cxn modelId="{B0D31AEA-023B-4CC0-9FC7-22D98C0B93AF}" srcId="{58871DC9-97A2-418B-8D17-25910C0505F3}" destId="{0EB28A4E-954E-44BD-81C3-9E5BCD35C039}" srcOrd="5" destOrd="0" parTransId="{A5D081FB-A704-4E0C-B638-ED865F1F4BEB}" sibTransId="{FA60BD1B-E3AB-40C7-B418-D35A5FE6CB1F}"/>
    <dgm:cxn modelId="{7AA487F4-3092-4BC1-8709-6A881832C45B}" srcId="{58871DC9-97A2-418B-8D17-25910C0505F3}" destId="{29A01583-F736-4577-9F0E-0F778C00FA6D}" srcOrd="6" destOrd="0" parTransId="{73BCD34D-C6A1-415D-981D-29E7FF081562}" sibTransId="{6AA8E611-CF55-44C6-80D9-2782BECE9A1B}"/>
    <dgm:cxn modelId="{0CD5F1F9-18CF-4C25-AA35-58A4FE98228E}" type="presOf" srcId="{C8B3DFCE-F4B1-4CE3-B7EF-69442B30195C}" destId="{38D5A8C5-BA0D-42D1-9DF1-6E2FF9013D52}" srcOrd="0" destOrd="0" presId="urn:microsoft.com/office/officeart/2018/2/layout/IconCircleList"/>
    <dgm:cxn modelId="{25AD11AD-CFAD-45E9-AA15-4DEF11104F42}" type="presParOf" srcId="{900678D1-5F34-4449-BE48-0B57866A851D}" destId="{9A115F3A-9569-464A-9E90-1C0FA9566BAF}" srcOrd="0" destOrd="0" presId="urn:microsoft.com/office/officeart/2018/2/layout/IconCircleList"/>
    <dgm:cxn modelId="{C04AD9D0-D902-449F-AC38-E491B0CFD215}" type="presParOf" srcId="{9A115F3A-9569-464A-9E90-1C0FA9566BAF}" destId="{03104731-288A-409E-B08D-B0DD881DBAA6}" srcOrd="0" destOrd="0" presId="urn:microsoft.com/office/officeart/2018/2/layout/IconCircleList"/>
    <dgm:cxn modelId="{4A971A45-9A3D-43F5-BB06-338AFC79E7F7}" type="presParOf" srcId="{03104731-288A-409E-B08D-B0DD881DBAA6}" destId="{086677B3-96EE-4F83-83E4-DEE2F91F9AED}" srcOrd="0" destOrd="0" presId="urn:microsoft.com/office/officeart/2018/2/layout/IconCircleList"/>
    <dgm:cxn modelId="{7A3CC356-CA82-426B-8354-8F9A9BEC159C}" type="presParOf" srcId="{03104731-288A-409E-B08D-B0DD881DBAA6}" destId="{8000FE47-F53D-4075-A5C2-CF5E3B03E262}" srcOrd="1" destOrd="0" presId="urn:microsoft.com/office/officeart/2018/2/layout/IconCircleList"/>
    <dgm:cxn modelId="{7405DEE5-9E63-4786-B412-B128113B0A2D}" type="presParOf" srcId="{03104731-288A-409E-B08D-B0DD881DBAA6}" destId="{22EF297E-A5A5-412A-84CB-720E1E051130}" srcOrd="2" destOrd="0" presId="urn:microsoft.com/office/officeart/2018/2/layout/IconCircleList"/>
    <dgm:cxn modelId="{8F9D94AB-FD89-4A3F-956E-B5D9F7343437}" type="presParOf" srcId="{03104731-288A-409E-B08D-B0DD881DBAA6}" destId="{38D5A8C5-BA0D-42D1-9DF1-6E2FF9013D52}" srcOrd="3" destOrd="0" presId="urn:microsoft.com/office/officeart/2018/2/layout/IconCircleList"/>
    <dgm:cxn modelId="{8CF6145F-D246-4B46-BF2C-1791C5671027}" type="presParOf" srcId="{9A115F3A-9569-464A-9E90-1C0FA9566BAF}" destId="{87649FCB-2D7A-4088-894E-BF60B21B8AB3}" srcOrd="1" destOrd="0" presId="urn:microsoft.com/office/officeart/2018/2/layout/IconCircleList"/>
    <dgm:cxn modelId="{E1EE7208-0838-43FE-9AFA-00F8724E7D0E}" type="presParOf" srcId="{9A115F3A-9569-464A-9E90-1C0FA9566BAF}" destId="{BABB52E3-57B1-4C5E-8B98-48C975A6040F}" srcOrd="2" destOrd="0" presId="urn:microsoft.com/office/officeart/2018/2/layout/IconCircleList"/>
    <dgm:cxn modelId="{13511404-3968-4305-A97E-3EFA3D3205A0}" type="presParOf" srcId="{BABB52E3-57B1-4C5E-8B98-48C975A6040F}" destId="{5CF82CAA-4B9D-4A62-ACDC-318BA3FB19A9}" srcOrd="0" destOrd="0" presId="urn:microsoft.com/office/officeart/2018/2/layout/IconCircleList"/>
    <dgm:cxn modelId="{47FCC369-FA12-48D3-9DC4-28485F200622}" type="presParOf" srcId="{BABB52E3-57B1-4C5E-8B98-48C975A6040F}" destId="{2FD281D4-D27B-45D4-A7E8-8F1166D4A08C}" srcOrd="1" destOrd="0" presId="urn:microsoft.com/office/officeart/2018/2/layout/IconCircleList"/>
    <dgm:cxn modelId="{AA5A254B-30D9-4D48-BC29-187E12F210A6}" type="presParOf" srcId="{BABB52E3-57B1-4C5E-8B98-48C975A6040F}" destId="{332ECADB-566C-4717-8F9E-440456D97464}" srcOrd="2" destOrd="0" presId="urn:microsoft.com/office/officeart/2018/2/layout/IconCircleList"/>
    <dgm:cxn modelId="{DBD4C7C8-D2D9-471C-9240-50A6B8E69093}" type="presParOf" srcId="{BABB52E3-57B1-4C5E-8B98-48C975A6040F}" destId="{A7C715A4-5D38-4662-AC3D-3A33D81072E1}" srcOrd="3" destOrd="0" presId="urn:microsoft.com/office/officeart/2018/2/layout/IconCircleList"/>
    <dgm:cxn modelId="{0AC96EBA-5565-46AC-BEEF-A5EC50DEAAF0}" type="presParOf" srcId="{9A115F3A-9569-464A-9E90-1C0FA9566BAF}" destId="{1C16A091-18B2-40A4-8BFD-7DCADB64BC82}" srcOrd="3" destOrd="0" presId="urn:microsoft.com/office/officeart/2018/2/layout/IconCircleList"/>
    <dgm:cxn modelId="{E8FF9FFB-B573-4A00-86A4-F46FB540429D}" type="presParOf" srcId="{9A115F3A-9569-464A-9E90-1C0FA9566BAF}" destId="{DB60A26B-49E6-42B9-9676-6F2B827A0E21}" srcOrd="4" destOrd="0" presId="urn:microsoft.com/office/officeart/2018/2/layout/IconCircleList"/>
    <dgm:cxn modelId="{A59EE96A-2D3F-4902-AA63-328ECCB96395}" type="presParOf" srcId="{DB60A26B-49E6-42B9-9676-6F2B827A0E21}" destId="{6D6836FE-AE5D-4E36-9FBE-AFDE37FB1AFC}" srcOrd="0" destOrd="0" presId="urn:microsoft.com/office/officeart/2018/2/layout/IconCircleList"/>
    <dgm:cxn modelId="{4FE5AC0C-EE7B-49B9-8D09-031524008D2B}" type="presParOf" srcId="{DB60A26B-49E6-42B9-9676-6F2B827A0E21}" destId="{315A17F3-6346-49A5-A317-3A8B4313FA6A}" srcOrd="1" destOrd="0" presId="urn:microsoft.com/office/officeart/2018/2/layout/IconCircleList"/>
    <dgm:cxn modelId="{AB382770-A789-4932-B4D4-3B954FDE2324}" type="presParOf" srcId="{DB60A26B-49E6-42B9-9676-6F2B827A0E21}" destId="{941EDC2E-CCDA-4293-8680-7F7C95E921E7}" srcOrd="2" destOrd="0" presId="urn:microsoft.com/office/officeart/2018/2/layout/IconCircleList"/>
    <dgm:cxn modelId="{4687F374-3836-4ADE-B0FD-A021ED2E8AB3}" type="presParOf" srcId="{DB60A26B-49E6-42B9-9676-6F2B827A0E21}" destId="{EBD269BE-F0EB-4F20-BEEC-50926ACFA9F6}" srcOrd="3" destOrd="0" presId="urn:microsoft.com/office/officeart/2018/2/layout/IconCircleList"/>
    <dgm:cxn modelId="{16169C15-F920-4579-BB4F-0095A83D4929}" type="presParOf" srcId="{9A115F3A-9569-464A-9E90-1C0FA9566BAF}" destId="{276E2632-C9C9-4940-BDFC-F5D56841D76B}" srcOrd="5" destOrd="0" presId="urn:microsoft.com/office/officeart/2018/2/layout/IconCircleList"/>
    <dgm:cxn modelId="{D5AF631C-830F-4122-82F5-6356287B8CA2}" type="presParOf" srcId="{9A115F3A-9569-464A-9E90-1C0FA9566BAF}" destId="{8AC11360-6BA5-4A9D-A223-74A720F058FE}" srcOrd="6" destOrd="0" presId="urn:microsoft.com/office/officeart/2018/2/layout/IconCircleList"/>
    <dgm:cxn modelId="{533E9DD1-54C0-44D9-974B-7607A94B24B8}" type="presParOf" srcId="{8AC11360-6BA5-4A9D-A223-74A720F058FE}" destId="{A27671FC-CDFB-4DA5-A8C2-B982E5A1AFA2}" srcOrd="0" destOrd="0" presId="urn:microsoft.com/office/officeart/2018/2/layout/IconCircleList"/>
    <dgm:cxn modelId="{B5E3CF37-BD68-4080-AF56-236707C16206}" type="presParOf" srcId="{8AC11360-6BA5-4A9D-A223-74A720F058FE}" destId="{8D88FC24-9CE8-48A9-9938-A670B19AB262}" srcOrd="1" destOrd="0" presId="urn:microsoft.com/office/officeart/2018/2/layout/IconCircleList"/>
    <dgm:cxn modelId="{08F878FD-CF19-46D1-AA76-11DAE2B98FC4}" type="presParOf" srcId="{8AC11360-6BA5-4A9D-A223-74A720F058FE}" destId="{1F948842-40F3-4C40-95E4-FF674103C2AF}" srcOrd="2" destOrd="0" presId="urn:microsoft.com/office/officeart/2018/2/layout/IconCircleList"/>
    <dgm:cxn modelId="{37A636B5-A634-4112-B8C0-8A6550D7BE48}" type="presParOf" srcId="{8AC11360-6BA5-4A9D-A223-74A720F058FE}" destId="{2948D452-FBFE-4949-B0C4-58147F28BAFF}" srcOrd="3" destOrd="0" presId="urn:microsoft.com/office/officeart/2018/2/layout/IconCircleList"/>
    <dgm:cxn modelId="{194F0B38-9A13-48A9-920B-14C33357D847}" type="presParOf" srcId="{9A115F3A-9569-464A-9E90-1C0FA9566BAF}" destId="{C3C470D3-21B6-480B-9DD9-DE3EC5C3E2F7}" srcOrd="7" destOrd="0" presId="urn:microsoft.com/office/officeart/2018/2/layout/IconCircleList"/>
    <dgm:cxn modelId="{76523BC2-33E4-40B2-8512-37AB09F9EFA1}" type="presParOf" srcId="{9A115F3A-9569-464A-9E90-1C0FA9566BAF}" destId="{E74B4868-B22D-43D2-91EE-66AD0ACE070A}" srcOrd="8" destOrd="0" presId="urn:microsoft.com/office/officeart/2018/2/layout/IconCircleList"/>
    <dgm:cxn modelId="{BBE7101E-C937-4EC6-8F14-E4FF1CF1F039}" type="presParOf" srcId="{E74B4868-B22D-43D2-91EE-66AD0ACE070A}" destId="{E44296BB-5243-4A39-AB7C-FC394F35A54F}" srcOrd="0" destOrd="0" presId="urn:microsoft.com/office/officeart/2018/2/layout/IconCircleList"/>
    <dgm:cxn modelId="{45C89271-C99C-487F-A775-002084228BE4}" type="presParOf" srcId="{E74B4868-B22D-43D2-91EE-66AD0ACE070A}" destId="{4F22FA24-F76B-4195-87EF-54C067C42517}" srcOrd="1" destOrd="0" presId="urn:microsoft.com/office/officeart/2018/2/layout/IconCircleList"/>
    <dgm:cxn modelId="{4BE9F1C7-5D87-4B0E-9C5F-4E1ABA0A3C4B}" type="presParOf" srcId="{E74B4868-B22D-43D2-91EE-66AD0ACE070A}" destId="{9F18ECDF-66FA-45DE-8EE9-A4F1B8F4D800}" srcOrd="2" destOrd="0" presId="urn:microsoft.com/office/officeart/2018/2/layout/IconCircleList"/>
    <dgm:cxn modelId="{91159EA7-F98F-4092-BE66-D1FE652834A2}" type="presParOf" srcId="{E74B4868-B22D-43D2-91EE-66AD0ACE070A}" destId="{946E04EA-1810-4079-A657-5DA50D8789BF}" srcOrd="3" destOrd="0" presId="urn:microsoft.com/office/officeart/2018/2/layout/IconCircleList"/>
    <dgm:cxn modelId="{5B0ACA86-4468-4825-8730-8334348A63E1}" type="presParOf" srcId="{9A115F3A-9569-464A-9E90-1C0FA9566BAF}" destId="{7F981B94-5C93-4AC4-9FBC-5955AA9387AE}" srcOrd="9" destOrd="0" presId="urn:microsoft.com/office/officeart/2018/2/layout/IconCircleList"/>
    <dgm:cxn modelId="{87E21FEF-FAEB-43DB-8EAB-6581E0C23EBC}" type="presParOf" srcId="{9A115F3A-9569-464A-9E90-1C0FA9566BAF}" destId="{85A77810-4FB9-4658-80DE-2A77464F5902}" srcOrd="10" destOrd="0" presId="urn:microsoft.com/office/officeart/2018/2/layout/IconCircleList"/>
    <dgm:cxn modelId="{AD6FD462-14E6-4F39-B9A8-DB140D6E74F4}" type="presParOf" srcId="{85A77810-4FB9-4658-80DE-2A77464F5902}" destId="{1ED6DC1D-1559-4536-B994-B05AC7AB8667}" srcOrd="0" destOrd="0" presId="urn:microsoft.com/office/officeart/2018/2/layout/IconCircleList"/>
    <dgm:cxn modelId="{D965C1A2-4B12-4A8A-BB37-1E7746F0A324}" type="presParOf" srcId="{85A77810-4FB9-4658-80DE-2A77464F5902}" destId="{AC9F4370-BD4D-43FC-8568-67679C44D34F}" srcOrd="1" destOrd="0" presId="urn:microsoft.com/office/officeart/2018/2/layout/IconCircleList"/>
    <dgm:cxn modelId="{EC18DEC9-1C32-46F3-8C1C-4EB10042C233}" type="presParOf" srcId="{85A77810-4FB9-4658-80DE-2A77464F5902}" destId="{0D1A09C5-31C9-4233-9A28-1B530447D9AD}" srcOrd="2" destOrd="0" presId="urn:microsoft.com/office/officeart/2018/2/layout/IconCircleList"/>
    <dgm:cxn modelId="{11ED5F04-D62B-4922-83B2-14A37353A004}" type="presParOf" srcId="{85A77810-4FB9-4658-80DE-2A77464F5902}" destId="{000EDA3B-6CF2-40B6-A566-16E2976D50CE}" srcOrd="3" destOrd="0" presId="urn:microsoft.com/office/officeart/2018/2/layout/IconCircleList"/>
    <dgm:cxn modelId="{D4BEBB0A-16CD-49CD-A47F-B53BB61F4828}" type="presParOf" srcId="{9A115F3A-9569-464A-9E90-1C0FA9566BAF}" destId="{CABD0CD1-6D20-47DB-BA2B-0E92BB2C2F65}" srcOrd="11" destOrd="0" presId="urn:microsoft.com/office/officeart/2018/2/layout/IconCircleList"/>
    <dgm:cxn modelId="{2D34C7D4-4820-4C60-B68C-82F53ABDA449}" type="presParOf" srcId="{9A115F3A-9569-464A-9E90-1C0FA9566BAF}" destId="{F16A17C0-17B3-40B2-B866-DA75105CD73C}" srcOrd="12" destOrd="0" presId="urn:microsoft.com/office/officeart/2018/2/layout/IconCircleList"/>
    <dgm:cxn modelId="{7036606E-7A6D-498E-8926-D1E39A9250B5}" type="presParOf" srcId="{F16A17C0-17B3-40B2-B866-DA75105CD73C}" destId="{8B202C38-897D-41C4-A704-DF13D0B1B380}" srcOrd="0" destOrd="0" presId="urn:microsoft.com/office/officeart/2018/2/layout/IconCircleList"/>
    <dgm:cxn modelId="{1730A996-9DDB-4C6E-BEDF-37D8DF3E349A}" type="presParOf" srcId="{F16A17C0-17B3-40B2-B866-DA75105CD73C}" destId="{0DAE085B-1125-4336-B15F-8B7555507140}" srcOrd="1" destOrd="0" presId="urn:microsoft.com/office/officeart/2018/2/layout/IconCircleList"/>
    <dgm:cxn modelId="{8761BCB1-9F74-4518-A02D-2F7640E51224}" type="presParOf" srcId="{F16A17C0-17B3-40B2-B866-DA75105CD73C}" destId="{411A706E-FD71-4501-9E1E-73D0CCF4B035}" srcOrd="2" destOrd="0" presId="urn:microsoft.com/office/officeart/2018/2/layout/IconCircleList"/>
    <dgm:cxn modelId="{128A5565-FAC6-4842-9374-30C73EBA6E9A}" type="presParOf" srcId="{F16A17C0-17B3-40B2-B866-DA75105CD73C}" destId="{AD7538F7-C944-4DAC-99B0-2DDF4780940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B0939B-C718-4704-A425-C24C7A2F52D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536C291-3997-4070-BFE6-790402726C21}">
      <dgm:prSet/>
      <dgm:spPr/>
      <dgm:t>
        <a:bodyPr/>
        <a:lstStyle/>
        <a:p>
          <a:r>
            <a:rPr lang="nb-NO" i="1" dirty="0"/>
            <a:t>Vortilons</a:t>
          </a:r>
          <a:r>
            <a:rPr lang="nb-NO" dirty="0"/>
            <a:t>. Faste plater som er festet under vingen ved fremkanten. Når vingen nærmer seg steiling, er platene montert på en slik måte at de genererer virvler og lager energi til luftstrømmen, slik at det forsinker separasjon av luftstrømmen </a:t>
          </a:r>
          <a:endParaRPr lang="en-US" dirty="0"/>
        </a:p>
      </dgm:t>
    </dgm:pt>
    <dgm:pt modelId="{57524D02-FDA7-4B40-9DE0-55B6C0F2F749}" type="parTrans" cxnId="{633943FE-FB8A-456E-9A2F-F7B909D38F1A}">
      <dgm:prSet/>
      <dgm:spPr/>
      <dgm:t>
        <a:bodyPr/>
        <a:lstStyle/>
        <a:p>
          <a:endParaRPr lang="en-US"/>
        </a:p>
      </dgm:t>
    </dgm:pt>
    <dgm:pt modelId="{A1A632F5-E2B8-481B-83A9-9DEB1BF8CD6A}" type="sibTrans" cxnId="{633943FE-FB8A-456E-9A2F-F7B909D38F1A}">
      <dgm:prSet/>
      <dgm:spPr/>
      <dgm:t>
        <a:bodyPr/>
        <a:lstStyle/>
        <a:p>
          <a:endParaRPr lang="en-US"/>
        </a:p>
      </dgm:t>
    </dgm:pt>
    <dgm:pt modelId="{4F5FFB1D-8515-4ED1-9FDB-09246423CDA6}">
      <dgm:prSet/>
      <dgm:spPr/>
      <dgm:t>
        <a:bodyPr/>
        <a:lstStyle/>
        <a:p>
          <a:r>
            <a:rPr lang="nb-NO" i="1" dirty="0"/>
            <a:t>Stall strip. </a:t>
          </a:r>
          <a:r>
            <a:rPr lang="nb-NO" b="0" i="0" dirty="0"/>
            <a:t>E</a:t>
          </a:r>
          <a:r>
            <a:rPr lang="nb-NO" dirty="0"/>
            <a:t>n smal kant som festes på vingens fremkant, spesielt nær vingeroten for at vingen skal steile forsiktig og kontrollert. </a:t>
          </a:r>
          <a:endParaRPr lang="en-US" dirty="0"/>
        </a:p>
      </dgm:t>
    </dgm:pt>
    <dgm:pt modelId="{D7505B97-1B15-4A22-9402-4A1E768363E4}" type="parTrans" cxnId="{5CD8D7B7-90A5-4F7A-8563-0BC2799589BE}">
      <dgm:prSet/>
      <dgm:spPr/>
      <dgm:t>
        <a:bodyPr/>
        <a:lstStyle/>
        <a:p>
          <a:endParaRPr lang="en-US"/>
        </a:p>
      </dgm:t>
    </dgm:pt>
    <dgm:pt modelId="{88692F14-5ED6-4023-A53F-72C20266F31A}" type="sibTrans" cxnId="{5CD8D7B7-90A5-4F7A-8563-0BC2799589BE}">
      <dgm:prSet/>
      <dgm:spPr/>
      <dgm:t>
        <a:bodyPr/>
        <a:lstStyle/>
        <a:p>
          <a:endParaRPr lang="en-US"/>
        </a:p>
      </dgm:t>
    </dgm:pt>
    <dgm:pt modelId="{8F682823-153D-4EFC-970C-1E71B61305A9}">
      <dgm:prSet/>
      <dgm:spPr/>
      <dgm:t>
        <a:bodyPr/>
        <a:lstStyle/>
        <a:p>
          <a:r>
            <a:rPr lang="nb-NO" i="1" dirty="0"/>
            <a:t>Stall </a:t>
          </a:r>
          <a:r>
            <a:rPr lang="nb-NO" i="1" dirty="0" err="1"/>
            <a:t>fence</a:t>
          </a:r>
          <a:r>
            <a:rPr lang="nb-NO" i="1" dirty="0"/>
            <a:t> eller wing </a:t>
          </a:r>
          <a:r>
            <a:rPr lang="nb-NO" i="1" dirty="0" err="1"/>
            <a:t>fence</a:t>
          </a:r>
          <a:r>
            <a:rPr lang="nb-NO" dirty="0"/>
            <a:t>. En flat plate som står i samme retning som vingens korde. Stopper luftstrømmen som går ut mot vingetippene, og hindrer at hele vingen steiler samtidig. Er vanlig på fly med pilformede vinger </a:t>
          </a:r>
          <a:endParaRPr lang="en-US" dirty="0"/>
        </a:p>
      </dgm:t>
    </dgm:pt>
    <dgm:pt modelId="{7939A0DE-205F-4E0A-B857-37A26CB6C860}" type="parTrans" cxnId="{A66A80DB-DD5B-4540-B613-6FAFC60AC39B}">
      <dgm:prSet/>
      <dgm:spPr/>
      <dgm:t>
        <a:bodyPr/>
        <a:lstStyle/>
        <a:p>
          <a:endParaRPr lang="en-US"/>
        </a:p>
      </dgm:t>
    </dgm:pt>
    <dgm:pt modelId="{AA66C513-E610-4834-BE64-4EC66CF5A65A}" type="sibTrans" cxnId="{A66A80DB-DD5B-4540-B613-6FAFC60AC39B}">
      <dgm:prSet/>
      <dgm:spPr/>
      <dgm:t>
        <a:bodyPr/>
        <a:lstStyle/>
        <a:p>
          <a:endParaRPr lang="en-US"/>
        </a:p>
      </dgm:t>
    </dgm:pt>
    <dgm:pt modelId="{5E7C560B-7B24-48A4-9EB0-C0C8034C226F}" type="pres">
      <dgm:prSet presAssocID="{BBB0939B-C718-4704-A425-C24C7A2F52DD}" presName="root" presStyleCnt="0">
        <dgm:presLayoutVars>
          <dgm:dir/>
          <dgm:resizeHandles val="exact"/>
        </dgm:presLayoutVars>
      </dgm:prSet>
      <dgm:spPr/>
    </dgm:pt>
    <dgm:pt modelId="{6389537B-3455-492D-99AC-DB2531A6EB92}" type="pres">
      <dgm:prSet presAssocID="{8536C291-3997-4070-BFE6-790402726C21}" presName="compNode" presStyleCnt="0"/>
      <dgm:spPr/>
    </dgm:pt>
    <dgm:pt modelId="{0EAD5AE2-AF56-4184-9E1D-0028B3CE6332}" type="pres">
      <dgm:prSet presAssocID="{8536C291-3997-4070-BFE6-790402726C21}" presName="bgRect" presStyleLbl="bgShp" presStyleIdx="0" presStyleCnt="3"/>
      <dgm:spPr/>
    </dgm:pt>
    <dgm:pt modelId="{98625635-B20B-4234-81D9-D3D0C02F8A0E}" type="pres">
      <dgm:prSet presAssocID="{8536C291-3997-4070-BFE6-790402726C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end"/>
        </a:ext>
      </dgm:extLst>
    </dgm:pt>
    <dgm:pt modelId="{49E4A726-E559-4280-B8E9-2EB923B3EC9A}" type="pres">
      <dgm:prSet presAssocID="{8536C291-3997-4070-BFE6-790402726C21}" presName="spaceRect" presStyleCnt="0"/>
      <dgm:spPr/>
    </dgm:pt>
    <dgm:pt modelId="{B6A89602-5D25-402E-8A1D-59BA25FBD9BC}" type="pres">
      <dgm:prSet presAssocID="{8536C291-3997-4070-BFE6-790402726C21}" presName="parTx" presStyleLbl="revTx" presStyleIdx="0" presStyleCnt="3">
        <dgm:presLayoutVars>
          <dgm:chMax val="0"/>
          <dgm:chPref val="0"/>
        </dgm:presLayoutVars>
      </dgm:prSet>
      <dgm:spPr/>
    </dgm:pt>
    <dgm:pt modelId="{189C6927-B598-47D2-8A0B-920F8EF0749F}" type="pres">
      <dgm:prSet presAssocID="{A1A632F5-E2B8-481B-83A9-9DEB1BF8CD6A}" presName="sibTrans" presStyleCnt="0"/>
      <dgm:spPr/>
    </dgm:pt>
    <dgm:pt modelId="{10C61DFC-9BCF-4668-9B01-FB3DA084E05D}" type="pres">
      <dgm:prSet presAssocID="{4F5FFB1D-8515-4ED1-9FDB-09246423CDA6}" presName="compNode" presStyleCnt="0"/>
      <dgm:spPr/>
    </dgm:pt>
    <dgm:pt modelId="{DF100EDC-92DF-43B1-878A-2F3C44B62289}" type="pres">
      <dgm:prSet presAssocID="{4F5FFB1D-8515-4ED1-9FDB-09246423CDA6}" presName="bgRect" presStyleLbl="bgShp" presStyleIdx="1" presStyleCnt="3"/>
      <dgm:spPr/>
    </dgm:pt>
    <dgm:pt modelId="{68C8BABA-3E8A-4465-B6EB-262D1C83C32C}" type="pres">
      <dgm:prSet presAssocID="{4F5FFB1D-8515-4ED1-9FDB-09246423CDA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rror"/>
        </a:ext>
      </dgm:extLst>
    </dgm:pt>
    <dgm:pt modelId="{622EB5B0-E337-4154-A1DE-6A902478AB37}" type="pres">
      <dgm:prSet presAssocID="{4F5FFB1D-8515-4ED1-9FDB-09246423CDA6}" presName="spaceRect" presStyleCnt="0"/>
      <dgm:spPr/>
    </dgm:pt>
    <dgm:pt modelId="{9FE960E2-68CA-4DBC-9128-287E02D4444C}" type="pres">
      <dgm:prSet presAssocID="{4F5FFB1D-8515-4ED1-9FDB-09246423CDA6}" presName="parTx" presStyleLbl="revTx" presStyleIdx="1" presStyleCnt="3">
        <dgm:presLayoutVars>
          <dgm:chMax val="0"/>
          <dgm:chPref val="0"/>
        </dgm:presLayoutVars>
      </dgm:prSet>
      <dgm:spPr/>
    </dgm:pt>
    <dgm:pt modelId="{09F1F63F-ABBE-499C-B9B9-481FA2DB88EE}" type="pres">
      <dgm:prSet presAssocID="{88692F14-5ED6-4023-A53F-72C20266F31A}" presName="sibTrans" presStyleCnt="0"/>
      <dgm:spPr/>
    </dgm:pt>
    <dgm:pt modelId="{37AA0036-49D7-4D85-8088-79CEFC8241D8}" type="pres">
      <dgm:prSet presAssocID="{8F682823-153D-4EFC-970C-1E71B61305A9}" presName="compNode" presStyleCnt="0"/>
      <dgm:spPr/>
    </dgm:pt>
    <dgm:pt modelId="{58BCB9A3-423C-49A6-823A-4A14211E8B6A}" type="pres">
      <dgm:prSet presAssocID="{8F682823-153D-4EFC-970C-1E71B61305A9}" presName="bgRect" presStyleLbl="bgShp" presStyleIdx="2" presStyleCnt="3"/>
      <dgm:spPr/>
    </dgm:pt>
    <dgm:pt modelId="{5FF5AF76-A087-45C6-BEBE-92FE8C50BE3D}" type="pres">
      <dgm:prSet presAssocID="{8F682823-153D-4EFC-970C-1E71B61305A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irplane"/>
        </a:ext>
      </dgm:extLst>
    </dgm:pt>
    <dgm:pt modelId="{E623A0FE-A644-4001-838F-426153853A16}" type="pres">
      <dgm:prSet presAssocID="{8F682823-153D-4EFC-970C-1E71B61305A9}" presName="spaceRect" presStyleCnt="0"/>
      <dgm:spPr/>
    </dgm:pt>
    <dgm:pt modelId="{A813D464-A69E-442B-9B92-FCB17411C2A5}" type="pres">
      <dgm:prSet presAssocID="{8F682823-153D-4EFC-970C-1E71B61305A9}" presName="parTx" presStyleLbl="revTx" presStyleIdx="2" presStyleCnt="3">
        <dgm:presLayoutVars>
          <dgm:chMax val="0"/>
          <dgm:chPref val="0"/>
        </dgm:presLayoutVars>
      </dgm:prSet>
      <dgm:spPr/>
    </dgm:pt>
  </dgm:ptLst>
  <dgm:cxnLst>
    <dgm:cxn modelId="{26CD306F-8162-40D9-8180-C832382BFFCE}" type="presOf" srcId="{8536C291-3997-4070-BFE6-790402726C21}" destId="{B6A89602-5D25-402E-8A1D-59BA25FBD9BC}" srcOrd="0" destOrd="0" presId="urn:microsoft.com/office/officeart/2018/2/layout/IconVerticalSolidList"/>
    <dgm:cxn modelId="{7D197086-BB87-4353-8AEB-4F49FDE779A9}" type="presOf" srcId="{4F5FFB1D-8515-4ED1-9FDB-09246423CDA6}" destId="{9FE960E2-68CA-4DBC-9128-287E02D4444C}" srcOrd="0" destOrd="0" presId="urn:microsoft.com/office/officeart/2018/2/layout/IconVerticalSolidList"/>
    <dgm:cxn modelId="{C3FEA791-BEFF-493B-B76C-1197B01DD28B}" type="presOf" srcId="{BBB0939B-C718-4704-A425-C24C7A2F52DD}" destId="{5E7C560B-7B24-48A4-9EB0-C0C8034C226F}" srcOrd="0" destOrd="0" presId="urn:microsoft.com/office/officeart/2018/2/layout/IconVerticalSolidList"/>
    <dgm:cxn modelId="{B853C0B6-2874-498B-81FC-16F5DCC254A2}" type="presOf" srcId="{8F682823-153D-4EFC-970C-1E71B61305A9}" destId="{A813D464-A69E-442B-9B92-FCB17411C2A5}" srcOrd="0" destOrd="0" presId="urn:microsoft.com/office/officeart/2018/2/layout/IconVerticalSolidList"/>
    <dgm:cxn modelId="{5CD8D7B7-90A5-4F7A-8563-0BC2799589BE}" srcId="{BBB0939B-C718-4704-A425-C24C7A2F52DD}" destId="{4F5FFB1D-8515-4ED1-9FDB-09246423CDA6}" srcOrd="1" destOrd="0" parTransId="{D7505B97-1B15-4A22-9402-4A1E768363E4}" sibTransId="{88692F14-5ED6-4023-A53F-72C20266F31A}"/>
    <dgm:cxn modelId="{A66A80DB-DD5B-4540-B613-6FAFC60AC39B}" srcId="{BBB0939B-C718-4704-A425-C24C7A2F52DD}" destId="{8F682823-153D-4EFC-970C-1E71B61305A9}" srcOrd="2" destOrd="0" parTransId="{7939A0DE-205F-4E0A-B857-37A26CB6C860}" sibTransId="{AA66C513-E610-4834-BE64-4EC66CF5A65A}"/>
    <dgm:cxn modelId="{633943FE-FB8A-456E-9A2F-F7B909D38F1A}" srcId="{BBB0939B-C718-4704-A425-C24C7A2F52DD}" destId="{8536C291-3997-4070-BFE6-790402726C21}" srcOrd="0" destOrd="0" parTransId="{57524D02-FDA7-4B40-9DE0-55B6C0F2F749}" sibTransId="{A1A632F5-E2B8-481B-83A9-9DEB1BF8CD6A}"/>
    <dgm:cxn modelId="{9158D751-F00C-43A6-8A7B-51B1BE5B9972}" type="presParOf" srcId="{5E7C560B-7B24-48A4-9EB0-C0C8034C226F}" destId="{6389537B-3455-492D-99AC-DB2531A6EB92}" srcOrd="0" destOrd="0" presId="urn:microsoft.com/office/officeart/2018/2/layout/IconVerticalSolidList"/>
    <dgm:cxn modelId="{BACF0878-2F75-47B7-888F-AE6EB30C674E}" type="presParOf" srcId="{6389537B-3455-492D-99AC-DB2531A6EB92}" destId="{0EAD5AE2-AF56-4184-9E1D-0028B3CE6332}" srcOrd="0" destOrd="0" presId="urn:microsoft.com/office/officeart/2018/2/layout/IconVerticalSolidList"/>
    <dgm:cxn modelId="{24A1B1ED-5E0A-401E-9762-F8F378659DF8}" type="presParOf" srcId="{6389537B-3455-492D-99AC-DB2531A6EB92}" destId="{98625635-B20B-4234-81D9-D3D0C02F8A0E}" srcOrd="1" destOrd="0" presId="urn:microsoft.com/office/officeart/2018/2/layout/IconVerticalSolidList"/>
    <dgm:cxn modelId="{EDFFE0EF-FADF-43A1-BD55-A102B567554A}" type="presParOf" srcId="{6389537B-3455-492D-99AC-DB2531A6EB92}" destId="{49E4A726-E559-4280-B8E9-2EB923B3EC9A}" srcOrd="2" destOrd="0" presId="urn:microsoft.com/office/officeart/2018/2/layout/IconVerticalSolidList"/>
    <dgm:cxn modelId="{224A1B96-BEAB-47CF-8552-C05E7D170B1B}" type="presParOf" srcId="{6389537B-3455-492D-99AC-DB2531A6EB92}" destId="{B6A89602-5D25-402E-8A1D-59BA25FBD9BC}" srcOrd="3" destOrd="0" presId="urn:microsoft.com/office/officeart/2018/2/layout/IconVerticalSolidList"/>
    <dgm:cxn modelId="{B9153214-8C92-4CF0-89DF-57A4F9BA2DDB}" type="presParOf" srcId="{5E7C560B-7B24-48A4-9EB0-C0C8034C226F}" destId="{189C6927-B598-47D2-8A0B-920F8EF0749F}" srcOrd="1" destOrd="0" presId="urn:microsoft.com/office/officeart/2018/2/layout/IconVerticalSolidList"/>
    <dgm:cxn modelId="{6CF3465B-25C7-43B1-993E-612E9539C340}" type="presParOf" srcId="{5E7C560B-7B24-48A4-9EB0-C0C8034C226F}" destId="{10C61DFC-9BCF-4668-9B01-FB3DA084E05D}" srcOrd="2" destOrd="0" presId="urn:microsoft.com/office/officeart/2018/2/layout/IconVerticalSolidList"/>
    <dgm:cxn modelId="{06389FC4-121C-45E5-81A9-D659E5B3CFC3}" type="presParOf" srcId="{10C61DFC-9BCF-4668-9B01-FB3DA084E05D}" destId="{DF100EDC-92DF-43B1-878A-2F3C44B62289}" srcOrd="0" destOrd="0" presId="urn:microsoft.com/office/officeart/2018/2/layout/IconVerticalSolidList"/>
    <dgm:cxn modelId="{BC2DDB6D-B894-4CDF-A6CB-5F85164A9FB1}" type="presParOf" srcId="{10C61DFC-9BCF-4668-9B01-FB3DA084E05D}" destId="{68C8BABA-3E8A-4465-B6EB-262D1C83C32C}" srcOrd="1" destOrd="0" presId="urn:microsoft.com/office/officeart/2018/2/layout/IconVerticalSolidList"/>
    <dgm:cxn modelId="{8DCE5711-F936-4D2D-ACDF-0EA565EE61C2}" type="presParOf" srcId="{10C61DFC-9BCF-4668-9B01-FB3DA084E05D}" destId="{622EB5B0-E337-4154-A1DE-6A902478AB37}" srcOrd="2" destOrd="0" presId="urn:microsoft.com/office/officeart/2018/2/layout/IconVerticalSolidList"/>
    <dgm:cxn modelId="{8BC33F8E-9977-47FB-ABB3-7E064952711E}" type="presParOf" srcId="{10C61DFC-9BCF-4668-9B01-FB3DA084E05D}" destId="{9FE960E2-68CA-4DBC-9128-287E02D4444C}" srcOrd="3" destOrd="0" presId="urn:microsoft.com/office/officeart/2018/2/layout/IconVerticalSolidList"/>
    <dgm:cxn modelId="{5531762A-C41A-4196-B7A9-CBBFE08A7AA3}" type="presParOf" srcId="{5E7C560B-7B24-48A4-9EB0-C0C8034C226F}" destId="{09F1F63F-ABBE-499C-B9B9-481FA2DB88EE}" srcOrd="3" destOrd="0" presId="urn:microsoft.com/office/officeart/2018/2/layout/IconVerticalSolidList"/>
    <dgm:cxn modelId="{13B0EE7D-98A3-45DF-92E0-5AEA84513FE0}" type="presParOf" srcId="{5E7C560B-7B24-48A4-9EB0-C0C8034C226F}" destId="{37AA0036-49D7-4D85-8088-79CEFC8241D8}" srcOrd="4" destOrd="0" presId="urn:microsoft.com/office/officeart/2018/2/layout/IconVerticalSolidList"/>
    <dgm:cxn modelId="{4CF56B0E-FCCE-475C-A2C4-789BBD2B43CC}" type="presParOf" srcId="{37AA0036-49D7-4D85-8088-79CEFC8241D8}" destId="{58BCB9A3-423C-49A6-823A-4A14211E8B6A}" srcOrd="0" destOrd="0" presId="urn:microsoft.com/office/officeart/2018/2/layout/IconVerticalSolidList"/>
    <dgm:cxn modelId="{1B27E75D-00B1-4CEF-AEB1-087728D8DB91}" type="presParOf" srcId="{37AA0036-49D7-4D85-8088-79CEFC8241D8}" destId="{5FF5AF76-A087-45C6-BEBE-92FE8C50BE3D}" srcOrd="1" destOrd="0" presId="urn:microsoft.com/office/officeart/2018/2/layout/IconVerticalSolidList"/>
    <dgm:cxn modelId="{E4AB968B-9124-49D4-861E-DFA313D6DA58}" type="presParOf" srcId="{37AA0036-49D7-4D85-8088-79CEFC8241D8}" destId="{E623A0FE-A644-4001-838F-426153853A16}" srcOrd="2" destOrd="0" presId="urn:microsoft.com/office/officeart/2018/2/layout/IconVerticalSolidList"/>
    <dgm:cxn modelId="{3EFD07B5-6C66-49BD-B765-4ADF6EF3435F}" type="presParOf" srcId="{37AA0036-49D7-4D85-8088-79CEFC8241D8}" destId="{A813D464-A69E-442B-9B92-FCB17411C2A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A8E5C6-ADF5-42B8-B306-14A5485198C9}"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en-US"/>
        </a:p>
      </dgm:t>
    </dgm:pt>
    <dgm:pt modelId="{F5080987-2BFC-4C67-8483-2B2E882F91C2}">
      <dgm:prSet/>
      <dgm:spPr/>
      <dgm:t>
        <a:bodyPr/>
        <a:lstStyle/>
        <a:p>
          <a:r>
            <a:rPr lang="nb-NO" b="1" dirty="0"/>
            <a:t>Positivt dynamisk stabilt: Flyet vil komme tilbake til utgangsposisjonen over tid </a:t>
          </a:r>
          <a:endParaRPr lang="en-US" b="1" dirty="0"/>
        </a:p>
      </dgm:t>
    </dgm:pt>
    <dgm:pt modelId="{3B7411B4-9A6A-4067-8F8A-1741EF2AA469}" type="parTrans" cxnId="{39F8A60C-B4F5-4F28-AF0F-89C203B96668}">
      <dgm:prSet/>
      <dgm:spPr/>
      <dgm:t>
        <a:bodyPr/>
        <a:lstStyle/>
        <a:p>
          <a:endParaRPr lang="en-US"/>
        </a:p>
      </dgm:t>
    </dgm:pt>
    <dgm:pt modelId="{D4492308-6A80-4082-BDE2-56CAACF4BC78}" type="sibTrans" cxnId="{39F8A60C-B4F5-4F28-AF0F-89C203B96668}">
      <dgm:prSet/>
      <dgm:spPr/>
      <dgm:t>
        <a:bodyPr/>
        <a:lstStyle/>
        <a:p>
          <a:endParaRPr lang="en-US"/>
        </a:p>
      </dgm:t>
    </dgm:pt>
    <dgm:pt modelId="{0CABB4DD-538B-41F3-AC9B-1D9BD221CF93}">
      <dgm:prSet/>
      <dgm:spPr/>
      <dgm:t>
        <a:bodyPr/>
        <a:lstStyle/>
        <a:p>
          <a:r>
            <a:rPr lang="nb-NO" b="1" dirty="0"/>
            <a:t>Nøytralt dynamisk stabilt: Bevegelsene vil  hverken øke eller synke. Det er indifferent </a:t>
          </a:r>
          <a:endParaRPr lang="en-US" b="1" dirty="0"/>
        </a:p>
      </dgm:t>
    </dgm:pt>
    <dgm:pt modelId="{0802B62A-415D-4EB4-B130-EADCB8969417}" type="parTrans" cxnId="{8A02E177-2D85-4CCD-B929-1A46481EE8F8}">
      <dgm:prSet/>
      <dgm:spPr/>
      <dgm:t>
        <a:bodyPr/>
        <a:lstStyle/>
        <a:p>
          <a:endParaRPr lang="en-US"/>
        </a:p>
      </dgm:t>
    </dgm:pt>
    <dgm:pt modelId="{D8D87570-2EB8-4445-8C70-1645FD1A0044}" type="sibTrans" cxnId="{8A02E177-2D85-4CCD-B929-1A46481EE8F8}">
      <dgm:prSet/>
      <dgm:spPr/>
      <dgm:t>
        <a:bodyPr/>
        <a:lstStyle/>
        <a:p>
          <a:endParaRPr lang="en-US"/>
        </a:p>
      </dgm:t>
    </dgm:pt>
    <dgm:pt modelId="{43EF98E6-D9B2-415D-9E41-D94513E73238}">
      <dgm:prSet/>
      <dgm:spPr/>
      <dgm:t>
        <a:bodyPr/>
        <a:lstStyle/>
        <a:p>
          <a:r>
            <a:rPr lang="nb-NO" b="1" dirty="0"/>
            <a:t>Negativt dynamisk stabilt: Flyet vil ikke komme tilbake til utgangsposisjonen over tid, tvert imot vil bevegelsene øke. Det er ustabilt</a:t>
          </a:r>
          <a:endParaRPr lang="en-US" b="1" dirty="0"/>
        </a:p>
      </dgm:t>
    </dgm:pt>
    <dgm:pt modelId="{CE9139CF-DAC9-4289-87D5-283E0339BB14}" type="parTrans" cxnId="{F5A1E452-238B-4ECF-992F-A3A996144BDC}">
      <dgm:prSet/>
      <dgm:spPr/>
      <dgm:t>
        <a:bodyPr/>
        <a:lstStyle/>
        <a:p>
          <a:endParaRPr lang="en-US"/>
        </a:p>
      </dgm:t>
    </dgm:pt>
    <dgm:pt modelId="{A4E92EBD-6EBB-44E7-9BB4-5365DAC3840D}" type="sibTrans" cxnId="{F5A1E452-238B-4ECF-992F-A3A996144BDC}">
      <dgm:prSet/>
      <dgm:spPr/>
      <dgm:t>
        <a:bodyPr/>
        <a:lstStyle/>
        <a:p>
          <a:endParaRPr lang="en-US"/>
        </a:p>
      </dgm:t>
    </dgm:pt>
    <dgm:pt modelId="{2EF5ACDD-350D-4C44-87E5-B21FBBED56B0}">
      <dgm:prSet/>
      <dgm:spPr/>
      <dgm:t>
        <a:bodyPr/>
        <a:lstStyle/>
        <a:p>
          <a:r>
            <a:rPr lang="nb-NO" b="1" dirty="0"/>
            <a:t>Det er et sertifiseringskrav at flyet er statisk og dynamisk stabilt om alle akser</a:t>
          </a:r>
          <a:endParaRPr lang="en-US" b="1" dirty="0"/>
        </a:p>
      </dgm:t>
    </dgm:pt>
    <dgm:pt modelId="{F600391B-28C1-4048-A8EC-76539ED9E469}" type="parTrans" cxnId="{B04F86D9-35A7-42EE-A560-D947B02541C4}">
      <dgm:prSet/>
      <dgm:spPr/>
      <dgm:t>
        <a:bodyPr/>
        <a:lstStyle/>
        <a:p>
          <a:endParaRPr lang="en-US"/>
        </a:p>
      </dgm:t>
    </dgm:pt>
    <dgm:pt modelId="{9FC7ED9F-14BE-41AF-B915-6E6B2E2C6122}" type="sibTrans" cxnId="{B04F86D9-35A7-42EE-A560-D947B02541C4}">
      <dgm:prSet/>
      <dgm:spPr/>
      <dgm:t>
        <a:bodyPr/>
        <a:lstStyle/>
        <a:p>
          <a:endParaRPr lang="en-US"/>
        </a:p>
      </dgm:t>
    </dgm:pt>
    <dgm:pt modelId="{EF20AAD5-A1F9-4A26-B589-99AED4317F93}" type="pres">
      <dgm:prSet presAssocID="{F5A8E5C6-ADF5-42B8-B306-14A5485198C9}" presName="matrix" presStyleCnt="0">
        <dgm:presLayoutVars>
          <dgm:chMax val="1"/>
          <dgm:dir/>
          <dgm:resizeHandles val="exact"/>
        </dgm:presLayoutVars>
      </dgm:prSet>
      <dgm:spPr/>
    </dgm:pt>
    <dgm:pt modelId="{0F19BAF9-2D45-499B-9FA9-65E52EA403BD}" type="pres">
      <dgm:prSet presAssocID="{F5A8E5C6-ADF5-42B8-B306-14A5485198C9}" presName="axisShape" presStyleLbl="bgShp" presStyleIdx="0" presStyleCnt="1"/>
      <dgm:spPr/>
    </dgm:pt>
    <dgm:pt modelId="{53FFC349-163C-4612-98ED-D00C5F7AFE17}" type="pres">
      <dgm:prSet presAssocID="{F5A8E5C6-ADF5-42B8-B306-14A5485198C9}" presName="rect1" presStyleLbl="node1" presStyleIdx="0" presStyleCnt="4">
        <dgm:presLayoutVars>
          <dgm:chMax val="0"/>
          <dgm:chPref val="0"/>
          <dgm:bulletEnabled val="1"/>
        </dgm:presLayoutVars>
      </dgm:prSet>
      <dgm:spPr/>
    </dgm:pt>
    <dgm:pt modelId="{8C8E1AB4-643E-438D-BA75-AFE9E7F39A36}" type="pres">
      <dgm:prSet presAssocID="{F5A8E5C6-ADF5-42B8-B306-14A5485198C9}" presName="rect2" presStyleLbl="node1" presStyleIdx="1" presStyleCnt="4">
        <dgm:presLayoutVars>
          <dgm:chMax val="0"/>
          <dgm:chPref val="0"/>
          <dgm:bulletEnabled val="1"/>
        </dgm:presLayoutVars>
      </dgm:prSet>
      <dgm:spPr/>
    </dgm:pt>
    <dgm:pt modelId="{4516E024-9EF0-41AE-A35E-7740BFF6A238}" type="pres">
      <dgm:prSet presAssocID="{F5A8E5C6-ADF5-42B8-B306-14A5485198C9}" presName="rect3" presStyleLbl="node1" presStyleIdx="2" presStyleCnt="4">
        <dgm:presLayoutVars>
          <dgm:chMax val="0"/>
          <dgm:chPref val="0"/>
          <dgm:bulletEnabled val="1"/>
        </dgm:presLayoutVars>
      </dgm:prSet>
      <dgm:spPr/>
    </dgm:pt>
    <dgm:pt modelId="{CDD3C512-BD40-4F54-A428-5D0CAAC92D0B}" type="pres">
      <dgm:prSet presAssocID="{F5A8E5C6-ADF5-42B8-B306-14A5485198C9}" presName="rect4" presStyleLbl="node1" presStyleIdx="3" presStyleCnt="4">
        <dgm:presLayoutVars>
          <dgm:chMax val="0"/>
          <dgm:chPref val="0"/>
          <dgm:bulletEnabled val="1"/>
        </dgm:presLayoutVars>
      </dgm:prSet>
      <dgm:spPr/>
    </dgm:pt>
  </dgm:ptLst>
  <dgm:cxnLst>
    <dgm:cxn modelId="{32CAF801-A4F4-43BE-AE81-64E59F65D0D8}" type="presOf" srcId="{0CABB4DD-538B-41F3-AC9B-1D9BD221CF93}" destId="{8C8E1AB4-643E-438D-BA75-AFE9E7F39A36}" srcOrd="0" destOrd="0" presId="urn:microsoft.com/office/officeart/2005/8/layout/matrix2"/>
    <dgm:cxn modelId="{39F8A60C-B4F5-4F28-AF0F-89C203B96668}" srcId="{F5A8E5C6-ADF5-42B8-B306-14A5485198C9}" destId="{F5080987-2BFC-4C67-8483-2B2E882F91C2}" srcOrd="0" destOrd="0" parTransId="{3B7411B4-9A6A-4067-8F8A-1741EF2AA469}" sibTransId="{D4492308-6A80-4082-BDE2-56CAACF4BC78}"/>
    <dgm:cxn modelId="{AD1C501D-C213-45D9-A3F7-86E67A69E8C3}" type="presOf" srcId="{F5A8E5C6-ADF5-42B8-B306-14A5485198C9}" destId="{EF20AAD5-A1F9-4A26-B589-99AED4317F93}" srcOrd="0" destOrd="0" presId="urn:microsoft.com/office/officeart/2005/8/layout/matrix2"/>
    <dgm:cxn modelId="{A6490936-7566-4179-8F1D-926D0A5EE411}" type="presOf" srcId="{F5080987-2BFC-4C67-8483-2B2E882F91C2}" destId="{53FFC349-163C-4612-98ED-D00C5F7AFE17}" srcOrd="0" destOrd="0" presId="urn:microsoft.com/office/officeart/2005/8/layout/matrix2"/>
    <dgm:cxn modelId="{B50DE137-9B11-47B5-B7F6-8A517F1BE2C6}" type="presOf" srcId="{2EF5ACDD-350D-4C44-87E5-B21FBBED56B0}" destId="{CDD3C512-BD40-4F54-A428-5D0CAAC92D0B}" srcOrd="0" destOrd="0" presId="urn:microsoft.com/office/officeart/2005/8/layout/matrix2"/>
    <dgm:cxn modelId="{F5A1E452-238B-4ECF-992F-A3A996144BDC}" srcId="{F5A8E5C6-ADF5-42B8-B306-14A5485198C9}" destId="{43EF98E6-D9B2-415D-9E41-D94513E73238}" srcOrd="2" destOrd="0" parTransId="{CE9139CF-DAC9-4289-87D5-283E0339BB14}" sibTransId="{A4E92EBD-6EBB-44E7-9BB4-5365DAC3840D}"/>
    <dgm:cxn modelId="{8A02E177-2D85-4CCD-B929-1A46481EE8F8}" srcId="{F5A8E5C6-ADF5-42B8-B306-14A5485198C9}" destId="{0CABB4DD-538B-41F3-AC9B-1D9BD221CF93}" srcOrd="1" destOrd="0" parTransId="{0802B62A-415D-4EB4-B130-EADCB8969417}" sibTransId="{D8D87570-2EB8-4445-8C70-1645FD1A0044}"/>
    <dgm:cxn modelId="{FBDCE7BC-2A27-42FA-AE13-A9F049E7A8A6}" type="presOf" srcId="{43EF98E6-D9B2-415D-9E41-D94513E73238}" destId="{4516E024-9EF0-41AE-A35E-7740BFF6A238}" srcOrd="0" destOrd="0" presId="urn:microsoft.com/office/officeart/2005/8/layout/matrix2"/>
    <dgm:cxn modelId="{B04F86D9-35A7-42EE-A560-D947B02541C4}" srcId="{F5A8E5C6-ADF5-42B8-B306-14A5485198C9}" destId="{2EF5ACDD-350D-4C44-87E5-B21FBBED56B0}" srcOrd="3" destOrd="0" parTransId="{F600391B-28C1-4048-A8EC-76539ED9E469}" sibTransId="{9FC7ED9F-14BE-41AF-B915-6E6B2E2C6122}"/>
    <dgm:cxn modelId="{CD20C898-ADFC-45D4-A8A1-7BBA10E2A54F}" type="presParOf" srcId="{EF20AAD5-A1F9-4A26-B589-99AED4317F93}" destId="{0F19BAF9-2D45-499B-9FA9-65E52EA403BD}" srcOrd="0" destOrd="0" presId="urn:microsoft.com/office/officeart/2005/8/layout/matrix2"/>
    <dgm:cxn modelId="{4888D49B-26E6-4AB9-BF63-DC2B1BE558DD}" type="presParOf" srcId="{EF20AAD5-A1F9-4A26-B589-99AED4317F93}" destId="{53FFC349-163C-4612-98ED-D00C5F7AFE17}" srcOrd="1" destOrd="0" presId="urn:microsoft.com/office/officeart/2005/8/layout/matrix2"/>
    <dgm:cxn modelId="{AD962F2E-5F1E-4E03-9C46-AB9D8463F732}" type="presParOf" srcId="{EF20AAD5-A1F9-4A26-B589-99AED4317F93}" destId="{8C8E1AB4-643E-438D-BA75-AFE9E7F39A36}" srcOrd="2" destOrd="0" presId="urn:microsoft.com/office/officeart/2005/8/layout/matrix2"/>
    <dgm:cxn modelId="{20DEB6EB-F732-4909-9C92-B33984A42BE6}" type="presParOf" srcId="{EF20AAD5-A1F9-4A26-B589-99AED4317F93}" destId="{4516E024-9EF0-41AE-A35E-7740BFF6A238}" srcOrd="3" destOrd="0" presId="urn:microsoft.com/office/officeart/2005/8/layout/matrix2"/>
    <dgm:cxn modelId="{C3532A19-C9D7-49C6-A514-3FF655D958BA}" type="presParOf" srcId="{EF20AAD5-A1F9-4A26-B589-99AED4317F93}" destId="{CDD3C512-BD40-4F54-A428-5D0CAAC92D0B}"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677B3-96EE-4F83-83E4-DEE2F91F9AED}">
      <dsp:nvSpPr>
        <dsp:cNvPr id="0" name=""/>
        <dsp:cNvSpPr/>
      </dsp:nvSpPr>
      <dsp:spPr>
        <a:xfrm>
          <a:off x="1134766" y="2974"/>
          <a:ext cx="760177" cy="76017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00FE47-F53D-4075-A5C2-CF5E3B03E262}">
      <dsp:nvSpPr>
        <dsp:cNvPr id="0" name=""/>
        <dsp:cNvSpPr/>
      </dsp:nvSpPr>
      <dsp:spPr>
        <a:xfrm>
          <a:off x="1294403" y="162612"/>
          <a:ext cx="440903" cy="44090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D5A8C5-BA0D-42D1-9DF1-6E2FF9013D52}">
      <dsp:nvSpPr>
        <dsp:cNvPr id="0" name=""/>
        <dsp:cNvSpPr/>
      </dsp:nvSpPr>
      <dsp:spPr>
        <a:xfrm>
          <a:off x="2057839" y="2974"/>
          <a:ext cx="1791847" cy="760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b-NO" sz="1600" kern="1200" dirty="0"/>
            <a:t>Gir lokalt et høyere statisk trykk</a:t>
          </a:r>
          <a:endParaRPr lang="en-US" sz="1600" kern="1200" dirty="0"/>
        </a:p>
      </dsp:txBody>
      <dsp:txXfrm>
        <a:off x="2057839" y="2974"/>
        <a:ext cx="1791847" cy="760177"/>
      </dsp:txXfrm>
    </dsp:sp>
    <dsp:sp modelId="{5CF82CAA-4B9D-4A62-ACDC-318BA3FB19A9}">
      <dsp:nvSpPr>
        <dsp:cNvPr id="0" name=""/>
        <dsp:cNvSpPr/>
      </dsp:nvSpPr>
      <dsp:spPr>
        <a:xfrm>
          <a:off x="4161902" y="2974"/>
          <a:ext cx="760177" cy="76017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D281D4-D27B-45D4-A7E8-8F1166D4A08C}">
      <dsp:nvSpPr>
        <dsp:cNvPr id="0" name=""/>
        <dsp:cNvSpPr/>
      </dsp:nvSpPr>
      <dsp:spPr>
        <a:xfrm>
          <a:off x="4321540" y="162612"/>
          <a:ext cx="440903" cy="44090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C715A4-5D38-4662-AC3D-3A33D81072E1}">
      <dsp:nvSpPr>
        <dsp:cNvPr id="0" name=""/>
        <dsp:cNvSpPr/>
      </dsp:nvSpPr>
      <dsp:spPr>
        <a:xfrm>
          <a:off x="5084975" y="2974"/>
          <a:ext cx="1791847" cy="760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b-NO" sz="1600" kern="1200" dirty="0"/>
            <a:t>Fører til at fartsmåler og høydemåler viser for lave verdier</a:t>
          </a:r>
          <a:endParaRPr lang="en-US" sz="1600" kern="1200" dirty="0"/>
        </a:p>
      </dsp:txBody>
      <dsp:txXfrm>
        <a:off x="5084975" y="2974"/>
        <a:ext cx="1791847" cy="760177"/>
      </dsp:txXfrm>
    </dsp:sp>
    <dsp:sp modelId="{6D6836FE-AE5D-4E36-9FBE-AFDE37FB1AFC}">
      <dsp:nvSpPr>
        <dsp:cNvPr id="0" name=""/>
        <dsp:cNvSpPr/>
      </dsp:nvSpPr>
      <dsp:spPr>
        <a:xfrm>
          <a:off x="7189039" y="2974"/>
          <a:ext cx="760177" cy="76017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5A17F3-6346-49A5-A317-3A8B4313FA6A}">
      <dsp:nvSpPr>
        <dsp:cNvPr id="0" name=""/>
        <dsp:cNvSpPr/>
      </dsp:nvSpPr>
      <dsp:spPr>
        <a:xfrm>
          <a:off x="7348676" y="162612"/>
          <a:ext cx="440903" cy="4409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D269BE-F0EB-4F20-BEEC-50926ACFA9F6}">
      <dsp:nvSpPr>
        <dsp:cNvPr id="0" name=""/>
        <dsp:cNvSpPr/>
      </dsp:nvSpPr>
      <dsp:spPr>
        <a:xfrm>
          <a:off x="8112111" y="2974"/>
          <a:ext cx="1791847" cy="760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b-NO" sz="1600" kern="1200" dirty="0"/>
            <a:t>Stigefartsmåleren indikerer synk</a:t>
          </a:r>
          <a:endParaRPr lang="en-US" sz="1600" kern="1200" dirty="0"/>
        </a:p>
      </dsp:txBody>
      <dsp:txXfrm>
        <a:off x="8112111" y="2974"/>
        <a:ext cx="1791847" cy="760177"/>
      </dsp:txXfrm>
    </dsp:sp>
    <dsp:sp modelId="{A27671FC-CDFB-4DA5-A8C2-B982E5A1AFA2}">
      <dsp:nvSpPr>
        <dsp:cNvPr id="0" name=""/>
        <dsp:cNvSpPr/>
      </dsp:nvSpPr>
      <dsp:spPr>
        <a:xfrm>
          <a:off x="1134766" y="1478157"/>
          <a:ext cx="760177" cy="76017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88FC24-9CE8-48A9-9938-A670B19AB262}">
      <dsp:nvSpPr>
        <dsp:cNvPr id="0" name=""/>
        <dsp:cNvSpPr/>
      </dsp:nvSpPr>
      <dsp:spPr>
        <a:xfrm>
          <a:off x="1294403" y="1637794"/>
          <a:ext cx="440903" cy="44090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48D452-FBFE-4949-B0C4-58147F28BAFF}">
      <dsp:nvSpPr>
        <dsp:cNvPr id="0" name=""/>
        <dsp:cNvSpPr/>
      </dsp:nvSpPr>
      <dsp:spPr>
        <a:xfrm>
          <a:off x="2057839" y="1478157"/>
          <a:ext cx="1791847" cy="760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b-NO" sz="1600" kern="1200" dirty="0"/>
            <a:t>Kan under visse forutsetninger brukes til å øke akselerasjonen</a:t>
          </a:r>
          <a:endParaRPr lang="en-US" sz="1600" kern="1200" dirty="0"/>
        </a:p>
      </dsp:txBody>
      <dsp:txXfrm>
        <a:off x="2057839" y="1478157"/>
        <a:ext cx="1791847" cy="760177"/>
      </dsp:txXfrm>
    </dsp:sp>
    <dsp:sp modelId="{E44296BB-5243-4A39-AB7C-FC394F35A54F}">
      <dsp:nvSpPr>
        <dsp:cNvPr id="0" name=""/>
        <dsp:cNvSpPr/>
      </dsp:nvSpPr>
      <dsp:spPr>
        <a:xfrm>
          <a:off x="4161902" y="1478157"/>
          <a:ext cx="760177" cy="760177"/>
        </a:xfrm>
        <a:prstGeom prst="ellipse">
          <a:avLst/>
        </a:prstGeom>
        <a:solidFill>
          <a:srgbClr val="C00000"/>
        </a:solidFill>
        <a:ln>
          <a:noFill/>
        </a:ln>
        <a:effectLst/>
      </dsp:spPr>
      <dsp:style>
        <a:lnRef idx="0">
          <a:scrgbClr r="0" g="0" b="0"/>
        </a:lnRef>
        <a:fillRef idx="1">
          <a:scrgbClr r="0" g="0" b="0"/>
        </a:fillRef>
        <a:effectRef idx="0">
          <a:scrgbClr r="0" g="0" b="0"/>
        </a:effectRef>
        <a:fontRef idx="minor"/>
      </dsp:style>
    </dsp:sp>
    <dsp:sp modelId="{4F22FA24-F76B-4195-87EF-54C067C42517}">
      <dsp:nvSpPr>
        <dsp:cNvPr id="0" name=""/>
        <dsp:cNvSpPr/>
      </dsp:nvSpPr>
      <dsp:spPr>
        <a:xfrm>
          <a:off x="4321540" y="1637794"/>
          <a:ext cx="440903" cy="440903"/>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6E04EA-1810-4079-A657-5DA50D8789BF}">
      <dsp:nvSpPr>
        <dsp:cNvPr id="0" name=""/>
        <dsp:cNvSpPr/>
      </dsp:nvSpPr>
      <dsp:spPr>
        <a:xfrm>
          <a:off x="5084975" y="1478157"/>
          <a:ext cx="1791847" cy="760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b-NO" sz="1600" kern="1200" dirty="0"/>
            <a:t>Gjør det mulig å ta av med et for tungt og feillastet fly </a:t>
          </a:r>
          <a:endParaRPr lang="en-US" sz="1600" kern="1200" dirty="0"/>
        </a:p>
      </dsp:txBody>
      <dsp:txXfrm>
        <a:off x="5084975" y="1478157"/>
        <a:ext cx="1791847" cy="760177"/>
      </dsp:txXfrm>
    </dsp:sp>
    <dsp:sp modelId="{1ED6DC1D-1559-4536-B994-B05AC7AB8667}">
      <dsp:nvSpPr>
        <dsp:cNvPr id="0" name=""/>
        <dsp:cNvSpPr/>
      </dsp:nvSpPr>
      <dsp:spPr>
        <a:xfrm>
          <a:off x="7189039" y="1478157"/>
          <a:ext cx="760177" cy="76017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9F4370-BD4D-43FC-8568-67679C44D34F}">
      <dsp:nvSpPr>
        <dsp:cNvPr id="0" name=""/>
        <dsp:cNvSpPr/>
      </dsp:nvSpPr>
      <dsp:spPr>
        <a:xfrm>
          <a:off x="7348676" y="1637794"/>
          <a:ext cx="440903" cy="440903"/>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0EDA3B-6CF2-40B6-A566-16E2976D50CE}">
      <dsp:nvSpPr>
        <dsp:cNvPr id="0" name=""/>
        <dsp:cNvSpPr/>
      </dsp:nvSpPr>
      <dsp:spPr>
        <a:xfrm>
          <a:off x="8112111" y="1478157"/>
          <a:ext cx="1791847" cy="760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b-NO" sz="1600" kern="1200" dirty="0"/>
            <a:t>Gjør det mulig at vi med feil teknikk «flyter» langs banen når vi skal lande</a:t>
          </a:r>
          <a:endParaRPr lang="en-US" sz="1600" kern="1200" dirty="0"/>
        </a:p>
      </dsp:txBody>
      <dsp:txXfrm>
        <a:off x="8112111" y="1478157"/>
        <a:ext cx="1791847" cy="760177"/>
      </dsp:txXfrm>
    </dsp:sp>
    <dsp:sp modelId="{8B202C38-897D-41C4-A704-DF13D0B1B380}">
      <dsp:nvSpPr>
        <dsp:cNvPr id="0" name=""/>
        <dsp:cNvSpPr/>
      </dsp:nvSpPr>
      <dsp:spPr>
        <a:xfrm>
          <a:off x="1183708" y="2989493"/>
          <a:ext cx="760177" cy="760177"/>
        </a:xfrm>
        <a:prstGeom prst="ellipse">
          <a:avLst/>
        </a:prstGeom>
        <a:solidFill>
          <a:srgbClr val="FF0000"/>
        </a:solidFill>
        <a:ln>
          <a:noFill/>
        </a:ln>
        <a:effectLst/>
      </dsp:spPr>
      <dsp:style>
        <a:lnRef idx="0">
          <a:scrgbClr r="0" g="0" b="0"/>
        </a:lnRef>
        <a:fillRef idx="1">
          <a:scrgbClr r="0" g="0" b="0"/>
        </a:fillRef>
        <a:effectRef idx="0">
          <a:scrgbClr r="0" g="0" b="0"/>
        </a:effectRef>
        <a:fontRef idx="minor"/>
      </dsp:style>
    </dsp:sp>
    <dsp:sp modelId="{0DAE085B-1125-4336-B15F-8B7555507140}">
      <dsp:nvSpPr>
        <dsp:cNvPr id="0" name=""/>
        <dsp:cNvSpPr/>
      </dsp:nvSpPr>
      <dsp:spPr>
        <a:xfrm>
          <a:off x="1343345" y="3115630"/>
          <a:ext cx="440903" cy="44090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7538F7-C944-4DAC-99B0-2DDF4780940A}">
      <dsp:nvSpPr>
        <dsp:cNvPr id="0" name=""/>
        <dsp:cNvSpPr/>
      </dsp:nvSpPr>
      <dsp:spPr>
        <a:xfrm>
          <a:off x="2062621" y="2721363"/>
          <a:ext cx="3735876" cy="1249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b-NO" sz="1600" kern="1200" dirty="0"/>
            <a:t>Bakkeeffekten har vært medvirkende til flere alvorlige hendelser og ulykker, noen også med dødelig utgang</a:t>
          </a:r>
          <a:endParaRPr lang="en-US" sz="1600" kern="1200" dirty="0"/>
        </a:p>
      </dsp:txBody>
      <dsp:txXfrm>
        <a:off x="2062621" y="2721363"/>
        <a:ext cx="3735876" cy="1249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D5AE2-AF56-4184-9E1D-0028B3CE6332}">
      <dsp:nvSpPr>
        <dsp:cNvPr id="0" name=""/>
        <dsp:cNvSpPr/>
      </dsp:nvSpPr>
      <dsp:spPr>
        <a:xfrm>
          <a:off x="0" y="53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625635-B20B-4234-81D9-D3D0C02F8A0E}">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A89602-5D25-402E-8A1D-59BA25FBD9BC}">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90000"/>
            </a:lnSpc>
            <a:spcBef>
              <a:spcPct val="0"/>
            </a:spcBef>
            <a:spcAft>
              <a:spcPct val="35000"/>
            </a:spcAft>
            <a:buNone/>
          </a:pPr>
          <a:r>
            <a:rPr lang="nb-NO" sz="2100" i="1" kern="1200" dirty="0"/>
            <a:t>Vortilons</a:t>
          </a:r>
          <a:r>
            <a:rPr lang="nb-NO" sz="2100" kern="1200" dirty="0"/>
            <a:t>. Faste plater som er festet under vingen ved fremkanten. Når vingen nærmer seg steiling, er platene montert på en slik måte at de genererer virvler og lager energi til luftstrømmen, slik at det forsinker separasjon av luftstrømmen </a:t>
          </a:r>
          <a:endParaRPr lang="en-US" sz="2100" kern="1200" dirty="0"/>
        </a:p>
      </dsp:txBody>
      <dsp:txXfrm>
        <a:off x="1435590" y="531"/>
        <a:ext cx="9080009" cy="1242935"/>
      </dsp:txXfrm>
    </dsp:sp>
    <dsp:sp modelId="{DF100EDC-92DF-43B1-878A-2F3C44B62289}">
      <dsp:nvSpPr>
        <dsp:cNvPr id="0" name=""/>
        <dsp:cNvSpPr/>
      </dsp:nvSpPr>
      <dsp:spPr>
        <a:xfrm>
          <a:off x="0" y="155420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C8BABA-3E8A-4465-B6EB-262D1C83C32C}">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E960E2-68CA-4DBC-9128-287E02D4444C}">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90000"/>
            </a:lnSpc>
            <a:spcBef>
              <a:spcPct val="0"/>
            </a:spcBef>
            <a:spcAft>
              <a:spcPct val="35000"/>
            </a:spcAft>
            <a:buNone/>
          </a:pPr>
          <a:r>
            <a:rPr lang="nb-NO" sz="2100" i="1" kern="1200" dirty="0"/>
            <a:t>Stall strip. </a:t>
          </a:r>
          <a:r>
            <a:rPr lang="nb-NO" sz="2100" b="0" i="0" kern="1200" dirty="0"/>
            <a:t>E</a:t>
          </a:r>
          <a:r>
            <a:rPr lang="nb-NO" sz="2100" kern="1200" dirty="0"/>
            <a:t>n smal kant som festes på vingens fremkant, spesielt nær vingeroten for at vingen skal steile forsiktig og kontrollert. </a:t>
          </a:r>
          <a:endParaRPr lang="en-US" sz="2100" kern="1200" dirty="0"/>
        </a:p>
      </dsp:txBody>
      <dsp:txXfrm>
        <a:off x="1435590" y="1554201"/>
        <a:ext cx="9080009" cy="1242935"/>
      </dsp:txXfrm>
    </dsp:sp>
    <dsp:sp modelId="{58BCB9A3-423C-49A6-823A-4A14211E8B6A}">
      <dsp:nvSpPr>
        <dsp:cNvPr id="0" name=""/>
        <dsp:cNvSpPr/>
      </dsp:nvSpPr>
      <dsp:spPr>
        <a:xfrm>
          <a:off x="0" y="3107870"/>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F5AF76-A087-45C6-BEBE-92FE8C50BE3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13D464-A69E-442B-9B92-FCB17411C2A5}">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90000"/>
            </a:lnSpc>
            <a:spcBef>
              <a:spcPct val="0"/>
            </a:spcBef>
            <a:spcAft>
              <a:spcPct val="35000"/>
            </a:spcAft>
            <a:buNone/>
          </a:pPr>
          <a:r>
            <a:rPr lang="nb-NO" sz="2100" i="1" kern="1200" dirty="0"/>
            <a:t>Stall </a:t>
          </a:r>
          <a:r>
            <a:rPr lang="nb-NO" sz="2100" i="1" kern="1200" dirty="0" err="1"/>
            <a:t>fence</a:t>
          </a:r>
          <a:r>
            <a:rPr lang="nb-NO" sz="2100" i="1" kern="1200" dirty="0"/>
            <a:t> eller wing </a:t>
          </a:r>
          <a:r>
            <a:rPr lang="nb-NO" sz="2100" i="1" kern="1200" dirty="0" err="1"/>
            <a:t>fence</a:t>
          </a:r>
          <a:r>
            <a:rPr lang="nb-NO" sz="2100" kern="1200" dirty="0"/>
            <a:t>. En flat plate som står i samme retning som vingens korde. Stopper luftstrømmen som går ut mot vingetippene, og hindrer at hele vingen steiler samtidig. Er vanlig på fly med pilformede vinger </a:t>
          </a:r>
          <a:endParaRPr lang="en-US" sz="2100" kern="1200" dirty="0"/>
        </a:p>
      </dsp:txBody>
      <dsp:txXfrm>
        <a:off x="1435590" y="3107870"/>
        <a:ext cx="90800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9BAF9-2D45-499B-9FA9-65E52EA403BD}">
      <dsp:nvSpPr>
        <dsp:cNvPr id="0" name=""/>
        <dsp:cNvSpPr/>
      </dsp:nvSpPr>
      <dsp:spPr>
        <a:xfrm>
          <a:off x="314088" y="0"/>
          <a:ext cx="5885426" cy="5885426"/>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FFC349-163C-4612-98ED-D00C5F7AFE17}">
      <dsp:nvSpPr>
        <dsp:cNvPr id="0" name=""/>
        <dsp:cNvSpPr/>
      </dsp:nvSpPr>
      <dsp:spPr>
        <a:xfrm>
          <a:off x="696641" y="382552"/>
          <a:ext cx="2354170" cy="23541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b="1" kern="1200" dirty="0"/>
            <a:t>Positivt dynamisk stabilt: Flyet vil komme tilbake til utgangsposisjonen over tid </a:t>
          </a:r>
          <a:endParaRPr lang="en-US" sz="1900" b="1" kern="1200" dirty="0"/>
        </a:p>
      </dsp:txBody>
      <dsp:txXfrm>
        <a:off x="811562" y="497473"/>
        <a:ext cx="2124328" cy="2124328"/>
      </dsp:txXfrm>
    </dsp:sp>
    <dsp:sp modelId="{8C8E1AB4-643E-438D-BA75-AFE9E7F39A36}">
      <dsp:nvSpPr>
        <dsp:cNvPr id="0" name=""/>
        <dsp:cNvSpPr/>
      </dsp:nvSpPr>
      <dsp:spPr>
        <a:xfrm>
          <a:off x="3462791" y="382552"/>
          <a:ext cx="2354170" cy="23541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b="1" kern="1200" dirty="0"/>
            <a:t>Nøytralt dynamisk stabilt: Bevegelsene vil  hverken øke eller synke. Det er indifferent </a:t>
          </a:r>
          <a:endParaRPr lang="en-US" sz="1900" b="1" kern="1200" dirty="0"/>
        </a:p>
      </dsp:txBody>
      <dsp:txXfrm>
        <a:off x="3577712" y="497473"/>
        <a:ext cx="2124328" cy="2124328"/>
      </dsp:txXfrm>
    </dsp:sp>
    <dsp:sp modelId="{4516E024-9EF0-41AE-A35E-7740BFF6A238}">
      <dsp:nvSpPr>
        <dsp:cNvPr id="0" name=""/>
        <dsp:cNvSpPr/>
      </dsp:nvSpPr>
      <dsp:spPr>
        <a:xfrm>
          <a:off x="696641" y="3148702"/>
          <a:ext cx="2354170" cy="23541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b="1" kern="1200" dirty="0"/>
            <a:t>Negativt dynamisk stabilt: Flyet vil ikke komme tilbake til utgangsposisjonen over tid, tvert imot vil bevegelsene øke. Det er ustabilt</a:t>
          </a:r>
          <a:endParaRPr lang="en-US" sz="1900" b="1" kern="1200" dirty="0"/>
        </a:p>
      </dsp:txBody>
      <dsp:txXfrm>
        <a:off x="811562" y="3263623"/>
        <a:ext cx="2124328" cy="2124328"/>
      </dsp:txXfrm>
    </dsp:sp>
    <dsp:sp modelId="{CDD3C512-BD40-4F54-A428-5D0CAAC92D0B}">
      <dsp:nvSpPr>
        <dsp:cNvPr id="0" name=""/>
        <dsp:cNvSpPr/>
      </dsp:nvSpPr>
      <dsp:spPr>
        <a:xfrm>
          <a:off x="3462791" y="3148702"/>
          <a:ext cx="2354170" cy="23541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b="1" kern="1200" dirty="0"/>
            <a:t>Det er et sertifiseringskrav at flyet er statisk og dynamisk stabilt om alle akser</a:t>
          </a:r>
          <a:endParaRPr lang="en-US" sz="1900" b="1" kern="1200" dirty="0"/>
        </a:p>
      </dsp:txBody>
      <dsp:txXfrm>
        <a:off x="3577712" y="3263623"/>
        <a:ext cx="2124328" cy="212432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DB9E0E-1052-4939-8A62-5DCAE19EA909}" type="datetimeFigureOut">
              <a:rPr lang="nb-NO" smtClean="0"/>
              <a:t>19.02.2024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EB98E-A68B-4121-9ED7-35778ED751AC}" type="slidenum">
              <a:rPr lang="nb-NO" smtClean="0"/>
              <a:t>‹#›</a:t>
            </a:fld>
            <a:endParaRPr lang="nb-NO"/>
          </a:p>
        </p:txBody>
      </p:sp>
    </p:spTree>
    <p:extLst>
      <p:ext uri="{BB962C8B-B14F-4D97-AF65-F5344CB8AC3E}">
        <p14:creationId xmlns:p14="http://schemas.microsoft.com/office/powerpoint/2010/main" val="3793207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B508E6-8D64-4F3F-A664-A4D80DFA5A4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A15C339-DBC7-4195-8D28-56E8EB18C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7CA0FE4-335C-4EAC-8E9C-B2F7C689CD2C}"/>
              </a:ext>
            </a:extLst>
          </p:cNvPr>
          <p:cNvSpPr>
            <a:spLocks noGrp="1"/>
          </p:cNvSpPr>
          <p:nvPr>
            <p:ph type="dt" sz="half" idx="10"/>
          </p:nvPr>
        </p:nvSpPr>
        <p:spPr/>
        <p:txBody>
          <a:bodyPr/>
          <a:lstStyle/>
          <a:p>
            <a:r>
              <a:rPr lang="nb-NO" dirty="0"/>
              <a:t>15.02.2024</a:t>
            </a:r>
          </a:p>
        </p:txBody>
      </p:sp>
      <p:sp>
        <p:nvSpPr>
          <p:cNvPr id="5" name="Plassholder for bunntekst 4">
            <a:extLst>
              <a:ext uri="{FF2B5EF4-FFF2-40B4-BE49-F238E27FC236}">
                <a16:creationId xmlns:a16="http://schemas.microsoft.com/office/drawing/2014/main" id="{1031026F-8089-47F5-BC90-2E2276ABA281}"/>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1C10A092-3EF8-42CA-84C4-B2A8ACD9AEC4}"/>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77106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8D944D-4F7A-4AA0-AAAD-A3E06AF481A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DD9380B-1A94-4934-8DF3-3E4C03739891}"/>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58FA3D7-353F-49B5-BAEA-BC09C29D2145}"/>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65E2E197-4DC0-4683-B7A5-6A45AC6FA83A}"/>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597AFBB4-112B-45F6-97E4-C8022C897CD2}"/>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243358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CC6400F-947B-4208-ACAD-781C3B652F8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3A5B15B-97CF-456B-8D59-0AB94F3B250F}"/>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5C60312-89E6-4F36-9D96-E4120BDD86B7}"/>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63D22F81-FE4C-4774-A009-7D2195658BD6}"/>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8A2487F0-4BB2-4D36-991C-156BB886D5A2}"/>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27619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998654-7FCF-429E-8B26-6E05EE7D44E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B0B4497-A8E0-4D06-8B4E-3AE65B3089FB}"/>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D84C9B7-0D47-49F1-9DA7-14EF884BA83D}"/>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B79B3D39-B7FB-4290-98F0-AE90A213587C}"/>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E255B545-DCFA-4A4E-974D-B8D9F3DE2601}"/>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23088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E28917-35E9-47EE-9136-FF45A38B087E}"/>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5C350D71-9459-49DB-BEAE-301DD9733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285D70FB-34CD-4B78-84E7-F462AD7E9AC8}"/>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3C03D6D6-182B-4D3F-9611-1E7C2983B0D3}"/>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52E8A8D7-824D-490F-86F9-DD797E8A6A7B}"/>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824718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1E7040-C808-43B8-AD51-A180C49FCC7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7C9218-9F8F-455A-9A99-EAB6FA649921}"/>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D463072-75AA-42FD-BA97-916BB3D85D79}"/>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D5DA676-B93A-4492-AD95-789AD3444A38}"/>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A86A2CF2-CBB9-4438-A8D1-0FA3D5849618}"/>
              </a:ext>
            </a:extLst>
          </p:cNvPr>
          <p:cNvSpPr>
            <a:spLocks noGrp="1"/>
          </p:cNvSpPr>
          <p:nvPr>
            <p:ph type="ftr" sz="quarter" idx="11"/>
          </p:nvPr>
        </p:nvSpPr>
        <p:spPr/>
        <p:txBody>
          <a:bodyPr/>
          <a:lstStyle/>
          <a:p>
            <a:r>
              <a:rPr lang="nb-NO"/>
              <a:t>Versjon 1</a:t>
            </a:r>
          </a:p>
        </p:txBody>
      </p:sp>
      <p:sp>
        <p:nvSpPr>
          <p:cNvPr id="7" name="Plassholder for lysbildenummer 6">
            <a:extLst>
              <a:ext uri="{FF2B5EF4-FFF2-40B4-BE49-F238E27FC236}">
                <a16:creationId xmlns:a16="http://schemas.microsoft.com/office/drawing/2014/main" id="{929E71AB-D07C-40D9-8E22-D37A5C11F631}"/>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120072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98EDA5-9BEF-45BA-A603-EAFDDEB20C5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DDFD79C-AF6F-4A35-9110-14F6F3BFB9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FC9F3ADA-C5F7-4356-B082-13361C78DDC5}"/>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D399B7F-155A-490B-8C84-B1B373A1C1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D3C4224D-908A-453A-9428-FDF573F1373E}"/>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B11047A-2636-4B5F-B358-441AB3649C97}"/>
              </a:ext>
            </a:extLst>
          </p:cNvPr>
          <p:cNvSpPr>
            <a:spLocks noGrp="1"/>
          </p:cNvSpPr>
          <p:nvPr>
            <p:ph type="dt" sz="half" idx="10"/>
          </p:nvPr>
        </p:nvSpPr>
        <p:spPr/>
        <p:txBody>
          <a:bodyPr/>
          <a:lstStyle/>
          <a:p>
            <a:r>
              <a:rPr lang="nb-NO"/>
              <a:t>15.01.2020</a:t>
            </a:r>
          </a:p>
        </p:txBody>
      </p:sp>
      <p:sp>
        <p:nvSpPr>
          <p:cNvPr id="8" name="Plassholder for bunntekst 7">
            <a:extLst>
              <a:ext uri="{FF2B5EF4-FFF2-40B4-BE49-F238E27FC236}">
                <a16:creationId xmlns:a16="http://schemas.microsoft.com/office/drawing/2014/main" id="{553C545D-8FA0-4EA8-91E9-17412DAE79E0}"/>
              </a:ext>
            </a:extLst>
          </p:cNvPr>
          <p:cNvSpPr>
            <a:spLocks noGrp="1"/>
          </p:cNvSpPr>
          <p:nvPr>
            <p:ph type="ftr" sz="quarter" idx="11"/>
          </p:nvPr>
        </p:nvSpPr>
        <p:spPr/>
        <p:txBody>
          <a:bodyPr/>
          <a:lstStyle/>
          <a:p>
            <a:r>
              <a:rPr lang="nb-NO"/>
              <a:t>Versjon 1</a:t>
            </a:r>
          </a:p>
        </p:txBody>
      </p:sp>
      <p:sp>
        <p:nvSpPr>
          <p:cNvPr id="9" name="Plassholder for lysbildenummer 8">
            <a:extLst>
              <a:ext uri="{FF2B5EF4-FFF2-40B4-BE49-F238E27FC236}">
                <a16:creationId xmlns:a16="http://schemas.microsoft.com/office/drawing/2014/main" id="{FFE1D339-33FD-41C8-85EA-0D136F2A0454}"/>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330185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F58CCF-4BBC-44EA-A040-C82F2F5FB89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6470D3F-1F63-4A96-877C-88006777CE45}"/>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B93F0D58-4827-4145-82F8-59CAAEF57E75}"/>
              </a:ext>
            </a:extLst>
          </p:cNvPr>
          <p:cNvSpPr>
            <a:spLocks noGrp="1"/>
          </p:cNvSpPr>
          <p:nvPr>
            <p:ph type="ftr" sz="quarter" idx="11"/>
          </p:nvPr>
        </p:nvSpPr>
        <p:spPr/>
        <p:txBody>
          <a:bodyPr/>
          <a:lstStyle/>
          <a:p>
            <a:r>
              <a:rPr lang="nb-NO"/>
              <a:t>Versjon 1</a:t>
            </a:r>
          </a:p>
        </p:txBody>
      </p:sp>
      <p:sp>
        <p:nvSpPr>
          <p:cNvPr id="5" name="Plassholder for lysbildenummer 4">
            <a:extLst>
              <a:ext uri="{FF2B5EF4-FFF2-40B4-BE49-F238E27FC236}">
                <a16:creationId xmlns:a16="http://schemas.microsoft.com/office/drawing/2014/main" id="{86443CDF-14DE-4ADD-B348-CAC4F521A15E}"/>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96814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5A4B479-5921-4F40-876C-2589BF14ED83}"/>
              </a:ext>
            </a:extLst>
          </p:cNvPr>
          <p:cNvSpPr>
            <a:spLocks noGrp="1"/>
          </p:cNvSpPr>
          <p:nvPr>
            <p:ph type="dt" sz="half" idx="10"/>
          </p:nvPr>
        </p:nvSpPr>
        <p:spPr/>
        <p:txBody>
          <a:bodyPr/>
          <a:lstStyle/>
          <a:p>
            <a:r>
              <a:rPr lang="nb-NO"/>
              <a:t>15.01.2020</a:t>
            </a:r>
          </a:p>
        </p:txBody>
      </p:sp>
      <p:sp>
        <p:nvSpPr>
          <p:cNvPr id="3" name="Plassholder for bunntekst 2">
            <a:extLst>
              <a:ext uri="{FF2B5EF4-FFF2-40B4-BE49-F238E27FC236}">
                <a16:creationId xmlns:a16="http://schemas.microsoft.com/office/drawing/2014/main" id="{20CD5852-2AB8-4D70-91B4-EB4D066153E6}"/>
              </a:ext>
            </a:extLst>
          </p:cNvPr>
          <p:cNvSpPr>
            <a:spLocks noGrp="1"/>
          </p:cNvSpPr>
          <p:nvPr>
            <p:ph type="ftr" sz="quarter" idx="11"/>
          </p:nvPr>
        </p:nvSpPr>
        <p:spPr/>
        <p:txBody>
          <a:bodyPr/>
          <a:lstStyle/>
          <a:p>
            <a:r>
              <a:rPr lang="nb-NO"/>
              <a:t>Versjon 1</a:t>
            </a:r>
          </a:p>
        </p:txBody>
      </p:sp>
      <p:sp>
        <p:nvSpPr>
          <p:cNvPr id="4" name="Plassholder for lysbildenummer 3">
            <a:extLst>
              <a:ext uri="{FF2B5EF4-FFF2-40B4-BE49-F238E27FC236}">
                <a16:creationId xmlns:a16="http://schemas.microsoft.com/office/drawing/2014/main" id="{FE988EB2-A9DF-4EE5-BC4A-255B56879DDC}"/>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8204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EEA83A-656B-48B4-97FE-6306D4E0924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EB9397F-1AFC-4070-9A1E-0847AA189B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CD75A99-7D2B-468C-A751-1E530F10A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1157B23D-D800-4405-90C3-342D9E093D54}"/>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8DB0185-4B3F-43E3-8CC9-01BE62113303}"/>
              </a:ext>
            </a:extLst>
          </p:cNvPr>
          <p:cNvSpPr>
            <a:spLocks noGrp="1"/>
          </p:cNvSpPr>
          <p:nvPr>
            <p:ph type="ftr" sz="quarter" idx="11"/>
          </p:nvPr>
        </p:nvSpPr>
        <p:spPr/>
        <p:txBody>
          <a:bodyPr/>
          <a:lstStyle/>
          <a:p>
            <a:r>
              <a:rPr lang="nb-NO"/>
              <a:t>Versjon 1</a:t>
            </a:r>
          </a:p>
        </p:txBody>
      </p:sp>
      <p:sp>
        <p:nvSpPr>
          <p:cNvPr id="7" name="Plassholder for lysbildenummer 6">
            <a:extLst>
              <a:ext uri="{FF2B5EF4-FFF2-40B4-BE49-F238E27FC236}">
                <a16:creationId xmlns:a16="http://schemas.microsoft.com/office/drawing/2014/main" id="{960D75E2-FF93-4313-B581-D6F582417AE8}"/>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6066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5C72FB-26CF-42E0-B8AB-268A6F08B16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63284978-7813-4E48-BA45-3491C704FC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66CB62A-00EA-40C8-88AC-20C72E89C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379D04A2-708B-4607-81DB-0AAFFA3843B7}"/>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DC161C7-61A4-4CFC-B796-AB790C7DE7C4}"/>
              </a:ext>
            </a:extLst>
          </p:cNvPr>
          <p:cNvSpPr>
            <a:spLocks noGrp="1"/>
          </p:cNvSpPr>
          <p:nvPr>
            <p:ph type="ftr" sz="quarter" idx="11"/>
          </p:nvPr>
        </p:nvSpPr>
        <p:spPr/>
        <p:txBody>
          <a:bodyPr/>
          <a:lstStyle/>
          <a:p>
            <a:r>
              <a:rPr lang="nb-NO"/>
              <a:t>Versjon 1</a:t>
            </a:r>
          </a:p>
        </p:txBody>
      </p:sp>
      <p:sp>
        <p:nvSpPr>
          <p:cNvPr id="7" name="Plassholder for lysbildenummer 6">
            <a:extLst>
              <a:ext uri="{FF2B5EF4-FFF2-40B4-BE49-F238E27FC236}">
                <a16:creationId xmlns:a16="http://schemas.microsoft.com/office/drawing/2014/main" id="{ABDC647C-A025-4361-8BF1-3E8939662F69}"/>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03081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E45EBE2-BB82-4F6D-B2E9-B3D2D763C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455077B-9B78-41CD-BC69-4F9B2D4F61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62FCE47-0FFA-470A-A847-1567683D4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b-NO"/>
              <a:t>15.01.2020</a:t>
            </a:r>
          </a:p>
        </p:txBody>
      </p:sp>
      <p:sp>
        <p:nvSpPr>
          <p:cNvPr id="5" name="Plassholder for bunntekst 4">
            <a:extLst>
              <a:ext uri="{FF2B5EF4-FFF2-40B4-BE49-F238E27FC236}">
                <a16:creationId xmlns:a16="http://schemas.microsoft.com/office/drawing/2014/main" id="{1B62C5EA-2820-4B4C-972D-44DD9CFADE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Versjon 1</a:t>
            </a:r>
          </a:p>
        </p:txBody>
      </p:sp>
      <p:sp>
        <p:nvSpPr>
          <p:cNvPr id="6" name="Plassholder for lysbildenummer 5">
            <a:extLst>
              <a:ext uri="{FF2B5EF4-FFF2-40B4-BE49-F238E27FC236}">
                <a16:creationId xmlns:a16="http://schemas.microsoft.com/office/drawing/2014/main" id="{6194052C-9DC9-4EC0-B4F1-24D6516B2F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26CBC-9C11-49D6-8B68-336730307775}" type="slidenum">
              <a:rPr lang="nb-NO" smtClean="0"/>
              <a:t>‹#›</a:t>
            </a:fld>
            <a:endParaRPr lang="nb-NO"/>
          </a:p>
        </p:txBody>
      </p:sp>
    </p:spTree>
    <p:extLst>
      <p:ext uri="{BB962C8B-B14F-4D97-AF65-F5344CB8AC3E}">
        <p14:creationId xmlns:p14="http://schemas.microsoft.com/office/powerpoint/2010/main" val="3453150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hyperlink" Target="https://www.youtube.com/watch?v=pEOmCkZyXzk"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svg"/></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hyperlink" Target="https://www.youtube.com/watch?v=4tLWIvnVnCQ"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www.youtube.com/watch?v=2wlvpJLcf-A"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hyperlink" Target="https://aircrafticing.grc.nasa.gov/2_1_0_0.html" TargetMode="External"/><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www.youtube.com/watch?v=XUtYlR28Yb4"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
            <a:ext cx="12191978" cy="6857988"/>
          </a:xfrm>
          <a:prstGeom prst="rect">
            <a:avLst/>
          </a:prstGeom>
        </p:spPr>
      </p:pic>
      <p:sp>
        <p:nvSpPr>
          <p:cNvPr id="24" name="Rectangle 23">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Sylinder 3">
            <a:extLst>
              <a:ext uri="{FF2B5EF4-FFF2-40B4-BE49-F238E27FC236}">
                <a16:creationId xmlns:a16="http://schemas.microsoft.com/office/drawing/2014/main" id="{B91F12BB-CF1C-4DB9-86D7-2C5A14A91025}"/>
              </a:ext>
            </a:extLst>
          </p:cNvPr>
          <p:cNvSpPr txBox="1"/>
          <p:nvPr/>
        </p:nvSpPr>
        <p:spPr>
          <a:xfrm>
            <a:off x="630688" y="4337523"/>
            <a:ext cx="10918056" cy="1327380"/>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4200" b="1" dirty="0">
                <a:latin typeface="+mj-lt"/>
                <a:ea typeface="+mj-ea"/>
                <a:cs typeface="+mj-cs"/>
              </a:rPr>
              <a:t>FLYGETEORI</a:t>
            </a:r>
          </a:p>
          <a:p>
            <a:pPr algn="ctr">
              <a:lnSpc>
                <a:spcPct val="90000"/>
              </a:lnSpc>
              <a:spcBef>
                <a:spcPct val="0"/>
              </a:spcBef>
              <a:spcAft>
                <a:spcPts val="600"/>
              </a:spcAft>
            </a:pPr>
            <a:r>
              <a:rPr lang="en-US" sz="4200" b="1" dirty="0">
                <a:latin typeface="+mj-lt"/>
                <a:ea typeface="+mj-ea"/>
                <a:cs typeface="+mj-cs"/>
              </a:rPr>
              <a:t>Principles of Flight (</a:t>
            </a:r>
            <a:r>
              <a:rPr lang="en-US" sz="4200" b="1" dirty="0" err="1">
                <a:latin typeface="+mj-lt"/>
                <a:ea typeface="+mj-ea"/>
                <a:cs typeface="+mj-cs"/>
              </a:rPr>
              <a:t>PoF</a:t>
            </a:r>
            <a:r>
              <a:rPr lang="en-US" sz="4200" b="1" dirty="0">
                <a:latin typeface="+mj-lt"/>
                <a:ea typeface="+mj-ea"/>
                <a:cs typeface="+mj-cs"/>
              </a:rPr>
              <a:t>) </a:t>
            </a:r>
          </a:p>
          <a:p>
            <a:pPr algn="ctr">
              <a:lnSpc>
                <a:spcPct val="90000"/>
              </a:lnSpc>
              <a:spcBef>
                <a:spcPct val="0"/>
              </a:spcBef>
              <a:spcAft>
                <a:spcPts val="600"/>
              </a:spcAft>
            </a:pPr>
            <a:r>
              <a:rPr lang="en-US" sz="4200" b="1" dirty="0">
                <a:latin typeface="+mj-lt"/>
                <a:ea typeface="+mj-ea"/>
                <a:cs typeface="+mj-cs"/>
              </a:rPr>
              <a:t>FAGKODE: 5</a:t>
            </a:r>
          </a:p>
        </p:txBody>
      </p:sp>
      <p:cxnSp>
        <p:nvCxnSpPr>
          <p:cNvPr id="26" name="Straight Connector 25">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pic>
        <p:nvPicPr>
          <p:cNvPr id="12" name="Bilde 11">
            <a:extLst>
              <a:ext uri="{FF2B5EF4-FFF2-40B4-BE49-F238E27FC236}">
                <a16:creationId xmlns:a16="http://schemas.microsoft.com/office/drawing/2014/main" id="{34E2FAD6-F2FE-4986-AD00-86F9BDC15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56216" y="5664903"/>
            <a:ext cx="2667000" cy="571500"/>
          </a:xfrm>
          <a:prstGeom prst="rect">
            <a:avLst/>
          </a:prstGeom>
        </p:spPr>
      </p:pic>
      <p:sp>
        <p:nvSpPr>
          <p:cNvPr id="2" name="TekstSylinder 1">
            <a:extLst>
              <a:ext uri="{FF2B5EF4-FFF2-40B4-BE49-F238E27FC236}">
                <a16:creationId xmlns:a16="http://schemas.microsoft.com/office/drawing/2014/main" id="{55BB34A9-25B1-FC99-B55A-B6E7925BCB54}"/>
              </a:ext>
            </a:extLst>
          </p:cNvPr>
          <p:cNvSpPr txBox="1"/>
          <p:nvPr/>
        </p:nvSpPr>
        <p:spPr>
          <a:xfrm>
            <a:off x="355600" y="5895714"/>
            <a:ext cx="1852238" cy="369332"/>
          </a:xfrm>
          <a:prstGeom prst="rect">
            <a:avLst/>
          </a:prstGeom>
          <a:noFill/>
        </p:spPr>
        <p:txBody>
          <a:bodyPr wrap="none" rtlCol="0">
            <a:spAutoFit/>
          </a:bodyPr>
          <a:lstStyle/>
          <a:p>
            <a:r>
              <a:rPr lang="nb-NO" dirty="0"/>
              <a:t>Dato: 18.02.2024 </a:t>
            </a:r>
          </a:p>
        </p:txBody>
      </p:sp>
      <p:sp>
        <p:nvSpPr>
          <p:cNvPr id="5" name="TekstSylinder 4">
            <a:extLst>
              <a:ext uri="{FF2B5EF4-FFF2-40B4-BE49-F238E27FC236}">
                <a16:creationId xmlns:a16="http://schemas.microsoft.com/office/drawing/2014/main" id="{5FBCE45D-BABC-4DA4-0772-9D01C3A02054}"/>
              </a:ext>
            </a:extLst>
          </p:cNvPr>
          <p:cNvSpPr txBox="1"/>
          <p:nvPr/>
        </p:nvSpPr>
        <p:spPr>
          <a:xfrm>
            <a:off x="10596880" y="5936354"/>
            <a:ext cx="1048685" cy="369332"/>
          </a:xfrm>
          <a:prstGeom prst="rect">
            <a:avLst/>
          </a:prstGeom>
          <a:noFill/>
        </p:spPr>
        <p:txBody>
          <a:bodyPr wrap="none" rtlCol="0">
            <a:spAutoFit/>
          </a:bodyPr>
          <a:lstStyle/>
          <a:p>
            <a:r>
              <a:rPr lang="nb-NO" dirty="0"/>
              <a:t>140 sider</a:t>
            </a:r>
          </a:p>
        </p:txBody>
      </p:sp>
    </p:spTree>
    <p:extLst>
      <p:ext uri="{BB962C8B-B14F-4D97-AF65-F5344CB8AC3E}">
        <p14:creationId xmlns:p14="http://schemas.microsoft.com/office/powerpoint/2010/main" val="1243986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AAFED89-FFBC-43E8-916E-3CE4DB149935}"/>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Dynamisk trykk</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3130AC1-E3EC-47CC-A570-0DA27C454FF6}"/>
              </a:ext>
            </a:extLst>
          </p:cNvPr>
          <p:cNvSpPr>
            <a:spLocks noGrp="1"/>
          </p:cNvSpPr>
          <p:nvPr>
            <p:ph idx="1"/>
          </p:nvPr>
        </p:nvSpPr>
        <p:spPr>
          <a:xfrm>
            <a:off x="4976031" y="963877"/>
            <a:ext cx="6377769" cy="4930246"/>
          </a:xfrm>
        </p:spPr>
        <p:txBody>
          <a:bodyPr anchor="ctr">
            <a:normAutofit/>
          </a:bodyPr>
          <a:lstStyle/>
          <a:p>
            <a:pPr marL="0" indent="0">
              <a:buNone/>
            </a:pPr>
            <a:r>
              <a:rPr lang="nb-NO" sz="2400" dirty="0"/>
              <a:t>Dynamisk trykk er når luft i bevegelse treffer en flate og utøver et trykk. Forkortelsen som brukes for dynamisk trykk er q og Pd </a:t>
            </a:r>
          </a:p>
        </p:txBody>
      </p:sp>
      <p:sp>
        <p:nvSpPr>
          <p:cNvPr id="4" name="Plassholder for dato 3">
            <a:extLst>
              <a:ext uri="{FF2B5EF4-FFF2-40B4-BE49-F238E27FC236}">
                <a16:creationId xmlns:a16="http://schemas.microsoft.com/office/drawing/2014/main" id="{9840F8EA-415F-4885-A8F2-C470473A0992}"/>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6B34D9C5-2478-44DE-8B5A-85E92F8798F9}"/>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2845892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AE1F415-8254-4A75-98EF-F4FACDD42DA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kern="1200" dirty="0" err="1">
                <a:solidFill>
                  <a:schemeClr val="tx1"/>
                </a:solidFill>
                <a:latin typeface="+mj-lt"/>
                <a:ea typeface="+mj-ea"/>
                <a:cs typeface="+mj-cs"/>
              </a:rPr>
              <a:t>Statisk</a:t>
            </a:r>
            <a:r>
              <a:rPr lang="en-US" sz="4800" b="1" kern="1200" dirty="0">
                <a:solidFill>
                  <a:schemeClr val="tx1"/>
                </a:solidFill>
                <a:latin typeface="+mj-lt"/>
                <a:ea typeface="+mj-ea"/>
                <a:cs typeface="+mj-cs"/>
              </a:rPr>
              <a:t> og </a:t>
            </a:r>
            <a:r>
              <a:rPr lang="en-US" sz="4800" b="1" kern="1200" dirty="0" err="1">
                <a:solidFill>
                  <a:schemeClr val="tx1"/>
                </a:solidFill>
                <a:latin typeface="+mj-lt"/>
                <a:ea typeface="+mj-ea"/>
                <a:cs typeface="+mj-cs"/>
              </a:rPr>
              <a:t>dynamisk</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tverrstabilitet</a:t>
            </a:r>
            <a:endParaRPr lang="en-US" sz="4800" b="1" kern="1200" dirty="0">
              <a:solidFill>
                <a:schemeClr val="tx1"/>
              </a:solidFill>
              <a:latin typeface="+mj-lt"/>
              <a:ea typeface="+mj-ea"/>
              <a:cs typeface="+mj-cs"/>
            </a:endParaRP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lassholder for innhold 4" descr="Et bilde som inneholder tekst, kart&#10;&#10;Automatisk generert beskrivelse">
            <a:extLst>
              <a:ext uri="{FF2B5EF4-FFF2-40B4-BE49-F238E27FC236}">
                <a16:creationId xmlns:a16="http://schemas.microsoft.com/office/drawing/2014/main" id="{3EC32BE8-0596-4047-A500-BECBE0A076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5394" y="771988"/>
            <a:ext cx="6600258" cy="5511215"/>
          </a:xfrm>
          <a:prstGeom prst="rect">
            <a:avLst/>
          </a:prstGeom>
        </p:spPr>
      </p:pic>
      <p:sp>
        <p:nvSpPr>
          <p:cNvPr id="3" name="Plassholder for dato 2">
            <a:extLst>
              <a:ext uri="{FF2B5EF4-FFF2-40B4-BE49-F238E27FC236}">
                <a16:creationId xmlns:a16="http://schemas.microsoft.com/office/drawing/2014/main" id="{81C6B9F7-96AF-4402-B709-8853357C9137}"/>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DEA8C8BC-21FD-4671-BCB5-53083661D2F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1000821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BF622E1-595A-46FD-9EE9-834E0B9CDEE6}"/>
              </a:ext>
            </a:extLst>
          </p:cNvPr>
          <p:cNvSpPr>
            <a:spLocks noGrp="1"/>
          </p:cNvSpPr>
          <p:nvPr>
            <p:ph type="title"/>
          </p:nvPr>
        </p:nvSpPr>
        <p:spPr>
          <a:xfrm>
            <a:off x="411480" y="991443"/>
            <a:ext cx="4443154" cy="1087819"/>
          </a:xfrm>
        </p:spPr>
        <p:txBody>
          <a:bodyPr anchor="b">
            <a:normAutofit/>
          </a:bodyPr>
          <a:lstStyle/>
          <a:p>
            <a:r>
              <a:rPr lang="nb-NO" sz="3400" b="1" dirty="0"/>
              <a:t>Statisk og dynamisk retningsstabilitet</a:t>
            </a:r>
          </a:p>
        </p:txBody>
      </p:sp>
      <p:sp>
        <p:nvSpPr>
          <p:cNvPr id="12" name="Rectangle 11">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CE70E969-988B-43EA-BE47-C6101E56AE07}"/>
              </a:ext>
            </a:extLst>
          </p:cNvPr>
          <p:cNvSpPr>
            <a:spLocks noGrp="1"/>
          </p:cNvSpPr>
          <p:nvPr>
            <p:ph idx="1"/>
          </p:nvPr>
        </p:nvSpPr>
        <p:spPr>
          <a:xfrm>
            <a:off x="411480" y="2684095"/>
            <a:ext cx="4443154" cy="3492868"/>
          </a:xfrm>
        </p:spPr>
        <p:txBody>
          <a:bodyPr>
            <a:normAutofit/>
          </a:bodyPr>
          <a:lstStyle/>
          <a:p>
            <a:r>
              <a:rPr lang="nb-NO" sz="2400" dirty="0"/>
              <a:t>Stabilitet om vertikalaksen</a:t>
            </a:r>
          </a:p>
          <a:p>
            <a:r>
              <a:rPr lang="nb-NO" sz="2400" dirty="0"/>
              <a:t>Dersom vi får et plutselig dreiemoment om vertikalaksen – skal flyet rette seg opp av seg selv</a:t>
            </a:r>
          </a:p>
          <a:p>
            <a:r>
              <a:rPr lang="nb-NO" sz="2400" dirty="0"/>
              <a:t>Pilformede vinger kan monteres for å bedre retningsstabiliteten</a:t>
            </a:r>
          </a:p>
        </p:txBody>
      </p:sp>
      <p:pic>
        <p:nvPicPr>
          <p:cNvPr id="5" name="Bilde 4">
            <a:extLst>
              <a:ext uri="{FF2B5EF4-FFF2-40B4-BE49-F238E27FC236}">
                <a16:creationId xmlns:a16="http://schemas.microsoft.com/office/drawing/2014/main" id="{37FEA72D-AD79-4C40-B0FE-DABFF3385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8160" y="625683"/>
            <a:ext cx="5582360" cy="6434998"/>
          </a:xfrm>
          <a:prstGeom prst="rect">
            <a:avLst/>
          </a:prstGeom>
        </p:spPr>
      </p:pic>
      <p:sp>
        <p:nvSpPr>
          <p:cNvPr id="4" name="Plassholder for dato 3">
            <a:extLst>
              <a:ext uri="{FF2B5EF4-FFF2-40B4-BE49-F238E27FC236}">
                <a16:creationId xmlns:a16="http://schemas.microsoft.com/office/drawing/2014/main" id="{D9894015-92CF-45A5-B97F-6382E3782410}"/>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17AFF249-9862-403F-A31D-B598E470590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8307184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err="1">
                <a:solidFill>
                  <a:schemeClr val="tx1">
                    <a:lumMod val="85000"/>
                    <a:lumOff val="15000"/>
                  </a:schemeClr>
                </a:solidFill>
              </a:rPr>
              <a:t>Kraftbalanse</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855414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E809651-260C-4A9A-BE84-ED6D34854D95}"/>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Forskjellige vinkler</a:t>
            </a:r>
            <a:r>
              <a:rPr lang="nb-NO">
                <a:solidFill>
                  <a:schemeClr val="accent1"/>
                </a:solidFill>
              </a:rPr>
              <a:t>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3BAB07E4-2195-46FA-88E8-6F050AC7172B}"/>
              </a:ext>
            </a:extLst>
          </p:cNvPr>
          <p:cNvSpPr>
            <a:spLocks noGrp="1"/>
          </p:cNvSpPr>
          <p:nvPr>
            <p:ph idx="1"/>
          </p:nvPr>
        </p:nvSpPr>
        <p:spPr>
          <a:xfrm>
            <a:off x="4976031" y="963877"/>
            <a:ext cx="6377769" cy="4930246"/>
          </a:xfrm>
        </p:spPr>
        <p:txBody>
          <a:bodyPr anchor="ctr">
            <a:normAutofit/>
          </a:bodyPr>
          <a:lstStyle/>
          <a:p>
            <a:r>
              <a:rPr lang="nb-NO" dirty="0"/>
              <a:t>Angrepsvinkelen er vinkelen mellom vingens korde og relativ vind</a:t>
            </a:r>
          </a:p>
          <a:p>
            <a:r>
              <a:rPr lang="nb-NO" dirty="0"/>
              <a:t>Monteringsvinkelen («angle of incidence») er vinkelen mellom vingens korde og lengdeaksen</a:t>
            </a:r>
          </a:p>
          <a:p>
            <a:r>
              <a:rPr lang="nb-NO" dirty="0"/>
              <a:t>Nesestilling («pitch angle») er vinkelen mellom flyets lengdeakse og horisonten</a:t>
            </a:r>
          </a:p>
          <a:p>
            <a:r>
              <a:rPr lang="nb-NO" dirty="0"/>
              <a:t>Prøv å tegne de tre vinklene opp på et ark slik at du ser forskjellene</a:t>
            </a:r>
          </a:p>
        </p:txBody>
      </p:sp>
      <p:sp>
        <p:nvSpPr>
          <p:cNvPr id="4" name="Plassholder for dato 3">
            <a:extLst>
              <a:ext uri="{FF2B5EF4-FFF2-40B4-BE49-F238E27FC236}">
                <a16:creationId xmlns:a16="http://schemas.microsoft.com/office/drawing/2014/main" id="{A02B9F72-C27D-4C0D-838F-98A5263CA51F}"/>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40CEC37D-B91C-4DD6-8E6C-4EC68AB2CA9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0340000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C928A8B-A717-43E0-B848-A3AEE7C666BB}"/>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De fire kreftene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Plassholder for innhold 2">
            <a:extLst>
              <a:ext uri="{FF2B5EF4-FFF2-40B4-BE49-F238E27FC236}">
                <a16:creationId xmlns:a16="http://schemas.microsoft.com/office/drawing/2014/main" id="{08E24C11-675D-4BF6-9E2A-5F18ABABBA25}"/>
              </a:ext>
            </a:extLst>
          </p:cNvPr>
          <p:cNvSpPr>
            <a:spLocks noGrp="1"/>
          </p:cNvSpPr>
          <p:nvPr>
            <p:ph idx="1"/>
          </p:nvPr>
        </p:nvSpPr>
        <p:spPr>
          <a:xfrm>
            <a:off x="4976031" y="963877"/>
            <a:ext cx="6377769" cy="4930246"/>
          </a:xfrm>
        </p:spPr>
        <p:txBody>
          <a:bodyPr anchor="ctr">
            <a:normAutofit/>
          </a:bodyPr>
          <a:lstStyle/>
          <a:p>
            <a:r>
              <a:rPr lang="nb-NO" sz="2400" dirty="0"/>
              <a:t>Vi repeterer:</a:t>
            </a:r>
          </a:p>
          <a:p>
            <a:r>
              <a:rPr lang="nb-NO" sz="2400" dirty="0"/>
              <a:t>Løft, motstand, trekk-kraft og vekt</a:t>
            </a:r>
          </a:p>
          <a:p>
            <a:r>
              <a:rPr lang="nb-NO" sz="2400" dirty="0"/>
              <a:t>Når trekk-kraft og motstand utligner hverandre er hastigheten konstant</a:t>
            </a:r>
          </a:p>
          <a:p>
            <a:r>
              <a:rPr lang="nb-NO" sz="2400" dirty="0"/>
              <a:t>Når løftet og vekten utligner hverandre er høyden konstant</a:t>
            </a:r>
          </a:p>
          <a:p>
            <a:r>
              <a:rPr lang="nb-NO" sz="2400" dirty="0"/>
              <a:t>Øker trekk-kraften vil flyet akselere og hastigheten øke, og siden motstanden er avhengig av farten vil også motstanden øke</a:t>
            </a:r>
          </a:p>
          <a:p>
            <a:r>
              <a:rPr lang="nb-NO" sz="2400" dirty="0"/>
              <a:t>Når motstanden er tilsvarende trekk-kraften vil flyet ikke lenger akselere, men holde en ny og høyere hastighet</a:t>
            </a:r>
          </a:p>
        </p:txBody>
      </p:sp>
      <p:sp>
        <p:nvSpPr>
          <p:cNvPr id="3" name="Plassholder for dato 2">
            <a:extLst>
              <a:ext uri="{FF2B5EF4-FFF2-40B4-BE49-F238E27FC236}">
                <a16:creationId xmlns:a16="http://schemas.microsoft.com/office/drawing/2014/main" id="{2E380017-1518-4D9F-9CC0-CC4AF3A0DD01}"/>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09C3900D-73B8-4343-8C46-D1B83E20F3B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3672467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C928A8B-A717-43E0-B848-A3AEE7C666B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kern="1200">
                <a:solidFill>
                  <a:schemeClr val="tx1"/>
                </a:solidFill>
                <a:latin typeface="+mj-lt"/>
                <a:ea typeface="+mj-ea"/>
                <a:cs typeface="+mj-cs"/>
              </a:rPr>
              <a:t>De fire kreftene i likevekt – stigning </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lassholder for innhold 4" descr="Et bilde som inneholder tekst, kart&#10;&#10;Automatisk generert beskrivelse">
            <a:extLst>
              <a:ext uri="{FF2B5EF4-FFF2-40B4-BE49-F238E27FC236}">
                <a16:creationId xmlns:a16="http://schemas.microsoft.com/office/drawing/2014/main" id="{6B96DAE1-E6F1-4906-BD89-B9A18B455A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6057" y="625683"/>
            <a:ext cx="6343465" cy="5455380"/>
          </a:xfrm>
          <a:prstGeom prst="rect">
            <a:avLst/>
          </a:prstGeom>
        </p:spPr>
      </p:pic>
      <p:sp>
        <p:nvSpPr>
          <p:cNvPr id="3" name="Plassholder for dato 2">
            <a:extLst>
              <a:ext uri="{FF2B5EF4-FFF2-40B4-BE49-F238E27FC236}">
                <a16:creationId xmlns:a16="http://schemas.microsoft.com/office/drawing/2014/main" id="{32DB72BB-0EEF-43D9-9901-73FEC1F62497}"/>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ED933A61-D898-4CC6-BA41-7B047A1E3D7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0843283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0">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Freeform: Shape 22">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24">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C928A8B-A717-43E0-B848-A3AEE7C666B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kern="1200">
                <a:solidFill>
                  <a:schemeClr val="tx1"/>
                </a:solidFill>
                <a:latin typeface="+mj-lt"/>
                <a:ea typeface="+mj-ea"/>
                <a:cs typeface="+mj-cs"/>
              </a:rPr>
              <a:t>De fire kreftene i likevekt – marsjflyging </a:t>
            </a: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lassholder for innhold 4" descr="Et bilde som inneholder skjermbilde, tegning&#10;&#10;Automatisk generert beskrivelse">
            <a:extLst>
              <a:ext uri="{FF2B5EF4-FFF2-40B4-BE49-F238E27FC236}">
                <a16:creationId xmlns:a16="http://schemas.microsoft.com/office/drawing/2014/main" id="{A1174482-8388-4EC7-91A7-DFD2345F93C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990" r="-1" b="-1"/>
          <a:stretch/>
        </p:blipFill>
        <p:spPr>
          <a:xfrm>
            <a:off x="4948887" y="771988"/>
            <a:ext cx="7238959" cy="4880649"/>
          </a:xfrm>
          <a:prstGeom prst="rect">
            <a:avLst/>
          </a:prstGeom>
        </p:spPr>
      </p:pic>
      <p:sp>
        <p:nvSpPr>
          <p:cNvPr id="3" name="Plassholder for dato 2">
            <a:extLst>
              <a:ext uri="{FF2B5EF4-FFF2-40B4-BE49-F238E27FC236}">
                <a16:creationId xmlns:a16="http://schemas.microsoft.com/office/drawing/2014/main" id="{4C0426B1-8AF0-4D6A-885A-84EE3DAB056F}"/>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91D25004-033A-4E85-A3C2-94819542AE1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0649604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C928A8B-A717-43E0-B848-A3AEE7C666BB}"/>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a:solidFill>
                  <a:srgbClr val="FFFFFF"/>
                </a:solidFill>
                <a:latin typeface="+mj-lt"/>
                <a:ea typeface="+mj-ea"/>
                <a:cs typeface="+mj-cs"/>
              </a:rPr>
              <a:t>De fire kreftene i likevekt – glidning </a:t>
            </a:r>
          </a:p>
        </p:txBody>
      </p:sp>
      <p:cxnSp>
        <p:nvCxnSpPr>
          <p:cNvPr id="21" name="Straight Connector 2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lassholder for innhold 6">
            <a:extLst>
              <a:ext uri="{FF2B5EF4-FFF2-40B4-BE49-F238E27FC236}">
                <a16:creationId xmlns:a16="http://schemas.microsoft.com/office/drawing/2014/main" id="{484AE7BC-BD78-401B-B6DB-DB4C72DCFC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3822" y="1868312"/>
            <a:ext cx="6553545" cy="3129317"/>
          </a:xfrm>
          <a:prstGeom prst="rect">
            <a:avLst/>
          </a:prstGeom>
        </p:spPr>
      </p:pic>
      <p:sp>
        <p:nvSpPr>
          <p:cNvPr id="3" name="Plassholder for dato 2">
            <a:extLst>
              <a:ext uri="{FF2B5EF4-FFF2-40B4-BE49-F238E27FC236}">
                <a16:creationId xmlns:a16="http://schemas.microsoft.com/office/drawing/2014/main" id="{926645C6-1C32-43F1-92EC-412D10BEBB65}"/>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BEED2E97-5FE1-4874-B3F4-77B021CCCC9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4896625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93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C928A8B-A717-43E0-B848-A3AEE7C666BB}"/>
              </a:ext>
            </a:extLst>
          </p:cNvPr>
          <p:cNvSpPr>
            <a:spLocks noGrp="1"/>
          </p:cNvSpPr>
          <p:nvPr>
            <p:ph type="title"/>
          </p:nvPr>
        </p:nvSpPr>
        <p:spPr>
          <a:xfrm>
            <a:off x="524256" y="4767072"/>
            <a:ext cx="6594189" cy="1625210"/>
          </a:xfrm>
        </p:spPr>
        <p:txBody>
          <a:bodyPr>
            <a:normAutofit/>
          </a:bodyPr>
          <a:lstStyle/>
          <a:p>
            <a:pPr algn="r"/>
            <a:r>
              <a:rPr lang="nb-NO" b="1" dirty="0">
                <a:solidFill>
                  <a:srgbClr val="FFFFFF"/>
                </a:solidFill>
              </a:rPr>
              <a:t>De fire kreftene i likevekt – flyging med høy </a:t>
            </a:r>
            <a:r>
              <a:rPr lang="nb-NO" b="1" dirty="0" err="1">
                <a:solidFill>
                  <a:srgbClr val="FFFFFF"/>
                </a:solidFill>
              </a:rPr>
              <a:t>AoA</a:t>
            </a:r>
            <a:r>
              <a:rPr lang="nb-NO" b="1" dirty="0">
                <a:solidFill>
                  <a:srgbClr val="FFFFFF"/>
                </a:solidFill>
              </a:rPr>
              <a:t> </a:t>
            </a:r>
          </a:p>
        </p:txBody>
      </p:sp>
      <p:pic>
        <p:nvPicPr>
          <p:cNvPr id="4" name="Bilde 3" descr="Et bilde som inneholder fly&#10;&#10;Automatisk generert beskrivelse">
            <a:extLst>
              <a:ext uri="{FF2B5EF4-FFF2-40B4-BE49-F238E27FC236}">
                <a16:creationId xmlns:a16="http://schemas.microsoft.com/office/drawing/2014/main" id="{0467D18A-4C23-421E-BE8C-BC58A591F99A}"/>
              </a:ext>
            </a:extLst>
          </p:cNvPr>
          <p:cNvPicPr>
            <a:picLocks noChangeAspect="1"/>
          </p:cNvPicPr>
          <p:nvPr/>
        </p:nvPicPr>
        <p:blipFill rotWithShape="1">
          <a:blip r:embed="rId2">
            <a:extLst>
              <a:ext uri="{28A0092B-C50C-407E-A947-70E740481C1C}">
                <a14:useLocalDpi xmlns:a14="http://schemas.microsoft.com/office/drawing/2010/main" val="0"/>
              </a:ext>
            </a:extLst>
          </a:blip>
          <a:srcRect r="1188" b="-1"/>
          <a:stretch/>
        </p:blipFill>
        <p:spPr>
          <a:xfrm>
            <a:off x="327547" y="321733"/>
            <a:ext cx="7058306" cy="4107392"/>
          </a:xfrm>
          <a:prstGeom prst="rect">
            <a:avLst/>
          </a:prstGeom>
        </p:spPr>
      </p:pic>
      <p:sp>
        <p:nvSpPr>
          <p:cNvPr id="33" name="Rectangle 2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CEA97C6C-8937-4760-8304-EB6B65C801EB}"/>
              </a:ext>
            </a:extLst>
          </p:cNvPr>
          <p:cNvSpPr>
            <a:spLocks noGrp="1"/>
          </p:cNvSpPr>
          <p:nvPr>
            <p:ph idx="1"/>
          </p:nvPr>
        </p:nvSpPr>
        <p:spPr>
          <a:xfrm>
            <a:off x="8029319" y="917725"/>
            <a:ext cx="3424739" cy="4852362"/>
          </a:xfrm>
        </p:spPr>
        <p:txBody>
          <a:bodyPr anchor="ctr">
            <a:normAutofit/>
          </a:bodyPr>
          <a:lstStyle/>
          <a:p>
            <a:r>
              <a:rPr lang="nb-NO" dirty="0">
                <a:solidFill>
                  <a:srgbClr val="FFFFFF"/>
                </a:solidFill>
              </a:rPr>
              <a:t>Flyets nese er plassert høyere i horisonten, hastigheten er lavere, men vi flyr fremdeles horisontal uten at farten øker eller høyden forandres</a:t>
            </a:r>
          </a:p>
        </p:txBody>
      </p:sp>
      <p:sp>
        <p:nvSpPr>
          <p:cNvPr id="3" name="Plassholder for dato 2">
            <a:extLst>
              <a:ext uri="{FF2B5EF4-FFF2-40B4-BE49-F238E27FC236}">
                <a16:creationId xmlns:a16="http://schemas.microsoft.com/office/drawing/2014/main" id="{21BEED6C-4849-44E7-A911-B92528EDD7F6}"/>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B1313A41-9DD0-4748-9DEB-B6A5F5F0725D}"/>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389947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12520" y="4277356"/>
            <a:ext cx="9966960" cy="1560320"/>
          </a:xfrm>
        </p:spPr>
        <p:txBody>
          <a:bodyPr>
            <a:normAutofit/>
          </a:bodyPr>
          <a:lstStyle/>
          <a:p>
            <a:r>
              <a:rPr lang="nb-NO" sz="4900" dirty="0">
                <a:solidFill>
                  <a:srgbClr val="42505E"/>
                </a:solidFill>
              </a:rPr>
              <a:t>Del 3 Kontroll</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581" y="256540"/>
            <a:ext cx="11694838" cy="3764276"/>
          </a:xfrm>
          <a:prstGeom prst="rect">
            <a:avLst/>
          </a:prstGeom>
        </p:spPr>
      </p:pic>
      <p:pic>
        <p:nvPicPr>
          <p:cNvPr id="9" name="Bilde 8">
            <a:extLst>
              <a:ext uri="{FF2B5EF4-FFF2-40B4-BE49-F238E27FC236}">
                <a16:creationId xmlns:a16="http://schemas.microsoft.com/office/drawing/2014/main" id="{CC7D1E8B-8793-4496-9111-E02340204A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3968" y="5837676"/>
            <a:ext cx="2667000" cy="571500"/>
          </a:xfrm>
          <a:prstGeom prst="rect">
            <a:avLst/>
          </a:prstGeom>
        </p:spPr>
      </p:pic>
    </p:spTree>
    <p:extLst>
      <p:ext uri="{BB962C8B-B14F-4D97-AF65-F5344CB8AC3E}">
        <p14:creationId xmlns:p14="http://schemas.microsoft.com/office/powerpoint/2010/main" val="3149849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AAFED89-FFBC-43E8-916E-3CE4DB149935}"/>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Totaltrykk</a:t>
            </a:r>
          </a:p>
        </p:txBody>
      </p:sp>
      <p:cxnSp>
        <p:nvCxnSpPr>
          <p:cNvPr id="13"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3130AC1-E3EC-47CC-A570-0DA27C454FF6}"/>
              </a:ext>
            </a:extLst>
          </p:cNvPr>
          <p:cNvSpPr>
            <a:spLocks noGrp="1"/>
          </p:cNvSpPr>
          <p:nvPr>
            <p:ph idx="1"/>
          </p:nvPr>
        </p:nvSpPr>
        <p:spPr>
          <a:xfrm>
            <a:off x="4976031" y="963877"/>
            <a:ext cx="6377769" cy="4930246"/>
          </a:xfrm>
        </p:spPr>
        <p:txBody>
          <a:bodyPr anchor="ctr">
            <a:normAutofit/>
          </a:bodyPr>
          <a:lstStyle/>
          <a:p>
            <a:pPr marL="0" indent="0">
              <a:buNone/>
            </a:pPr>
            <a:r>
              <a:rPr lang="nb-NO" sz="2400" dirty="0"/>
              <a:t>Totaltrykket («total pressure») er summen av Ps og Pd og forkortes Pt eller Ptot</a:t>
            </a:r>
          </a:p>
        </p:txBody>
      </p:sp>
      <p:sp>
        <p:nvSpPr>
          <p:cNvPr id="4" name="Plassholder for dato 3">
            <a:extLst>
              <a:ext uri="{FF2B5EF4-FFF2-40B4-BE49-F238E27FC236}">
                <a16:creationId xmlns:a16="http://schemas.microsoft.com/office/drawing/2014/main" id="{AE4EEA75-42FB-4ECA-953A-DBE35C4365BB}"/>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22FA1E8F-B4B4-43D4-93B4-26035A17153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5607867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Kontroll om aksene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30698971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A5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4CC8B54-90E6-4963-B999-2A5A4F24B330}"/>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400" b="1" kern="1200" dirty="0" err="1">
                <a:solidFill>
                  <a:srgbClr val="FFFFFF"/>
                </a:solidFill>
                <a:latin typeface="+mj-lt"/>
                <a:ea typeface="+mj-ea"/>
                <a:cs typeface="+mj-cs"/>
              </a:rPr>
              <a:t>Ror</a:t>
            </a:r>
            <a:r>
              <a:rPr lang="en-US" sz="5400" b="1" kern="1200" dirty="0">
                <a:solidFill>
                  <a:srgbClr val="FFFFFF"/>
                </a:solidFill>
                <a:latin typeface="+mj-lt"/>
                <a:ea typeface="+mj-ea"/>
                <a:cs typeface="+mj-cs"/>
              </a:rPr>
              <a:t>, </a:t>
            </a:r>
            <a:r>
              <a:rPr lang="en-US" sz="5400" b="1" kern="1200" dirty="0" err="1">
                <a:solidFill>
                  <a:srgbClr val="FFFFFF"/>
                </a:solidFill>
                <a:latin typeface="+mj-lt"/>
                <a:ea typeface="+mj-ea"/>
                <a:cs typeface="+mj-cs"/>
              </a:rPr>
              <a:t>bevegelse</a:t>
            </a:r>
            <a:r>
              <a:rPr lang="en-US" sz="5400" b="1" kern="1200" dirty="0">
                <a:solidFill>
                  <a:srgbClr val="FFFFFF"/>
                </a:solidFill>
                <a:latin typeface="+mj-lt"/>
                <a:ea typeface="+mj-ea"/>
                <a:cs typeface="+mj-cs"/>
              </a:rPr>
              <a:t>, </a:t>
            </a:r>
            <a:r>
              <a:rPr lang="en-US" sz="5400" b="1" kern="1200" dirty="0" err="1">
                <a:solidFill>
                  <a:srgbClr val="FFFFFF"/>
                </a:solidFill>
                <a:latin typeface="+mj-lt"/>
                <a:ea typeface="+mj-ea"/>
                <a:cs typeface="+mj-cs"/>
              </a:rPr>
              <a:t>akse</a:t>
            </a:r>
            <a:r>
              <a:rPr lang="en-US" sz="5400" b="1" kern="1200" dirty="0">
                <a:solidFill>
                  <a:srgbClr val="FFFFFF"/>
                </a:solidFill>
                <a:latin typeface="+mj-lt"/>
                <a:ea typeface="+mj-ea"/>
                <a:cs typeface="+mj-cs"/>
              </a:rPr>
              <a:t> og </a:t>
            </a:r>
            <a:r>
              <a:rPr lang="en-US" sz="5400" b="1" kern="1200" dirty="0" err="1">
                <a:solidFill>
                  <a:srgbClr val="FFFFFF"/>
                </a:solidFill>
                <a:latin typeface="+mj-lt"/>
                <a:ea typeface="+mj-ea"/>
                <a:cs typeface="+mj-cs"/>
              </a:rPr>
              <a:t>stabilitet</a:t>
            </a:r>
            <a:endParaRPr lang="en-US" sz="5400" b="1" kern="1200" dirty="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lassholder for innhold 4">
            <a:extLst>
              <a:ext uri="{FF2B5EF4-FFF2-40B4-BE49-F238E27FC236}">
                <a16:creationId xmlns:a16="http://schemas.microsoft.com/office/drawing/2014/main" id="{20CD9CCA-B69E-4CB6-9F37-AE8F93EB36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6422" y="326935"/>
            <a:ext cx="5558342" cy="6398336"/>
          </a:xfrm>
          <a:prstGeom prst="rect">
            <a:avLst/>
          </a:prstGeom>
        </p:spPr>
      </p:pic>
      <p:sp>
        <p:nvSpPr>
          <p:cNvPr id="3" name="Plassholder for dato 2">
            <a:extLst>
              <a:ext uri="{FF2B5EF4-FFF2-40B4-BE49-F238E27FC236}">
                <a16:creationId xmlns:a16="http://schemas.microsoft.com/office/drawing/2014/main" id="{7FAF959F-9715-415D-AC62-737F74AB71B8}"/>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AE483381-329D-4858-BDDB-1D8DCBCD7DB0}"/>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8829821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C8D5F895-73AA-42CC-A7BE-A4F2C9F4484A}"/>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Høyderorets primær- og sekundæreffekt</a:t>
            </a:r>
          </a:p>
        </p:txBody>
      </p:sp>
      <p:sp>
        <p:nvSpPr>
          <p:cNvPr id="3" name="Plassholder for innhold 2">
            <a:extLst>
              <a:ext uri="{FF2B5EF4-FFF2-40B4-BE49-F238E27FC236}">
                <a16:creationId xmlns:a16="http://schemas.microsoft.com/office/drawing/2014/main" id="{C953E2DA-0892-4CF7-A823-947074011F74}"/>
              </a:ext>
            </a:extLst>
          </p:cNvPr>
          <p:cNvSpPr>
            <a:spLocks noGrp="1"/>
          </p:cNvSpPr>
          <p:nvPr>
            <p:ph idx="1"/>
          </p:nvPr>
        </p:nvSpPr>
        <p:spPr>
          <a:xfrm>
            <a:off x="643468" y="2638042"/>
            <a:ext cx="3533896" cy="3791633"/>
          </a:xfrm>
        </p:spPr>
        <p:txBody>
          <a:bodyPr>
            <a:normAutofit/>
          </a:bodyPr>
          <a:lstStyle/>
          <a:p>
            <a:r>
              <a:rPr lang="nb-NO" sz="2000" dirty="0"/>
              <a:t>Plassering: I halen</a:t>
            </a:r>
          </a:p>
          <a:p>
            <a:r>
              <a:rPr lang="nb-NO" sz="2000" dirty="0"/>
              <a:t>Primæreffekt: Flyets nese dreier om tverraksen, slik at vi stiger eller går ned</a:t>
            </a:r>
          </a:p>
          <a:p>
            <a:r>
              <a:rPr lang="nb-NO" sz="2000" dirty="0"/>
              <a:t>Sekundæreffekt: Ikke direkte aerodynamisk, men gjør at flyets hastighet synker eller går opp </a:t>
            </a:r>
          </a:p>
          <a:p>
            <a:r>
              <a:rPr lang="nb-NO" sz="2000" dirty="0"/>
              <a:t>Avhengig av hvordan tyngdepunktet ligger i forhold til halen</a:t>
            </a:r>
          </a:p>
          <a:p>
            <a:endParaRPr lang="nb-NO" sz="1900" dirty="0"/>
          </a:p>
        </p:txBody>
      </p:sp>
      <p:pic>
        <p:nvPicPr>
          <p:cNvPr id="5" name="Bilde 4" descr="Et bilde som inneholder skilt&#10;&#10;Automatisk generert beskrivelse">
            <a:extLst>
              <a:ext uri="{FF2B5EF4-FFF2-40B4-BE49-F238E27FC236}">
                <a16:creationId xmlns:a16="http://schemas.microsoft.com/office/drawing/2014/main" id="{8EDEE6E2-B50C-4D5A-BECE-A9FB04FB7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317067"/>
            <a:ext cx="6250769" cy="4062999"/>
          </a:xfrm>
          <a:prstGeom prst="rect">
            <a:avLst/>
          </a:prstGeom>
        </p:spPr>
      </p:pic>
      <p:sp>
        <p:nvSpPr>
          <p:cNvPr id="4" name="Plassholder for dato 3">
            <a:extLst>
              <a:ext uri="{FF2B5EF4-FFF2-40B4-BE49-F238E27FC236}">
                <a16:creationId xmlns:a16="http://schemas.microsoft.com/office/drawing/2014/main" id="{1823B1DD-5267-44EA-AB57-D5EB24AF645C}"/>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503B7FAF-6B65-435F-B636-69514153542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033021793"/>
      </p:ext>
    </p:extLst>
  </p:cSld>
  <p:clrMapOvr>
    <a:overrideClrMapping bg1="dk1" tx1="lt1" bg2="dk2"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A14B257-82B6-4AE8-AFBA-A16C1B3A0017}"/>
              </a:ext>
            </a:extLst>
          </p:cNvPr>
          <p:cNvSpPr>
            <a:spLocks noGrp="1"/>
          </p:cNvSpPr>
          <p:nvPr>
            <p:ph type="title"/>
          </p:nvPr>
        </p:nvSpPr>
        <p:spPr>
          <a:xfrm>
            <a:off x="838200" y="963877"/>
            <a:ext cx="3494362" cy="4930246"/>
          </a:xfrm>
        </p:spPr>
        <p:txBody>
          <a:bodyPr>
            <a:normAutofit/>
          </a:bodyPr>
          <a:lstStyle/>
          <a:p>
            <a:pPr algn="r"/>
            <a:r>
              <a:rPr lang="nb-NO" sz="4100" b="1">
                <a:solidFill>
                  <a:schemeClr val="accent1"/>
                </a:solidFill>
              </a:rPr>
              <a:t>Siderorets primær- og sekundæreffekt</a:t>
            </a:r>
          </a:p>
        </p:txBody>
      </p:sp>
      <p:cxnSp>
        <p:nvCxnSpPr>
          <p:cNvPr id="17"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Plassholder for innhold 2">
            <a:extLst>
              <a:ext uri="{FF2B5EF4-FFF2-40B4-BE49-F238E27FC236}">
                <a16:creationId xmlns:a16="http://schemas.microsoft.com/office/drawing/2014/main" id="{BD27F745-0794-4985-83E5-C8618CFA1D2A}"/>
              </a:ext>
            </a:extLst>
          </p:cNvPr>
          <p:cNvSpPr>
            <a:spLocks noGrp="1"/>
          </p:cNvSpPr>
          <p:nvPr>
            <p:ph idx="1"/>
          </p:nvPr>
        </p:nvSpPr>
        <p:spPr>
          <a:xfrm>
            <a:off x="4976031" y="963877"/>
            <a:ext cx="6377769" cy="4930246"/>
          </a:xfrm>
        </p:spPr>
        <p:txBody>
          <a:bodyPr anchor="ctr">
            <a:normAutofit/>
          </a:bodyPr>
          <a:lstStyle/>
          <a:p>
            <a:r>
              <a:rPr lang="nb-NO" sz="2400" dirty="0"/>
              <a:t>Plassering: I halen</a:t>
            </a:r>
          </a:p>
          <a:p>
            <a:r>
              <a:rPr lang="nb-NO" sz="2400" dirty="0"/>
              <a:t>Primæreffekt: Beveger flyet fra side til side om vertikalaksen</a:t>
            </a:r>
          </a:p>
          <a:p>
            <a:r>
              <a:rPr lang="nb-NO" sz="2400" dirty="0"/>
              <a:t>Sekundæreffekt: Vi får et rullemoment om lengdeaksen. Vingen som ligger motsatt av retningen som nesen dreier, vil løftes</a:t>
            </a:r>
          </a:p>
          <a:p>
            <a:endParaRPr lang="nb-NO" sz="2400" dirty="0"/>
          </a:p>
        </p:txBody>
      </p:sp>
      <p:sp>
        <p:nvSpPr>
          <p:cNvPr id="3" name="Plassholder for dato 2">
            <a:extLst>
              <a:ext uri="{FF2B5EF4-FFF2-40B4-BE49-F238E27FC236}">
                <a16:creationId xmlns:a16="http://schemas.microsoft.com/office/drawing/2014/main" id="{0772CC15-1854-49F8-884B-363CCACDC91F}"/>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A8B9D05B-E960-4AFD-8065-C07B76B22F8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2338362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 name="Rectangle 2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7A14B257-82B6-4AE8-AFBA-A16C1B3A001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Balanserorets primær- og sekundæreffekt</a:t>
            </a:r>
          </a:p>
        </p:txBody>
      </p:sp>
      <p:sp>
        <p:nvSpPr>
          <p:cNvPr id="20" name="Plassholder for innhold 2">
            <a:extLst>
              <a:ext uri="{FF2B5EF4-FFF2-40B4-BE49-F238E27FC236}">
                <a16:creationId xmlns:a16="http://schemas.microsoft.com/office/drawing/2014/main" id="{BD27F745-0794-4985-83E5-C8618CFA1D2A}"/>
              </a:ext>
            </a:extLst>
          </p:cNvPr>
          <p:cNvSpPr>
            <a:spLocks noGrp="1"/>
          </p:cNvSpPr>
          <p:nvPr>
            <p:ph idx="1"/>
          </p:nvPr>
        </p:nvSpPr>
        <p:spPr>
          <a:xfrm>
            <a:off x="643468" y="2638043"/>
            <a:ext cx="3363974" cy="3415623"/>
          </a:xfrm>
        </p:spPr>
        <p:txBody>
          <a:bodyPr>
            <a:normAutofit/>
          </a:bodyPr>
          <a:lstStyle/>
          <a:p>
            <a:r>
              <a:rPr lang="nb-NO" sz="2400" dirty="0"/>
              <a:t>Plassering: Ytterst på hver vinge</a:t>
            </a:r>
          </a:p>
          <a:p>
            <a:r>
              <a:rPr lang="nb-NO" sz="2400" dirty="0"/>
              <a:t>Primæreffekt: Flyet krenger om lengdeaksen</a:t>
            </a:r>
          </a:p>
          <a:p>
            <a:r>
              <a:rPr lang="nb-NO" sz="2400" dirty="0"/>
              <a:t>Sekundæreffekt: Flyet dreier om vertikalaksen</a:t>
            </a:r>
          </a:p>
          <a:p>
            <a:endParaRPr lang="nb-NO" sz="2000" dirty="0"/>
          </a:p>
        </p:txBody>
      </p:sp>
      <p:pic>
        <p:nvPicPr>
          <p:cNvPr id="6" name="Bilde 5" descr="Et bilde som inneholder fly&#10;&#10;Automatisk generert beskrivelse">
            <a:extLst>
              <a:ext uri="{FF2B5EF4-FFF2-40B4-BE49-F238E27FC236}">
                <a16:creationId xmlns:a16="http://schemas.microsoft.com/office/drawing/2014/main" id="{A3BD968E-13F9-4921-A95B-9F3F4F47E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090476"/>
            <a:ext cx="6250769" cy="4516180"/>
          </a:xfrm>
          <a:prstGeom prst="rect">
            <a:avLst/>
          </a:prstGeom>
        </p:spPr>
      </p:pic>
      <p:sp>
        <p:nvSpPr>
          <p:cNvPr id="3" name="Plassholder for dato 2">
            <a:extLst>
              <a:ext uri="{FF2B5EF4-FFF2-40B4-BE49-F238E27FC236}">
                <a16:creationId xmlns:a16="http://schemas.microsoft.com/office/drawing/2014/main" id="{DCE025CE-AEEF-4FB6-AE5C-9AE9310F9323}"/>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C83D21E9-470F-4F85-B3A3-547187FDAA79}"/>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244664799"/>
      </p:ext>
    </p:extLst>
  </p:cSld>
  <p:clrMapOvr>
    <a:overrideClrMapping bg1="dk1" tx1="lt1" bg2="dk2"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14B257-82B6-4AE8-AFBA-A16C1B3A0017}"/>
              </a:ext>
            </a:extLst>
          </p:cNvPr>
          <p:cNvSpPr>
            <a:spLocks noGrp="1"/>
          </p:cNvSpPr>
          <p:nvPr>
            <p:ph type="title"/>
          </p:nvPr>
        </p:nvSpPr>
        <p:spPr>
          <a:xfrm>
            <a:off x="730572" y="13695"/>
            <a:ext cx="3651467" cy="1676603"/>
          </a:xfrm>
        </p:spPr>
        <p:txBody>
          <a:bodyPr vert="horz" lIns="91440" tIns="45720" rIns="91440" bIns="45720" rtlCol="0" anchor="ctr">
            <a:normAutofit/>
          </a:bodyPr>
          <a:lstStyle/>
          <a:p>
            <a:r>
              <a:rPr lang="en-US" sz="3700" b="1" dirty="0"/>
              <a:t>Balanserorsbrems</a:t>
            </a:r>
          </a:p>
        </p:txBody>
      </p:sp>
      <p:sp>
        <p:nvSpPr>
          <p:cNvPr id="3" name="Rektangel 2">
            <a:extLst>
              <a:ext uri="{FF2B5EF4-FFF2-40B4-BE49-F238E27FC236}">
                <a16:creationId xmlns:a16="http://schemas.microsoft.com/office/drawing/2014/main" id="{CCDD661A-B051-44F2-9C35-F885EE218841}"/>
              </a:ext>
            </a:extLst>
          </p:cNvPr>
          <p:cNvSpPr/>
          <p:nvPr/>
        </p:nvSpPr>
        <p:spPr>
          <a:xfrm>
            <a:off x="648931" y="1288640"/>
            <a:ext cx="3990125" cy="5357089"/>
          </a:xfrm>
          <a:prstGeom prst="rect">
            <a:avLst/>
          </a:prstGeom>
        </p:spPr>
        <p:txBody>
          <a:bodyPr vert="horz" lIns="91440" tIns="45720" rIns="91440" bIns="45720" rtlCol="0">
            <a:normAutofit fontScale="92500" lnSpcReduction="10000"/>
          </a:bodyPr>
          <a:lstStyle/>
          <a:p>
            <a:pPr marL="171450" indent="-171450">
              <a:lnSpc>
                <a:spcPct val="90000"/>
              </a:lnSpc>
              <a:spcAft>
                <a:spcPts val="600"/>
              </a:spcAft>
              <a:buFont typeface="Arial" panose="020B0604020202020204" pitchFamily="34" charset="0"/>
              <a:buChar char="•"/>
            </a:pPr>
            <a:r>
              <a:rPr lang="nb-NO" dirty="0"/>
              <a:t>Vingen med balanseror som går ned lager mer løft (vingen går opp) enn vingen hvor balanseroret går opp (vingen går ned) </a:t>
            </a:r>
          </a:p>
          <a:p>
            <a:pPr marL="171450" indent="-171450">
              <a:lnSpc>
                <a:spcPct val="90000"/>
              </a:lnSpc>
              <a:spcAft>
                <a:spcPts val="600"/>
              </a:spcAft>
              <a:buFont typeface="Arial" panose="020B0604020202020204" pitchFamily="34" charset="0"/>
              <a:buChar char="•"/>
            </a:pPr>
            <a:r>
              <a:rPr lang="nb-NO" dirty="0"/>
              <a:t>Det betyr mer motstand som gjør at hastigheten på vingen som går opp synker</a:t>
            </a:r>
          </a:p>
          <a:p>
            <a:pPr marL="171450" indent="-171450">
              <a:lnSpc>
                <a:spcPct val="90000"/>
              </a:lnSpc>
              <a:spcAft>
                <a:spcPts val="600"/>
              </a:spcAft>
              <a:buFont typeface="Arial" panose="020B0604020202020204" pitchFamily="34" charset="0"/>
              <a:buChar char="•"/>
            </a:pPr>
            <a:r>
              <a:rPr lang="nb-NO" dirty="0"/>
              <a:t>Vingen bremser i forhold til den vingen som går ned og vi får balanserorsbrems («adverse yaw») – det vil si en dreining motsatt den veien vi krenger</a:t>
            </a:r>
          </a:p>
          <a:p>
            <a:pPr marL="171450" indent="-171450">
              <a:lnSpc>
                <a:spcPct val="90000"/>
              </a:lnSpc>
              <a:spcAft>
                <a:spcPts val="600"/>
              </a:spcAft>
              <a:buFont typeface="Arial" panose="020B0604020202020204" pitchFamily="34" charset="0"/>
              <a:buChar char="•"/>
            </a:pPr>
            <a:r>
              <a:rPr lang="nb-NO" dirty="0"/>
              <a:t>Vi fikser dette ved enten å differensiere balanserorene, det vil si at balanseroret som går opp, går lengre opp enn balanseroret som går ned, noe som gir større motstand på vingen som går ned, </a:t>
            </a:r>
          </a:p>
          <a:p>
            <a:pPr marL="171450" indent="-171450">
              <a:lnSpc>
                <a:spcPct val="90000"/>
              </a:lnSpc>
              <a:spcAft>
                <a:spcPts val="600"/>
              </a:spcAft>
              <a:buFont typeface="Arial" panose="020B0604020202020204" pitchFamily="34" charset="0"/>
              <a:buChar char="•"/>
            </a:pPr>
            <a:r>
              <a:rPr lang="nb-NO" dirty="0"/>
              <a:t>eller ved å montere såkalte «friseror» hvor rorene er hengslet slik at roret som går opp stikker forkanten ned på undersiden av vingen og dermed bremser. </a:t>
            </a:r>
          </a:p>
          <a:p>
            <a:pPr marL="171450" indent="-171450">
              <a:lnSpc>
                <a:spcPct val="90000"/>
              </a:lnSpc>
              <a:spcAft>
                <a:spcPts val="600"/>
              </a:spcAft>
              <a:buFont typeface="Arial" panose="020B0604020202020204" pitchFamily="34" charset="0"/>
              <a:buChar char="•"/>
            </a:pPr>
            <a:r>
              <a:rPr lang="nb-NO" dirty="0"/>
              <a:t>Begge disse metodene eliminerer ikke balanserorsbrems fullt og helt</a:t>
            </a:r>
          </a:p>
        </p:txBody>
      </p:sp>
      <p:pic>
        <p:nvPicPr>
          <p:cNvPr id="5" name="Plassholder for innhold 4">
            <a:extLst>
              <a:ext uri="{FF2B5EF4-FFF2-40B4-BE49-F238E27FC236}">
                <a16:creationId xmlns:a16="http://schemas.microsoft.com/office/drawing/2014/main" id="{2154D281-0F1E-4877-9C65-2B2DC037DF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8316" b="2"/>
          <a:stretch/>
        </p:blipFill>
        <p:spPr>
          <a:xfrm>
            <a:off x="4639056" y="10"/>
            <a:ext cx="7552944" cy="6857990"/>
          </a:xfrm>
          <a:prstGeom prst="rect">
            <a:avLst/>
          </a:prstGeom>
          <a:effectLst/>
        </p:spPr>
      </p:pic>
      <p:sp>
        <p:nvSpPr>
          <p:cNvPr id="4" name="Plassholder for dato 3">
            <a:extLst>
              <a:ext uri="{FF2B5EF4-FFF2-40B4-BE49-F238E27FC236}">
                <a16:creationId xmlns:a16="http://schemas.microsoft.com/office/drawing/2014/main" id="{DD01DE4D-B886-427F-A9F3-9A75D83B3E5E}"/>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A6384265-71D1-4F9A-9393-77E6E427871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5758018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8D5F895-73AA-42CC-A7BE-A4F2C9F4484A}"/>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Nedsveip fra vingen og innvirkning på halen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C953E2DA-0892-4CF7-A823-947074011F74}"/>
              </a:ext>
            </a:extLst>
          </p:cNvPr>
          <p:cNvSpPr>
            <a:spLocks noGrp="1"/>
          </p:cNvSpPr>
          <p:nvPr>
            <p:ph idx="1"/>
          </p:nvPr>
        </p:nvSpPr>
        <p:spPr>
          <a:xfrm>
            <a:off x="4976031" y="963877"/>
            <a:ext cx="6377769" cy="4930246"/>
          </a:xfrm>
        </p:spPr>
        <p:txBody>
          <a:bodyPr anchor="ctr">
            <a:normAutofit/>
          </a:bodyPr>
          <a:lstStyle/>
          <a:p>
            <a:r>
              <a:rPr lang="nb-NO" sz="2400" dirty="0"/>
              <a:t>Når vingen utvikler løft, vil luften strømme over og deretter nedover bak vingen, det kaller vi for nedsveip, etter det engelske ordet «</a:t>
            </a:r>
            <a:r>
              <a:rPr lang="nb-NO" sz="2400" dirty="0" err="1"/>
              <a:t>downwash</a:t>
            </a:r>
            <a:r>
              <a:rPr lang="nb-NO" sz="2400" dirty="0"/>
              <a:t>» </a:t>
            </a:r>
          </a:p>
          <a:p>
            <a:r>
              <a:rPr lang="nb-NO" sz="2400" dirty="0"/>
              <a:t>Luften som strømmer ned bak vingen treffer oversiden av haleflaten, og skaper en kraft som virker nedover </a:t>
            </a:r>
          </a:p>
          <a:p>
            <a:r>
              <a:rPr lang="nb-NO" sz="2400" dirty="0"/>
              <a:t>Dess hurtigere vi flyr, dess større er kraften på haleflaten (med unntak av T-haler). På fly hvor det er en fast haleflate og et bevegelig høyderor, konstruerer flyfabrikanten derfor haleflaten i en vinkel som gir best stabilitet (balanse) under marsjhastighet / trekk-kraft for akkurat det flyet </a:t>
            </a:r>
          </a:p>
        </p:txBody>
      </p:sp>
      <p:sp>
        <p:nvSpPr>
          <p:cNvPr id="4" name="Plassholder for dato 3">
            <a:extLst>
              <a:ext uri="{FF2B5EF4-FFF2-40B4-BE49-F238E27FC236}">
                <a16:creationId xmlns:a16="http://schemas.microsoft.com/office/drawing/2014/main" id="{0CD1249D-461B-463F-8119-197E9E9230C2}"/>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AD2AFB91-E770-4A2B-A0FD-EABBBCE3B12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456903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Shape 6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8D5F895-73AA-42CC-A7BE-A4F2C9F4484A}"/>
              </a:ext>
            </a:extLst>
          </p:cNvPr>
          <p:cNvSpPr>
            <a:spLocks noGrp="1"/>
          </p:cNvSpPr>
          <p:nvPr>
            <p:ph type="title"/>
          </p:nvPr>
        </p:nvSpPr>
        <p:spPr>
          <a:xfrm>
            <a:off x="466722" y="586855"/>
            <a:ext cx="3201366" cy="3387497"/>
          </a:xfrm>
        </p:spPr>
        <p:txBody>
          <a:bodyPr anchor="b">
            <a:normAutofit/>
          </a:bodyPr>
          <a:lstStyle/>
          <a:p>
            <a:pPr algn="r"/>
            <a:r>
              <a:rPr lang="nb-NO" sz="4000" i="1" dirty="0">
                <a:solidFill>
                  <a:srgbClr val="F2F2F2"/>
                </a:solidFill>
                <a:latin typeface="Calibri" panose="020F0502020204030204" pitchFamily="34" charset="0"/>
                <a:ea typeface="Times New Roman" panose="02020603050405020304" pitchFamily="18" charset="0"/>
              </a:rPr>
              <a:t>Propellens bladvinkel</a:t>
            </a:r>
            <a:endParaRPr lang="nb-NO" sz="4000" b="1" dirty="0">
              <a:solidFill>
                <a:srgbClr val="F2F2F2"/>
              </a:solidFill>
            </a:endParaRPr>
          </a:p>
        </p:txBody>
      </p:sp>
      <p:sp>
        <p:nvSpPr>
          <p:cNvPr id="5" name="Plassholder for bunntekst 4">
            <a:extLst>
              <a:ext uri="{FF2B5EF4-FFF2-40B4-BE49-F238E27FC236}">
                <a16:creationId xmlns:a16="http://schemas.microsoft.com/office/drawing/2014/main" id="{AD2AFB91-E770-4A2B-A0FD-EABBBCE3B12F}"/>
              </a:ext>
            </a:extLst>
          </p:cNvPr>
          <p:cNvSpPr>
            <a:spLocks noGrp="1"/>
          </p:cNvSpPr>
          <p:nvPr>
            <p:ph type="ftr" sz="quarter" idx="11"/>
          </p:nvPr>
        </p:nvSpPr>
        <p:spPr>
          <a:xfrm rot="5400000">
            <a:off x="-1828800" y="2002536"/>
            <a:ext cx="4114800" cy="365125"/>
          </a:xfrm>
        </p:spPr>
        <p:txBody>
          <a:bodyPr>
            <a:normAutofit/>
          </a:bodyPr>
          <a:lstStyle/>
          <a:p>
            <a:pPr algn="l">
              <a:spcAft>
                <a:spcPts val="600"/>
              </a:spcAft>
            </a:pPr>
            <a:r>
              <a:rPr lang="nb-NO" sz="1100">
                <a:solidFill>
                  <a:srgbClr val="FFFFFF"/>
                </a:solidFill>
              </a:rPr>
              <a:t>Versjon 1</a:t>
            </a:r>
          </a:p>
        </p:txBody>
      </p:sp>
      <p:sp>
        <p:nvSpPr>
          <p:cNvPr id="3" name="Plassholder for innhold 2">
            <a:extLst>
              <a:ext uri="{FF2B5EF4-FFF2-40B4-BE49-F238E27FC236}">
                <a16:creationId xmlns:a16="http://schemas.microsoft.com/office/drawing/2014/main" id="{C953E2DA-0892-4CF7-A823-947074011F74}"/>
              </a:ext>
            </a:extLst>
          </p:cNvPr>
          <p:cNvSpPr>
            <a:spLocks noGrp="1"/>
          </p:cNvSpPr>
          <p:nvPr>
            <p:ph idx="1"/>
          </p:nvPr>
        </p:nvSpPr>
        <p:spPr>
          <a:xfrm>
            <a:off x="4581727" y="649480"/>
            <a:ext cx="3025303" cy="5546047"/>
          </a:xfrm>
        </p:spPr>
        <p:txBody>
          <a:bodyPr anchor="ctr">
            <a:normAutofit/>
          </a:bodyPr>
          <a:lstStyle/>
          <a:p>
            <a:pPr fontAlgn="base">
              <a:spcAft>
                <a:spcPts val="1000"/>
              </a:spcAft>
            </a:pPr>
            <a:r>
              <a:rPr lang="nb-NO" sz="1800" dirty="0">
                <a:solidFill>
                  <a:srgbClr val="242729"/>
                </a:solidFill>
                <a:latin typeface="Calibri" panose="020F0502020204030204" pitchFamily="34" charset="0"/>
                <a:ea typeface="Times New Roman" panose="02020603050405020304" pitchFamily="18" charset="0"/>
              </a:rPr>
              <a:t>P</a:t>
            </a:r>
            <a:r>
              <a:rPr lang="nb-NO" sz="1800" dirty="0">
                <a:solidFill>
                  <a:srgbClr val="242729"/>
                </a:solidFill>
                <a:effectLst/>
                <a:latin typeface="Calibri" panose="020F0502020204030204" pitchFamily="34" charset="0"/>
                <a:ea typeface="Times New Roman" panose="02020603050405020304" pitchFamily="18" charset="0"/>
              </a:rPr>
              <a:t>ropellbladene er vridde, det vil si at bladvinkelen avtar gradvis fra propellnavet til propelltippen. </a:t>
            </a:r>
          </a:p>
          <a:p>
            <a:pPr fontAlgn="base">
              <a:spcAft>
                <a:spcPts val="1000"/>
              </a:spcAft>
            </a:pPr>
            <a:r>
              <a:rPr lang="nb-NO" sz="1800" dirty="0">
                <a:solidFill>
                  <a:srgbClr val="242729"/>
                </a:solidFill>
                <a:effectLst/>
                <a:latin typeface="Calibri" panose="020F0502020204030204" pitchFamily="34" charset="0"/>
                <a:ea typeface="Times New Roman" panose="02020603050405020304" pitchFamily="18" charset="0"/>
              </a:rPr>
              <a:t>Det skyldes at propelltippen beveger seg fortere enn den delen av propellen som er nærmest navet og vil tilbakelegge en lengre distanse i rotasjonsplanet enn bladvinkelen. </a:t>
            </a:r>
          </a:p>
          <a:p>
            <a:pPr fontAlgn="base">
              <a:spcAft>
                <a:spcPts val="1000"/>
              </a:spcAft>
            </a:pPr>
            <a:r>
              <a:rPr lang="nb-NO" sz="1800" dirty="0">
                <a:solidFill>
                  <a:srgbClr val="242729"/>
                </a:solidFill>
                <a:effectLst/>
                <a:latin typeface="Calibri" panose="020F0502020204030204" pitchFamily="34" charset="0"/>
                <a:ea typeface="Times New Roman" panose="02020603050405020304" pitchFamily="18" charset="0"/>
              </a:rPr>
              <a:t>Uten vridning får vi en forskjellig trekk-kraft over hele propellbladets lengde, noe som ville gitt en stor stressbelastning på bladet</a:t>
            </a:r>
            <a:endParaRPr lang="nb-NO"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Bilde 6" descr="Et bilde som inneholder tekst, skjermbilde, verktøy, illustrasjon&#10;&#10;Automatisk generert beskrivelse">
            <a:extLst>
              <a:ext uri="{FF2B5EF4-FFF2-40B4-BE49-F238E27FC236}">
                <a16:creationId xmlns:a16="http://schemas.microsoft.com/office/drawing/2014/main" id="{FCE14293-4517-3132-BA35-DFD698A321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9502" y="2526476"/>
            <a:ext cx="3615776" cy="1816927"/>
          </a:xfrm>
          <a:prstGeom prst="rect">
            <a:avLst/>
          </a:prstGeom>
        </p:spPr>
      </p:pic>
      <p:sp>
        <p:nvSpPr>
          <p:cNvPr id="4" name="Plassholder for dato 3">
            <a:extLst>
              <a:ext uri="{FF2B5EF4-FFF2-40B4-BE49-F238E27FC236}">
                <a16:creationId xmlns:a16="http://schemas.microsoft.com/office/drawing/2014/main" id="{0CD1249D-461B-463F-8119-197E9E9230C2}"/>
              </a:ext>
            </a:extLst>
          </p:cNvPr>
          <p:cNvSpPr>
            <a:spLocks noGrp="1"/>
          </p:cNvSpPr>
          <p:nvPr>
            <p:ph type="dt" sz="half" idx="10"/>
          </p:nvPr>
        </p:nvSpPr>
        <p:spPr>
          <a:xfrm>
            <a:off x="8970264" y="6455664"/>
            <a:ext cx="2743200" cy="365125"/>
          </a:xfrm>
        </p:spPr>
        <p:txBody>
          <a:bodyPr>
            <a:normAutofit/>
          </a:bodyPr>
          <a:lstStyle/>
          <a:p>
            <a:pPr algn="r">
              <a:spcAft>
                <a:spcPts val="600"/>
              </a:spcAft>
            </a:pPr>
            <a:r>
              <a:rPr lang="nb-NO" sz="1100">
                <a:solidFill>
                  <a:schemeClr val="tx1">
                    <a:lumMod val="50000"/>
                    <a:lumOff val="50000"/>
                  </a:schemeClr>
                </a:solidFill>
              </a:rPr>
              <a:t>15.01.2020</a:t>
            </a:r>
          </a:p>
        </p:txBody>
      </p:sp>
    </p:spTree>
    <p:extLst>
      <p:ext uri="{BB962C8B-B14F-4D97-AF65-F5344CB8AC3E}">
        <p14:creationId xmlns:p14="http://schemas.microsoft.com/office/powerpoint/2010/main" val="15620624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D5F895-73AA-42CC-A7BE-A4F2C9F4484A}"/>
              </a:ext>
            </a:extLst>
          </p:cNvPr>
          <p:cNvSpPr>
            <a:spLocks noGrp="1"/>
          </p:cNvSpPr>
          <p:nvPr>
            <p:ph type="title"/>
          </p:nvPr>
        </p:nvSpPr>
        <p:spPr>
          <a:xfrm>
            <a:off x="838200" y="800993"/>
            <a:ext cx="3687491" cy="1594189"/>
          </a:xfrm>
        </p:spPr>
        <p:txBody>
          <a:bodyPr anchor="t">
            <a:normAutofit/>
          </a:bodyPr>
          <a:lstStyle/>
          <a:p>
            <a:r>
              <a:rPr lang="nb-NO" sz="3200" i="1" dirty="0">
                <a:latin typeface="Calibri" panose="020F0502020204030204" pitchFamily="34" charset="0"/>
                <a:ea typeface="Times New Roman" panose="02020603050405020304" pitchFamily="18" charset="0"/>
              </a:rPr>
              <a:t>Propellens g</a:t>
            </a:r>
            <a:r>
              <a:rPr lang="nb-NO" sz="3200" i="1" dirty="0">
                <a:effectLst/>
                <a:latin typeface="Calibri" panose="020F0502020204030204" pitchFamily="34" charset="0"/>
                <a:ea typeface="Times New Roman" panose="02020603050405020304" pitchFamily="18" charset="0"/>
              </a:rPr>
              <a:t>eometriske og effektive stigning </a:t>
            </a:r>
            <a:endParaRPr lang="nb-NO" sz="3200" b="1" dirty="0"/>
          </a:p>
        </p:txBody>
      </p:sp>
      <p:sp>
        <p:nvSpPr>
          <p:cNvPr id="3" name="Plassholder for innhold 2">
            <a:extLst>
              <a:ext uri="{FF2B5EF4-FFF2-40B4-BE49-F238E27FC236}">
                <a16:creationId xmlns:a16="http://schemas.microsoft.com/office/drawing/2014/main" id="{C953E2DA-0892-4CF7-A823-947074011F74}"/>
              </a:ext>
            </a:extLst>
          </p:cNvPr>
          <p:cNvSpPr>
            <a:spLocks noGrp="1"/>
          </p:cNvSpPr>
          <p:nvPr>
            <p:ph idx="1"/>
          </p:nvPr>
        </p:nvSpPr>
        <p:spPr>
          <a:xfrm>
            <a:off x="4038600" y="377913"/>
            <a:ext cx="7880131" cy="2207632"/>
          </a:xfrm>
        </p:spPr>
        <p:txBody>
          <a:bodyPr anchor="t">
            <a:noAutofit/>
          </a:bodyPr>
          <a:lstStyle/>
          <a:p>
            <a:pPr fontAlgn="base">
              <a:spcAft>
                <a:spcPts val="1000"/>
              </a:spcAft>
            </a:pPr>
            <a:r>
              <a:rPr lang="nb-NO" sz="2000" dirty="0">
                <a:effectLst/>
                <a:latin typeface="Calibri" panose="020F0502020204030204" pitchFamily="34" charset="0"/>
                <a:ea typeface="Times New Roman" panose="02020603050405020304" pitchFamily="18" charset="0"/>
                <a:cs typeface="Calibri" panose="020F0502020204030204" pitchFamily="34" charset="0"/>
              </a:rPr>
              <a:t>Vi kaller forskjellen mellom geometrisk (eller teoretisk) stigning, og effektiv stigning for «propeller slipp».</a:t>
            </a:r>
            <a:endParaRPr lang="nb-NO" sz="2000" dirty="0">
              <a:effectLst/>
              <a:latin typeface="Calibri" panose="020F0502020204030204" pitchFamily="34" charset="0"/>
              <a:ea typeface="Times New Roman" panose="02020603050405020304" pitchFamily="18" charset="0"/>
              <a:cs typeface="Times New Roman" panose="02020603050405020304" pitchFamily="18" charset="0"/>
            </a:endParaRPr>
          </a:p>
          <a:p>
            <a:pPr fontAlgn="base">
              <a:spcAft>
                <a:spcPts val="1000"/>
              </a:spcAft>
            </a:pPr>
            <a:r>
              <a:rPr lang="nb-NO" sz="2000" dirty="0">
                <a:effectLst/>
                <a:latin typeface="Calibri" panose="020F0502020204030204" pitchFamily="34" charset="0"/>
                <a:ea typeface="Times New Roman" panose="02020603050405020304" pitchFamily="18" charset="0"/>
                <a:cs typeface="Calibri" panose="020F0502020204030204" pitchFamily="34" charset="0"/>
              </a:rPr>
              <a:t>Geometrisk stigning er den distansen det tenkes at propellen beveger seg på en omdreining under forutsetning av at det ikke er noe slip. </a:t>
            </a:r>
            <a:endParaRPr lang="nb-NO" sz="2000" dirty="0">
              <a:effectLst/>
              <a:latin typeface="Calibri" panose="020F0502020204030204" pitchFamily="34" charset="0"/>
              <a:ea typeface="Times New Roman" panose="02020603050405020304" pitchFamily="18" charset="0"/>
              <a:cs typeface="Times New Roman" panose="02020603050405020304" pitchFamily="18" charset="0"/>
            </a:endParaRPr>
          </a:p>
          <a:p>
            <a:pPr fontAlgn="base">
              <a:spcAft>
                <a:spcPts val="1000"/>
              </a:spcAft>
            </a:pPr>
            <a:r>
              <a:rPr lang="nb-NO" sz="2000" dirty="0">
                <a:effectLst/>
                <a:latin typeface="Calibri" panose="020F0502020204030204" pitchFamily="34" charset="0"/>
                <a:ea typeface="Times New Roman" panose="02020603050405020304" pitchFamily="18" charset="0"/>
                <a:cs typeface="Calibri" panose="020F0502020204030204" pitchFamily="34" charset="0"/>
              </a:rPr>
              <a:t>Effektiv stigning er den distansen den virkelig beveger seg, slik at geometrisk stigning minus effektiv stigning = slipp.</a:t>
            </a:r>
            <a:endParaRPr lang="nb-NO"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Bilde 5">
            <a:extLst>
              <a:ext uri="{FF2B5EF4-FFF2-40B4-BE49-F238E27FC236}">
                <a16:creationId xmlns:a16="http://schemas.microsoft.com/office/drawing/2014/main" id="{0B39658C-E11A-87CD-2B68-11892D2DDB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246" b="11246"/>
          <a:stretch/>
        </p:blipFill>
        <p:spPr>
          <a:xfrm>
            <a:off x="1234287" y="2801073"/>
            <a:ext cx="10079423" cy="3339748"/>
          </a:xfrm>
          <a:prstGeom prst="rect">
            <a:avLst/>
          </a:prstGeom>
        </p:spPr>
      </p:pic>
      <p:sp>
        <p:nvSpPr>
          <p:cNvPr id="4" name="Plassholder for dato 3">
            <a:extLst>
              <a:ext uri="{FF2B5EF4-FFF2-40B4-BE49-F238E27FC236}">
                <a16:creationId xmlns:a16="http://schemas.microsoft.com/office/drawing/2014/main" id="{0CD1249D-461B-463F-8119-197E9E9230C2}"/>
              </a:ext>
            </a:extLst>
          </p:cNvPr>
          <p:cNvSpPr>
            <a:spLocks noGrp="1"/>
          </p:cNvSpPr>
          <p:nvPr>
            <p:ph type="dt" sz="half" idx="10"/>
          </p:nvPr>
        </p:nvSpPr>
        <p:spPr>
          <a:xfrm>
            <a:off x="838200" y="6356350"/>
            <a:ext cx="2743200" cy="365125"/>
          </a:xfrm>
        </p:spPr>
        <p:txBody>
          <a:bodyPr>
            <a:normAutofit/>
          </a:bodyPr>
          <a:lstStyle/>
          <a:p>
            <a:pPr>
              <a:spcAft>
                <a:spcPts val="600"/>
              </a:spcAft>
            </a:pPr>
            <a:r>
              <a:rPr lang="nb-NO">
                <a:solidFill>
                  <a:srgbClr val="FFFFFF"/>
                </a:solidFill>
              </a:rPr>
              <a:t>15.01.2020</a:t>
            </a:r>
          </a:p>
        </p:txBody>
      </p:sp>
      <p:sp>
        <p:nvSpPr>
          <p:cNvPr id="5" name="Plassholder for bunntekst 4">
            <a:extLst>
              <a:ext uri="{FF2B5EF4-FFF2-40B4-BE49-F238E27FC236}">
                <a16:creationId xmlns:a16="http://schemas.microsoft.com/office/drawing/2014/main" id="{AD2AFB91-E770-4A2B-A0FD-EABBBCE3B12F}"/>
              </a:ext>
            </a:extLst>
          </p:cNvPr>
          <p:cNvSpPr>
            <a:spLocks noGrp="1"/>
          </p:cNvSpPr>
          <p:nvPr>
            <p:ph type="ftr" sz="quarter" idx="11"/>
          </p:nvPr>
        </p:nvSpPr>
        <p:spPr>
          <a:xfrm>
            <a:off x="4038600" y="6356350"/>
            <a:ext cx="4114800" cy="365125"/>
          </a:xfrm>
        </p:spPr>
        <p:txBody>
          <a:bodyPr>
            <a:normAutofit/>
          </a:bodyPr>
          <a:lstStyle/>
          <a:p>
            <a:pPr>
              <a:spcAft>
                <a:spcPts val="600"/>
              </a:spcAft>
            </a:pPr>
            <a:r>
              <a:rPr lang="nb-NO">
                <a:solidFill>
                  <a:srgbClr val="FFFFFF"/>
                </a:solidFill>
              </a:rPr>
              <a:t>Versjon 1</a:t>
            </a:r>
          </a:p>
        </p:txBody>
      </p:sp>
      <p:grpSp>
        <p:nvGrpSpPr>
          <p:cNvPr id="55" name="Group 44">
            <a:extLst>
              <a:ext uri="{FF2B5EF4-FFF2-40B4-BE49-F238E27FC236}">
                <a16:creationId xmlns:a16="http://schemas.microsoft.com/office/drawing/2014/main" id="{F2221BB3-7B5D-C899-7745-66D7AC3232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46" name="Rectangle 45">
              <a:extLst>
                <a:ext uri="{FF2B5EF4-FFF2-40B4-BE49-F238E27FC236}">
                  <a16:creationId xmlns:a16="http://schemas.microsoft.com/office/drawing/2014/main" id="{3FD2D571-38D7-DB0F-166C-14FEDA700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46">
              <a:extLst>
                <a:ext uri="{FF2B5EF4-FFF2-40B4-BE49-F238E27FC236}">
                  <a16:creationId xmlns:a16="http://schemas.microsoft.com/office/drawing/2014/main" id="{B88AEF72-50CD-C201-F6BF-C595BBBED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511085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Metoder for å </a:t>
            </a:r>
            <a:r>
              <a:rPr lang="en-US" sz="3600" dirty="0" err="1">
                <a:solidFill>
                  <a:schemeClr val="tx1">
                    <a:lumMod val="85000"/>
                    <a:lumOff val="15000"/>
                  </a:schemeClr>
                </a:solidFill>
              </a:rPr>
              <a:t>minske</a:t>
            </a:r>
            <a:r>
              <a:rPr lang="en-US" sz="3600" dirty="0">
                <a:solidFill>
                  <a:schemeClr val="tx1">
                    <a:lumMod val="85000"/>
                    <a:lumOff val="15000"/>
                  </a:schemeClr>
                </a:solidFill>
              </a:rPr>
              <a:t> </a:t>
            </a:r>
            <a:r>
              <a:rPr lang="en-US" sz="3600" dirty="0" err="1">
                <a:solidFill>
                  <a:schemeClr val="tx1">
                    <a:lumMod val="85000"/>
                    <a:lumOff val="15000"/>
                  </a:schemeClr>
                </a:solidFill>
              </a:rPr>
              <a:t>krefter</a:t>
            </a:r>
            <a:r>
              <a:rPr lang="en-US" sz="3600" dirty="0">
                <a:solidFill>
                  <a:schemeClr val="tx1">
                    <a:lumMod val="85000"/>
                    <a:lumOff val="15000"/>
                  </a:schemeClr>
                </a:solidFill>
              </a:rPr>
              <a:t> som må til for å </a:t>
            </a:r>
            <a:r>
              <a:rPr lang="en-US" sz="3600" dirty="0" err="1">
                <a:solidFill>
                  <a:schemeClr val="tx1">
                    <a:lumMod val="85000"/>
                    <a:lumOff val="15000"/>
                  </a:schemeClr>
                </a:solidFill>
              </a:rPr>
              <a:t>bevege</a:t>
            </a:r>
            <a:r>
              <a:rPr lang="en-US" sz="3600" dirty="0">
                <a:solidFill>
                  <a:schemeClr val="tx1">
                    <a:lumMod val="85000"/>
                    <a:lumOff val="15000"/>
                  </a:schemeClr>
                </a:solidFill>
              </a:rPr>
              <a:t> </a:t>
            </a:r>
            <a:r>
              <a:rPr lang="en-US" sz="3600" dirty="0" err="1">
                <a:solidFill>
                  <a:schemeClr val="tx1">
                    <a:lumMod val="85000"/>
                    <a:lumOff val="15000"/>
                  </a:schemeClr>
                </a:solidFill>
              </a:rPr>
              <a:t>ror</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3602358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AAFED89-FFBC-43E8-916E-3CE4DB149935}"/>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Bernoullis lov</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3130AC1-E3EC-47CC-A570-0DA27C454FF6}"/>
              </a:ext>
            </a:extLst>
          </p:cNvPr>
          <p:cNvSpPr>
            <a:spLocks noGrp="1"/>
          </p:cNvSpPr>
          <p:nvPr>
            <p:ph idx="1"/>
          </p:nvPr>
        </p:nvSpPr>
        <p:spPr>
          <a:xfrm>
            <a:off x="4976031" y="963877"/>
            <a:ext cx="6377769" cy="4930246"/>
          </a:xfrm>
        </p:spPr>
        <p:txBody>
          <a:bodyPr anchor="ctr">
            <a:normAutofit/>
          </a:bodyPr>
          <a:lstStyle/>
          <a:p>
            <a:r>
              <a:rPr lang="nb-NO" sz="2400" dirty="0"/>
              <a:t>Bernoullis lov gjelder under forutsetning av at luften ikke presses sammen (den er inkompressibel), ikke har friksjon (ikke er viskøs) ei heller er turbulent (er strømlinjet) og forklarer hvordan trykk i en luftstrøm varierer med hastigheten</a:t>
            </a:r>
          </a:p>
          <a:p>
            <a:r>
              <a:rPr lang="nb-NO" sz="2400" dirty="0"/>
              <a:t>Summen av statisk og dynamisk trykk er konstant i en og samme luftstrøm</a:t>
            </a:r>
          </a:p>
        </p:txBody>
      </p:sp>
      <p:sp>
        <p:nvSpPr>
          <p:cNvPr id="4" name="Plassholder for dato 3">
            <a:extLst>
              <a:ext uri="{FF2B5EF4-FFF2-40B4-BE49-F238E27FC236}">
                <a16:creationId xmlns:a16="http://schemas.microsoft.com/office/drawing/2014/main" id="{00690F1C-AF10-49A6-BB88-E0059454DB8C}"/>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AF1892F8-83D6-4A64-9B28-2E77E4E0F67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8736177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7838847-2DF4-4D67-A6D0-61B10B3B14E4}"/>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4000" b="1" kern="1200" dirty="0" err="1">
                <a:solidFill>
                  <a:schemeClr val="tx1"/>
                </a:solidFill>
                <a:latin typeface="+mj-lt"/>
                <a:ea typeface="+mj-ea"/>
                <a:cs typeface="+mj-cs"/>
              </a:rPr>
              <a:t>Trimror</a:t>
            </a:r>
            <a:endParaRPr lang="en-US" sz="4000" b="1" kern="1200" dirty="0">
              <a:solidFill>
                <a:schemeClr val="tx1"/>
              </a:solidFill>
              <a:latin typeface="+mj-lt"/>
              <a:ea typeface="+mj-ea"/>
              <a:cs typeface="+mj-cs"/>
            </a:endParaRPr>
          </a:p>
        </p:txBody>
      </p:sp>
      <p:sp>
        <p:nvSpPr>
          <p:cNvPr id="25" name="Rectangle: Rounded Corners 24">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Plassholder for innhold 6">
            <a:extLst>
              <a:ext uri="{FF2B5EF4-FFF2-40B4-BE49-F238E27FC236}">
                <a16:creationId xmlns:a16="http://schemas.microsoft.com/office/drawing/2014/main" id="{4F2DC6DF-F0FB-4C5C-8984-02D61498EFC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867043" y="1311932"/>
            <a:ext cx="4607437" cy="5235725"/>
          </a:xfrm>
          <a:prstGeom prst="rect">
            <a:avLst/>
          </a:prstGeom>
        </p:spPr>
      </p:pic>
      <p:sp>
        <p:nvSpPr>
          <p:cNvPr id="3" name="Plassholder for dato 2">
            <a:extLst>
              <a:ext uri="{FF2B5EF4-FFF2-40B4-BE49-F238E27FC236}">
                <a16:creationId xmlns:a16="http://schemas.microsoft.com/office/drawing/2014/main" id="{E88E33E6-3D3C-4571-9B8E-8E192B351550}"/>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D6925E39-49DA-4FD3-82CD-9733BF1E7D9A}"/>
              </a:ext>
            </a:extLst>
          </p:cNvPr>
          <p:cNvSpPr>
            <a:spLocks noGrp="1"/>
          </p:cNvSpPr>
          <p:nvPr>
            <p:ph type="ftr" sz="quarter" idx="11"/>
          </p:nvPr>
        </p:nvSpPr>
        <p:spPr/>
        <p:txBody>
          <a:bodyPr/>
          <a:lstStyle/>
          <a:p>
            <a:r>
              <a:rPr lang="nb-NO" dirty="0"/>
              <a:t>Versjon 1</a:t>
            </a:r>
          </a:p>
        </p:txBody>
      </p:sp>
    </p:spTree>
    <p:extLst>
      <p:ext uri="{BB962C8B-B14F-4D97-AF65-F5344CB8AC3E}">
        <p14:creationId xmlns:p14="http://schemas.microsoft.com/office/powerpoint/2010/main" val="38487496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7838847-2DF4-4D67-A6D0-61B10B3B14E4}"/>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4000" b="1" kern="1200">
                <a:solidFill>
                  <a:schemeClr val="tx1"/>
                </a:solidFill>
                <a:latin typeface="+mj-lt"/>
                <a:ea typeface="+mj-ea"/>
                <a:cs typeface="+mj-cs"/>
              </a:rPr>
              <a:t>Servoror</a:t>
            </a:r>
          </a:p>
        </p:txBody>
      </p:sp>
      <p:sp>
        <p:nvSpPr>
          <p:cNvPr id="14" name="Rectangle: Rounded Corners 1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lassholder for innhold 4" descr="Et bilde som inneholder skjermbilde&#10;&#10;Automatisk generert beskrivelse">
            <a:extLst>
              <a:ext uri="{FF2B5EF4-FFF2-40B4-BE49-F238E27FC236}">
                <a16:creationId xmlns:a16="http://schemas.microsoft.com/office/drawing/2014/main" id="{92009C88-497C-4E71-8292-8E43C47E7B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0652" y="2110781"/>
            <a:ext cx="7490695" cy="4569324"/>
          </a:xfrm>
          <a:prstGeom prst="rect">
            <a:avLst/>
          </a:prstGeom>
        </p:spPr>
      </p:pic>
      <p:sp>
        <p:nvSpPr>
          <p:cNvPr id="3" name="Plassholder for dato 2">
            <a:extLst>
              <a:ext uri="{FF2B5EF4-FFF2-40B4-BE49-F238E27FC236}">
                <a16:creationId xmlns:a16="http://schemas.microsoft.com/office/drawing/2014/main" id="{0330359A-973B-4789-95A9-833EBEBD208F}"/>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2954BD41-2B25-4CEF-8C47-9D238D9473C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1717411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234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7838847-2DF4-4D67-A6D0-61B10B3B14E4}"/>
              </a:ext>
            </a:extLst>
          </p:cNvPr>
          <p:cNvSpPr>
            <a:spLocks noGrp="1"/>
          </p:cNvSpPr>
          <p:nvPr>
            <p:ph type="title"/>
          </p:nvPr>
        </p:nvSpPr>
        <p:spPr>
          <a:xfrm>
            <a:off x="7760837" y="914400"/>
            <a:ext cx="3657600" cy="2887579"/>
          </a:xfrm>
        </p:spPr>
        <p:txBody>
          <a:bodyPr vert="horz" lIns="91440" tIns="45720" rIns="91440" bIns="45720" rtlCol="0" anchor="b">
            <a:normAutofit/>
          </a:bodyPr>
          <a:lstStyle/>
          <a:p>
            <a:pPr algn="ctr"/>
            <a:r>
              <a:rPr lang="en-US" sz="4800" b="1" kern="1200">
                <a:solidFill>
                  <a:srgbClr val="FFFFFF"/>
                </a:solidFill>
                <a:latin typeface="+mj-lt"/>
                <a:ea typeface="+mj-ea"/>
                <a:cs typeface="+mj-cs"/>
              </a:rPr>
              <a:t>Antiservo-tab</a:t>
            </a:r>
          </a:p>
        </p:txBody>
      </p:sp>
      <p:pic>
        <p:nvPicPr>
          <p:cNvPr id="6" name="Plassholder for innhold 5" descr="Et bilde som inneholder tekst, kart&#10;&#10;Automatisk generert beskrivelse">
            <a:extLst>
              <a:ext uri="{FF2B5EF4-FFF2-40B4-BE49-F238E27FC236}">
                <a16:creationId xmlns:a16="http://schemas.microsoft.com/office/drawing/2014/main" id="{9866C329-CDE5-4624-92F5-10137557A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2263" y="492573"/>
            <a:ext cx="6078342" cy="5880796"/>
          </a:xfrm>
          <a:prstGeom prst="rect">
            <a:avLst/>
          </a:prstGeom>
        </p:spPr>
      </p:pic>
      <p:cxnSp>
        <p:nvCxnSpPr>
          <p:cNvPr id="36" name="Straight Connector 35">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777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Plassholder for dato 2">
            <a:extLst>
              <a:ext uri="{FF2B5EF4-FFF2-40B4-BE49-F238E27FC236}">
                <a16:creationId xmlns:a16="http://schemas.microsoft.com/office/drawing/2014/main" id="{37FA1760-A0B2-4D1C-B811-802277CE9666}"/>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33B47777-8C66-4435-BA16-48DD57DB67E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4622906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310C976-8167-41F6-B55C-1366EAC7843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kern="1200">
                <a:solidFill>
                  <a:schemeClr val="tx1"/>
                </a:solidFill>
                <a:latin typeface="+mj-lt"/>
                <a:ea typeface="+mj-ea"/>
                <a:cs typeface="+mj-cs"/>
              </a:rPr>
              <a:t>Oversikt hjelperor</a:t>
            </a: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lassholder for innhold 3">
            <a:extLst>
              <a:ext uri="{FF2B5EF4-FFF2-40B4-BE49-F238E27FC236}">
                <a16:creationId xmlns:a16="http://schemas.microsoft.com/office/drawing/2014/main" id="{65AB56D0-2305-4F98-BB00-BB3139496567}"/>
              </a:ext>
            </a:extLst>
          </p:cNvPr>
          <p:cNvPicPr>
            <a:picLocks noGrp="1" noChangeAspect="1"/>
          </p:cNvPicPr>
          <p:nvPr>
            <p:ph idx="1"/>
          </p:nvPr>
        </p:nvPicPr>
        <p:blipFill>
          <a:blip r:embed="rId2"/>
          <a:stretch>
            <a:fillRect/>
          </a:stretch>
        </p:blipFill>
        <p:spPr>
          <a:xfrm>
            <a:off x="4649002" y="1394669"/>
            <a:ext cx="7061969" cy="4602832"/>
          </a:xfrm>
          <a:prstGeom prst="rect">
            <a:avLst/>
          </a:prstGeom>
        </p:spPr>
      </p:pic>
      <p:sp>
        <p:nvSpPr>
          <p:cNvPr id="3" name="Plassholder for dato 2">
            <a:extLst>
              <a:ext uri="{FF2B5EF4-FFF2-40B4-BE49-F238E27FC236}">
                <a16:creationId xmlns:a16="http://schemas.microsoft.com/office/drawing/2014/main" id="{B22BD944-DB20-481B-8612-968FB8DD2C20}"/>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5F1552E7-C288-4B71-A14E-457B21BE8CD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2393602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12520" y="4277356"/>
            <a:ext cx="9966960" cy="1560320"/>
          </a:xfrm>
        </p:spPr>
        <p:txBody>
          <a:bodyPr>
            <a:normAutofit/>
          </a:bodyPr>
          <a:lstStyle/>
          <a:p>
            <a:r>
              <a:rPr lang="nb-NO" sz="4900" dirty="0">
                <a:solidFill>
                  <a:srgbClr val="42505E"/>
                </a:solidFill>
              </a:rPr>
              <a:t>Del 4 Begrensninger</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581" y="256540"/>
            <a:ext cx="11694838" cy="3764276"/>
          </a:xfrm>
          <a:prstGeom prst="rect">
            <a:avLst/>
          </a:prstGeom>
        </p:spPr>
      </p:pic>
      <p:pic>
        <p:nvPicPr>
          <p:cNvPr id="9" name="Bilde 8">
            <a:extLst>
              <a:ext uri="{FF2B5EF4-FFF2-40B4-BE49-F238E27FC236}">
                <a16:creationId xmlns:a16="http://schemas.microsoft.com/office/drawing/2014/main" id="{CC7D1E8B-8793-4496-9111-E02340204A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3968" y="5837676"/>
            <a:ext cx="2667000" cy="571500"/>
          </a:xfrm>
          <a:prstGeom prst="rect">
            <a:avLst/>
          </a:prstGeom>
        </p:spPr>
      </p:pic>
    </p:spTree>
    <p:extLst>
      <p:ext uri="{BB962C8B-B14F-4D97-AF65-F5344CB8AC3E}">
        <p14:creationId xmlns:p14="http://schemas.microsoft.com/office/powerpoint/2010/main" val="41638981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Flutter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14628694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B952C33-CA86-4783-B7A6-576751330EC7}"/>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Hva er flutter?</a:t>
            </a:r>
          </a:p>
        </p:txBody>
      </p:sp>
      <p:cxnSp>
        <p:nvCxnSpPr>
          <p:cNvPr id="17"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3C5F6AD8-AD07-4906-9843-7924772357AE}"/>
              </a:ext>
            </a:extLst>
          </p:cNvPr>
          <p:cNvSpPr>
            <a:spLocks noGrp="1"/>
          </p:cNvSpPr>
          <p:nvPr>
            <p:ph idx="1"/>
          </p:nvPr>
        </p:nvSpPr>
        <p:spPr>
          <a:xfrm>
            <a:off x="4976031" y="963876"/>
            <a:ext cx="6377769" cy="5574083"/>
          </a:xfrm>
        </p:spPr>
        <p:txBody>
          <a:bodyPr anchor="ctr">
            <a:normAutofit fontScale="92500"/>
          </a:bodyPr>
          <a:lstStyle/>
          <a:p>
            <a:r>
              <a:rPr lang="nb-NO" sz="2400" dirty="0"/>
              <a:t>Når et materiale blir utsatt for en kraft som virker med samme frekvens som materialets egenfrekvens, kan det oppstå resonans og sterke svingninger - aeroelastisitet </a:t>
            </a:r>
          </a:p>
          <a:p>
            <a:r>
              <a:rPr lang="nb-NO" sz="2400" dirty="0"/>
              <a:t>Kan eksempelvis oppstå ved at variasjon i strømning over en vinge gir endring i trykkfordeling, som igjen påvirker strømningen, som igjen gir gjentatte endringer og så videre – og det oppstår en syklus. </a:t>
            </a:r>
          </a:p>
          <a:p>
            <a:r>
              <a:rPr lang="nb-NO" sz="2400" dirty="0"/>
              <a:t>I et fly kan en slik resonans føre til flutter i vinger eller ror og rorflater.</a:t>
            </a:r>
          </a:p>
          <a:p>
            <a:r>
              <a:rPr lang="nb-NO" sz="2400" dirty="0">
                <a:hlinkClick r:id="rId2"/>
              </a:rPr>
              <a:t>Flutter</a:t>
            </a:r>
            <a:r>
              <a:rPr lang="nb-NO" sz="2400" dirty="0"/>
              <a:t> oppstår som oftest i høye hastigheter og fører raskt til at flyets struktur bryter sammen, om vi ikke får kontroll </a:t>
            </a:r>
          </a:p>
          <a:p>
            <a:r>
              <a:rPr lang="nb-NO" sz="2400" dirty="0"/>
              <a:t>Vi kan føle flutter ved at det er vibrasjoner i rorkontrollene, og vi kan se det dersom vi tar øynene på vingene eller halepartiet</a:t>
            </a:r>
          </a:p>
        </p:txBody>
      </p:sp>
      <p:sp>
        <p:nvSpPr>
          <p:cNvPr id="4" name="Plassholder for dato 3">
            <a:extLst>
              <a:ext uri="{FF2B5EF4-FFF2-40B4-BE49-F238E27FC236}">
                <a16:creationId xmlns:a16="http://schemas.microsoft.com/office/drawing/2014/main" id="{27B1EF1D-D693-46D2-AB4A-4B760DB0BF98}"/>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120FA53D-1485-470A-AB92-B9839BE06FE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2658723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B952C33-CA86-4783-B7A6-576751330EC7}"/>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Årsaker til flutter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3C5F6AD8-AD07-4906-9843-7924772357AE}"/>
              </a:ext>
            </a:extLst>
          </p:cNvPr>
          <p:cNvSpPr>
            <a:spLocks noGrp="1"/>
          </p:cNvSpPr>
          <p:nvPr>
            <p:ph idx="1"/>
          </p:nvPr>
        </p:nvSpPr>
        <p:spPr>
          <a:xfrm>
            <a:off x="4976031" y="963877"/>
            <a:ext cx="6377769" cy="4930246"/>
          </a:xfrm>
        </p:spPr>
        <p:txBody>
          <a:bodyPr anchor="ctr">
            <a:normAutofit/>
          </a:bodyPr>
          <a:lstStyle/>
          <a:p>
            <a:r>
              <a:rPr lang="nb-NO" sz="2400" dirty="0"/>
              <a:t>Vi kommer inn i vindkast og/eller turbulens og har i utgangspunktet høy hastighet</a:t>
            </a:r>
          </a:p>
          <a:p>
            <a:r>
              <a:rPr lang="nb-NO" sz="2400" dirty="0"/>
              <a:t>Hengslingspunktene til kontrollflater / ror er ikke godt nok balansert, slik at de kommer i egensvingninger</a:t>
            </a:r>
          </a:p>
          <a:p>
            <a:r>
              <a:rPr lang="nb-NO" sz="2400" dirty="0"/>
              <a:t>Tyngdepunktet til rorene (spesielt balanserorene) kan være flyttet</a:t>
            </a:r>
          </a:p>
          <a:p>
            <a:r>
              <a:rPr lang="nb-NO" sz="2400" dirty="0"/>
              <a:t>Luftens tetthet spiller inn på hvordan svingningene oppfører seg, høy tetthet vil utsette punktet hvor flutter slår inn, og også dempe svingningene noe</a:t>
            </a:r>
          </a:p>
        </p:txBody>
      </p:sp>
      <p:sp>
        <p:nvSpPr>
          <p:cNvPr id="4" name="Plassholder for dato 3">
            <a:extLst>
              <a:ext uri="{FF2B5EF4-FFF2-40B4-BE49-F238E27FC236}">
                <a16:creationId xmlns:a16="http://schemas.microsoft.com/office/drawing/2014/main" id="{21AED6BD-508C-4AEF-8D7E-848839D3E01F}"/>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16640949-E107-4211-BB4F-DAEEC6D28C5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6904994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84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AB952C33-CA86-4783-B7A6-576751330EC7}"/>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Konstruksjonsmetoder for å redusere sjansen for flutter</a:t>
            </a:r>
          </a:p>
        </p:txBody>
      </p:sp>
      <p:pic>
        <p:nvPicPr>
          <p:cNvPr id="5" name="Bilde 4">
            <a:extLst>
              <a:ext uri="{FF2B5EF4-FFF2-40B4-BE49-F238E27FC236}">
                <a16:creationId xmlns:a16="http://schemas.microsoft.com/office/drawing/2014/main" id="{512A2C66-6FCA-4EFB-A3A2-A340556306D3}"/>
              </a:ext>
            </a:extLst>
          </p:cNvPr>
          <p:cNvPicPr>
            <a:picLocks noChangeAspect="1"/>
          </p:cNvPicPr>
          <p:nvPr/>
        </p:nvPicPr>
        <p:blipFill>
          <a:blip r:embed="rId2">
            <a:extLst>
              <a:ext uri="{28A0092B-C50C-407E-A947-70E740481C1C}">
                <a14:useLocalDpi xmlns:a14="http://schemas.microsoft.com/office/drawing/2010/main" val="0"/>
              </a:ext>
            </a:extLst>
          </a:blip>
          <a:srcRect t="6532" b="653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3C5F6AD8-AD07-4906-9843-7924772357AE}"/>
              </a:ext>
            </a:extLst>
          </p:cNvPr>
          <p:cNvSpPr>
            <a:spLocks noGrp="1"/>
          </p:cNvSpPr>
          <p:nvPr>
            <p:ph idx="1"/>
          </p:nvPr>
        </p:nvSpPr>
        <p:spPr>
          <a:xfrm>
            <a:off x="8029319" y="596766"/>
            <a:ext cx="3638425" cy="5698155"/>
          </a:xfrm>
        </p:spPr>
        <p:txBody>
          <a:bodyPr anchor="ctr">
            <a:normAutofit/>
          </a:bodyPr>
          <a:lstStyle/>
          <a:p>
            <a:r>
              <a:rPr lang="nb-NO" sz="2000" dirty="0">
                <a:solidFill>
                  <a:srgbClr val="FFFFFF"/>
                </a:solidFill>
              </a:rPr>
              <a:t>Konstruktøren kan flytte rorets tyngdepunkt foran hengsellinjen ved å</a:t>
            </a:r>
          </a:p>
          <a:p>
            <a:pPr>
              <a:buFontTx/>
              <a:buChar char="-"/>
            </a:pPr>
            <a:r>
              <a:rPr lang="nb-NO" sz="2000" dirty="0">
                <a:solidFill>
                  <a:srgbClr val="FFFFFF"/>
                </a:solidFill>
              </a:rPr>
              <a:t>Montere innvendige eller utvendige motvekter foran hengsellinjen</a:t>
            </a:r>
          </a:p>
          <a:p>
            <a:pPr>
              <a:buFontTx/>
              <a:buChar char="-"/>
            </a:pPr>
            <a:r>
              <a:rPr lang="nb-NO" sz="2000" dirty="0">
                <a:solidFill>
                  <a:srgbClr val="FFFFFF"/>
                </a:solidFill>
              </a:rPr>
              <a:t>Montere horn</a:t>
            </a:r>
          </a:p>
          <a:p>
            <a:pPr>
              <a:buFontTx/>
              <a:buChar char="-"/>
            </a:pPr>
            <a:r>
              <a:rPr lang="nb-NO" sz="2000" dirty="0">
                <a:solidFill>
                  <a:srgbClr val="FFFFFF"/>
                </a:solidFill>
              </a:rPr>
              <a:t>Montere bob-vekt(er)</a:t>
            </a:r>
          </a:p>
          <a:p>
            <a:pPr>
              <a:buFontTx/>
              <a:buChar char="-"/>
            </a:pPr>
            <a:r>
              <a:rPr lang="nb-NO" sz="2000" dirty="0">
                <a:solidFill>
                  <a:srgbClr val="FFFFFF"/>
                </a:solidFill>
              </a:rPr>
              <a:t>Flytte hengsellinjen til roret</a:t>
            </a:r>
          </a:p>
          <a:p>
            <a:r>
              <a:rPr lang="nb-NO" sz="2000" dirty="0">
                <a:solidFill>
                  <a:srgbClr val="FFFFFF"/>
                </a:solidFill>
              </a:rPr>
              <a:t>Når rorene er avbalansert med vekter kalles det for masseavbalansering</a:t>
            </a:r>
          </a:p>
          <a:p>
            <a:r>
              <a:rPr lang="nb-NO" sz="2000" dirty="0">
                <a:solidFill>
                  <a:srgbClr val="FFFFFF"/>
                </a:solidFill>
              </a:rPr>
              <a:t>Når rorene er avbalansert med horn kalles det for aerodynamisk avbalansering </a:t>
            </a:r>
          </a:p>
        </p:txBody>
      </p:sp>
      <p:sp>
        <p:nvSpPr>
          <p:cNvPr id="4" name="Plassholder for dato 3">
            <a:extLst>
              <a:ext uri="{FF2B5EF4-FFF2-40B4-BE49-F238E27FC236}">
                <a16:creationId xmlns:a16="http://schemas.microsoft.com/office/drawing/2014/main" id="{A7F8445E-3779-4915-9FF2-52E7918F084A}"/>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539F5C73-E233-4747-A0E8-38F9837A184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0571846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56532" y="5336281"/>
            <a:ext cx="11210925" cy="744836"/>
          </a:xfrm>
        </p:spPr>
        <p:txBody>
          <a:bodyPr vert="horz" lIns="91440" tIns="45720" rIns="91440" bIns="45720" rtlCol="0" anchor="ctr">
            <a:noAutofit/>
          </a:bodyPr>
          <a:lstStyle/>
          <a:p>
            <a:r>
              <a:rPr lang="nb-NO" sz="3200" dirty="0">
                <a:solidFill>
                  <a:schemeClr val="tx1">
                    <a:lumMod val="85000"/>
                    <a:lumOff val="15000"/>
                  </a:schemeClr>
                </a:solidFill>
              </a:rPr>
              <a:t>Hastigheter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3919105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1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3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3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3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3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grpSp>
      <p:sp>
        <p:nvSpPr>
          <p:cNvPr id="2" name="Tittel 1">
            <a:extLst>
              <a:ext uri="{FF2B5EF4-FFF2-40B4-BE49-F238E27FC236}">
                <a16:creationId xmlns:a16="http://schemas.microsoft.com/office/drawing/2014/main" id="{77CF65CD-462D-459B-BAE8-85D8FDCF52C8}"/>
              </a:ext>
            </a:extLst>
          </p:cNvPr>
          <p:cNvSpPr>
            <a:spLocks noGrp="1"/>
          </p:cNvSpPr>
          <p:nvPr>
            <p:ph type="title"/>
          </p:nvPr>
        </p:nvSpPr>
        <p:spPr>
          <a:xfrm>
            <a:off x="202830" y="4741685"/>
            <a:ext cx="5093596" cy="1777829"/>
          </a:xfrm>
        </p:spPr>
        <p:txBody>
          <a:bodyPr>
            <a:normAutofit/>
          </a:bodyPr>
          <a:lstStyle/>
          <a:p>
            <a:pPr algn="r"/>
            <a:r>
              <a:rPr lang="nb-NO" sz="4000" b="1" dirty="0"/>
              <a:t>Bernoulli og venturierøret</a:t>
            </a:r>
          </a:p>
        </p:txBody>
      </p:sp>
      <p:pic>
        <p:nvPicPr>
          <p:cNvPr id="5" name="Plassholder for innhold 4">
            <a:extLst>
              <a:ext uri="{FF2B5EF4-FFF2-40B4-BE49-F238E27FC236}">
                <a16:creationId xmlns:a16="http://schemas.microsoft.com/office/drawing/2014/main" id="{EA737E3C-75DA-44B0-8C96-DBA605D0CB53}"/>
              </a:ext>
            </a:extLst>
          </p:cNvPr>
          <p:cNvPicPr>
            <a:picLocks noChangeAspect="1"/>
          </p:cNvPicPr>
          <p:nvPr/>
        </p:nvPicPr>
        <p:blipFill rotWithShape="1">
          <a:blip r:embed="rId2">
            <a:extLst>
              <a:ext uri="{28A0092B-C50C-407E-A947-70E740481C1C}">
                <a14:useLocalDpi xmlns:a14="http://schemas.microsoft.com/office/drawing/2010/main" val="0"/>
              </a:ext>
            </a:extLst>
          </a:blip>
          <a:srcRect l="6007" r="9105"/>
          <a:stretch/>
        </p:blipFill>
        <p:spPr>
          <a:xfrm>
            <a:off x="20" y="-70607"/>
            <a:ext cx="12191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9" name="Content Placeholder 8">
            <a:extLst>
              <a:ext uri="{FF2B5EF4-FFF2-40B4-BE49-F238E27FC236}">
                <a16:creationId xmlns:a16="http://schemas.microsoft.com/office/drawing/2014/main" id="{62DA084C-2B40-427A-A3DF-B691487A8440}"/>
              </a:ext>
            </a:extLst>
          </p:cNvPr>
          <p:cNvSpPr>
            <a:spLocks noGrp="1"/>
          </p:cNvSpPr>
          <p:nvPr>
            <p:ph idx="1"/>
          </p:nvPr>
        </p:nvSpPr>
        <p:spPr>
          <a:xfrm>
            <a:off x="6463239" y="4810523"/>
            <a:ext cx="5173613" cy="2144873"/>
          </a:xfrm>
        </p:spPr>
        <p:txBody>
          <a:bodyPr anchor="ctr">
            <a:normAutofit/>
          </a:bodyPr>
          <a:lstStyle/>
          <a:p>
            <a:pPr marL="342900" indent="-342900">
              <a:buAutoNum type="arabicPeriod"/>
            </a:pPr>
            <a:r>
              <a:rPr lang="nb-NO" sz="1800" dirty="0"/>
              <a:t>En viss hastighet og statisk trykk</a:t>
            </a:r>
          </a:p>
          <a:p>
            <a:pPr marL="342900" indent="-342900">
              <a:buAutoNum type="arabicPeriod"/>
            </a:pPr>
            <a:r>
              <a:rPr lang="nb-NO" sz="1800" dirty="0"/>
              <a:t>Innsnevringen gjør at hastigheten øker og da må statisk trykk gå ned for at summen skal være konstant</a:t>
            </a:r>
          </a:p>
          <a:p>
            <a:pPr marL="342900" indent="-342900">
              <a:buAutoNum type="arabicPeriod"/>
            </a:pPr>
            <a:r>
              <a:rPr lang="nb-NO" sz="1800" dirty="0"/>
              <a:t>Røret utvider seg og hastigheten går ned, da må statisk trykk øke for at summen skal være konstant</a:t>
            </a:r>
          </a:p>
          <a:p>
            <a:pPr marL="342900" indent="-342900">
              <a:buAutoNum type="arabicPeriod"/>
            </a:pPr>
            <a:endParaRPr lang="en-US" sz="1800" dirty="0"/>
          </a:p>
        </p:txBody>
      </p:sp>
      <p:sp>
        <p:nvSpPr>
          <p:cNvPr id="3" name="Plassholder for dato 2">
            <a:extLst>
              <a:ext uri="{FF2B5EF4-FFF2-40B4-BE49-F238E27FC236}">
                <a16:creationId xmlns:a16="http://schemas.microsoft.com/office/drawing/2014/main" id="{855C396B-CE84-46E8-9A00-1651934CB95F}"/>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6D9C1C5F-C511-4439-8FC1-F32D6AFBE48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413430208"/>
      </p:ext>
    </p:extLst>
  </p:cSld>
  <p:clrMapOvr>
    <a:overrideClrMapping bg1="dk1" tx1="lt1" bg2="dk2"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CB1EAC43-2EAF-4CD1-899A-55E8C7844D87}"/>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4000" b="1" kern="1200">
                <a:solidFill>
                  <a:schemeClr val="tx1"/>
                </a:solidFill>
                <a:latin typeface="+mj-lt"/>
                <a:ea typeface="+mj-ea"/>
                <a:cs typeface="+mj-cs"/>
              </a:rPr>
              <a:t>Hastigheter som er markert på fartsmåleren</a:t>
            </a:r>
          </a:p>
        </p:txBody>
      </p:sp>
      <p:sp>
        <p:nvSpPr>
          <p:cNvPr id="17" name="Rectangle 1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3060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lassholder for innhold 3">
            <a:extLst>
              <a:ext uri="{FF2B5EF4-FFF2-40B4-BE49-F238E27FC236}">
                <a16:creationId xmlns:a16="http://schemas.microsoft.com/office/drawing/2014/main" id="{4CBDF721-1F65-4682-AE07-420984EF2720}"/>
              </a:ext>
            </a:extLst>
          </p:cNvPr>
          <p:cNvPicPr>
            <a:picLocks noGrp="1" noChangeAspect="1"/>
          </p:cNvPicPr>
          <p:nvPr>
            <p:ph idx="1"/>
          </p:nvPr>
        </p:nvPicPr>
        <p:blipFill>
          <a:blip r:embed="rId2"/>
          <a:stretch>
            <a:fillRect/>
          </a:stretch>
        </p:blipFill>
        <p:spPr>
          <a:xfrm>
            <a:off x="739928" y="2091095"/>
            <a:ext cx="10712144" cy="4766905"/>
          </a:xfrm>
          <a:prstGeom prst="rect">
            <a:avLst/>
          </a:prstGeom>
        </p:spPr>
      </p:pic>
      <p:sp>
        <p:nvSpPr>
          <p:cNvPr id="3" name="Plassholder for dato 2">
            <a:extLst>
              <a:ext uri="{FF2B5EF4-FFF2-40B4-BE49-F238E27FC236}">
                <a16:creationId xmlns:a16="http://schemas.microsoft.com/office/drawing/2014/main" id="{09D61C00-F4B3-4D43-93F8-0F5200847F1D}"/>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DADFA48F-560D-4D48-8A28-4FC9A4255DF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8672913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FA0F5DD-4C0F-472F-B2AF-4E020014E75F}"/>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Hastigheter som ikke er markert på fartsmåleren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5EC33D9A-F66C-4285-A897-39CAB48F73F1}"/>
              </a:ext>
            </a:extLst>
          </p:cNvPr>
          <p:cNvSpPr>
            <a:spLocks noGrp="1"/>
          </p:cNvSpPr>
          <p:nvPr>
            <p:ph idx="1"/>
          </p:nvPr>
        </p:nvSpPr>
        <p:spPr>
          <a:xfrm>
            <a:off x="4976031" y="963877"/>
            <a:ext cx="6377769" cy="4930246"/>
          </a:xfrm>
        </p:spPr>
        <p:txBody>
          <a:bodyPr anchor="ctr">
            <a:normAutofit/>
          </a:bodyPr>
          <a:lstStyle/>
          <a:p>
            <a:endParaRPr lang="nb-NO" sz="2400" dirty="0"/>
          </a:p>
          <a:p>
            <a:r>
              <a:rPr lang="nb-NO" sz="2400" dirty="0"/>
              <a:t>Manøvreringshastighet V</a:t>
            </a:r>
            <a:r>
              <a:rPr lang="nb-NO" sz="1800" dirty="0"/>
              <a:t>A</a:t>
            </a:r>
            <a:r>
              <a:rPr lang="nb-NO" sz="2400" dirty="0"/>
              <a:t> </a:t>
            </a:r>
          </a:p>
          <a:p>
            <a:r>
              <a:rPr lang="nb-NO" sz="2400" dirty="0"/>
              <a:t>Hastighet for å fly med understell ute V</a:t>
            </a:r>
            <a:r>
              <a:rPr lang="nb-NO" sz="1800" dirty="0"/>
              <a:t>LE</a:t>
            </a:r>
            <a:r>
              <a:rPr lang="nb-NO" sz="2400" dirty="0"/>
              <a:t> («Landing gear extended speed») </a:t>
            </a:r>
          </a:p>
          <a:p>
            <a:r>
              <a:rPr lang="nb-NO" sz="2400" dirty="0"/>
              <a:t>Hastighet for å sette ut eller ta inn understellet V</a:t>
            </a:r>
            <a:r>
              <a:rPr lang="nb-NO" sz="1800" dirty="0"/>
              <a:t>LO</a:t>
            </a:r>
            <a:r>
              <a:rPr lang="nb-NO" sz="2400" dirty="0"/>
              <a:t> («Landing gear operating speed) </a:t>
            </a:r>
          </a:p>
          <a:p>
            <a:endParaRPr lang="nb-NO" sz="2400" dirty="0"/>
          </a:p>
        </p:txBody>
      </p:sp>
      <p:sp>
        <p:nvSpPr>
          <p:cNvPr id="4" name="Plassholder for dato 3">
            <a:extLst>
              <a:ext uri="{FF2B5EF4-FFF2-40B4-BE49-F238E27FC236}">
                <a16:creationId xmlns:a16="http://schemas.microsoft.com/office/drawing/2014/main" id="{94F12A60-8968-4326-A1F1-E0B52C4D91C1}"/>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9B7D865A-BD1C-4059-A073-9BC057F62D8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6696216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771BE216-0478-4B43-8A6D-ADE1A84A391E}"/>
              </a:ext>
            </a:extLst>
          </p:cNvPr>
          <p:cNvSpPr>
            <a:spLocks noGrp="1"/>
          </p:cNvSpPr>
          <p:nvPr>
            <p:ph type="title"/>
          </p:nvPr>
        </p:nvSpPr>
        <p:spPr>
          <a:xfrm>
            <a:off x="6094105" y="802955"/>
            <a:ext cx="4977976" cy="1454051"/>
          </a:xfrm>
        </p:spPr>
        <p:txBody>
          <a:bodyPr>
            <a:normAutofit/>
          </a:bodyPr>
          <a:lstStyle/>
          <a:p>
            <a:r>
              <a:rPr lang="nb-NO" sz="4100" b="1" dirty="0">
                <a:solidFill>
                  <a:srgbClr val="000000"/>
                </a:solidFill>
              </a:rPr>
              <a:t>Manøvreringshastighet V</a:t>
            </a:r>
            <a:r>
              <a:rPr lang="nb-NO" sz="2800" b="1" dirty="0">
                <a:solidFill>
                  <a:srgbClr val="000000"/>
                </a:solidFill>
              </a:rPr>
              <a:t>A</a:t>
            </a:r>
            <a:endParaRPr lang="nb-NO" sz="4100" b="1" dirty="0">
              <a:solidFill>
                <a:srgbClr val="000000"/>
              </a:solidFill>
            </a:endParaRPr>
          </a:p>
        </p:txBody>
      </p:sp>
      <p:sp>
        <p:nvSpPr>
          <p:cNvPr id="18"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Graphic 6">
            <a:extLst>
              <a:ext uri="{FF2B5EF4-FFF2-40B4-BE49-F238E27FC236}">
                <a16:creationId xmlns:a16="http://schemas.microsoft.com/office/drawing/2014/main" id="{E894DFFF-1CF8-4152-88B0-452C40F6BE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Plassholder for innhold 2">
            <a:extLst>
              <a:ext uri="{FF2B5EF4-FFF2-40B4-BE49-F238E27FC236}">
                <a16:creationId xmlns:a16="http://schemas.microsoft.com/office/drawing/2014/main" id="{DBBA67AE-A169-4044-A6CA-0AB156B20F6C}"/>
              </a:ext>
            </a:extLst>
          </p:cNvPr>
          <p:cNvSpPr>
            <a:spLocks noGrp="1"/>
          </p:cNvSpPr>
          <p:nvPr>
            <p:ph idx="1"/>
          </p:nvPr>
        </p:nvSpPr>
        <p:spPr>
          <a:xfrm>
            <a:off x="5614876" y="2257006"/>
            <a:ext cx="5453276" cy="4384426"/>
          </a:xfrm>
        </p:spPr>
        <p:txBody>
          <a:bodyPr anchor="ctr">
            <a:normAutofit/>
          </a:bodyPr>
          <a:lstStyle/>
          <a:p>
            <a:r>
              <a:rPr lang="nb-NO" dirty="0">
                <a:solidFill>
                  <a:srgbClr val="000000"/>
                </a:solidFill>
              </a:rPr>
              <a:t>Manøvreringshastigheten oppgis normalt med to eller flere verdier avhengig av flyets masse</a:t>
            </a:r>
          </a:p>
          <a:p>
            <a:r>
              <a:rPr lang="nb-NO" dirty="0">
                <a:solidFill>
                  <a:srgbClr val="000000"/>
                </a:solidFill>
              </a:rPr>
              <a:t>Hastigheten synker når vi flyr med et lettere fly, da de aerodynamiske kreftene på et lettere fly får en større strukturell innvirkning</a:t>
            </a:r>
          </a:p>
          <a:p>
            <a:r>
              <a:rPr lang="nb-NO" dirty="0">
                <a:solidFill>
                  <a:srgbClr val="000000"/>
                </a:solidFill>
              </a:rPr>
              <a:t>Vi har ikke lov å overskride V</a:t>
            </a:r>
            <a:r>
              <a:rPr lang="nb-NO" sz="1800" dirty="0">
                <a:solidFill>
                  <a:srgbClr val="000000"/>
                </a:solidFill>
              </a:rPr>
              <a:t>A</a:t>
            </a:r>
            <a:r>
              <a:rPr lang="nb-NO" dirty="0">
                <a:solidFill>
                  <a:srgbClr val="000000"/>
                </a:solidFill>
              </a:rPr>
              <a:t> i turbulent luft</a:t>
            </a:r>
          </a:p>
        </p:txBody>
      </p:sp>
      <p:sp>
        <p:nvSpPr>
          <p:cNvPr id="4" name="Plassholder for dato 3">
            <a:extLst>
              <a:ext uri="{FF2B5EF4-FFF2-40B4-BE49-F238E27FC236}">
                <a16:creationId xmlns:a16="http://schemas.microsoft.com/office/drawing/2014/main" id="{E35474BC-8CB6-4E1E-92F7-C1994E30DF71}"/>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ECAFEA7E-B03C-413A-9077-8E0BA1F444B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29836797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56532" y="5336281"/>
            <a:ext cx="11210925" cy="744836"/>
          </a:xfrm>
        </p:spPr>
        <p:txBody>
          <a:bodyPr vert="horz" lIns="91440" tIns="45720" rIns="91440" bIns="45720" rtlCol="0" anchor="ctr">
            <a:noAutofit/>
          </a:bodyPr>
          <a:lstStyle/>
          <a:p>
            <a:r>
              <a:rPr lang="nb-NO" sz="3200" dirty="0">
                <a:solidFill>
                  <a:schemeClr val="tx1">
                    <a:lumMod val="85000"/>
                    <a:lumOff val="15000"/>
                  </a:schemeClr>
                </a:solidFill>
              </a:rPr>
              <a:t>Lastfaktor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39044194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9B7FEAA5-FF72-4D35-8FE1-42AC8A4F39A3}"/>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b="1" kern="1200">
                <a:solidFill>
                  <a:srgbClr val="FFFFFF"/>
                </a:solidFill>
                <a:latin typeface="+mj-lt"/>
                <a:ea typeface="+mj-ea"/>
                <a:cs typeface="+mj-cs"/>
              </a:rPr>
              <a:t>Krefter i en sving</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ssholder for innhold 4" descr="Et bilde som inneholder kart&#10;&#10;Automatisk generert beskrivelse">
            <a:extLst>
              <a:ext uri="{FF2B5EF4-FFF2-40B4-BE49-F238E27FC236}">
                <a16:creationId xmlns:a16="http://schemas.microsoft.com/office/drawing/2014/main" id="{1E94135D-02AF-4046-913E-62D7E9C849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 y="2568641"/>
            <a:ext cx="11496821" cy="3880177"/>
          </a:xfrm>
          <a:prstGeom prst="rect">
            <a:avLst/>
          </a:prstGeom>
        </p:spPr>
      </p:pic>
      <p:sp>
        <p:nvSpPr>
          <p:cNvPr id="3" name="Plassholder for dato 2">
            <a:extLst>
              <a:ext uri="{FF2B5EF4-FFF2-40B4-BE49-F238E27FC236}">
                <a16:creationId xmlns:a16="http://schemas.microsoft.com/office/drawing/2014/main" id="{2EFC6E66-3111-4DEA-85D6-9CC1EB6D70B1}"/>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954E800F-C47F-4C2B-A685-BAAA6BAFCA1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1160897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F47DFA28-F85F-4303-9A19-A4519FDCCA7E}"/>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Hva er lastfaktor?</a:t>
            </a:r>
          </a:p>
        </p:txBody>
      </p:sp>
      <p:sp>
        <p:nvSpPr>
          <p:cNvPr id="3" name="Plassholder for innhold 2">
            <a:extLst>
              <a:ext uri="{FF2B5EF4-FFF2-40B4-BE49-F238E27FC236}">
                <a16:creationId xmlns:a16="http://schemas.microsoft.com/office/drawing/2014/main" id="{D39DE11D-97FB-4EDB-B857-D159B0B9D0E7}"/>
              </a:ext>
            </a:extLst>
          </p:cNvPr>
          <p:cNvSpPr>
            <a:spLocks noGrp="1"/>
          </p:cNvSpPr>
          <p:nvPr>
            <p:ph idx="1"/>
          </p:nvPr>
        </p:nvSpPr>
        <p:spPr>
          <a:xfrm>
            <a:off x="643468" y="2638043"/>
            <a:ext cx="3363974" cy="3415623"/>
          </a:xfrm>
        </p:spPr>
        <p:txBody>
          <a:bodyPr>
            <a:normAutofit/>
          </a:bodyPr>
          <a:lstStyle/>
          <a:p>
            <a:r>
              <a:rPr lang="nb-NO" sz="2000"/>
              <a:t>Den belastning flyet opplever under flyging</a:t>
            </a:r>
          </a:p>
          <a:p>
            <a:r>
              <a:rPr lang="nb-NO" sz="2000"/>
              <a:t>Regnes ut ved å ta flyets løft delt på vekt </a:t>
            </a:r>
          </a:p>
          <a:p>
            <a:r>
              <a:rPr lang="nb-NO" sz="2000"/>
              <a:t>Måles i tyngdens akselerasjon</a:t>
            </a:r>
          </a:p>
          <a:p>
            <a:r>
              <a:rPr lang="nb-NO" sz="2000"/>
              <a:t>Sving endrer lastfaktoren</a:t>
            </a:r>
          </a:p>
        </p:txBody>
      </p:sp>
      <p:pic>
        <p:nvPicPr>
          <p:cNvPr id="5" name="Bilde 4" descr="Et bilde som inneholder tekst, kart&#10;&#10;Automatisk generert beskrivelse">
            <a:extLst>
              <a:ext uri="{FF2B5EF4-FFF2-40B4-BE49-F238E27FC236}">
                <a16:creationId xmlns:a16="http://schemas.microsoft.com/office/drawing/2014/main" id="{BB42483A-4FD1-4C7A-8C10-2E29DD86A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426455"/>
            <a:ext cx="6250769" cy="3844222"/>
          </a:xfrm>
          <a:prstGeom prst="rect">
            <a:avLst/>
          </a:prstGeom>
        </p:spPr>
      </p:pic>
      <p:sp>
        <p:nvSpPr>
          <p:cNvPr id="4" name="Plassholder for dato 3">
            <a:extLst>
              <a:ext uri="{FF2B5EF4-FFF2-40B4-BE49-F238E27FC236}">
                <a16:creationId xmlns:a16="http://schemas.microsoft.com/office/drawing/2014/main" id="{538F525F-80BE-4124-83C0-846C01584FD5}"/>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E001899-FF15-4517-827C-72C94668283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00802455"/>
      </p:ext>
    </p:extLst>
  </p:cSld>
  <p:clrMapOvr>
    <a:overrideClrMapping bg1="dk1" tx1="lt1" bg2="dk2"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287671C5-0859-47A7-AB2F-D53A748AB389}"/>
              </a:ext>
            </a:extLst>
          </p:cNvPr>
          <p:cNvSpPr>
            <a:spLocks noGrp="1"/>
          </p:cNvSpPr>
          <p:nvPr>
            <p:ph type="title"/>
          </p:nvPr>
        </p:nvSpPr>
        <p:spPr>
          <a:xfrm>
            <a:off x="526073" y="466578"/>
            <a:ext cx="11139854" cy="930447"/>
          </a:xfrm>
        </p:spPr>
        <p:txBody>
          <a:bodyPr vert="horz" lIns="91440" tIns="45720" rIns="91440" bIns="45720" rtlCol="0" anchor="b">
            <a:normAutofit fontScale="90000"/>
          </a:bodyPr>
          <a:lstStyle/>
          <a:p>
            <a:pPr algn="ctr"/>
            <a:r>
              <a:rPr lang="en-US" sz="5400" b="1" kern="1200" dirty="0" err="1">
                <a:solidFill>
                  <a:srgbClr val="FFFFFF"/>
                </a:solidFill>
                <a:latin typeface="+mj-lt"/>
                <a:ea typeface="+mj-ea"/>
                <a:cs typeface="+mj-cs"/>
              </a:rPr>
              <a:t>Øket</a:t>
            </a:r>
            <a:r>
              <a:rPr lang="en-US" sz="5400" b="1" kern="1200" dirty="0">
                <a:solidFill>
                  <a:srgbClr val="FFFFFF"/>
                </a:solidFill>
                <a:latin typeface="+mj-lt"/>
                <a:ea typeface="+mj-ea"/>
                <a:cs typeface="+mj-cs"/>
              </a:rPr>
              <a:t> krenging </a:t>
            </a:r>
            <a:r>
              <a:rPr lang="en-US" sz="5400" b="1" kern="1200" dirty="0" err="1">
                <a:solidFill>
                  <a:srgbClr val="FFFFFF"/>
                </a:solidFill>
                <a:latin typeface="+mj-lt"/>
                <a:ea typeface="+mj-ea"/>
                <a:cs typeface="+mj-cs"/>
              </a:rPr>
              <a:t>gir</a:t>
            </a:r>
            <a:r>
              <a:rPr lang="en-US" sz="5400" b="1" kern="1200" dirty="0">
                <a:solidFill>
                  <a:srgbClr val="FFFFFF"/>
                </a:solidFill>
                <a:latin typeface="+mj-lt"/>
                <a:ea typeface="+mj-ea"/>
                <a:cs typeface="+mj-cs"/>
              </a:rPr>
              <a:t> </a:t>
            </a:r>
            <a:r>
              <a:rPr lang="en-US" sz="5400" b="1" kern="1200" dirty="0" err="1">
                <a:solidFill>
                  <a:srgbClr val="FFFFFF"/>
                </a:solidFill>
                <a:latin typeface="+mj-lt"/>
                <a:ea typeface="+mj-ea"/>
                <a:cs typeface="+mj-cs"/>
              </a:rPr>
              <a:t>øket</a:t>
            </a:r>
            <a:r>
              <a:rPr lang="en-US" sz="5400" b="1" kern="1200" dirty="0">
                <a:solidFill>
                  <a:srgbClr val="FFFFFF"/>
                </a:solidFill>
                <a:latin typeface="+mj-lt"/>
                <a:ea typeface="+mj-ea"/>
                <a:cs typeface="+mj-cs"/>
              </a:rPr>
              <a:t> </a:t>
            </a:r>
            <a:r>
              <a:rPr lang="en-US" sz="5400" b="1" kern="1200" dirty="0" err="1">
                <a:solidFill>
                  <a:srgbClr val="FFFFFF"/>
                </a:solidFill>
                <a:latin typeface="+mj-lt"/>
                <a:ea typeface="+mj-ea"/>
                <a:cs typeface="+mj-cs"/>
              </a:rPr>
              <a:t>lastfaktor</a:t>
            </a:r>
            <a:r>
              <a:rPr lang="en-US" sz="5400" b="1" kern="1200" dirty="0">
                <a:solidFill>
                  <a:srgbClr val="FFFFFF"/>
                </a:solidFill>
                <a:latin typeface="+mj-lt"/>
                <a:ea typeface="+mj-ea"/>
                <a:cs typeface="+mj-cs"/>
              </a:rPr>
              <a:t> og </a:t>
            </a:r>
            <a:r>
              <a:rPr lang="en-US" sz="5400" b="1" kern="1200" dirty="0" err="1">
                <a:solidFill>
                  <a:srgbClr val="FFFFFF"/>
                </a:solidFill>
                <a:latin typeface="+mj-lt"/>
                <a:ea typeface="+mj-ea"/>
                <a:cs typeface="+mj-cs"/>
              </a:rPr>
              <a:t>steilefart</a:t>
            </a:r>
            <a:endParaRPr lang="en-US" sz="5400" b="1" kern="1200" dirty="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lassholder for innhold 3">
            <a:extLst>
              <a:ext uri="{FF2B5EF4-FFF2-40B4-BE49-F238E27FC236}">
                <a16:creationId xmlns:a16="http://schemas.microsoft.com/office/drawing/2014/main" id="{558761A8-D0EB-486F-9C10-0034159386DE}"/>
              </a:ext>
            </a:extLst>
          </p:cNvPr>
          <p:cNvPicPr>
            <a:picLocks noGrp="1" noChangeAspect="1"/>
          </p:cNvPicPr>
          <p:nvPr>
            <p:ph idx="1"/>
          </p:nvPr>
        </p:nvPicPr>
        <p:blipFill rotWithShape="1">
          <a:blip r:embed="rId2"/>
          <a:srcRect b="21546"/>
          <a:stretch/>
        </p:blipFill>
        <p:spPr>
          <a:xfrm>
            <a:off x="320040" y="2954957"/>
            <a:ext cx="11663413" cy="2186004"/>
          </a:xfrm>
          <a:prstGeom prst="rect">
            <a:avLst/>
          </a:prstGeom>
        </p:spPr>
      </p:pic>
      <p:sp>
        <p:nvSpPr>
          <p:cNvPr id="3" name="Plassholder for dato 2">
            <a:extLst>
              <a:ext uri="{FF2B5EF4-FFF2-40B4-BE49-F238E27FC236}">
                <a16:creationId xmlns:a16="http://schemas.microsoft.com/office/drawing/2014/main" id="{AFB2938F-EFB0-40A7-BE81-69C97BC76CFD}"/>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1A6F9E00-646C-4A45-9423-27FF2E5B183D}"/>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8065312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920A0E0-41F1-4518-B7F2-CC67D647777D}"/>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700" b="1" kern="1200">
                <a:solidFill>
                  <a:srgbClr val="FFFFFF"/>
                </a:solidFill>
                <a:latin typeface="+mj-lt"/>
                <a:ea typeface="+mj-ea"/>
                <a:cs typeface="+mj-cs"/>
              </a:rPr>
              <a:t>Lastfaktordiagram</a:t>
            </a:r>
          </a:p>
        </p:txBody>
      </p:sp>
      <p:cxnSp>
        <p:nvCxnSpPr>
          <p:cNvPr id="51" name="Straight Connector 5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3" name="Plassholder for innhold 12" descr="Et bilde som inneholder tekst, kart&#10;&#10;Automatisk generert beskrivelse">
            <a:extLst>
              <a:ext uri="{FF2B5EF4-FFF2-40B4-BE49-F238E27FC236}">
                <a16:creationId xmlns:a16="http://schemas.microsoft.com/office/drawing/2014/main" id="{8385FD6C-7033-4606-83B1-EB93D33A05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0291" y="962526"/>
            <a:ext cx="7039122" cy="4966636"/>
          </a:xfrm>
          <a:prstGeom prst="rect">
            <a:avLst/>
          </a:prstGeom>
        </p:spPr>
      </p:pic>
      <p:sp>
        <p:nvSpPr>
          <p:cNvPr id="3" name="Plassholder for dato 2">
            <a:extLst>
              <a:ext uri="{FF2B5EF4-FFF2-40B4-BE49-F238E27FC236}">
                <a16:creationId xmlns:a16="http://schemas.microsoft.com/office/drawing/2014/main" id="{953A7FCE-11A2-4976-B347-25335BA09012}"/>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B584FA44-F871-47B3-8818-E648B7C54F8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9412042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CFC4501-4DFD-4037-9333-96E90CB7764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dirty="0">
                <a:solidFill>
                  <a:srgbClr val="FFFFFF"/>
                </a:solidFill>
                <a:latin typeface="+mj-lt"/>
                <a:ea typeface="+mj-ea"/>
                <a:cs typeface="+mj-cs"/>
              </a:rPr>
              <a:t>Skid </a:t>
            </a:r>
            <a:r>
              <a:rPr lang="en-US" sz="4800" b="1" kern="1200" dirty="0" err="1">
                <a:solidFill>
                  <a:srgbClr val="FFFFFF"/>
                </a:solidFill>
                <a:latin typeface="+mj-lt"/>
                <a:ea typeface="+mj-ea"/>
                <a:cs typeface="+mj-cs"/>
              </a:rPr>
              <a:t>og</a:t>
            </a:r>
            <a:r>
              <a:rPr lang="en-US" sz="4800" b="1" kern="1200" dirty="0">
                <a:solidFill>
                  <a:srgbClr val="FFFFFF"/>
                </a:solidFill>
                <a:latin typeface="+mj-lt"/>
                <a:ea typeface="+mj-ea"/>
                <a:cs typeface="+mj-cs"/>
              </a:rPr>
              <a:t> slip </a:t>
            </a:r>
            <a:r>
              <a:rPr lang="en-US" sz="4800" b="1" kern="1200" dirty="0" err="1">
                <a:solidFill>
                  <a:srgbClr val="FFFFFF"/>
                </a:solidFill>
                <a:latin typeface="+mj-lt"/>
                <a:ea typeface="+mj-ea"/>
                <a:cs typeface="+mj-cs"/>
              </a:rPr>
              <a:t>i</a:t>
            </a:r>
            <a:r>
              <a:rPr lang="en-US" sz="4800" b="1" kern="1200" dirty="0">
                <a:solidFill>
                  <a:srgbClr val="FFFFFF"/>
                </a:solidFill>
                <a:latin typeface="+mj-lt"/>
                <a:ea typeface="+mj-ea"/>
                <a:cs typeface="+mj-cs"/>
              </a:rPr>
              <a:t> </a:t>
            </a:r>
            <a:r>
              <a:rPr lang="en-US" sz="4800" b="1" kern="1200" dirty="0" err="1">
                <a:solidFill>
                  <a:srgbClr val="FFFFFF"/>
                </a:solidFill>
                <a:latin typeface="+mj-lt"/>
                <a:ea typeface="+mj-ea"/>
                <a:cs typeface="+mj-cs"/>
              </a:rPr>
              <a:t>en</a:t>
            </a:r>
            <a:r>
              <a:rPr lang="en-US" sz="4800" b="1" kern="1200" dirty="0">
                <a:solidFill>
                  <a:srgbClr val="FFFFFF"/>
                </a:solidFill>
                <a:latin typeface="+mj-lt"/>
                <a:ea typeface="+mj-ea"/>
                <a:cs typeface="+mj-cs"/>
              </a:rPr>
              <a:t> </a:t>
            </a:r>
            <a:r>
              <a:rPr lang="en-US" sz="4800" b="1" kern="1200" dirty="0" err="1">
                <a:solidFill>
                  <a:srgbClr val="FFFFFF"/>
                </a:solidFill>
                <a:latin typeface="+mj-lt"/>
                <a:ea typeface="+mj-ea"/>
                <a:cs typeface="+mj-cs"/>
              </a:rPr>
              <a:t>sving</a:t>
            </a:r>
            <a:endParaRPr lang="en-US" sz="4800" b="1" kern="1200" dirty="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ssholder for innhold 4">
            <a:extLst>
              <a:ext uri="{FF2B5EF4-FFF2-40B4-BE49-F238E27FC236}">
                <a16:creationId xmlns:a16="http://schemas.microsoft.com/office/drawing/2014/main" id="{63525F91-AC59-49F3-8E67-60491F3D3D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1650" y="1001027"/>
            <a:ext cx="6972548" cy="4928136"/>
          </a:xfrm>
          <a:prstGeom prst="rect">
            <a:avLst/>
          </a:prstGeom>
        </p:spPr>
      </p:pic>
      <p:sp>
        <p:nvSpPr>
          <p:cNvPr id="3" name="Plassholder for dato 2">
            <a:extLst>
              <a:ext uri="{FF2B5EF4-FFF2-40B4-BE49-F238E27FC236}">
                <a16:creationId xmlns:a16="http://schemas.microsoft.com/office/drawing/2014/main" id="{2AC993DE-7148-4693-86E9-A5ECBA96F532}"/>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6F871464-29B4-4C46-8266-EB7C279223F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1874729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20A0E0-41F1-4518-B7F2-CC67D647777D}"/>
              </a:ext>
            </a:extLst>
          </p:cNvPr>
          <p:cNvSpPr>
            <a:spLocks noGrp="1"/>
          </p:cNvSpPr>
          <p:nvPr>
            <p:ph type="title"/>
          </p:nvPr>
        </p:nvSpPr>
        <p:spPr>
          <a:xfrm>
            <a:off x="648929" y="629266"/>
            <a:ext cx="3667039" cy="1676603"/>
          </a:xfrm>
        </p:spPr>
        <p:txBody>
          <a:bodyPr vert="horz" lIns="91440" tIns="45720" rIns="91440" bIns="45720" rtlCol="0" anchor="ctr">
            <a:normAutofit/>
          </a:bodyPr>
          <a:lstStyle/>
          <a:p>
            <a:r>
              <a:rPr lang="en-US" sz="3600" b="1" dirty="0"/>
              <a:t>Vektskift</a:t>
            </a:r>
          </a:p>
        </p:txBody>
      </p:sp>
      <p:sp>
        <p:nvSpPr>
          <p:cNvPr id="5" name="TekstSylinder 4">
            <a:extLst>
              <a:ext uri="{FF2B5EF4-FFF2-40B4-BE49-F238E27FC236}">
                <a16:creationId xmlns:a16="http://schemas.microsoft.com/office/drawing/2014/main" id="{7EE92B58-7FDC-47F0-ADDC-616FA8A2745B}"/>
              </a:ext>
            </a:extLst>
          </p:cNvPr>
          <p:cNvSpPr txBox="1"/>
          <p:nvPr/>
        </p:nvSpPr>
        <p:spPr>
          <a:xfrm>
            <a:off x="648931" y="2438401"/>
            <a:ext cx="3667036" cy="3779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t>Disse </a:t>
            </a:r>
            <a:r>
              <a:rPr lang="en-US" dirty="0" err="1"/>
              <a:t>luftfartøyene</a:t>
            </a:r>
            <a:r>
              <a:rPr lang="en-US" dirty="0"/>
              <a:t> </a:t>
            </a:r>
            <a:r>
              <a:rPr lang="en-US" dirty="0" err="1"/>
              <a:t>styres</a:t>
            </a:r>
            <a:r>
              <a:rPr lang="en-US" dirty="0"/>
              <a:t> </a:t>
            </a:r>
            <a:r>
              <a:rPr lang="en-US" dirty="0" err="1"/>
              <a:t>direkte</a:t>
            </a:r>
            <a:r>
              <a:rPr lang="en-US" dirty="0"/>
              <a:t> med </a:t>
            </a:r>
            <a:r>
              <a:rPr lang="en-US" dirty="0" err="1"/>
              <a:t>en</a:t>
            </a:r>
            <a:r>
              <a:rPr lang="en-US" dirty="0"/>
              <a:t> </a:t>
            </a:r>
            <a:r>
              <a:rPr lang="en-US" dirty="0" err="1"/>
              <a:t>bøyle</a:t>
            </a:r>
            <a:r>
              <a:rPr lang="en-US" dirty="0"/>
              <a:t> </a:t>
            </a:r>
            <a:r>
              <a:rPr lang="en-US" dirty="0" err="1"/>
              <a:t>som</a:t>
            </a:r>
            <a:r>
              <a:rPr lang="en-US" dirty="0"/>
              <a:t> er </a:t>
            </a:r>
            <a:r>
              <a:rPr lang="en-US" dirty="0" err="1"/>
              <a:t>festet</a:t>
            </a:r>
            <a:r>
              <a:rPr lang="en-US" dirty="0"/>
              <a:t> </a:t>
            </a:r>
            <a:r>
              <a:rPr lang="en-US" dirty="0" err="1"/>
              <a:t>til</a:t>
            </a:r>
            <a:r>
              <a:rPr lang="en-US" dirty="0"/>
              <a:t> </a:t>
            </a:r>
            <a:r>
              <a:rPr lang="en-US" dirty="0" err="1"/>
              <a:t>vingen</a:t>
            </a:r>
            <a:r>
              <a:rPr lang="en-US" dirty="0"/>
              <a:t>. </a:t>
            </a:r>
            <a:r>
              <a:rPr lang="en-US" dirty="0" err="1"/>
              <a:t>Bøylen</a:t>
            </a:r>
            <a:r>
              <a:rPr lang="en-US" dirty="0"/>
              <a:t> </a:t>
            </a:r>
            <a:r>
              <a:rPr lang="en-US" dirty="0" err="1"/>
              <a:t>brukes</a:t>
            </a:r>
            <a:r>
              <a:rPr lang="en-US" dirty="0"/>
              <a:t> </a:t>
            </a:r>
            <a:r>
              <a:rPr lang="en-US" dirty="0" err="1"/>
              <a:t>som</a:t>
            </a:r>
            <a:r>
              <a:rPr lang="en-US" dirty="0"/>
              <a:t> </a:t>
            </a:r>
            <a:r>
              <a:rPr lang="en-US" dirty="0" err="1"/>
              <a:t>en</a:t>
            </a:r>
            <a:r>
              <a:rPr lang="en-US" dirty="0"/>
              <a:t> </a:t>
            </a:r>
            <a:r>
              <a:rPr lang="en-US" dirty="0" err="1"/>
              <a:t>vektstang</a:t>
            </a:r>
            <a:r>
              <a:rPr lang="en-US" dirty="0"/>
              <a:t>, </a:t>
            </a:r>
            <a:r>
              <a:rPr lang="en-US" dirty="0" err="1"/>
              <a:t>og</a:t>
            </a:r>
            <a:r>
              <a:rPr lang="en-US" dirty="0"/>
              <a:t> </a:t>
            </a:r>
            <a:r>
              <a:rPr lang="en-US" dirty="0" err="1"/>
              <a:t>en</a:t>
            </a:r>
            <a:r>
              <a:rPr lang="en-US" dirty="0"/>
              <a:t> </a:t>
            </a:r>
            <a:r>
              <a:rPr lang="en-US" dirty="0" err="1"/>
              <a:t>flytter</a:t>
            </a:r>
            <a:r>
              <a:rPr lang="en-US" dirty="0"/>
              <a:t> </a:t>
            </a:r>
            <a:r>
              <a:rPr lang="en-US" dirty="0" err="1"/>
              <a:t>vekten</a:t>
            </a:r>
            <a:r>
              <a:rPr lang="en-US" dirty="0"/>
              <a:t> </a:t>
            </a:r>
            <a:r>
              <a:rPr lang="en-US" dirty="0" err="1"/>
              <a:t>sideveis</a:t>
            </a:r>
            <a:r>
              <a:rPr lang="en-US" dirty="0"/>
              <a:t> </a:t>
            </a:r>
            <a:r>
              <a:rPr lang="en-US" dirty="0" err="1"/>
              <a:t>eller</a:t>
            </a:r>
            <a:r>
              <a:rPr lang="en-US" dirty="0"/>
              <a:t> </a:t>
            </a:r>
            <a:r>
              <a:rPr lang="en-US" dirty="0" err="1"/>
              <a:t>fram</a:t>
            </a:r>
            <a:r>
              <a:rPr lang="en-US" dirty="0"/>
              <a:t> </a:t>
            </a:r>
            <a:r>
              <a:rPr lang="en-US" dirty="0" err="1"/>
              <a:t>og</a:t>
            </a:r>
            <a:r>
              <a:rPr lang="en-US" dirty="0"/>
              <a:t> </a:t>
            </a:r>
            <a:r>
              <a:rPr lang="en-US" dirty="0" err="1"/>
              <a:t>tilbake</a:t>
            </a:r>
            <a:r>
              <a:rPr lang="en-US" dirty="0"/>
              <a:t> for å </a:t>
            </a:r>
            <a:r>
              <a:rPr lang="en-US" dirty="0" err="1"/>
              <a:t>endre</a:t>
            </a:r>
            <a:r>
              <a:rPr lang="en-US" dirty="0"/>
              <a:t> </a:t>
            </a:r>
            <a:r>
              <a:rPr lang="en-US" dirty="0" err="1"/>
              <a:t>retning</a:t>
            </a:r>
            <a:r>
              <a:rPr lang="en-US" dirty="0"/>
              <a:t> </a:t>
            </a:r>
            <a:r>
              <a:rPr lang="en-US" dirty="0" err="1"/>
              <a:t>og</a:t>
            </a:r>
            <a:r>
              <a:rPr lang="en-US" dirty="0"/>
              <a:t> </a:t>
            </a:r>
            <a:r>
              <a:rPr lang="en-US" dirty="0" err="1"/>
              <a:t>høyde</a:t>
            </a:r>
            <a:br>
              <a:rPr lang="en-US" dirty="0"/>
            </a:br>
            <a:endParaRPr lang="en-US" dirty="0"/>
          </a:p>
          <a:p>
            <a:pPr indent="-228600">
              <a:lnSpc>
                <a:spcPct val="90000"/>
              </a:lnSpc>
              <a:spcAft>
                <a:spcPts val="600"/>
              </a:spcAft>
              <a:buFont typeface="Arial" panose="020B0604020202020204" pitchFamily="34" charset="0"/>
              <a:buChar char="•"/>
            </a:pPr>
            <a:r>
              <a:rPr lang="en-US" dirty="0" err="1"/>
              <a:t>Trehjulsvognen</a:t>
            </a:r>
            <a:r>
              <a:rPr lang="en-US" dirty="0"/>
              <a:t> med </a:t>
            </a:r>
            <a:r>
              <a:rPr lang="en-US" dirty="0" err="1"/>
              <a:t>nesehjul</a:t>
            </a:r>
            <a:r>
              <a:rPr lang="en-US" dirty="0"/>
              <a:t> </a:t>
            </a:r>
            <a:r>
              <a:rPr lang="en-US" dirty="0" err="1"/>
              <a:t>kalles</a:t>
            </a:r>
            <a:r>
              <a:rPr lang="en-US" dirty="0"/>
              <a:t> </a:t>
            </a:r>
            <a:r>
              <a:rPr lang="en-US" dirty="0" err="1"/>
              <a:t>ofte</a:t>
            </a:r>
            <a:r>
              <a:rPr lang="en-US" dirty="0"/>
              <a:t> bare «trike» </a:t>
            </a:r>
            <a:r>
              <a:rPr lang="en-US" dirty="0" err="1"/>
              <a:t>i</a:t>
            </a:r>
            <a:r>
              <a:rPr lang="en-US" dirty="0"/>
              <a:t> </a:t>
            </a:r>
            <a:r>
              <a:rPr lang="en-US" dirty="0" err="1"/>
              <a:t>dagligtalen</a:t>
            </a: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Det er </a:t>
            </a:r>
            <a:r>
              <a:rPr lang="en-US" dirty="0" err="1"/>
              <a:t>laget</a:t>
            </a:r>
            <a:r>
              <a:rPr lang="en-US" dirty="0"/>
              <a:t> </a:t>
            </a:r>
            <a:r>
              <a:rPr lang="en-US" dirty="0" err="1"/>
              <a:t>en</a:t>
            </a:r>
            <a:r>
              <a:rPr lang="en-US" dirty="0"/>
              <a:t> </a:t>
            </a:r>
            <a:r>
              <a:rPr lang="en-US" dirty="0" err="1"/>
              <a:t>egen</a:t>
            </a:r>
            <a:r>
              <a:rPr lang="en-US" dirty="0"/>
              <a:t> </a:t>
            </a:r>
            <a:r>
              <a:rPr lang="en-US" dirty="0" err="1"/>
              <a:t>presentasjon</a:t>
            </a:r>
            <a:r>
              <a:rPr lang="en-US" dirty="0"/>
              <a:t> om vektskift for de </a:t>
            </a:r>
            <a:r>
              <a:rPr lang="en-US" dirty="0" err="1"/>
              <a:t>som</a:t>
            </a:r>
            <a:r>
              <a:rPr lang="en-US" dirty="0"/>
              <a:t> </a:t>
            </a:r>
            <a:r>
              <a:rPr lang="en-US" dirty="0" err="1"/>
              <a:t>skal</a:t>
            </a:r>
            <a:r>
              <a:rPr lang="en-US" dirty="0"/>
              <a:t> ha </a:t>
            </a:r>
            <a:r>
              <a:rPr lang="en-US" dirty="0" err="1"/>
              <a:t>utdanning</a:t>
            </a:r>
            <a:r>
              <a:rPr lang="en-US" dirty="0"/>
              <a:t> </a:t>
            </a:r>
            <a:r>
              <a:rPr lang="en-US" dirty="0" err="1"/>
              <a:t>på</a:t>
            </a:r>
            <a:r>
              <a:rPr lang="en-US" dirty="0"/>
              <a:t> </a:t>
            </a:r>
            <a:r>
              <a:rPr lang="en-US" dirty="0" err="1"/>
              <a:t>dette</a:t>
            </a:r>
            <a:r>
              <a:rPr lang="en-US" dirty="0"/>
              <a:t> </a:t>
            </a:r>
            <a:r>
              <a:rPr lang="en-US" dirty="0" err="1"/>
              <a:t>styringssystemet</a:t>
            </a:r>
            <a:endParaRPr lang="en-US" dirty="0"/>
          </a:p>
        </p:txBody>
      </p:sp>
      <p:sp>
        <p:nvSpPr>
          <p:cNvPr id="56" name="Rectangle 55">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lassholder for innhold 12">
            <a:extLst>
              <a:ext uri="{FF2B5EF4-FFF2-40B4-BE49-F238E27FC236}">
                <a16:creationId xmlns:a16="http://schemas.microsoft.com/office/drawing/2014/main" id="{8385FD6C-7033-4606-83B1-EB93D33A058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417" r="2" b="6713"/>
          <a:stretch/>
        </p:blipFill>
        <p:spPr>
          <a:xfrm>
            <a:off x="4821121" y="235743"/>
            <a:ext cx="7097759" cy="6307931"/>
          </a:xfrm>
          <a:prstGeom prst="rect">
            <a:avLst/>
          </a:prstGeom>
          <a:effectLst/>
        </p:spPr>
      </p:pic>
      <p:sp>
        <p:nvSpPr>
          <p:cNvPr id="3" name="Plassholder for dato 2">
            <a:extLst>
              <a:ext uri="{FF2B5EF4-FFF2-40B4-BE49-F238E27FC236}">
                <a16:creationId xmlns:a16="http://schemas.microsoft.com/office/drawing/2014/main" id="{953A7FCE-11A2-4976-B347-25335BA09012}"/>
              </a:ext>
            </a:extLst>
          </p:cNvPr>
          <p:cNvSpPr>
            <a:spLocks noGrp="1"/>
          </p:cNvSpPr>
          <p:nvPr>
            <p:ph type="dt" sz="half" idx="10"/>
          </p:nvPr>
        </p:nvSpPr>
        <p:spPr>
          <a:xfrm>
            <a:off x="1162051" y="6356350"/>
            <a:ext cx="2860541"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15.01.2020</a:t>
            </a:r>
          </a:p>
        </p:txBody>
      </p:sp>
      <p:sp>
        <p:nvSpPr>
          <p:cNvPr id="4" name="Plassholder for bunntekst 3">
            <a:extLst>
              <a:ext uri="{FF2B5EF4-FFF2-40B4-BE49-F238E27FC236}">
                <a16:creationId xmlns:a16="http://schemas.microsoft.com/office/drawing/2014/main" id="{B584FA44-F871-47B3-8818-E648B7C54F88}"/>
              </a:ext>
            </a:extLst>
          </p:cNvPr>
          <p:cNvSpPr>
            <a:spLocks noGrp="1"/>
          </p:cNvSpPr>
          <p:nvPr>
            <p:ph type="ftr" sz="quarter" idx="11"/>
          </p:nvPr>
        </p:nvSpPr>
        <p:spPr>
          <a:xfrm>
            <a:off x="4956048" y="6356350"/>
            <a:ext cx="6620179" cy="365125"/>
          </a:xfrm>
        </p:spPr>
        <p:txBody>
          <a:bodyPr vert="horz" lIns="91440" tIns="45720" rIns="91440" bIns="45720" rtlCol="0" anchor="ctr">
            <a:normAutofit/>
          </a:bodyPr>
          <a:lstStyle/>
          <a:p>
            <a:pPr algn="r">
              <a:spcAft>
                <a:spcPts val="600"/>
              </a:spcAft>
              <a:defRPr/>
            </a:pPr>
            <a:r>
              <a:rPr lang="en-US" kern="1200">
                <a:solidFill>
                  <a:schemeClr val="bg1">
                    <a:lumMod val="75000"/>
                    <a:lumOff val="25000"/>
                  </a:schemeClr>
                </a:solidFill>
                <a:latin typeface="Calibri" panose="020F0502020204030204"/>
                <a:ea typeface="+mn-ea"/>
                <a:cs typeface="+mn-cs"/>
              </a:rPr>
              <a:t>Versjon 1</a:t>
            </a:r>
          </a:p>
        </p:txBody>
      </p:sp>
    </p:spTree>
    <p:extLst>
      <p:ext uri="{BB962C8B-B14F-4D97-AF65-F5344CB8AC3E}">
        <p14:creationId xmlns:p14="http://schemas.microsoft.com/office/powerpoint/2010/main" val="100646722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81B3BDD-28BE-4E54-9FB3-53FC81D21046}"/>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Løft kan forklares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FBC61304-242C-48A6-AEFE-A85BC6B7BD98}"/>
              </a:ext>
            </a:extLst>
          </p:cNvPr>
          <p:cNvSpPr>
            <a:spLocks noGrp="1"/>
          </p:cNvSpPr>
          <p:nvPr>
            <p:ph idx="1"/>
          </p:nvPr>
        </p:nvSpPr>
        <p:spPr>
          <a:xfrm>
            <a:off x="4976031" y="963877"/>
            <a:ext cx="6377769" cy="4930246"/>
          </a:xfrm>
        </p:spPr>
        <p:txBody>
          <a:bodyPr anchor="ctr">
            <a:normAutofit/>
          </a:bodyPr>
          <a:lstStyle/>
          <a:p>
            <a:pPr marL="514350" indent="-514350">
              <a:buAutoNum type="arabicPeriod"/>
            </a:pPr>
            <a:r>
              <a:rPr lang="nb-NO" sz="2400" dirty="0"/>
              <a:t>Delvis ved hjelp av Bernoullis lov hvor vi ser på vingeprofilets overside som den ene delen av røret og den luften som ikke blir påvirket av vingeprofilet, som den andre siden, og</a:t>
            </a:r>
          </a:p>
          <a:p>
            <a:pPr marL="514350" indent="-514350">
              <a:buAutoNum type="arabicPeriod"/>
            </a:pPr>
            <a:r>
              <a:rPr lang="nb-NO" sz="2400" dirty="0"/>
              <a:t>Ved hjelp av Newtons annen og tredje lov siden luften, når den beveger seg rundt vingeprofilet og over baksiden, tvinges nedover og derfor skyver profilet oppover</a:t>
            </a:r>
          </a:p>
        </p:txBody>
      </p:sp>
      <p:sp>
        <p:nvSpPr>
          <p:cNvPr id="4" name="Plassholder for dato 3">
            <a:extLst>
              <a:ext uri="{FF2B5EF4-FFF2-40B4-BE49-F238E27FC236}">
                <a16:creationId xmlns:a16="http://schemas.microsoft.com/office/drawing/2014/main" id="{8DF73872-3CFF-465F-B984-BD7E868E3ADE}"/>
              </a:ext>
            </a:extLst>
          </p:cNvPr>
          <p:cNvSpPr>
            <a:spLocks noGrp="1"/>
          </p:cNvSpPr>
          <p:nvPr>
            <p:ph type="dt" sz="half" idx="10"/>
          </p:nvPr>
        </p:nvSpPr>
        <p:spPr>
          <a:xfrm>
            <a:off x="481641" y="6494753"/>
            <a:ext cx="2743200" cy="365125"/>
          </a:xfrm>
        </p:spPr>
        <p:txBody>
          <a:bodyPr/>
          <a:lstStyle/>
          <a:p>
            <a:r>
              <a:rPr lang="nb-NO" dirty="0"/>
              <a:t>15.01.2020</a:t>
            </a:r>
          </a:p>
        </p:txBody>
      </p:sp>
      <p:sp>
        <p:nvSpPr>
          <p:cNvPr id="5" name="Plassholder for bunntekst 4">
            <a:extLst>
              <a:ext uri="{FF2B5EF4-FFF2-40B4-BE49-F238E27FC236}">
                <a16:creationId xmlns:a16="http://schemas.microsoft.com/office/drawing/2014/main" id="{63BB3DA7-A1E8-4E76-BD8D-2E48BD5ED181}"/>
              </a:ext>
            </a:extLst>
          </p:cNvPr>
          <p:cNvSpPr>
            <a:spLocks noGrp="1"/>
          </p:cNvSpPr>
          <p:nvPr>
            <p:ph type="ftr" sz="quarter" idx="11"/>
          </p:nvPr>
        </p:nvSpPr>
        <p:spPr>
          <a:xfrm>
            <a:off x="3969588" y="6517436"/>
            <a:ext cx="4114800" cy="365125"/>
          </a:xfrm>
        </p:spPr>
        <p:txBody>
          <a:bodyPr/>
          <a:lstStyle/>
          <a:p>
            <a:r>
              <a:rPr lang="nb-NO" dirty="0"/>
              <a:t>Versjon 1</a:t>
            </a:r>
          </a:p>
        </p:txBody>
      </p:sp>
    </p:spTree>
    <p:extLst>
      <p:ext uri="{BB962C8B-B14F-4D97-AF65-F5344CB8AC3E}">
        <p14:creationId xmlns:p14="http://schemas.microsoft.com/office/powerpoint/2010/main" val="5632419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5800" dirty="0">
                <a:solidFill>
                  <a:srgbClr val="42505E"/>
                </a:solidFill>
              </a:rPr>
              <a:t>Slutt fag 5</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581" y="256540"/>
            <a:ext cx="11694838" cy="3764276"/>
          </a:xfrm>
          <a:prstGeom prst="rect">
            <a:avLst/>
          </a:prstGeom>
        </p:spPr>
      </p:pic>
      <p:pic>
        <p:nvPicPr>
          <p:cNvPr id="8" name="Bilde 7">
            <a:extLst>
              <a:ext uri="{FF2B5EF4-FFF2-40B4-BE49-F238E27FC236}">
                <a16:creationId xmlns:a16="http://schemas.microsoft.com/office/drawing/2014/main" id="{6E6F92EF-9CA6-4915-A9C4-AC23A362D0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3968" y="5837676"/>
            <a:ext cx="2667000" cy="571500"/>
          </a:xfrm>
          <a:prstGeom prst="rect">
            <a:avLst/>
          </a:prstGeom>
        </p:spPr>
      </p:pic>
    </p:spTree>
    <p:extLst>
      <p:ext uri="{BB962C8B-B14F-4D97-AF65-F5344CB8AC3E}">
        <p14:creationId xmlns:p14="http://schemas.microsoft.com/office/powerpoint/2010/main" val="3405822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6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E338AC7-91AC-422D-8DF0-3687553B7BCD}"/>
              </a:ext>
            </a:extLst>
          </p:cNvPr>
          <p:cNvSpPr>
            <a:spLocks noGrp="1"/>
          </p:cNvSpPr>
          <p:nvPr>
            <p:ph type="title"/>
          </p:nvPr>
        </p:nvSpPr>
        <p:spPr>
          <a:xfrm>
            <a:off x="8810445" y="618681"/>
            <a:ext cx="3105510" cy="4794567"/>
          </a:xfrm>
          <a:prstGeom prst="ellipse">
            <a:avLst/>
          </a:prstGeom>
        </p:spPr>
        <p:txBody>
          <a:bodyPr vert="horz" lIns="91440" tIns="45720" rIns="91440" bIns="45720" rtlCol="0" anchor="ctr">
            <a:normAutofit fontScale="90000"/>
          </a:bodyPr>
          <a:lstStyle/>
          <a:p>
            <a:r>
              <a:rPr lang="en-US" sz="2800" b="1" dirty="0" err="1">
                <a:solidFill>
                  <a:srgbClr val="FFFFFF"/>
                </a:solidFill>
              </a:rPr>
              <a:t>Bernoullis</a:t>
            </a:r>
            <a:r>
              <a:rPr lang="en-US" sz="2800" b="1" dirty="0">
                <a:solidFill>
                  <a:srgbClr val="FFFFFF"/>
                </a:solidFill>
              </a:rPr>
              <a:t> </a:t>
            </a:r>
            <a:r>
              <a:rPr lang="en-US" sz="2800" b="1" dirty="0" err="1">
                <a:solidFill>
                  <a:srgbClr val="FFFFFF"/>
                </a:solidFill>
              </a:rPr>
              <a:t>lov</a:t>
            </a:r>
            <a:br>
              <a:rPr lang="en-US" sz="2500" b="1" dirty="0">
                <a:solidFill>
                  <a:srgbClr val="FFFFFF"/>
                </a:solidFill>
              </a:rPr>
            </a:br>
            <a:br>
              <a:rPr lang="en-US" sz="2500" b="1" dirty="0">
                <a:solidFill>
                  <a:srgbClr val="FFFFFF"/>
                </a:solidFill>
              </a:rPr>
            </a:br>
            <a:r>
              <a:rPr lang="en-US" sz="2200" dirty="0" err="1">
                <a:solidFill>
                  <a:srgbClr val="FFFFFF"/>
                </a:solidFill>
              </a:rPr>
              <a:t>Vingens</a:t>
            </a:r>
            <a:r>
              <a:rPr lang="en-US" sz="2200" dirty="0">
                <a:solidFill>
                  <a:srgbClr val="FFFFFF"/>
                </a:solidFill>
              </a:rPr>
              <a:t> overside vises her </a:t>
            </a:r>
            <a:r>
              <a:rPr lang="en-US" sz="2200" dirty="0" err="1">
                <a:solidFill>
                  <a:srgbClr val="FFFFFF"/>
                </a:solidFill>
              </a:rPr>
              <a:t>som</a:t>
            </a:r>
            <a:r>
              <a:rPr lang="en-US" sz="2200" dirty="0">
                <a:solidFill>
                  <a:srgbClr val="FFFFFF"/>
                </a:solidFill>
              </a:rPr>
              <a:t> den </a:t>
            </a:r>
            <a:r>
              <a:rPr lang="en-US" sz="2200" dirty="0" err="1">
                <a:solidFill>
                  <a:srgbClr val="FFFFFF"/>
                </a:solidFill>
              </a:rPr>
              <a:t>nedre</a:t>
            </a:r>
            <a:r>
              <a:rPr lang="en-US" sz="2200" dirty="0">
                <a:solidFill>
                  <a:srgbClr val="FFFFFF"/>
                </a:solidFill>
              </a:rPr>
              <a:t> </a:t>
            </a:r>
            <a:r>
              <a:rPr lang="en-US" sz="2200" dirty="0" err="1">
                <a:solidFill>
                  <a:srgbClr val="FFFFFF"/>
                </a:solidFill>
              </a:rPr>
              <a:t>delen</a:t>
            </a:r>
            <a:r>
              <a:rPr lang="en-US" sz="2200" dirty="0">
                <a:solidFill>
                  <a:srgbClr val="FFFFFF"/>
                </a:solidFill>
              </a:rPr>
              <a:t> av et </a:t>
            </a:r>
            <a:r>
              <a:rPr lang="en-US" sz="2200" dirty="0" err="1">
                <a:solidFill>
                  <a:srgbClr val="FFFFFF"/>
                </a:solidFill>
              </a:rPr>
              <a:t>venturirør</a:t>
            </a:r>
            <a:r>
              <a:rPr lang="en-US" sz="2200" dirty="0">
                <a:solidFill>
                  <a:srgbClr val="FFFFFF"/>
                </a:solidFill>
              </a:rPr>
              <a:t> </a:t>
            </a:r>
            <a:br>
              <a:rPr lang="en-US" sz="2200" dirty="0">
                <a:solidFill>
                  <a:srgbClr val="FFFFFF"/>
                </a:solidFill>
              </a:rPr>
            </a:br>
            <a:br>
              <a:rPr lang="en-US" sz="2200" dirty="0">
                <a:solidFill>
                  <a:srgbClr val="FFFFFF"/>
                </a:solidFill>
              </a:rPr>
            </a:br>
            <a:r>
              <a:rPr lang="en-US" sz="2200" dirty="0" err="1">
                <a:solidFill>
                  <a:srgbClr val="FFFFFF"/>
                </a:solidFill>
              </a:rPr>
              <a:t>Framkanten</a:t>
            </a:r>
            <a:r>
              <a:rPr lang="en-US" sz="2200" dirty="0">
                <a:solidFill>
                  <a:srgbClr val="FFFFFF"/>
                </a:solidFill>
              </a:rPr>
              <a:t> </a:t>
            </a:r>
            <a:r>
              <a:rPr lang="en-US" sz="2200" dirty="0" err="1">
                <a:solidFill>
                  <a:srgbClr val="FFFFFF"/>
                </a:solidFill>
              </a:rPr>
              <a:t>og</a:t>
            </a:r>
            <a:r>
              <a:rPr lang="en-US" sz="2200" dirty="0">
                <a:solidFill>
                  <a:srgbClr val="FFFFFF"/>
                </a:solidFill>
              </a:rPr>
              <a:t> </a:t>
            </a:r>
            <a:r>
              <a:rPr lang="en-US" sz="2200" dirty="0" err="1">
                <a:solidFill>
                  <a:srgbClr val="FFFFFF"/>
                </a:solidFill>
              </a:rPr>
              <a:t>oversiden</a:t>
            </a:r>
            <a:r>
              <a:rPr lang="en-US" sz="2200" dirty="0">
                <a:solidFill>
                  <a:srgbClr val="FFFFFF"/>
                </a:solidFill>
              </a:rPr>
              <a:t> av </a:t>
            </a:r>
            <a:r>
              <a:rPr lang="en-US" sz="2200" dirty="0" err="1">
                <a:solidFill>
                  <a:srgbClr val="FFFFFF"/>
                </a:solidFill>
              </a:rPr>
              <a:t>vingen</a:t>
            </a:r>
            <a:r>
              <a:rPr lang="en-US" sz="2200" dirty="0">
                <a:solidFill>
                  <a:srgbClr val="FFFFFF"/>
                </a:solidFill>
              </a:rPr>
              <a:t> er den “</a:t>
            </a:r>
            <a:r>
              <a:rPr lang="en-US" sz="2200" dirty="0" err="1">
                <a:solidFill>
                  <a:srgbClr val="FFFFFF"/>
                </a:solidFill>
              </a:rPr>
              <a:t>innsnevringen</a:t>
            </a:r>
            <a:r>
              <a:rPr lang="en-US" sz="2200" dirty="0">
                <a:solidFill>
                  <a:srgbClr val="FFFFFF"/>
                </a:solidFill>
              </a:rPr>
              <a:t>” </a:t>
            </a:r>
            <a:r>
              <a:rPr lang="en-US" sz="2200" dirty="0" err="1">
                <a:solidFill>
                  <a:srgbClr val="FFFFFF"/>
                </a:solidFill>
              </a:rPr>
              <a:t>som</a:t>
            </a:r>
            <a:r>
              <a:rPr lang="en-US" sz="2200" dirty="0">
                <a:solidFill>
                  <a:srgbClr val="FFFFFF"/>
                </a:solidFill>
              </a:rPr>
              <a:t> </a:t>
            </a:r>
            <a:r>
              <a:rPr lang="en-US" sz="2200" dirty="0" err="1">
                <a:solidFill>
                  <a:srgbClr val="FFFFFF"/>
                </a:solidFill>
              </a:rPr>
              <a:t>skaper</a:t>
            </a:r>
            <a:r>
              <a:rPr lang="en-US" sz="2200" dirty="0">
                <a:solidFill>
                  <a:srgbClr val="FFFFFF"/>
                </a:solidFill>
              </a:rPr>
              <a:t> et </a:t>
            </a:r>
            <a:r>
              <a:rPr lang="en-US" sz="2200" dirty="0" err="1">
                <a:solidFill>
                  <a:srgbClr val="FFFFFF"/>
                </a:solidFill>
              </a:rPr>
              <a:t>statisk</a:t>
            </a:r>
            <a:r>
              <a:rPr lang="en-US" sz="2200" dirty="0">
                <a:solidFill>
                  <a:srgbClr val="FFFFFF"/>
                </a:solidFill>
              </a:rPr>
              <a:t> </a:t>
            </a:r>
            <a:r>
              <a:rPr lang="en-US" sz="2200" dirty="0" err="1">
                <a:solidFill>
                  <a:srgbClr val="FFFFFF"/>
                </a:solidFill>
              </a:rPr>
              <a:t>undertrykk</a:t>
            </a:r>
            <a:br>
              <a:rPr lang="en-US" sz="2200" dirty="0">
                <a:solidFill>
                  <a:srgbClr val="FFFFFF"/>
                </a:solidFill>
              </a:rPr>
            </a:br>
            <a:r>
              <a:rPr lang="en-US" sz="2200" dirty="0">
                <a:solidFill>
                  <a:srgbClr val="FFFFFF"/>
                </a:solidFill>
              </a:rPr>
              <a:t> </a:t>
            </a:r>
            <a:br>
              <a:rPr lang="en-US" sz="2200" dirty="0">
                <a:solidFill>
                  <a:srgbClr val="FFFFFF"/>
                </a:solidFill>
              </a:rPr>
            </a:br>
            <a:r>
              <a:rPr lang="en-US" sz="2200" dirty="0">
                <a:solidFill>
                  <a:srgbClr val="FFFFFF"/>
                </a:solidFill>
              </a:rPr>
              <a:t>Dette </a:t>
            </a:r>
            <a:r>
              <a:rPr lang="en-US" sz="2200" dirty="0" err="1">
                <a:solidFill>
                  <a:srgbClr val="FFFFFF"/>
                </a:solidFill>
              </a:rPr>
              <a:t>undertrykket</a:t>
            </a:r>
            <a:r>
              <a:rPr lang="en-US" sz="2200" dirty="0">
                <a:solidFill>
                  <a:srgbClr val="FFFFFF"/>
                </a:solidFill>
              </a:rPr>
              <a:t> </a:t>
            </a:r>
            <a:r>
              <a:rPr lang="en-US" sz="2200" dirty="0" err="1">
                <a:solidFill>
                  <a:srgbClr val="FFFFFF"/>
                </a:solidFill>
              </a:rPr>
              <a:t>på</a:t>
            </a:r>
            <a:r>
              <a:rPr lang="en-US" sz="2200" dirty="0">
                <a:solidFill>
                  <a:srgbClr val="FFFFFF"/>
                </a:solidFill>
              </a:rPr>
              <a:t> </a:t>
            </a:r>
            <a:r>
              <a:rPr lang="en-US" sz="2200" dirty="0" err="1">
                <a:solidFill>
                  <a:srgbClr val="FFFFFF"/>
                </a:solidFill>
              </a:rPr>
              <a:t>oversiden</a:t>
            </a:r>
            <a:r>
              <a:rPr lang="en-US" sz="2200" dirty="0">
                <a:solidFill>
                  <a:srgbClr val="FFFFFF"/>
                </a:solidFill>
              </a:rPr>
              <a:t> </a:t>
            </a:r>
            <a:r>
              <a:rPr lang="en-US" sz="2200" dirty="0" err="1">
                <a:solidFill>
                  <a:srgbClr val="FFFFFF"/>
                </a:solidFill>
              </a:rPr>
              <a:t>suger</a:t>
            </a:r>
            <a:r>
              <a:rPr lang="en-US" sz="2200" dirty="0">
                <a:solidFill>
                  <a:srgbClr val="FFFFFF"/>
                </a:solidFill>
              </a:rPr>
              <a:t> </a:t>
            </a:r>
            <a:r>
              <a:rPr lang="en-US" sz="2200" dirty="0" err="1">
                <a:solidFill>
                  <a:srgbClr val="FFFFFF"/>
                </a:solidFill>
              </a:rPr>
              <a:t>en</a:t>
            </a:r>
            <a:r>
              <a:rPr lang="en-US" sz="2200" dirty="0">
                <a:solidFill>
                  <a:srgbClr val="FFFFFF"/>
                </a:solidFill>
              </a:rPr>
              <a:t> </a:t>
            </a:r>
            <a:r>
              <a:rPr lang="en-US" sz="2200" dirty="0" err="1">
                <a:solidFill>
                  <a:srgbClr val="FFFFFF"/>
                </a:solidFill>
              </a:rPr>
              <a:t>stor</a:t>
            </a:r>
            <a:r>
              <a:rPr lang="en-US" sz="2200" dirty="0">
                <a:solidFill>
                  <a:srgbClr val="FFFFFF"/>
                </a:solidFill>
              </a:rPr>
              <a:t> </a:t>
            </a:r>
            <a:r>
              <a:rPr lang="en-US" sz="2200" dirty="0" err="1">
                <a:solidFill>
                  <a:srgbClr val="FFFFFF"/>
                </a:solidFill>
              </a:rPr>
              <a:t>luftmasse</a:t>
            </a:r>
            <a:r>
              <a:rPr lang="en-US" sz="2200" dirty="0">
                <a:solidFill>
                  <a:srgbClr val="FFFFFF"/>
                </a:solidFill>
              </a:rPr>
              <a:t> </a:t>
            </a:r>
            <a:r>
              <a:rPr lang="en-US" sz="2200" dirty="0" err="1">
                <a:solidFill>
                  <a:srgbClr val="FFFFFF"/>
                </a:solidFill>
              </a:rPr>
              <a:t>nedover</a:t>
            </a:r>
            <a:r>
              <a:rPr lang="en-US" sz="2200" dirty="0">
                <a:solidFill>
                  <a:srgbClr val="FFFFFF"/>
                </a:solidFill>
              </a:rPr>
              <a:t> mot </a:t>
            </a:r>
            <a:r>
              <a:rPr lang="en-US" sz="2200" dirty="0" err="1">
                <a:solidFill>
                  <a:srgbClr val="FFFFFF"/>
                </a:solidFill>
              </a:rPr>
              <a:t>bakkanten</a:t>
            </a:r>
            <a:r>
              <a:rPr lang="en-US" sz="2200" dirty="0">
                <a:solidFill>
                  <a:srgbClr val="FFFFFF"/>
                </a:solidFill>
              </a:rPr>
              <a:t> </a:t>
            </a:r>
            <a:r>
              <a:rPr lang="en-US" sz="2200" dirty="0" err="1">
                <a:solidFill>
                  <a:srgbClr val="FFFFFF"/>
                </a:solidFill>
              </a:rPr>
              <a:t>når</a:t>
            </a:r>
            <a:r>
              <a:rPr lang="en-US" sz="2200" dirty="0">
                <a:solidFill>
                  <a:srgbClr val="FFFFFF"/>
                </a:solidFill>
              </a:rPr>
              <a:t> </a:t>
            </a:r>
            <a:r>
              <a:rPr lang="en-US" sz="2200" dirty="0" err="1">
                <a:solidFill>
                  <a:srgbClr val="FFFFFF"/>
                </a:solidFill>
              </a:rPr>
              <a:t>vingen</a:t>
            </a:r>
            <a:r>
              <a:rPr lang="en-US" sz="2200" dirty="0">
                <a:solidFill>
                  <a:srgbClr val="FFFFFF"/>
                </a:solidFill>
              </a:rPr>
              <a:t> </a:t>
            </a:r>
            <a:r>
              <a:rPr lang="en-US" sz="2200" dirty="0" err="1">
                <a:solidFill>
                  <a:srgbClr val="FFFFFF"/>
                </a:solidFill>
              </a:rPr>
              <a:t>passerer</a:t>
            </a:r>
            <a:endParaRPr lang="en-US" sz="2200" u="sng" dirty="0">
              <a:solidFill>
                <a:srgbClr val="FFFF00"/>
              </a:solidFill>
            </a:endParaRPr>
          </a:p>
        </p:txBody>
      </p:sp>
      <p:sp>
        <p:nvSpPr>
          <p:cNvPr id="1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a:extLst>
              <a:ext uri="{FF2B5EF4-FFF2-40B4-BE49-F238E27FC236}">
                <a16:creationId xmlns:a16="http://schemas.microsoft.com/office/drawing/2014/main" id="{AEFC6AEA-AB0A-49E4-AEB1-655AF959F9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732" r="-2" b="-2"/>
          <a:stretch/>
        </p:blipFill>
        <p:spPr>
          <a:xfrm>
            <a:off x="976251" y="942538"/>
            <a:ext cx="7163222" cy="4808332"/>
          </a:xfrm>
          <a:prstGeom prst="rect">
            <a:avLst/>
          </a:prstGeom>
          <a:effectLst/>
        </p:spPr>
      </p:pic>
      <p:sp>
        <p:nvSpPr>
          <p:cNvPr id="3" name="Plassholder for dato 2">
            <a:extLst>
              <a:ext uri="{FF2B5EF4-FFF2-40B4-BE49-F238E27FC236}">
                <a16:creationId xmlns:a16="http://schemas.microsoft.com/office/drawing/2014/main" id="{A22B65E5-C58F-439E-A8F3-0C6F08BD529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457200">
              <a:spcAft>
                <a:spcPts val="600"/>
              </a:spcAft>
            </a:pPr>
            <a:r>
              <a:rPr lang="en-US" dirty="0">
                <a:solidFill>
                  <a:srgbClr val="FFFFFF"/>
                </a:solidFill>
              </a:rPr>
              <a:t>15.10.2020</a:t>
            </a:r>
          </a:p>
        </p:txBody>
      </p:sp>
      <p:sp>
        <p:nvSpPr>
          <p:cNvPr id="4" name="Plassholder for bunntekst 3">
            <a:extLst>
              <a:ext uri="{FF2B5EF4-FFF2-40B4-BE49-F238E27FC236}">
                <a16:creationId xmlns:a16="http://schemas.microsoft.com/office/drawing/2014/main" id="{F504A825-D050-44CF-9519-E102AAD5FA8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spcAft>
                <a:spcPts val="600"/>
              </a:spcAft>
            </a:pPr>
            <a:r>
              <a:rPr lang="en-US" kern="1200" dirty="0" err="1">
                <a:solidFill>
                  <a:srgbClr val="FFFFFF"/>
                </a:solidFill>
                <a:latin typeface="+mn-lt"/>
                <a:ea typeface="+mn-ea"/>
                <a:cs typeface="+mn-cs"/>
              </a:rPr>
              <a:t>Versjon</a:t>
            </a:r>
            <a:r>
              <a:rPr lang="en-US" kern="1200" dirty="0">
                <a:solidFill>
                  <a:srgbClr val="FFFFFF"/>
                </a:solidFill>
                <a:latin typeface="+mn-lt"/>
                <a:ea typeface="+mn-ea"/>
                <a:cs typeface="+mn-cs"/>
              </a:rPr>
              <a:t> 2</a:t>
            </a:r>
          </a:p>
        </p:txBody>
      </p:sp>
      <p:pic>
        <p:nvPicPr>
          <p:cNvPr id="6" name="Bilde 5">
            <a:extLst>
              <a:ext uri="{FF2B5EF4-FFF2-40B4-BE49-F238E27FC236}">
                <a16:creationId xmlns:a16="http://schemas.microsoft.com/office/drawing/2014/main" id="{ABB1AD77-BF80-4CC4-8725-C920DDA3AB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0226" y="1107130"/>
            <a:ext cx="2073037" cy="1146268"/>
          </a:xfrm>
          <a:prstGeom prst="rect">
            <a:avLst/>
          </a:prstGeom>
          <a:effectLst>
            <a:outerShdw blurRad="50800" dist="38100" dir="2700000" sx="103000" sy="103000" algn="tl" rotWithShape="0">
              <a:prstClr val="black">
                <a:alpha val="40000"/>
              </a:prstClr>
            </a:outerShdw>
          </a:effectLst>
        </p:spPr>
      </p:pic>
    </p:spTree>
    <p:extLst>
      <p:ext uri="{BB962C8B-B14F-4D97-AF65-F5344CB8AC3E}">
        <p14:creationId xmlns:p14="http://schemas.microsoft.com/office/powerpoint/2010/main" val="1700212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6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E338AC7-91AC-422D-8DF0-3687553B7BCD}"/>
              </a:ext>
            </a:extLst>
          </p:cNvPr>
          <p:cNvSpPr>
            <a:spLocks noGrp="1"/>
          </p:cNvSpPr>
          <p:nvPr>
            <p:ph type="title"/>
          </p:nvPr>
        </p:nvSpPr>
        <p:spPr>
          <a:xfrm>
            <a:off x="8798955" y="263391"/>
            <a:ext cx="3216459" cy="5945385"/>
          </a:xfrm>
          <a:prstGeom prst="ellipse">
            <a:avLst/>
          </a:prstGeom>
        </p:spPr>
        <p:txBody>
          <a:bodyPr vert="horz" lIns="91440" tIns="45720" rIns="91440" bIns="45720" rtlCol="0" anchor="ctr">
            <a:normAutofit fontScale="90000"/>
          </a:bodyPr>
          <a:lstStyle/>
          <a:p>
            <a:r>
              <a:rPr lang="en-US" sz="2800" b="1" dirty="0">
                <a:solidFill>
                  <a:srgbClr val="FFFFFF"/>
                </a:solidFill>
              </a:rPr>
              <a:t>Newtons 2. </a:t>
            </a:r>
            <a:r>
              <a:rPr lang="en-US" sz="2800" b="1" dirty="0" err="1">
                <a:solidFill>
                  <a:srgbClr val="FFFFFF"/>
                </a:solidFill>
              </a:rPr>
              <a:t>lov</a:t>
            </a:r>
            <a:br>
              <a:rPr lang="en-US" sz="2500" b="1" dirty="0">
                <a:solidFill>
                  <a:srgbClr val="FFFFFF"/>
                </a:solidFill>
              </a:rPr>
            </a:br>
            <a:r>
              <a:rPr lang="nb-NO" sz="1800" dirty="0">
                <a:solidFill>
                  <a:srgbClr val="FFFFFF"/>
                </a:solidFill>
              </a:rPr>
              <a:t>«Kraft er lik masse ganger </a:t>
            </a:r>
            <a:r>
              <a:rPr lang="nb-NO" sz="1800" dirty="0" err="1">
                <a:solidFill>
                  <a:srgbClr val="FFFFFF"/>
                </a:solidFill>
              </a:rPr>
              <a:t>aksellerasjon</a:t>
            </a:r>
            <a:r>
              <a:rPr lang="nb-NO" sz="1800" dirty="0">
                <a:solidFill>
                  <a:srgbClr val="FFFFFF"/>
                </a:solidFill>
              </a:rPr>
              <a:t>» </a:t>
            </a:r>
            <a:br>
              <a:rPr lang="nb-NO" sz="1800" dirty="0">
                <a:solidFill>
                  <a:srgbClr val="FFFFFF"/>
                </a:solidFill>
              </a:rPr>
            </a:br>
            <a:br>
              <a:rPr lang="nb-NO" sz="1800" dirty="0">
                <a:solidFill>
                  <a:srgbClr val="FFFFFF"/>
                </a:solidFill>
              </a:rPr>
            </a:br>
            <a:r>
              <a:rPr lang="nb-NO" sz="1800" dirty="0">
                <a:solidFill>
                  <a:srgbClr val="FFFFFF"/>
                </a:solidFill>
              </a:rPr>
              <a:t>N</a:t>
            </a:r>
            <a:r>
              <a:rPr lang="en-US" sz="1800" dirty="0" err="1">
                <a:solidFill>
                  <a:srgbClr val="FFFFFF"/>
                </a:solidFill>
              </a:rPr>
              <a:t>år</a:t>
            </a:r>
            <a:r>
              <a:rPr lang="en-US" sz="1800" dirty="0">
                <a:solidFill>
                  <a:srgbClr val="FFFFFF"/>
                </a:solidFill>
              </a:rPr>
              <a:t> </a:t>
            </a:r>
            <a:r>
              <a:rPr lang="en-US" sz="1800" dirty="0" err="1">
                <a:solidFill>
                  <a:srgbClr val="FFFFFF"/>
                </a:solidFill>
              </a:rPr>
              <a:t>vingen</a:t>
            </a:r>
            <a:r>
              <a:rPr lang="en-US" sz="1800" dirty="0">
                <a:solidFill>
                  <a:srgbClr val="FFFFFF"/>
                </a:solidFill>
              </a:rPr>
              <a:t> </a:t>
            </a:r>
            <a:r>
              <a:rPr lang="en-US" sz="1800" dirty="0" err="1">
                <a:solidFill>
                  <a:srgbClr val="FFFFFF"/>
                </a:solidFill>
              </a:rPr>
              <a:t>passerer</a:t>
            </a:r>
            <a:r>
              <a:rPr lang="en-US" sz="1800" dirty="0">
                <a:solidFill>
                  <a:srgbClr val="FFFFFF"/>
                </a:solidFill>
              </a:rPr>
              <a:t> </a:t>
            </a:r>
            <a:r>
              <a:rPr lang="en-US" sz="1800" dirty="0" err="1">
                <a:solidFill>
                  <a:srgbClr val="FFFFFF"/>
                </a:solidFill>
              </a:rPr>
              <a:t>en</a:t>
            </a:r>
            <a:r>
              <a:rPr lang="en-US" sz="1800" dirty="0">
                <a:solidFill>
                  <a:srgbClr val="FFFFFF"/>
                </a:solidFill>
              </a:rPr>
              <a:t> </a:t>
            </a:r>
            <a:r>
              <a:rPr lang="en-US" sz="1800" dirty="0" err="1">
                <a:solidFill>
                  <a:srgbClr val="FFFFFF"/>
                </a:solidFill>
              </a:rPr>
              <a:t>luftmasse</a:t>
            </a:r>
            <a:r>
              <a:rPr lang="en-US" sz="1800" dirty="0">
                <a:solidFill>
                  <a:srgbClr val="FFFFFF"/>
                </a:solidFill>
              </a:rPr>
              <a:t> </a:t>
            </a:r>
            <a:r>
              <a:rPr lang="en-US" sz="1800" dirty="0" err="1">
                <a:solidFill>
                  <a:srgbClr val="FFFFFF"/>
                </a:solidFill>
              </a:rPr>
              <a:t>så</a:t>
            </a:r>
            <a:r>
              <a:rPr lang="en-US" sz="1800" dirty="0">
                <a:solidFill>
                  <a:srgbClr val="FFFFFF"/>
                </a:solidFill>
              </a:rPr>
              <a:t> </a:t>
            </a:r>
            <a:r>
              <a:rPr lang="en-US" sz="1800" dirty="0" err="1">
                <a:solidFill>
                  <a:srgbClr val="FFFFFF"/>
                </a:solidFill>
              </a:rPr>
              <a:t>flyttes</a:t>
            </a:r>
            <a:r>
              <a:rPr lang="en-US" sz="1800" dirty="0">
                <a:solidFill>
                  <a:srgbClr val="FFFFFF"/>
                </a:solidFill>
              </a:rPr>
              <a:t> </a:t>
            </a:r>
            <a:r>
              <a:rPr lang="en-US" sz="1800" dirty="0" err="1">
                <a:solidFill>
                  <a:srgbClr val="FFFFFF"/>
                </a:solidFill>
              </a:rPr>
              <a:t>luften</a:t>
            </a:r>
            <a:r>
              <a:rPr lang="en-US" sz="1800" dirty="0">
                <a:solidFill>
                  <a:srgbClr val="FFFFFF"/>
                </a:solidFill>
              </a:rPr>
              <a:t> et </a:t>
            </a:r>
            <a:r>
              <a:rPr lang="en-US" sz="1800" dirty="0" err="1">
                <a:solidFill>
                  <a:srgbClr val="FFFFFF"/>
                </a:solidFill>
              </a:rPr>
              <a:t>stykke</a:t>
            </a:r>
            <a:r>
              <a:rPr lang="en-US" sz="1800" dirty="0">
                <a:solidFill>
                  <a:srgbClr val="FFFFFF"/>
                </a:solidFill>
              </a:rPr>
              <a:t> </a:t>
            </a:r>
            <a:r>
              <a:rPr lang="en-US" sz="1800" dirty="0" err="1">
                <a:solidFill>
                  <a:srgbClr val="FFFFFF"/>
                </a:solidFill>
              </a:rPr>
              <a:t>ned</a:t>
            </a:r>
            <a:r>
              <a:rPr lang="en-US" sz="1800" dirty="0">
                <a:solidFill>
                  <a:srgbClr val="FFFFFF"/>
                </a:solidFill>
              </a:rPr>
              <a:t> </a:t>
            </a:r>
            <a:r>
              <a:rPr lang="en-US" sz="1800" dirty="0" err="1">
                <a:solidFill>
                  <a:srgbClr val="FFFFFF"/>
                </a:solidFill>
              </a:rPr>
              <a:t>på</a:t>
            </a:r>
            <a:r>
              <a:rPr lang="en-US" sz="1800" dirty="0">
                <a:solidFill>
                  <a:srgbClr val="FFFFFF"/>
                </a:solidFill>
              </a:rPr>
              <a:t> den </a:t>
            </a:r>
            <a:r>
              <a:rPr lang="en-US" sz="1800" dirty="0" err="1">
                <a:solidFill>
                  <a:srgbClr val="FFFFFF"/>
                </a:solidFill>
              </a:rPr>
              <a:t>tiden</a:t>
            </a:r>
            <a:r>
              <a:rPr lang="en-US" sz="1800" dirty="0">
                <a:solidFill>
                  <a:srgbClr val="FFFFFF"/>
                </a:solidFill>
              </a:rPr>
              <a:t> det tar </a:t>
            </a:r>
            <a:r>
              <a:rPr lang="en-US" sz="1800" dirty="0" err="1">
                <a:solidFill>
                  <a:srgbClr val="FFFFFF"/>
                </a:solidFill>
              </a:rPr>
              <a:t>vingen</a:t>
            </a:r>
            <a:r>
              <a:rPr lang="en-US" sz="1800" dirty="0">
                <a:solidFill>
                  <a:srgbClr val="FFFFFF"/>
                </a:solidFill>
              </a:rPr>
              <a:t> å </a:t>
            </a:r>
            <a:r>
              <a:rPr lang="en-US" sz="1800" dirty="0" err="1">
                <a:solidFill>
                  <a:srgbClr val="FFFFFF"/>
                </a:solidFill>
              </a:rPr>
              <a:t>passere</a:t>
            </a:r>
            <a:r>
              <a:rPr lang="en-US" sz="1800" dirty="0">
                <a:solidFill>
                  <a:srgbClr val="FFFFFF"/>
                </a:solidFill>
              </a:rPr>
              <a:t>. </a:t>
            </a:r>
            <a:br>
              <a:rPr lang="en-US" sz="1800" dirty="0">
                <a:solidFill>
                  <a:srgbClr val="FFFFFF"/>
                </a:solidFill>
              </a:rPr>
            </a:br>
            <a:br>
              <a:rPr lang="en-US" sz="1800" dirty="0">
                <a:solidFill>
                  <a:srgbClr val="FFFFFF"/>
                </a:solidFill>
              </a:rPr>
            </a:br>
            <a:r>
              <a:rPr lang="en-US" sz="1800" dirty="0" err="1">
                <a:solidFill>
                  <a:srgbClr val="FFFFFF"/>
                </a:solidFill>
              </a:rPr>
              <a:t>Flyttingen</a:t>
            </a:r>
            <a:r>
              <a:rPr lang="en-US" sz="1800" dirty="0">
                <a:solidFill>
                  <a:srgbClr val="FFFFFF"/>
                </a:solidFill>
              </a:rPr>
              <a:t> </a:t>
            </a:r>
            <a:r>
              <a:rPr lang="en-US" sz="1800" dirty="0" err="1">
                <a:solidFill>
                  <a:srgbClr val="FFFFFF"/>
                </a:solidFill>
              </a:rPr>
              <a:t>aksellerer</a:t>
            </a:r>
            <a:r>
              <a:rPr lang="en-US" sz="1800" dirty="0">
                <a:solidFill>
                  <a:srgbClr val="FFFFFF"/>
                </a:solidFill>
              </a:rPr>
              <a:t> </a:t>
            </a:r>
            <a:r>
              <a:rPr lang="en-US" sz="1800" dirty="0" err="1">
                <a:solidFill>
                  <a:srgbClr val="FFFFFF"/>
                </a:solidFill>
              </a:rPr>
              <a:t>luftmassen</a:t>
            </a:r>
            <a:r>
              <a:rPr lang="en-US" sz="1800" dirty="0">
                <a:solidFill>
                  <a:srgbClr val="FFFFFF"/>
                </a:solidFill>
              </a:rPr>
              <a:t> </a:t>
            </a:r>
            <a:r>
              <a:rPr lang="en-US" sz="1800" dirty="0" err="1">
                <a:solidFill>
                  <a:srgbClr val="FFFFFF"/>
                </a:solidFill>
              </a:rPr>
              <a:t>i</a:t>
            </a:r>
            <a:r>
              <a:rPr lang="en-US" sz="1800" dirty="0">
                <a:solidFill>
                  <a:srgbClr val="FFFFFF"/>
                </a:solidFill>
              </a:rPr>
              <a:t> hele </a:t>
            </a:r>
            <a:r>
              <a:rPr lang="en-US" sz="1800" dirty="0" err="1">
                <a:solidFill>
                  <a:srgbClr val="FFFFFF"/>
                </a:solidFill>
              </a:rPr>
              <a:t>vingespennet</a:t>
            </a:r>
            <a:r>
              <a:rPr lang="en-US" sz="1800" dirty="0">
                <a:solidFill>
                  <a:srgbClr val="FFFFFF"/>
                </a:solidFill>
              </a:rPr>
              <a:t>, </a:t>
            </a:r>
            <a:r>
              <a:rPr lang="en-US" sz="1800" dirty="0" err="1">
                <a:solidFill>
                  <a:srgbClr val="FFFFFF"/>
                </a:solidFill>
              </a:rPr>
              <a:t>og</a:t>
            </a:r>
            <a:r>
              <a:rPr lang="en-US" sz="1800" dirty="0">
                <a:solidFill>
                  <a:srgbClr val="FFFFFF"/>
                </a:solidFill>
              </a:rPr>
              <a:t> </a:t>
            </a:r>
            <a:r>
              <a:rPr lang="en-US" sz="1800" dirty="0" err="1">
                <a:solidFill>
                  <a:srgbClr val="FFFFFF"/>
                </a:solidFill>
              </a:rPr>
              <a:t>vingen</a:t>
            </a:r>
            <a:r>
              <a:rPr lang="en-US" sz="1800" dirty="0">
                <a:solidFill>
                  <a:srgbClr val="FFFFFF"/>
                </a:solidFill>
              </a:rPr>
              <a:t> </a:t>
            </a:r>
            <a:r>
              <a:rPr lang="en-US" sz="1800" dirty="0" err="1">
                <a:solidFill>
                  <a:srgbClr val="FFFFFF"/>
                </a:solidFill>
              </a:rPr>
              <a:t>utfører</a:t>
            </a:r>
            <a:r>
              <a:rPr lang="en-US" sz="1800" dirty="0">
                <a:solidFill>
                  <a:srgbClr val="FFFFFF"/>
                </a:solidFill>
              </a:rPr>
              <a:t> med </a:t>
            </a:r>
            <a:r>
              <a:rPr lang="en-US" sz="1800" dirty="0" err="1">
                <a:solidFill>
                  <a:srgbClr val="FFFFFF"/>
                </a:solidFill>
              </a:rPr>
              <a:t>dette</a:t>
            </a:r>
            <a:r>
              <a:rPr lang="en-US" sz="1800" dirty="0">
                <a:solidFill>
                  <a:srgbClr val="FFFFFF"/>
                </a:solidFill>
              </a:rPr>
              <a:t> </a:t>
            </a:r>
            <a:r>
              <a:rPr lang="en-US" sz="1800" dirty="0" err="1">
                <a:solidFill>
                  <a:srgbClr val="FFFFFF"/>
                </a:solidFill>
              </a:rPr>
              <a:t>en</a:t>
            </a:r>
            <a:r>
              <a:rPr lang="en-US" sz="1800" dirty="0">
                <a:solidFill>
                  <a:srgbClr val="FFFFFF"/>
                </a:solidFill>
              </a:rPr>
              <a:t> kraft </a:t>
            </a:r>
            <a:r>
              <a:rPr lang="en-US" sz="1800" dirty="0" err="1">
                <a:solidFill>
                  <a:srgbClr val="FFFFFF"/>
                </a:solidFill>
              </a:rPr>
              <a:t>på</a:t>
            </a:r>
            <a:r>
              <a:rPr lang="en-US" sz="1800" dirty="0">
                <a:solidFill>
                  <a:srgbClr val="FFFFFF"/>
                </a:solidFill>
              </a:rPr>
              <a:t> </a:t>
            </a:r>
            <a:r>
              <a:rPr lang="en-US" sz="1800" dirty="0" err="1">
                <a:solidFill>
                  <a:srgbClr val="FFFFFF"/>
                </a:solidFill>
              </a:rPr>
              <a:t>luftmassen</a:t>
            </a:r>
            <a:r>
              <a:rPr lang="en-US" sz="1800" dirty="0">
                <a:solidFill>
                  <a:srgbClr val="FFFFFF"/>
                </a:solidFill>
              </a:rPr>
              <a:t> </a:t>
            </a:r>
            <a:r>
              <a:rPr lang="en-US" sz="1800" dirty="0" err="1">
                <a:solidFill>
                  <a:srgbClr val="FFFFFF"/>
                </a:solidFill>
              </a:rPr>
              <a:t>rettet</a:t>
            </a:r>
            <a:r>
              <a:rPr lang="en-US" sz="1800" dirty="0">
                <a:solidFill>
                  <a:srgbClr val="FFFFFF"/>
                </a:solidFill>
              </a:rPr>
              <a:t> </a:t>
            </a:r>
            <a:r>
              <a:rPr lang="en-US" sz="1800" dirty="0" err="1">
                <a:solidFill>
                  <a:srgbClr val="FFFFFF"/>
                </a:solidFill>
              </a:rPr>
              <a:t>nedover</a:t>
            </a:r>
            <a:r>
              <a:rPr lang="en-US" sz="1800" dirty="0">
                <a:solidFill>
                  <a:srgbClr val="FFFFFF"/>
                </a:solidFill>
              </a:rPr>
              <a:t>. </a:t>
            </a:r>
            <a:br>
              <a:rPr lang="en-US" sz="1800" dirty="0">
                <a:solidFill>
                  <a:srgbClr val="FFFFFF"/>
                </a:solidFill>
              </a:rPr>
            </a:br>
            <a:br>
              <a:rPr lang="en-US" sz="1800" dirty="0">
                <a:solidFill>
                  <a:srgbClr val="FFFFFF"/>
                </a:solidFill>
              </a:rPr>
            </a:br>
            <a:r>
              <a:rPr lang="nb-NO" sz="1800" dirty="0">
                <a:solidFill>
                  <a:srgbClr val="FFFFFF"/>
                </a:solidFill>
              </a:rPr>
              <a:t>Kraften (F) er lik </a:t>
            </a:r>
            <a:br>
              <a:rPr lang="nb-NO" sz="1800" dirty="0">
                <a:solidFill>
                  <a:srgbClr val="FFFFFF"/>
                </a:solidFill>
              </a:rPr>
            </a:br>
            <a:r>
              <a:rPr lang="nb-NO" sz="1800" dirty="0">
                <a:solidFill>
                  <a:srgbClr val="FFFFFF"/>
                </a:solidFill>
              </a:rPr>
              <a:t>masse (m) ganger </a:t>
            </a:r>
            <a:r>
              <a:rPr lang="nb-NO" sz="1800" dirty="0" err="1">
                <a:solidFill>
                  <a:srgbClr val="FFFFFF"/>
                </a:solidFill>
              </a:rPr>
              <a:t>aksellerasjon</a:t>
            </a:r>
            <a:r>
              <a:rPr lang="nb-NO" sz="1800" dirty="0">
                <a:solidFill>
                  <a:srgbClr val="FFFFFF"/>
                </a:solidFill>
              </a:rPr>
              <a:t> (a):</a:t>
            </a:r>
            <a:br>
              <a:rPr lang="nb-NO" sz="1800" dirty="0">
                <a:solidFill>
                  <a:srgbClr val="FFFFFF"/>
                </a:solidFill>
              </a:rPr>
            </a:br>
            <a:r>
              <a:rPr lang="nb-NO" sz="1800" dirty="0">
                <a:solidFill>
                  <a:srgbClr val="FFFFFF"/>
                </a:solidFill>
              </a:rPr>
              <a:t> </a:t>
            </a:r>
            <a:br>
              <a:rPr lang="nb-NO" sz="1800" dirty="0">
                <a:solidFill>
                  <a:srgbClr val="FFFFFF"/>
                </a:solidFill>
              </a:rPr>
            </a:br>
            <a:r>
              <a:rPr lang="nb-NO" sz="1800" b="1" dirty="0">
                <a:solidFill>
                  <a:srgbClr val="FFFFFF"/>
                </a:solidFill>
              </a:rPr>
              <a:t>F= m x a</a:t>
            </a:r>
            <a:r>
              <a:rPr lang="en-US" sz="1800" b="1" dirty="0">
                <a:solidFill>
                  <a:srgbClr val="FFFFFF"/>
                </a:solidFill>
              </a:rPr>
              <a:t> </a:t>
            </a:r>
            <a:br>
              <a:rPr lang="en-US" sz="1800" b="1" dirty="0">
                <a:solidFill>
                  <a:srgbClr val="FFFFFF"/>
                </a:solidFill>
              </a:rPr>
            </a:br>
            <a:br>
              <a:rPr lang="en-US" sz="1800" b="1" dirty="0">
                <a:solidFill>
                  <a:srgbClr val="FFFFFF"/>
                </a:solidFill>
              </a:rPr>
            </a:br>
            <a:r>
              <a:rPr lang="en-US" sz="1800" dirty="0">
                <a:solidFill>
                  <a:srgbClr val="FFFFFF"/>
                </a:solidFill>
              </a:rPr>
              <a:t>Jo </a:t>
            </a:r>
            <a:r>
              <a:rPr lang="en-US" sz="1800" dirty="0" err="1">
                <a:solidFill>
                  <a:srgbClr val="FFFFFF"/>
                </a:solidFill>
              </a:rPr>
              <a:t>større</a:t>
            </a:r>
            <a:r>
              <a:rPr lang="en-US" sz="1800" dirty="0">
                <a:solidFill>
                  <a:srgbClr val="FFFFFF"/>
                </a:solidFill>
              </a:rPr>
              <a:t> </a:t>
            </a:r>
            <a:r>
              <a:rPr lang="en-US" sz="1800" dirty="0" err="1">
                <a:solidFill>
                  <a:srgbClr val="FFFFFF"/>
                </a:solidFill>
              </a:rPr>
              <a:t>hastighet</a:t>
            </a:r>
            <a:r>
              <a:rPr lang="en-US" sz="1800" dirty="0">
                <a:solidFill>
                  <a:srgbClr val="FFFFFF"/>
                </a:solidFill>
              </a:rPr>
              <a:t>, </a:t>
            </a:r>
            <a:r>
              <a:rPr lang="en-US" sz="1800" dirty="0" err="1">
                <a:solidFill>
                  <a:srgbClr val="FFFFFF"/>
                </a:solidFill>
              </a:rPr>
              <a:t>desto</a:t>
            </a:r>
            <a:r>
              <a:rPr lang="en-US" sz="1800" dirty="0">
                <a:solidFill>
                  <a:srgbClr val="FFFFFF"/>
                </a:solidFill>
              </a:rPr>
              <a:t> </a:t>
            </a:r>
            <a:r>
              <a:rPr lang="en-US" sz="1800" dirty="0" err="1">
                <a:solidFill>
                  <a:srgbClr val="FFFFFF"/>
                </a:solidFill>
              </a:rPr>
              <a:t>større</a:t>
            </a:r>
            <a:r>
              <a:rPr lang="en-US" sz="1800" dirty="0">
                <a:solidFill>
                  <a:srgbClr val="FFFFFF"/>
                </a:solidFill>
              </a:rPr>
              <a:t> </a:t>
            </a:r>
            <a:r>
              <a:rPr lang="en-US" sz="1800" dirty="0" err="1">
                <a:solidFill>
                  <a:srgbClr val="FFFFFF"/>
                </a:solidFill>
              </a:rPr>
              <a:t>aksellerasjon</a:t>
            </a:r>
            <a:r>
              <a:rPr lang="en-US" sz="1800" dirty="0">
                <a:solidFill>
                  <a:srgbClr val="FFFFFF"/>
                </a:solidFill>
              </a:rPr>
              <a:t> </a:t>
            </a:r>
            <a:r>
              <a:rPr lang="en-US" sz="1800" dirty="0" err="1">
                <a:solidFill>
                  <a:srgbClr val="FFFFFF"/>
                </a:solidFill>
              </a:rPr>
              <a:t>og</a:t>
            </a:r>
            <a:r>
              <a:rPr lang="en-US" sz="1800" dirty="0">
                <a:solidFill>
                  <a:srgbClr val="FFFFFF"/>
                </a:solidFill>
              </a:rPr>
              <a:t> </a:t>
            </a:r>
            <a:r>
              <a:rPr lang="en-US" sz="1800" dirty="0" err="1">
                <a:solidFill>
                  <a:srgbClr val="FFFFFF"/>
                </a:solidFill>
              </a:rPr>
              <a:t>mer</a:t>
            </a:r>
            <a:r>
              <a:rPr lang="en-US" sz="1800" dirty="0">
                <a:solidFill>
                  <a:srgbClr val="FFFFFF"/>
                </a:solidFill>
              </a:rPr>
              <a:t> kraft </a:t>
            </a:r>
            <a:r>
              <a:rPr lang="en-US" sz="1800" dirty="0" err="1">
                <a:solidFill>
                  <a:srgbClr val="FFFFFF"/>
                </a:solidFill>
              </a:rPr>
              <a:t>skapes</a:t>
            </a:r>
            <a:r>
              <a:rPr lang="en-US" sz="1800" dirty="0">
                <a:solidFill>
                  <a:srgbClr val="FFFFFF"/>
                </a:solidFill>
              </a:rPr>
              <a:t>.</a:t>
            </a:r>
            <a:endParaRPr lang="en-US" sz="1800" u="sng" dirty="0">
              <a:solidFill>
                <a:srgbClr val="FFFF00"/>
              </a:solidFill>
            </a:endParaRPr>
          </a:p>
        </p:txBody>
      </p:sp>
      <p:sp>
        <p:nvSpPr>
          <p:cNvPr id="1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a:extLst>
              <a:ext uri="{FF2B5EF4-FFF2-40B4-BE49-F238E27FC236}">
                <a16:creationId xmlns:a16="http://schemas.microsoft.com/office/drawing/2014/main" id="{AEFC6AEA-AB0A-49E4-AEB1-655AF959F9D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870" r="5870"/>
          <a:stretch/>
        </p:blipFill>
        <p:spPr>
          <a:xfrm>
            <a:off x="976251" y="942538"/>
            <a:ext cx="7163222" cy="4808332"/>
          </a:xfrm>
          <a:prstGeom prst="rect">
            <a:avLst/>
          </a:prstGeom>
          <a:effectLst/>
        </p:spPr>
      </p:pic>
      <p:sp>
        <p:nvSpPr>
          <p:cNvPr id="3" name="Plassholder for dato 2">
            <a:extLst>
              <a:ext uri="{FF2B5EF4-FFF2-40B4-BE49-F238E27FC236}">
                <a16:creationId xmlns:a16="http://schemas.microsoft.com/office/drawing/2014/main" id="{A22B65E5-C58F-439E-A8F3-0C6F08BD529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457200">
              <a:spcAft>
                <a:spcPts val="600"/>
              </a:spcAft>
            </a:pPr>
            <a:r>
              <a:rPr lang="en-US" dirty="0">
                <a:solidFill>
                  <a:srgbClr val="FFFFFF"/>
                </a:solidFill>
              </a:rPr>
              <a:t>15.10.2020</a:t>
            </a:r>
          </a:p>
        </p:txBody>
      </p:sp>
      <p:sp>
        <p:nvSpPr>
          <p:cNvPr id="4" name="Plassholder for bunntekst 3">
            <a:extLst>
              <a:ext uri="{FF2B5EF4-FFF2-40B4-BE49-F238E27FC236}">
                <a16:creationId xmlns:a16="http://schemas.microsoft.com/office/drawing/2014/main" id="{F504A825-D050-44CF-9519-E102AAD5FA8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spcAft>
                <a:spcPts val="600"/>
              </a:spcAft>
            </a:pPr>
            <a:r>
              <a:rPr lang="en-US" kern="1200" dirty="0" err="1">
                <a:solidFill>
                  <a:srgbClr val="FFFFFF"/>
                </a:solidFill>
                <a:latin typeface="+mn-lt"/>
                <a:ea typeface="+mn-ea"/>
                <a:cs typeface="+mn-cs"/>
              </a:rPr>
              <a:t>Versjon</a:t>
            </a:r>
            <a:r>
              <a:rPr lang="en-US" kern="1200" dirty="0">
                <a:solidFill>
                  <a:srgbClr val="FFFFFF"/>
                </a:solidFill>
                <a:latin typeface="+mn-lt"/>
                <a:ea typeface="+mn-ea"/>
                <a:cs typeface="+mn-cs"/>
              </a:rPr>
              <a:t> 2</a:t>
            </a:r>
          </a:p>
        </p:txBody>
      </p:sp>
    </p:spTree>
    <p:extLst>
      <p:ext uri="{BB962C8B-B14F-4D97-AF65-F5344CB8AC3E}">
        <p14:creationId xmlns:p14="http://schemas.microsoft.com/office/powerpoint/2010/main" val="681358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6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E338AC7-91AC-422D-8DF0-3687553B7BCD}"/>
              </a:ext>
            </a:extLst>
          </p:cNvPr>
          <p:cNvSpPr>
            <a:spLocks noGrp="1"/>
          </p:cNvSpPr>
          <p:nvPr>
            <p:ph type="title"/>
          </p:nvPr>
        </p:nvSpPr>
        <p:spPr>
          <a:xfrm>
            <a:off x="8718431" y="618681"/>
            <a:ext cx="3410310" cy="4794567"/>
          </a:xfrm>
          <a:prstGeom prst="ellipse">
            <a:avLst/>
          </a:prstGeom>
        </p:spPr>
        <p:txBody>
          <a:bodyPr vert="horz" lIns="91440" tIns="45720" rIns="91440" bIns="45720" rtlCol="0" anchor="ctr">
            <a:normAutofit fontScale="90000"/>
          </a:bodyPr>
          <a:lstStyle/>
          <a:p>
            <a:r>
              <a:rPr lang="en-US" sz="2800" b="1" dirty="0">
                <a:solidFill>
                  <a:srgbClr val="FFFFFF"/>
                </a:solidFill>
              </a:rPr>
              <a:t>Newtons 3. </a:t>
            </a:r>
            <a:r>
              <a:rPr lang="en-US" sz="2800" b="1" dirty="0" err="1">
                <a:solidFill>
                  <a:srgbClr val="FFFFFF"/>
                </a:solidFill>
              </a:rPr>
              <a:t>lov</a:t>
            </a:r>
            <a:r>
              <a:rPr lang="en-US" sz="2800" b="1" dirty="0">
                <a:solidFill>
                  <a:srgbClr val="FFFFFF"/>
                </a:solidFill>
              </a:rPr>
              <a:t> </a:t>
            </a:r>
            <a:br>
              <a:rPr lang="en-US" sz="2400" b="1" dirty="0">
                <a:solidFill>
                  <a:srgbClr val="FFFFFF"/>
                </a:solidFill>
              </a:rPr>
            </a:br>
            <a:br>
              <a:rPr lang="en-US" sz="2400" b="1" dirty="0">
                <a:solidFill>
                  <a:srgbClr val="FFFFFF"/>
                </a:solidFill>
              </a:rPr>
            </a:br>
            <a:r>
              <a:rPr lang="nb-NO" sz="1800" b="1" dirty="0">
                <a:solidFill>
                  <a:srgbClr val="FFFFFF"/>
                </a:solidFill>
              </a:rPr>
              <a:t>«</a:t>
            </a:r>
            <a:r>
              <a:rPr lang="nb-NO" sz="1800" dirty="0">
                <a:solidFill>
                  <a:srgbClr val="FFFFFF"/>
                </a:solidFill>
              </a:rPr>
              <a:t>Kreftene mellom to gjenstander som påvirker hverandre er i par er like store og motsatt rettet»</a:t>
            </a:r>
            <a:br>
              <a:rPr lang="nb-NO" sz="1800" dirty="0">
                <a:solidFill>
                  <a:srgbClr val="FFFFFF"/>
                </a:solidFill>
              </a:rPr>
            </a:br>
            <a:br>
              <a:rPr lang="nb-NO" sz="1800" dirty="0">
                <a:solidFill>
                  <a:srgbClr val="FFFFFF"/>
                </a:solidFill>
              </a:rPr>
            </a:br>
            <a:r>
              <a:rPr lang="nb-NO" sz="1800" dirty="0">
                <a:solidFill>
                  <a:srgbClr val="FFFFFF"/>
                </a:solidFill>
              </a:rPr>
              <a:t>Vi sier også at en «aksjon» vil gi en tilsvarende og  motsatt rettet «reaksjon»</a:t>
            </a:r>
            <a:br>
              <a:rPr lang="nb-NO" sz="1800" dirty="0">
                <a:solidFill>
                  <a:srgbClr val="FFFFFF"/>
                </a:solidFill>
              </a:rPr>
            </a:br>
            <a:br>
              <a:rPr lang="nb-NO" sz="1800" dirty="0">
                <a:solidFill>
                  <a:srgbClr val="FFFFFF"/>
                </a:solidFill>
              </a:rPr>
            </a:br>
            <a:endParaRPr lang="en-US" sz="1800" u="sng" dirty="0">
              <a:solidFill>
                <a:srgbClr val="FFFF00"/>
              </a:solidFill>
            </a:endParaRPr>
          </a:p>
        </p:txBody>
      </p:sp>
      <p:sp>
        <p:nvSpPr>
          <p:cNvPr id="1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a:extLst>
              <a:ext uri="{FF2B5EF4-FFF2-40B4-BE49-F238E27FC236}">
                <a16:creationId xmlns:a16="http://schemas.microsoft.com/office/drawing/2014/main" id="{AEFC6AEA-AB0A-49E4-AEB1-655AF959F9D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494" r="1494"/>
          <a:stretch/>
        </p:blipFill>
        <p:spPr>
          <a:xfrm>
            <a:off x="976251" y="942538"/>
            <a:ext cx="7163222" cy="4808332"/>
          </a:xfrm>
          <a:prstGeom prst="rect">
            <a:avLst/>
          </a:prstGeom>
          <a:effectLst/>
        </p:spPr>
      </p:pic>
      <p:sp>
        <p:nvSpPr>
          <p:cNvPr id="3" name="Plassholder for dato 2">
            <a:extLst>
              <a:ext uri="{FF2B5EF4-FFF2-40B4-BE49-F238E27FC236}">
                <a16:creationId xmlns:a16="http://schemas.microsoft.com/office/drawing/2014/main" id="{A22B65E5-C58F-439E-A8F3-0C6F08BD529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457200">
              <a:spcAft>
                <a:spcPts val="600"/>
              </a:spcAft>
            </a:pPr>
            <a:r>
              <a:rPr lang="en-US" dirty="0">
                <a:solidFill>
                  <a:srgbClr val="FFFFFF"/>
                </a:solidFill>
              </a:rPr>
              <a:t>15.10.2020</a:t>
            </a:r>
          </a:p>
        </p:txBody>
      </p:sp>
      <p:sp>
        <p:nvSpPr>
          <p:cNvPr id="4" name="Plassholder for bunntekst 3">
            <a:extLst>
              <a:ext uri="{FF2B5EF4-FFF2-40B4-BE49-F238E27FC236}">
                <a16:creationId xmlns:a16="http://schemas.microsoft.com/office/drawing/2014/main" id="{F504A825-D050-44CF-9519-E102AAD5FA8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spcAft>
                <a:spcPts val="600"/>
              </a:spcAft>
            </a:pPr>
            <a:r>
              <a:rPr lang="en-US" kern="1200" dirty="0" err="1">
                <a:solidFill>
                  <a:srgbClr val="FFFFFF"/>
                </a:solidFill>
                <a:latin typeface="+mn-lt"/>
                <a:ea typeface="+mn-ea"/>
                <a:cs typeface="+mn-cs"/>
              </a:rPr>
              <a:t>Versjon</a:t>
            </a:r>
            <a:r>
              <a:rPr lang="en-US" kern="1200" dirty="0">
                <a:solidFill>
                  <a:srgbClr val="FFFFFF"/>
                </a:solidFill>
                <a:latin typeface="+mn-lt"/>
                <a:ea typeface="+mn-ea"/>
                <a:cs typeface="+mn-cs"/>
              </a:rPr>
              <a:t> 2</a:t>
            </a:r>
          </a:p>
        </p:txBody>
      </p:sp>
    </p:spTree>
    <p:extLst>
      <p:ext uri="{BB962C8B-B14F-4D97-AF65-F5344CB8AC3E}">
        <p14:creationId xmlns:p14="http://schemas.microsoft.com/office/powerpoint/2010/main" val="2522704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6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E338AC7-91AC-422D-8DF0-3687553B7BCD}"/>
              </a:ext>
            </a:extLst>
          </p:cNvPr>
          <p:cNvSpPr>
            <a:spLocks noGrp="1"/>
          </p:cNvSpPr>
          <p:nvPr>
            <p:ph type="title"/>
          </p:nvPr>
        </p:nvSpPr>
        <p:spPr>
          <a:xfrm>
            <a:off x="8718431" y="618681"/>
            <a:ext cx="3410310" cy="4794567"/>
          </a:xfrm>
          <a:prstGeom prst="ellipse">
            <a:avLst/>
          </a:prstGeom>
        </p:spPr>
        <p:txBody>
          <a:bodyPr vert="horz" lIns="91440" tIns="45720" rIns="91440" bIns="45720" rtlCol="0" anchor="ctr">
            <a:normAutofit/>
          </a:bodyPr>
          <a:lstStyle/>
          <a:p>
            <a:r>
              <a:rPr lang="en-US" sz="2800" b="1" dirty="0">
                <a:solidFill>
                  <a:srgbClr val="FFFFFF"/>
                </a:solidFill>
              </a:rPr>
              <a:t>Newtons 3. </a:t>
            </a:r>
            <a:r>
              <a:rPr lang="en-US" sz="2800" b="1" dirty="0" err="1">
                <a:solidFill>
                  <a:srgbClr val="FFFFFF"/>
                </a:solidFill>
              </a:rPr>
              <a:t>lov</a:t>
            </a:r>
            <a:r>
              <a:rPr lang="en-US" sz="2800" b="1" dirty="0">
                <a:solidFill>
                  <a:srgbClr val="FFFFFF"/>
                </a:solidFill>
              </a:rPr>
              <a:t> </a:t>
            </a:r>
            <a:br>
              <a:rPr lang="en-US" sz="2400" b="1" dirty="0">
                <a:solidFill>
                  <a:srgbClr val="FFFFFF"/>
                </a:solidFill>
              </a:rPr>
            </a:br>
            <a:br>
              <a:rPr lang="en-US" sz="2400" b="1" dirty="0">
                <a:solidFill>
                  <a:srgbClr val="FFFFFF"/>
                </a:solidFill>
              </a:rPr>
            </a:br>
            <a:r>
              <a:rPr lang="nb-NO" sz="1800" dirty="0">
                <a:solidFill>
                  <a:srgbClr val="FFFFFF"/>
                </a:solidFill>
              </a:rPr>
              <a:t>Det betyr at vingen får et løft som «Reaksjon» tilsvarende den kraften vingen bruker på «Aksjonen» med å flytte luftmassen nedover under passasjen</a:t>
            </a:r>
            <a:endParaRPr lang="en-US" sz="1800" u="sng" dirty="0">
              <a:solidFill>
                <a:srgbClr val="FFFF00"/>
              </a:solidFill>
            </a:endParaRPr>
          </a:p>
        </p:txBody>
      </p:sp>
      <p:sp>
        <p:nvSpPr>
          <p:cNvPr id="1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a:extLst>
              <a:ext uri="{FF2B5EF4-FFF2-40B4-BE49-F238E27FC236}">
                <a16:creationId xmlns:a16="http://schemas.microsoft.com/office/drawing/2014/main" id="{AEFC6AEA-AB0A-49E4-AEB1-655AF959F9D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880" r="5880"/>
          <a:stretch/>
        </p:blipFill>
        <p:spPr>
          <a:xfrm>
            <a:off x="976251" y="942538"/>
            <a:ext cx="7163222" cy="4808332"/>
          </a:xfrm>
          <a:prstGeom prst="rect">
            <a:avLst/>
          </a:prstGeom>
          <a:effectLst/>
        </p:spPr>
      </p:pic>
      <p:sp>
        <p:nvSpPr>
          <p:cNvPr id="3" name="Plassholder for dato 2">
            <a:extLst>
              <a:ext uri="{FF2B5EF4-FFF2-40B4-BE49-F238E27FC236}">
                <a16:creationId xmlns:a16="http://schemas.microsoft.com/office/drawing/2014/main" id="{A22B65E5-C58F-439E-A8F3-0C6F08BD529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457200">
              <a:spcAft>
                <a:spcPts val="600"/>
              </a:spcAft>
            </a:pPr>
            <a:r>
              <a:rPr lang="en-US">
                <a:solidFill>
                  <a:srgbClr val="FFFFFF"/>
                </a:solidFill>
              </a:rPr>
              <a:t>15.10.2020</a:t>
            </a:r>
            <a:endParaRPr lang="en-US" dirty="0">
              <a:solidFill>
                <a:srgbClr val="FFFFFF"/>
              </a:solidFill>
            </a:endParaRPr>
          </a:p>
        </p:txBody>
      </p:sp>
      <p:sp>
        <p:nvSpPr>
          <p:cNvPr id="4" name="Plassholder for bunntekst 3">
            <a:extLst>
              <a:ext uri="{FF2B5EF4-FFF2-40B4-BE49-F238E27FC236}">
                <a16:creationId xmlns:a16="http://schemas.microsoft.com/office/drawing/2014/main" id="{F504A825-D050-44CF-9519-E102AAD5FA8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spcAft>
                <a:spcPts val="600"/>
              </a:spcAft>
            </a:pPr>
            <a:r>
              <a:rPr lang="en-US" kern="1200">
                <a:solidFill>
                  <a:srgbClr val="FFFFFF"/>
                </a:solidFill>
                <a:latin typeface="+mn-lt"/>
                <a:ea typeface="+mn-ea"/>
                <a:cs typeface="+mn-cs"/>
              </a:rPr>
              <a:t>Versjon 2</a:t>
            </a:r>
            <a:endParaRPr lang="en-US" kern="1200" dirty="0">
              <a:solidFill>
                <a:srgbClr val="FFFFFF"/>
              </a:solidFill>
              <a:latin typeface="+mn-lt"/>
              <a:ea typeface="+mn-ea"/>
              <a:cs typeface="+mn-cs"/>
            </a:endParaRPr>
          </a:p>
        </p:txBody>
      </p:sp>
    </p:spTree>
    <p:extLst>
      <p:ext uri="{BB962C8B-B14F-4D97-AF65-F5344CB8AC3E}">
        <p14:creationId xmlns:p14="http://schemas.microsoft.com/office/powerpoint/2010/main" val="1337851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6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E338AC7-91AC-422D-8DF0-3687553B7BCD}"/>
              </a:ext>
            </a:extLst>
          </p:cNvPr>
          <p:cNvSpPr>
            <a:spLocks noGrp="1"/>
          </p:cNvSpPr>
          <p:nvPr>
            <p:ph type="title"/>
          </p:nvPr>
        </p:nvSpPr>
        <p:spPr>
          <a:xfrm>
            <a:off x="8249920" y="618681"/>
            <a:ext cx="4165599" cy="5132189"/>
          </a:xfrm>
          <a:prstGeom prst="ellipse">
            <a:avLst/>
          </a:prstGeom>
        </p:spPr>
        <p:txBody>
          <a:bodyPr vert="horz" lIns="91440" tIns="45720" rIns="91440" bIns="45720" rtlCol="0" anchor="ctr">
            <a:normAutofit fontScale="90000"/>
          </a:bodyPr>
          <a:lstStyle/>
          <a:p>
            <a:r>
              <a:rPr lang="en-US" sz="2800" b="1" dirty="0" err="1">
                <a:solidFill>
                  <a:srgbClr val="FFFFFF"/>
                </a:solidFill>
              </a:rPr>
              <a:t>Flate</a:t>
            </a:r>
            <a:r>
              <a:rPr lang="en-US" sz="2800" b="1" dirty="0">
                <a:solidFill>
                  <a:srgbClr val="FFFFFF"/>
                </a:solidFill>
              </a:rPr>
              <a:t> </a:t>
            </a:r>
            <a:r>
              <a:rPr lang="en-US" sz="2800" b="1" dirty="0" err="1">
                <a:solidFill>
                  <a:srgbClr val="FFFFFF"/>
                </a:solidFill>
              </a:rPr>
              <a:t>vinger</a:t>
            </a:r>
            <a:br>
              <a:rPr lang="en-US" sz="2400" b="1" dirty="0">
                <a:solidFill>
                  <a:srgbClr val="FFFFFF"/>
                </a:solidFill>
              </a:rPr>
            </a:br>
            <a:br>
              <a:rPr lang="nb-NO" sz="1800" dirty="0">
                <a:solidFill>
                  <a:srgbClr val="FFFFFF"/>
                </a:solidFill>
              </a:rPr>
            </a:br>
            <a:r>
              <a:rPr lang="nb-NO" sz="2200" dirty="0">
                <a:solidFill>
                  <a:srgbClr val="FFFFFF"/>
                </a:solidFill>
              </a:rPr>
              <a:t>Det er også flere andre faktorer som får vingen til å «flyte eller surfe» i luften i den retningen som gir minst motstand.</a:t>
            </a:r>
            <a:br>
              <a:rPr lang="nb-NO" sz="2200" dirty="0">
                <a:solidFill>
                  <a:srgbClr val="FFFFFF"/>
                </a:solidFill>
              </a:rPr>
            </a:br>
            <a:r>
              <a:rPr lang="nb-NO" sz="2200" dirty="0">
                <a:solidFill>
                  <a:srgbClr val="FFFFFF"/>
                </a:solidFill>
              </a:rPr>
              <a:t> </a:t>
            </a:r>
            <a:br>
              <a:rPr lang="nb-NO" sz="2200" dirty="0">
                <a:solidFill>
                  <a:srgbClr val="FFFFFF"/>
                </a:solidFill>
              </a:rPr>
            </a:br>
            <a:r>
              <a:rPr lang="nb-NO" sz="2200" dirty="0">
                <a:solidFill>
                  <a:srgbClr val="FFFFFF"/>
                </a:solidFill>
              </a:rPr>
              <a:t>For eksempel kan en helt flat vinge gli langt gjennom luften fordi den finner minst motstand i den retningen.</a:t>
            </a:r>
            <a:br>
              <a:rPr lang="nb-NO" sz="2200" dirty="0">
                <a:solidFill>
                  <a:srgbClr val="FFFFFF"/>
                </a:solidFill>
              </a:rPr>
            </a:br>
            <a:br>
              <a:rPr lang="nb-NO" sz="2200" dirty="0">
                <a:solidFill>
                  <a:srgbClr val="FFFFFF"/>
                </a:solidFill>
              </a:rPr>
            </a:br>
            <a:r>
              <a:rPr lang="nb-NO" sz="2200" dirty="0">
                <a:solidFill>
                  <a:srgbClr val="FFFFFF"/>
                </a:solidFill>
              </a:rPr>
              <a:t>På den annen side vil vingen yte stor luft-motstand og bremse kraftig dersom den skulle falle loddrett mens de lå i horisontal stilling.</a:t>
            </a:r>
            <a:endParaRPr lang="en-US" sz="2200" u="sng" dirty="0">
              <a:solidFill>
                <a:srgbClr val="FFFF00"/>
              </a:solidFill>
            </a:endParaRPr>
          </a:p>
        </p:txBody>
      </p:sp>
      <p:sp>
        <p:nvSpPr>
          <p:cNvPr id="1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a:extLst>
              <a:ext uri="{FF2B5EF4-FFF2-40B4-BE49-F238E27FC236}">
                <a16:creationId xmlns:a16="http://schemas.microsoft.com/office/drawing/2014/main" id="{AEFC6AEA-AB0A-49E4-AEB1-655AF959F9D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239" r="6239"/>
          <a:stretch/>
        </p:blipFill>
        <p:spPr>
          <a:xfrm>
            <a:off x="976251" y="942538"/>
            <a:ext cx="7163222" cy="4808332"/>
          </a:xfrm>
          <a:prstGeom prst="rect">
            <a:avLst/>
          </a:prstGeom>
          <a:effectLst/>
        </p:spPr>
      </p:pic>
      <p:sp>
        <p:nvSpPr>
          <p:cNvPr id="3" name="Plassholder for dato 2">
            <a:extLst>
              <a:ext uri="{FF2B5EF4-FFF2-40B4-BE49-F238E27FC236}">
                <a16:creationId xmlns:a16="http://schemas.microsoft.com/office/drawing/2014/main" id="{A22B65E5-C58F-439E-A8F3-0C6F08BD529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457200">
              <a:spcAft>
                <a:spcPts val="600"/>
              </a:spcAft>
            </a:pPr>
            <a:r>
              <a:rPr lang="en-US">
                <a:solidFill>
                  <a:srgbClr val="FFFFFF"/>
                </a:solidFill>
              </a:rPr>
              <a:t>15.10.2020</a:t>
            </a:r>
            <a:endParaRPr lang="en-US" dirty="0">
              <a:solidFill>
                <a:srgbClr val="FFFFFF"/>
              </a:solidFill>
            </a:endParaRPr>
          </a:p>
        </p:txBody>
      </p:sp>
      <p:sp>
        <p:nvSpPr>
          <p:cNvPr id="4" name="Plassholder for bunntekst 3">
            <a:extLst>
              <a:ext uri="{FF2B5EF4-FFF2-40B4-BE49-F238E27FC236}">
                <a16:creationId xmlns:a16="http://schemas.microsoft.com/office/drawing/2014/main" id="{F504A825-D050-44CF-9519-E102AAD5FA8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spcAft>
                <a:spcPts val="600"/>
              </a:spcAft>
            </a:pPr>
            <a:r>
              <a:rPr lang="en-US" kern="1200">
                <a:solidFill>
                  <a:srgbClr val="FFFFFF"/>
                </a:solidFill>
                <a:latin typeface="+mn-lt"/>
                <a:ea typeface="+mn-ea"/>
                <a:cs typeface="+mn-cs"/>
              </a:rPr>
              <a:t>Versjon 2</a:t>
            </a:r>
            <a:endParaRPr lang="en-US" kern="1200" dirty="0">
              <a:solidFill>
                <a:srgbClr val="FFFFFF"/>
              </a:solidFill>
              <a:latin typeface="+mn-lt"/>
              <a:ea typeface="+mn-ea"/>
              <a:cs typeface="+mn-cs"/>
            </a:endParaRPr>
          </a:p>
        </p:txBody>
      </p:sp>
    </p:spTree>
    <p:extLst>
      <p:ext uri="{BB962C8B-B14F-4D97-AF65-F5344CB8AC3E}">
        <p14:creationId xmlns:p14="http://schemas.microsoft.com/office/powerpoint/2010/main" val="2450020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5800" dirty="0">
                <a:solidFill>
                  <a:srgbClr val="42505E"/>
                </a:solidFill>
              </a:rPr>
              <a:t>Del 0 Innledning</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581" y="256540"/>
            <a:ext cx="11694838" cy="3764276"/>
          </a:xfrm>
          <a:prstGeom prst="rect">
            <a:avLst/>
          </a:prstGeom>
        </p:spPr>
      </p:pic>
      <p:pic>
        <p:nvPicPr>
          <p:cNvPr id="8" name="Bilde 7">
            <a:extLst>
              <a:ext uri="{FF2B5EF4-FFF2-40B4-BE49-F238E27FC236}">
                <a16:creationId xmlns:a16="http://schemas.microsoft.com/office/drawing/2014/main" id="{B75EF98D-DD82-460E-A772-7D855E40B0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3968" y="5837676"/>
            <a:ext cx="2667000" cy="571500"/>
          </a:xfrm>
          <a:prstGeom prst="rect">
            <a:avLst/>
          </a:prstGeom>
        </p:spPr>
      </p:pic>
    </p:spTree>
    <p:extLst>
      <p:ext uri="{BB962C8B-B14F-4D97-AF65-F5344CB8AC3E}">
        <p14:creationId xmlns:p14="http://schemas.microsoft.com/office/powerpoint/2010/main" val="2510158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Luftstrømning – grunnleggende aerodynamikk</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227039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930CFC7-B5AC-447F-96AF-BEA37D7220EA}"/>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Strømlinjer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D3B636A-675A-44CC-A645-2604DC3AF28C}"/>
              </a:ext>
            </a:extLst>
          </p:cNvPr>
          <p:cNvSpPr>
            <a:spLocks noGrp="1"/>
          </p:cNvSpPr>
          <p:nvPr>
            <p:ph idx="1"/>
          </p:nvPr>
        </p:nvSpPr>
        <p:spPr>
          <a:xfrm>
            <a:off x="4976031" y="963877"/>
            <a:ext cx="6377769" cy="4930246"/>
          </a:xfrm>
        </p:spPr>
        <p:txBody>
          <a:bodyPr anchor="ctr">
            <a:normAutofit/>
          </a:bodyPr>
          <a:lstStyle/>
          <a:p>
            <a:r>
              <a:rPr lang="nb-NO" sz="2000" dirty="0"/>
              <a:t>Strømlinjer er linjer som viser retningen til en væske- eller gass-strøm</a:t>
            </a:r>
          </a:p>
          <a:p>
            <a:r>
              <a:rPr lang="nb-NO" sz="2000" dirty="0"/>
              <a:t>Når gassen eller væsker strømmer uten turbulens, kaller vi det for laminær strømning. Da er linjene glatte </a:t>
            </a:r>
          </a:p>
          <a:p>
            <a:r>
              <a:rPr lang="nb-NO" sz="2000" dirty="0"/>
              <a:t>Dersom strømmen er turbulent, har strømmen virvler</a:t>
            </a:r>
          </a:p>
          <a:p>
            <a:r>
              <a:rPr lang="nb-NO" sz="2000" dirty="0"/>
              <a:t>Hvordan en gass eller væske strømmer forbi et objekt er helt avhengig av hvordan objektet er utformet </a:t>
            </a:r>
          </a:p>
          <a:p>
            <a:r>
              <a:rPr lang="nb-NO" sz="2000" dirty="0"/>
              <a:t>Hvis strømlinjene følger objektet, kalles det for strømlinjeformet</a:t>
            </a:r>
          </a:p>
          <a:p>
            <a:r>
              <a:rPr lang="nb-NO" sz="2000" dirty="0"/>
              <a:t>Når strømlinjene ligger tett sammen viser de høye hastigheter, og når de ligger langt fra hverandre, lavere hastigheter </a:t>
            </a:r>
          </a:p>
        </p:txBody>
      </p:sp>
      <p:sp>
        <p:nvSpPr>
          <p:cNvPr id="4" name="Plassholder for dato 3">
            <a:extLst>
              <a:ext uri="{FF2B5EF4-FFF2-40B4-BE49-F238E27FC236}">
                <a16:creationId xmlns:a16="http://schemas.microsoft.com/office/drawing/2014/main" id="{DDF88182-43BF-44C0-AEAA-B9EF6FE83C44}"/>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B642B64C-313A-4234-BBA9-7E9FDAE79ED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099040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5B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00E06EE-676C-449F-90AF-39380ECB33F4}"/>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ctr"/>
            <a:r>
              <a:rPr lang="en-US" sz="4000" kern="1200" dirty="0" err="1">
                <a:solidFill>
                  <a:srgbClr val="FFFFFF"/>
                </a:solidFill>
                <a:latin typeface="+mj-lt"/>
                <a:ea typeface="+mj-ea"/>
                <a:cs typeface="+mj-cs"/>
              </a:rPr>
              <a:t>Strømlinjer</a:t>
            </a:r>
            <a:endParaRPr lang="en-US" sz="4000" kern="1200" dirty="0">
              <a:solidFill>
                <a:srgbClr val="FFFFFF"/>
              </a:solidFill>
              <a:latin typeface="+mj-lt"/>
              <a:ea typeface="+mj-ea"/>
              <a:cs typeface="+mj-cs"/>
            </a:endParaRPr>
          </a:p>
        </p:txBody>
      </p:sp>
      <p:cxnSp>
        <p:nvCxnSpPr>
          <p:cNvPr id="70" name="Straight Connector 69">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lassholder for innhold 4">
            <a:extLst>
              <a:ext uri="{FF2B5EF4-FFF2-40B4-BE49-F238E27FC236}">
                <a16:creationId xmlns:a16="http://schemas.microsoft.com/office/drawing/2014/main" id="{545051D0-6B7A-4876-BA02-51CBDF5980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76"/>
          <a:stretch/>
        </p:blipFill>
        <p:spPr>
          <a:xfrm>
            <a:off x="6096000" y="655368"/>
            <a:ext cx="5459470" cy="5548240"/>
          </a:xfrm>
          <a:prstGeom prst="rect">
            <a:avLst/>
          </a:prstGeom>
        </p:spPr>
      </p:pic>
      <p:sp>
        <p:nvSpPr>
          <p:cNvPr id="3" name="Plassholder for dato 2">
            <a:extLst>
              <a:ext uri="{FF2B5EF4-FFF2-40B4-BE49-F238E27FC236}">
                <a16:creationId xmlns:a16="http://schemas.microsoft.com/office/drawing/2014/main" id="{DAA12AF3-4B42-4020-823A-72FFE1356087}"/>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935E8994-235F-4800-A0C4-E8FDC4EAFAB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132554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28FCD33-F55F-412D-8D07-06C2716336E0}"/>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To-dimensjonal og tre-dimensjonal strømning</a:t>
            </a:r>
          </a:p>
        </p:txBody>
      </p:sp>
      <p:cxnSp>
        <p:nvCxnSpPr>
          <p:cNvPr id="54" name="Straight Connector 2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5" name="Plassholder for innhold 2">
            <a:extLst>
              <a:ext uri="{FF2B5EF4-FFF2-40B4-BE49-F238E27FC236}">
                <a16:creationId xmlns:a16="http://schemas.microsoft.com/office/drawing/2014/main" id="{FB0A9840-5F19-4579-A7E4-823A83C03B91}"/>
              </a:ext>
            </a:extLst>
          </p:cNvPr>
          <p:cNvSpPr>
            <a:spLocks noGrp="1"/>
          </p:cNvSpPr>
          <p:nvPr>
            <p:ph idx="1"/>
          </p:nvPr>
        </p:nvSpPr>
        <p:spPr>
          <a:xfrm>
            <a:off x="4976031" y="963877"/>
            <a:ext cx="6377769" cy="4930246"/>
          </a:xfrm>
        </p:spPr>
        <p:txBody>
          <a:bodyPr anchor="ctr">
            <a:normAutofit/>
          </a:bodyPr>
          <a:lstStyle/>
          <a:p>
            <a:r>
              <a:rPr lang="nb-NO" sz="2400"/>
              <a:t>Når vi snakker om en to-dimensjonal strømning, tenker vi på hvordan luften strømmer rundt et profil av vingen</a:t>
            </a:r>
          </a:p>
          <a:p>
            <a:r>
              <a:rPr lang="nb-NO" sz="2400"/>
              <a:t>Et profil er et tverrsnitt av en vinge</a:t>
            </a:r>
          </a:p>
          <a:p>
            <a:r>
              <a:rPr lang="nb-NO" sz="2400"/>
              <a:t>Når vi snakker om en tre-dimensjonal strømning, tenker vi på hvordan luften strømmer rundt en vinge. Da eksisterer det også strømmer som virker på tvers av vingespennet</a:t>
            </a:r>
          </a:p>
          <a:p>
            <a:endParaRPr lang="nb-NO" sz="2400"/>
          </a:p>
        </p:txBody>
      </p:sp>
      <p:sp>
        <p:nvSpPr>
          <p:cNvPr id="3" name="Plassholder for dato 2">
            <a:extLst>
              <a:ext uri="{FF2B5EF4-FFF2-40B4-BE49-F238E27FC236}">
                <a16:creationId xmlns:a16="http://schemas.microsoft.com/office/drawing/2014/main" id="{E7EF9A37-E00A-4A18-80C0-2EA5D546D8EE}"/>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A94CCD80-B7E9-488C-A2FB-E95788D1D9BD}"/>
              </a:ext>
            </a:extLst>
          </p:cNvPr>
          <p:cNvSpPr>
            <a:spLocks noGrp="1"/>
          </p:cNvSpPr>
          <p:nvPr>
            <p:ph type="ftr" sz="quarter" idx="11"/>
          </p:nvPr>
        </p:nvSpPr>
        <p:spPr/>
        <p:txBody>
          <a:bodyPr/>
          <a:lstStyle/>
          <a:p>
            <a:r>
              <a:rPr lang="nb-NO" dirty="0"/>
              <a:t>Versjon 1</a:t>
            </a:r>
          </a:p>
        </p:txBody>
      </p:sp>
    </p:spTree>
    <p:extLst>
      <p:ext uri="{BB962C8B-B14F-4D97-AF65-F5344CB8AC3E}">
        <p14:creationId xmlns:p14="http://schemas.microsoft.com/office/powerpoint/2010/main" val="1041679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5832758-6512-4855-AB32-EAEBED7C719E}"/>
              </a:ext>
            </a:extLst>
          </p:cNvPr>
          <p:cNvSpPr>
            <a:spLocks noGrp="1"/>
          </p:cNvSpPr>
          <p:nvPr>
            <p:ph type="title"/>
          </p:nvPr>
        </p:nvSpPr>
        <p:spPr>
          <a:xfrm>
            <a:off x="838200" y="672747"/>
            <a:ext cx="10515600" cy="715556"/>
          </a:xfrm>
        </p:spPr>
        <p:txBody>
          <a:bodyPr>
            <a:normAutofit/>
          </a:bodyPr>
          <a:lstStyle/>
          <a:p>
            <a:pPr algn="ctr"/>
            <a:r>
              <a:rPr lang="nb-NO" sz="3200" b="1">
                <a:solidFill>
                  <a:schemeClr val="bg1"/>
                </a:solidFill>
              </a:rPr>
              <a:t>Profil</a:t>
            </a:r>
          </a:p>
        </p:txBody>
      </p:sp>
      <p:sp>
        <p:nvSpPr>
          <p:cNvPr id="9" name="Content Placeholder 8">
            <a:extLst>
              <a:ext uri="{FF2B5EF4-FFF2-40B4-BE49-F238E27FC236}">
                <a16:creationId xmlns:a16="http://schemas.microsoft.com/office/drawing/2014/main" id="{600C9804-95B8-4186-A21D-0563660C0715}"/>
              </a:ext>
            </a:extLst>
          </p:cNvPr>
          <p:cNvSpPr>
            <a:spLocks noGrp="1"/>
          </p:cNvSpPr>
          <p:nvPr>
            <p:ph idx="1"/>
          </p:nvPr>
        </p:nvSpPr>
        <p:spPr>
          <a:xfrm>
            <a:off x="1428750" y="1597390"/>
            <a:ext cx="9334500" cy="870305"/>
          </a:xfrm>
        </p:spPr>
        <p:txBody>
          <a:bodyPr>
            <a:normAutofit/>
          </a:bodyPr>
          <a:lstStyle/>
          <a:p>
            <a:pPr algn="ctr"/>
            <a:endParaRPr lang="en-US" sz="1600"/>
          </a:p>
        </p:txBody>
      </p:sp>
      <p:pic>
        <p:nvPicPr>
          <p:cNvPr id="5" name="Plassholder for innhold 4" descr="Et bilde som inneholder tekst, skilt&#10;&#10;Automatisk generert beskrivelse">
            <a:extLst>
              <a:ext uri="{FF2B5EF4-FFF2-40B4-BE49-F238E27FC236}">
                <a16:creationId xmlns:a16="http://schemas.microsoft.com/office/drawing/2014/main" id="{8B64732D-6571-46A9-85E8-6425939B7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519" y="1597390"/>
            <a:ext cx="11001676" cy="4909288"/>
          </a:xfrm>
          <a:prstGeom prst="rect">
            <a:avLst/>
          </a:prstGeom>
        </p:spPr>
      </p:pic>
      <p:sp>
        <p:nvSpPr>
          <p:cNvPr id="3" name="Plassholder for dato 2">
            <a:extLst>
              <a:ext uri="{FF2B5EF4-FFF2-40B4-BE49-F238E27FC236}">
                <a16:creationId xmlns:a16="http://schemas.microsoft.com/office/drawing/2014/main" id="{DA907DBE-5149-4BEC-B0F5-73EC59835E37}"/>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A71AB85C-D793-4AFB-8519-5ADE976B9B0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321743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0E5BDA7-E99D-44A4-A344-8AF01355FC1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dirty="0">
                <a:solidFill>
                  <a:schemeClr val="bg1"/>
                </a:solidFill>
                <a:latin typeface="+mj-lt"/>
                <a:ea typeface="+mj-ea"/>
                <a:cs typeface="+mj-cs"/>
              </a:rPr>
              <a:t>To-</a:t>
            </a:r>
            <a:r>
              <a:rPr lang="en-US" sz="3200" b="1" kern="1200" dirty="0" err="1">
                <a:solidFill>
                  <a:schemeClr val="bg1"/>
                </a:solidFill>
                <a:latin typeface="+mj-lt"/>
                <a:ea typeface="+mj-ea"/>
                <a:cs typeface="+mj-cs"/>
              </a:rPr>
              <a:t>dimensjonal</a:t>
            </a:r>
            <a:r>
              <a:rPr lang="en-US" sz="3200" b="1" kern="1200" dirty="0">
                <a:solidFill>
                  <a:schemeClr val="bg1"/>
                </a:solidFill>
                <a:latin typeface="+mj-lt"/>
                <a:ea typeface="+mj-ea"/>
                <a:cs typeface="+mj-cs"/>
              </a:rPr>
              <a:t> </a:t>
            </a:r>
            <a:r>
              <a:rPr lang="en-US" sz="3200" b="1" kern="1200" dirty="0" err="1">
                <a:solidFill>
                  <a:schemeClr val="bg1"/>
                </a:solidFill>
                <a:latin typeface="+mj-lt"/>
                <a:ea typeface="+mj-ea"/>
                <a:cs typeface="+mj-cs"/>
              </a:rPr>
              <a:t>luftstrømning</a:t>
            </a:r>
            <a:endParaRPr lang="en-US" sz="3200" b="1" kern="1200" dirty="0">
              <a:solidFill>
                <a:schemeClr val="bg1"/>
              </a:solidFill>
              <a:latin typeface="+mj-lt"/>
              <a:ea typeface="+mj-ea"/>
              <a:cs typeface="+mj-cs"/>
            </a:endParaRPr>
          </a:p>
        </p:txBody>
      </p:sp>
      <p:pic>
        <p:nvPicPr>
          <p:cNvPr id="11" name="Plassholder for innhold 10" descr="Et bilde som inneholder tekst&#10;&#10;Automatisk generert beskrivelse">
            <a:extLst>
              <a:ext uri="{FF2B5EF4-FFF2-40B4-BE49-F238E27FC236}">
                <a16:creationId xmlns:a16="http://schemas.microsoft.com/office/drawing/2014/main" id="{561C37E2-5ED2-436D-BFB2-CDEF293024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6054" y="1675227"/>
            <a:ext cx="9299892" cy="4394199"/>
          </a:xfrm>
          <a:prstGeom prst="rect">
            <a:avLst/>
          </a:prstGeom>
        </p:spPr>
      </p:pic>
      <p:sp>
        <p:nvSpPr>
          <p:cNvPr id="3" name="Plassholder for dato 2">
            <a:extLst>
              <a:ext uri="{FF2B5EF4-FFF2-40B4-BE49-F238E27FC236}">
                <a16:creationId xmlns:a16="http://schemas.microsoft.com/office/drawing/2014/main" id="{151387DE-9ABB-4135-BB99-29EE497A95FD}"/>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286CB184-12DF-4E56-B629-993EC4E18803}"/>
              </a:ext>
            </a:extLst>
          </p:cNvPr>
          <p:cNvSpPr>
            <a:spLocks noGrp="1"/>
          </p:cNvSpPr>
          <p:nvPr>
            <p:ph type="ftr" sz="quarter" idx="11"/>
          </p:nvPr>
        </p:nvSpPr>
        <p:spPr/>
        <p:txBody>
          <a:bodyPr/>
          <a:lstStyle/>
          <a:p>
            <a:r>
              <a:rPr lang="nb-NO" dirty="0"/>
              <a:t>Versjon 1</a:t>
            </a:r>
          </a:p>
        </p:txBody>
      </p:sp>
    </p:spTree>
    <p:extLst>
      <p:ext uri="{BB962C8B-B14F-4D97-AF65-F5344CB8AC3E}">
        <p14:creationId xmlns:p14="http://schemas.microsoft.com/office/powerpoint/2010/main" val="1283243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D50F0B-E15E-4700-8003-B4E4BFF8C867}"/>
              </a:ext>
            </a:extLst>
          </p:cNvPr>
          <p:cNvSpPr>
            <a:spLocks noGrp="1"/>
          </p:cNvSpPr>
          <p:nvPr>
            <p:ph type="title"/>
          </p:nvPr>
        </p:nvSpPr>
        <p:spPr/>
        <p:txBody>
          <a:bodyPr/>
          <a:lstStyle/>
          <a:p>
            <a:r>
              <a:rPr lang="nb-NO" b="1" dirty="0"/>
              <a:t>Angrepsvinkel, relativ luftstrøm og hastighet</a:t>
            </a:r>
          </a:p>
        </p:txBody>
      </p:sp>
      <p:pic>
        <p:nvPicPr>
          <p:cNvPr id="5" name="Plassholder for innhold 4" descr="Et bilde som inneholder skjermbilde&#10;&#10;Automatisk generert beskrivelse">
            <a:extLst>
              <a:ext uri="{FF2B5EF4-FFF2-40B4-BE49-F238E27FC236}">
                <a16:creationId xmlns:a16="http://schemas.microsoft.com/office/drawing/2014/main" id="{061FFB31-7619-4553-940F-59ACD9AD27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442" y="1769516"/>
            <a:ext cx="11571633" cy="3351123"/>
          </a:xfrm>
        </p:spPr>
      </p:pic>
      <p:sp>
        <p:nvSpPr>
          <p:cNvPr id="3" name="Plassholder for dato 2">
            <a:extLst>
              <a:ext uri="{FF2B5EF4-FFF2-40B4-BE49-F238E27FC236}">
                <a16:creationId xmlns:a16="http://schemas.microsoft.com/office/drawing/2014/main" id="{947B8913-CB48-44DF-81BF-0025403FC342}"/>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C3911E6A-8A29-4EB0-9861-E2122CEBCB23}"/>
              </a:ext>
            </a:extLst>
          </p:cNvPr>
          <p:cNvSpPr>
            <a:spLocks noGrp="1"/>
          </p:cNvSpPr>
          <p:nvPr>
            <p:ph type="ftr" sz="quarter" idx="11"/>
          </p:nvPr>
        </p:nvSpPr>
        <p:spPr/>
        <p:txBody>
          <a:bodyPr/>
          <a:lstStyle/>
          <a:p>
            <a:r>
              <a:rPr lang="nb-NO"/>
              <a:t>Versjon 1</a:t>
            </a:r>
          </a:p>
        </p:txBody>
      </p:sp>
      <p:sp>
        <p:nvSpPr>
          <p:cNvPr id="6" name="TekstSylinder 5">
            <a:extLst>
              <a:ext uri="{FF2B5EF4-FFF2-40B4-BE49-F238E27FC236}">
                <a16:creationId xmlns:a16="http://schemas.microsoft.com/office/drawing/2014/main" id="{2388C96E-58A7-B446-7016-CE8F6D2FFE28}"/>
              </a:ext>
            </a:extLst>
          </p:cNvPr>
          <p:cNvSpPr txBox="1"/>
          <p:nvPr/>
        </p:nvSpPr>
        <p:spPr>
          <a:xfrm>
            <a:off x="604520" y="5369162"/>
            <a:ext cx="10789920" cy="738664"/>
          </a:xfrm>
          <a:prstGeom prst="rect">
            <a:avLst/>
          </a:prstGeom>
          <a:noFill/>
        </p:spPr>
        <p:txBody>
          <a:bodyPr wrap="square" rtlCol="0">
            <a:spAutoFit/>
          </a:bodyPr>
          <a:lstStyle/>
          <a:p>
            <a:r>
              <a:rPr lang="nb-NO" sz="2400" dirty="0"/>
              <a:t>Angrepsvinkelen er vinkelen mellom vingens korde og retningen på relativ luftstrøm</a:t>
            </a:r>
          </a:p>
          <a:p>
            <a:endParaRPr lang="nb-NO" dirty="0"/>
          </a:p>
        </p:txBody>
      </p:sp>
    </p:spTree>
    <p:extLst>
      <p:ext uri="{BB962C8B-B14F-4D97-AF65-F5344CB8AC3E}">
        <p14:creationId xmlns:p14="http://schemas.microsoft.com/office/powerpoint/2010/main" val="692614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D50F0B-E15E-4700-8003-B4E4BFF8C867}"/>
              </a:ext>
            </a:extLst>
          </p:cNvPr>
          <p:cNvSpPr>
            <a:spLocks noGrp="1"/>
          </p:cNvSpPr>
          <p:nvPr>
            <p:ph type="title"/>
          </p:nvPr>
        </p:nvSpPr>
        <p:spPr>
          <a:xfrm>
            <a:off x="910119" y="572569"/>
            <a:ext cx="4003729" cy="1032711"/>
          </a:xfrm>
        </p:spPr>
        <p:txBody>
          <a:bodyPr vert="horz" lIns="91440" tIns="45720" rIns="91440" bIns="45720" rtlCol="0" anchor="b">
            <a:normAutofit fontScale="90000"/>
          </a:bodyPr>
          <a:lstStyle/>
          <a:p>
            <a:r>
              <a:rPr lang="en-US" sz="3600" b="1" kern="1200" dirty="0" err="1">
                <a:solidFill>
                  <a:schemeClr val="tx2"/>
                </a:solidFill>
                <a:latin typeface="+mj-lt"/>
                <a:ea typeface="+mj-ea"/>
                <a:cs typeface="+mj-cs"/>
              </a:rPr>
              <a:t>Vingevridning</a:t>
            </a:r>
            <a:r>
              <a:rPr lang="en-US" sz="3600" b="1" kern="1200" dirty="0">
                <a:solidFill>
                  <a:schemeClr val="tx2"/>
                </a:solidFill>
                <a:latin typeface="+mj-lt"/>
                <a:ea typeface="+mj-ea"/>
                <a:cs typeface="+mj-cs"/>
              </a:rPr>
              <a:t> (twist)</a:t>
            </a:r>
            <a:br>
              <a:rPr lang="en-US" sz="3600" b="1" kern="1200" dirty="0">
                <a:solidFill>
                  <a:schemeClr val="tx2"/>
                </a:solidFill>
                <a:latin typeface="+mj-lt"/>
                <a:ea typeface="+mj-ea"/>
                <a:cs typeface="+mj-cs"/>
              </a:rPr>
            </a:br>
            <a:r>
              <a:rPr lang="en-US" sz="2700" b="1" kern="1200" dirty="0">
                <a:solidFill>
                  <a:schemeClr val="tx2"/>
                </a:solidFill>
                <a:latin typeface="+mj-lt"/>
                <a:ea typeface="+mj-ea"/>
                <a:cs typeface="+mj-cs"/>
              </a:rPr>
              <a:t>- </a:t>
            </a:r>
            <a:r>
              <a:rPr lang="en-US" sz="2700" b="1" dirty="0" err="1">
                <a:solidFill>
                  <a:schemeClr val="tx2"/>
                </a:solidFill>
              </a:rPr>
              <a:t>G</a:t>
            </a:r>
            <a:r>
              <a:rPr lang="en-US" sz="2700" b="1" kern="1200" dirty="0" err="1">
                <a:solidFill>
                  <a:schemeClr val="tx2"/>
                </a:solidFill>
                <a:latin typeface="+mj-lt"/>
                <a:ea typeface="+mj-ea"/>
                <a:cs typeface="+mj-cs"/>
              </a:rPr>
              <a:t>eometrisk</a:t>
            </a:r>
            <a:br>
              <a:rPr lang="en-US" sz="2700" b="1" kern="1200" dirty="0">
                <a:solidFill>
                  <a:schemeClr val="tx2"/>
                </a:solidFill>
                <a:latin typeface="+mj-lt"/>
                <a:ea typeface="+mj-ea"/>
                <a:cs typeface="+mj-cs"/>
              </a:rPr>
            </a:br>
            <a:r>
              <a:rPr lang="en-US" sz="2700" b="1" kern="1200" dirty="0">
                <a:solidFill>
                  <a:schemeClr val="tx2"/>
                </a:solidFill>
                <a:latin typeface="+mj-lt"/>
                <a:ea typeface="+mj-ea"/>
                <a:cs typeface="+mj-cs"/>
              </a:rPr>
              <a:t>- </a:t>
            </a:r>
            <a:r>
              <a:rPr lang="en-US" sz="2700" b="1" kern="1200" dirty="0" err="1">
                <a:solidFill>
                  <a:schemeClr val="tx2"/>
                </a:solidFill>
                <a:latin typeface="+mj-lt"/>
                <a:ea typeface="+mj-ea"/>
                <a:cs typeface="+mj-cs"/>
              </a:rPr>
              <a:t>Aerodynamisk</a:t>
            </a:r>
            <a:endParaRPr lang="en-US" sz="2700" b="1" kern="1200" dirty="0">
              <a:solidFill>
                <a:schemeClr val="tx2"/>
              </a:solidFill>
              <a:latin typeface="+mj-lt"/>
              <a:ea typeface="+mj-ea"/>
              <a:cs typeface="+mj-cs"/>
            </a:endParaRPr>
          </a:p>
        </p:txBody>
      </p:sp>
      <p:sp>
        <p:nvSpPr>
          <p:cNvPr id="8" name="Plassholder for innhold 7">
            <a:extLst>
              <a:ext uri="{FF2B5EF4-FFF2-40B4-BE49-F238E27FC236}">
                <a16:creationId xmlns:a16="http://schemas.microsoft.com/office/drawing/2014/main" id="{7A152F4F-1AF9-5C69-6BF1-03D43686B066}"/>
              </a:ext>
            </a:extLst>
          </p:cNvPr>
          <p:cNvSpPr>
            <a:spLocks noGrp="1"/>
          </p:cNvSpPr>
          <p:nvPr>
            <p:ph idx="1"/>
          </p:nvPr>
        </p:nvSpPr>
        <p:spPr>
          <a:xfrm>
            <a:off x="910118" y="1946002"/>
            <a:ext cx="3621242" cy="3652157"/>
          </a:xfrm>
        </p:spPr>
        <p:txBody>
          <a:bodyPr vert="horz" lIns="91440" tIns="45720" rIns="91440" bIns="45720" rtlCol="0">
            <a:normAutofit lnSpcReduction="10000"/>
          </a:bodyPr>
          <a:lstStyle/>
          <a:p>
            <a:pPr marL="0" indent="0">
              <a:buNone/>
            </a:pPr>
            <a:r>
              <a:rPr lang="nb-NO"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Vingevridning (engelsk </a:t>
            </a:r>
            <a:r>
              <a:rPr lang="nb-NO"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Washout</a:t>
            </a:r>
            <a:r>
              <a:rPr lang="nb-NO"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gir bedre steileegenskaper da luften begynner å slippe vingen ved roten, slik at vi har luft over balanserorene (som sitter ytterst på vingen) så lenge som mulig</a:t>
            </a:r>
            <a:br>
              <a:rPr lang="nb-NO"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nb-NO"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nb-NO"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 en geometrisk vridning, er </a:t>
            </a:r>
            <a:r>
              <a:rPr lang="nb-NO"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monteringsvinkelen</a:t>
            </a:r>
            <a:r>
              <a:rPr lang="nb-NO"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ved vinge-tippen lavere enn monterings-vinkelen ved vingeroten. </a:t>
            </a:r>
          </a:p>
          <a:p>
            <a:r>
              <a:rPr lang="nb-NO"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Med e</a:t>
            </a:r>
            <a:r>
              <a:rPr lang="nb-NO"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 aerodynamisk vridning brukes det </a:t>
            </a:r>
            <a:r>
              <a:rPr lang="nb-NO"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forskjellige profilformer </a:t>
            </a:r>
            <a:r>
              <a:rPr lang="nb-NO"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fra vingeroten til vingetippen. </a:t>
            </a:r>
            <a:endParaRPr lang="en-US" sz="1600" dirty="0">
              <a:solidFill>
                <a:schemeClr val="tx2"/>
              </a:solidFill>
            </a:endParaRPr>
          </a:p>
        </p:txBody>
      </p:sp>
      <p:pic>
        <p:nvPicPr>
          <p:cNvPr id="9" name="Bilde 8" descr="Et bilde som inneholder tekst, skjermbilde, line, Font&#10;&#10;Automatisk generert beskrivelse">
            <a:extLst>
              <a:ext uri="{FF2B5EF4-FFF2-40B4-BE49-F238E27FC236}">
                <a16:creationId xmlns:a16="http://schemas.microsoft.com/office/drawing/2014/main" id="{B8A6E38A-3D91-95AF-D6EA-442E27ECA2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4031" y="958361"/>
            <a:ext cx="6588369" cy="4941277"/>
          </a:xfrm>
          <a:prstGeom prst="rect">
            <a:avLst/>
          </a:prstGeom>
        </p:spPr>
      </p:pic>
      <p:sp>
        <p:nvSpPr>
          <p:cNvPr id="3" name="Plassholder for dato 2">
            <a:extLst>
              <a:ext uri="{FF2B5EF4-FFF2-40B4-BE49-F238E27FC236}">
                <a16:creationId xmlns:a16="http://schemas.microsoft.com/office/drawing/2014/main" id="{947B8913-CB48-44DF-81BF-0025403FC342}"/>
              </a:ext>
            </a:extLst>
          </p:cNvPr>
          <p:cNvSpPr>
            <a:spLocks noGrp="1"/>
          </p:cNvSpPr>
          <p:nvPr>
            <p:ph type="dt" sz="half" idx="10"/>
          </p:nvPr>
        </p:nvSpPr>
        <p:spPr>
          <a:xfrm rot="5400000">
            <a:off x="10058400" y="4200428"/>
            <a:ext cx="3573492" cy="365125"/>
          </a:xfrm>
        </p:spPr>
        <p:txBody>
          <a:bodyPr vert="horz" lIns="91440" tIns="45720" rIns="91440" bIns="45720" rtlCol="0" anchor="ctr">
            <a:normAutofit/>
          </a:bodyPr>
          <a:lstStyle/>
          <a:p>
            <a:pPr algn="r">
              <a:spcAft>
                <a:spcPts val="600"/>
              </a:spcAft>
            </a:pPr>
            <a:r>
              <a:rPr lang="en-US" sz="1000">
                <a:solidFill>
                  <a:schemeClr val="tx2"/>
                </a:solidFill>
              </a:rPr>
              <a:t>15.01.2020</a:t>
            </a:r>
          </a:p>
        </p:txBody>
      </p:sp>
      <p:sp>
        <p:nvSpPr>
          <p:cNvPr id="4" name="Plassholder for bunntekst 3">
            <a:extLst>
              <a:ext uri="{FF2B5EF4-FFF2-40B4-BE49-F238E27FC236}">
                <a16:creationId xmlns:a16="http://schemas.microsoft.com/office/drawing/2014/main" id="{C3911E6A-8A29-4EB0-9861-E2122CEBCB23}"/>
              </a:ext>
            </a:extLst>
          </p:cNvPr>
          <p:cNvSpPr>
            <a:spLocks noGrp="1"/>
          </p:cNvSpPr>
          <p:nvPr>
            <p:ph type="ftr" sz="quarter" idx="11"/>
          </p:nvPr>
        </p:nvSpPr>
        <p:spPr>
          <a:xfrm>
            <a:off x="7223760" y="6356350"/>
            <a:ext cx="4297680" cy="365125"/>
          </a:xfrm>
        </p:spPr>
        <p:txBody>
          <a:bodyPr vert="horz" lIns="91440" tIns="45720" rIns="91440" bIns="45720" rtlCol="0" anchor="ctr">
            <a:normAutofit/>
          </a:bodyPr>
          <a:lstStyle/>
          <a:p>
            <a:pPr algn="r">
              <a:spcAft>
                <a:spcPts val="600"/>
              </a:spcAft>
            </a:pPr>
            <a:r>
              <a:rPr lang="en-US" sz="1000" kern="1200">
                <a:solidFill>
                  <a:schemeClr val="tx2"/>
                </a:solidFill>
                <a:latin typeface="+mn-lt"/>
                <a:ea typeface="+mn-ea"/>
                <a:cs typeface="+mn-cs"/>
              </a:rPr>
              <a:t>Versjon 1</a:t>
            </a:r>
          </a:p>
        </p:txBody>
      </p:sp>
      <p:sp>
        <p:nvSpPr>
          <p:cNvPr id="5" name="Pil: høyre 4">
            <a:extLst>
              <a:ext uri="{FF2B5EF4-FFF2-40B4-BE49-F238E27FC236}">
                <a16:creationId xmlns:a16="http://schemas.microsoft.com/office/drawing/2014/main" id="{04EC2353-E810-0CB0-8522-8DC7BA5FC2E1}"/>
              </a:ext>
            </a:extLst>
          </p:cNvPr>
          <p:cNvSpPr/>
          <p:nvPr/>
        </p:nvSpPr>
        <p:spPr>
          <a:xfrm rot="20059371">
            <a:off x="4186102" y="3234828"/>
            <a:ext cx="1741118" cy="181528"/>
          </a:xfrm>
          <a:prstGeom prst="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il: høyre 5">
            <a:extLst>
              <a:ext uri="{FF2B5EF4-FFF2-40B4-BE49-F238E27FC236}">
                <a16:creationId xmlns:a16="http://schemas.microsoft.com/office/drawing/2014/main" id="{D4B4152F-B0AF-66EB-B4FF-0016D978CF06}"/>
              </a:ext>
            </a:extLst>
          </p:cNvPr>
          <p:cNvSpPr/>
          <p:nvPr/>
        </p:nvSpPr>
        <p:spPr>
          <a:xfrm rot="21378606">
            <a:off x="4014970" y="5039029"/>
            <a:ext cx="1741118" cy="181528"/>
          </a:xfrm>
          <a:prstGeom prst="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49973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5647EEF-A040-43DF-B859-24529C5520E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kern="1200">
                <a:solidFill>
                  <a:schemeClr val="tx1"/>
                </a:solidFill>
                <a:latin typeface="+mj-lt"/>
                <a:ea typeface="+mj-ea"/>
                <a:cs typeface="+mj-cs"/>
              </a:rPr>
              <a:t>Tre-dimensjonal strømning</a:t>
            </a:r>
          </a:p>
        </p:txBody>
      </p:sp>
      <p:sp>
        <p:nvSpPr>
          <p:cNvPr id="34"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lassholder for innhold 4" descr="Et bilde som inneholder objekt, klokke, vann, lys&#10;&#10;Automatisk generert beskrivelse">
            <a:extLst>
              <a:ext uri="{FF2B5EF4-FFF2-40B4-BE49-F238E27FC236}">
                <a16:creationId xmlns:a16="http://schemas.microsoft.com/office/drawing/2014/main" id="{24AFB498-0DD9-45E3-82FA-93EA4F335D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1341" y="771988"/>
            <a:ext cx="7584423" cy="5313103"/>
          </a:xfrm>
          <a:prstGeom prst="rect">
            <a:avLst/>
          </a:prstGeom>
        </p:spPr>
      </p:pic>
      <p:sp>
        <p:nvSpPr>
          <p:cNvPr id="3" name="Plassholder for dato 2">
            <a:extLst>
              <a:ext uri="{FF2B5EF4-FFF2-40B4-BE49-F238E27FC236}">
                <a16:creationId xmlns:a16="http://schemas.microsoft.com/office/drawing/2014/main" id="{0C46FB41-4608-401D-B832-80C179692156}"/>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76F2C97E-7722-4F1A-8C7E-2CF8930219BD}"/>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47239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1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CC41CC2-C851-4379-9EE2-D1A971972495}"/>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ctr"/>
            <a:r>
              <a:rPr lang="en-US" sz="5400" b="1" kern="1200" dirty="0" err="1">
                <a:solidFill>
                  <a:srgbClr val="FFFFFF"/>
                </a:solidFill>
                <a:latin typeface="+mj-lt"/>
                <a:ea typeface="+mj-ea"/>
                <a:cs typeface="+mj-cs"/>
              </a:rPr>
              <a:t>Vinge</a:t>
            </a:r>
            <a:r>
              <a:rPr lang="en-US" sz="5400" b="1" kern="1200" dirty="0">
                <a:solidFill>
                  <a:srgbClr val="FFFFFF"/>
                </a:solidFill>
                <a:latin typeface="+mj-lt"/>
                <a:ea typeface="+mj-ea"/>
                <a:cs typeface="+mj-cs"/>
              </a:rPr>
              <a:t> og begreper</a:t>
            </a:r>
          </a:p>
        </p:txBody>
      </p:sp>
      <p:cxnSp>
        <p:nvCxnSpPr>
          <p:cNvPr id="12" name="Straight Connector 11">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lassholder for innhold 4" descr="Et bilde som inneholder tekst, kart&#10;&#10;Automatisk generert beskrivelse">
            <a:extLst>
              <a:ext uri="{FF2B5EF4-FFF2-40B4-BE49-F238E27FC236}">
                <a16:creationId xmlns:a16="http://schemas.microsoft.com/office/drawing/2014/main" id="{50B65E47-CF43-4C89-A0C2-24981A808B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5227" y="101969"/>
            <a:ext cx="5150094" cy="6664079"/>
          </a:xfrm>
          <a:prstGeom prst="rect">
            <a:avLst/>
          </a:prstGeom>
        </p:spPr>
      </p:pic>
      <p:sp>
        <p:nvSpPr>
          <p:cNvPr id="3" name="Plassholder for dato 2">
            <a:extLst>
              <a:ext uri="{FF2B5EF4-FFF2-40B4-BE49-F238E27FC236}">
                <a16:creationId xmlns:a16="http://schemas.microsoft.com/office/drawing/2014/main" id="{C063F014-2711-4529-981D-AE44118309A2}"/>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7C855F3D-E421-4535-B286-35A730FACB8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69479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199" y="963877"/>
            <a:ext cx="3621191"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b="1" kern="1200" dirty="0">
                <a:solidFill>
                  <a:schemeClr val="accent3">
                    <a:lumMod val="50000"/>
                  </a:schemeClr>
                </a:solidFill>
                <a:latin typeface="+mj-lt"/>
                <a:ea typeface="+mj-ea"/>
                <a:cs typeface="+mj-cs"/>
              </a:rPr>
              <a:t>Mål for undervisningen </a:t>
            </a:r>
            <a:r>
              <a:rPr lang="en-US" sz="4000" b="1" kern="1200" dirty="0" err="1">
                <a:solidFill>
                  <a:schemeClr val="accent3">
                    <a:lumMod val="50000"/>
                  </a:schemeClr>
                </a:solidFill>
                <a:latin typeface="+mj-lt"/>
                <a:ea typeface="+mj-ea"/>
                <a:cs typeface="+mj-cs"/>
              </a:rPr>
              <a:t>i</a:t>
            </a:r>
            <a:r>
              <a:rPr lang="en-US" sz="4000" b="1" kern="1200" dirty="0">
                <a:solidFill>
                  <a:schemeClr val="accent3">
                    <a:lumMod val="50000"/>
                  </a:schemeClr>
                </a:solidFill>
                <a:latin typeface="+mj-lt"/>
                <a:ea typeface="+mj-ea"/>
                <a:cs typeface="+mj-cs"/>
              </a:rPr>
              <a:t> </a:t>
            </a:r>
            <a:r>
              <a:rPr lang="en-US" sz="4000" b="1" kern="1200" dirty="0" err="1">
                <a:solidFill>
                  <a:schemeClr val="accent3">
                    <a:lumMod val="50000"/>
                  </a:schemeClr>
                </a:solidFill>
                <a:latin typeface="+mj-lt"/>
                <a:ea typeface="+mj-ea"/>
                <a:cs typeface="+mj-cs"/>
              </a:rPr>
              <a:t>Flygeteori</a:t>
            </a:r>
            <a:endParaRPr lang="en-US" sz="4000" b="1" kern="1200" dirty="0">
              <a:solidFill>
                <a:schemeClr val="accent3">
                  <a:lumMod val="50000"/>
                </a:schemeClr>
              </a:solidFill>
              <a:latin typeface="+mj-lt"/>
              <a:ea typeface="+mj-ea"/>
              <a:cs typeface="+mj-cs"/>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4976031" y="963877"/>
            <a:ext cx="6377769" cy="4930246"/>
          </a:xfrm>
        </p:spPr>
        <p:txBody>
          <a:bodyPr vert="horz" lIns="91440" tIns="45720" rIns="91440" bIns="45720" rtlCol="0" anchor="ctr">
            <a:normAutofit/>
          </a:bodyPr>
          <a:lstStyle/>
          <a:p>
            <a:pPr marL="0"/>
            <a:r>
              <a:rPr lang="nb-NO" sz="2400" dirty="0"/>
              <a:t>Å gi kunnskap om </a:t>
            </a:r>
          </a:p>
          <a:p>
            <a:pPr>
              <a:buFontTx/>
              <a:buChar char="-"/>
            </a:pPr>
            <a:r>
              <a:rPr lang="nb-NO" sz="2400" dirty="0"/>
              <a:t>aerodynamikk og de fysiske prosesser som skaper løft og motstand</a:t>
            </a:r>
          </a:p>
          <a:p>
            <a:pPr>
              <a:buFontTx/>
              <a:buChar char="-"/>
            </a:pPr>
            <a:r>
              <a:rPr lang="nb-NO" sz="2400" dirty="0"/>
              <a:t>flyets stabilitet og kontroll</a:t>
            </a:r>
          </a:p>
          <a:p>
            <a:pPr>
              <a:buFontTx/>
              <a:buChar char="-"/>
            </a:pPr>
            <a:r>
              <a:rPr lang="nb-NO" sz="2400" dirty="0"/>
              <a:t>flyets manøvrering</a:t>
            </a:r>
          </a:p>
          <a:p>
            <a:r>
              <a:rPr lang="nb-NO" sz="2400" dirty="0"/>
              <a:t>Spesielt med tanke på flysikkerhet og for å unngå hendelser, skader og ulykker</a:t>
            </a:r>
          </a:p>
        </p:txBody>
      </p:sp>
      <p:sp>
        <p:nvSpPr>
          <p:cNvPr id="4" name="Plassholder for dato 3">
            <a:extLst>
              <a:ext uri="{FF2B5EF4-FFF2-40B4-BE49-F238E27FC236}">
                <a16:creationId xmlns:a16="http://schemas.microsoft.com/office/drawing/2014/main" id="{84313A6B-5184-4291-8DFB-135CEBA601CD}"/>
              </a:ext>
            </a:extLst>
          </p:cNvPr>
          <p:cNvSpPr>
            <a:spLocks noGrp="1"/>
          </p:cNvSpPr>
          <p:nvPr>
            <p:ph type="dt" sz="half" idx="10"/>
          </p:nvPr>
        </p:nvSpPr>
        <p:spPr>
          <a:xfrm>
            <a:off x="562154" y="6516357"/>
            <a:ext cx="2743200" cy="365125"/>
          </a:xfrm>
        </p:spPr>
        <p:txBody>
          <a:bodyPr/>
          <a:lstStyle/>
          <a:p>
            <a:r>
              <a:rPr lang="nb-NO" dirty="0"/>
              <a:t>15.10.2020</a:t>
            </a:r>
          </a:p>
        </p:txBody>
      </p:sp>
      <p:sp>
        <p:nvSpPr>
          <p:cNvPr id="5" name="Plassholder for bunntekst 4">
            <a:extLst>
              <a:ext uri="{FF2B5EF4-FFF2-40B4-BE49-F238E27FC236}">
                <a16:creationId xmlns:a16="http://schemas.microsoft.com/office/drawing/2014/main" id="{6BD623F1-003A-4420-B008-6FF07B6D61EC}"/>
              </a:ext>
            </a:extLst>
          </p:cNvPr>
          <p:cNvSpPr>
            <a:spLocks noGrp="1"/>
          </p:cNvSpPr>
          <p:nvPr>
            <p:ph type="ftr" sz="quarter" idx="11"/>
          </p:nvPr>
        </p:nvSpPr>
        <p:spPr>
          <a:xfrm>
            <a:off x="3958087" y="6494753"/>
            <a:ext cx="4114800" cy="365125"/>
          </a:xfrm>
        </p:spPr>
        <p:txBody>
          <a:bodyPr/>
          <a:lstStyle/>
          <a:p>
            <a:r>
              <a:rPr lang="nb-NO" dirty="0"/>
              <a:t>Versjon 1a</a:t>
            </a:r>
          </a:p>
        </p:txBody>
      </p:sp>
    </p:spTree>
    <p:extLst>
      <p:ext uri="{BB962C8B-B14F-4D97-AF65-F5344CB8AC3E}">
        <p14:creationId xmlns:p14="http://schemas.microsoft.com/office/powerpoint/2010/main" val="3287136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6A4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7A9E635-CB14-4EF8-B56E-48C30BB4C294}"/>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400" b="1" kern="1200" dirty="0" err="1">
                <a:solidFill>
                  <a:srgbClr val="FFFFFF"/>
                </a:solidFill>
                <a:latin typeface="+mj-lt"/>
                <a:ea typeface="+mj-ea"/>
                <a:cs typeface="+mj-cs"/>
              </a:rPr>
              <a:t>Forskjellige</a:t>
            </a:r>
            <a:r>
              <a:rPr lang="en-US" sz="5400" b="1" kern="1200" dirty="0">
                <a:solidFill>
                  <a:srgbClr val="FFFFFF"/>
                </a:solidFill>
                <a:latin typeface="+mj-lt"/>
                <a:ea typeface="+mj-ea"/>
                <a:cs typeface="+mj-cs"/>
              </a:rPr>
              <a:t> </a:t>
            </a:r>
            <a:r>
              <a:rPr lang="en-US" sz="5400" b="1" kern="1200" dirty="0" err="1">
                <a:solidFill>
                  <a:srgbClr val="FFFFFF"/>
                </a:solidFill>
                <a:latin typeface="+mj-lt"/>
                <a:ea typeface="+mj-ea"/>
                <a:cs typeface="+mj-cs"/>
              </a:rPr>
              <a:t>vingeformer</a:t>
            </a:r>
            <a:endParaRPr lang="en-US" sz="5400" b="1" kern="1200" dirty="0">
              <a:solidFill>
                <a:srgbClr val="FFFFFF"/>
              </a:solidFill>
              <a:latin typeface="+mj-lt"/>
              <a:ea typeface="+mj-ea"/>
              <a:cs typeface="+mj-cs"/>
            </a:endParaRPr>
          </a:p>
        </p:txBody>
      </p:sp>
      <p:cxnSp>
        <p:nvCxnSpPr>
          <p:cNvPr id="19" name="Straight Connector 18">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lassholder for innhold 4" descr="Et bilde som inneholder tekst, kart&#10;&#10;Automatisk generert beskrivelse">
            <a:extLst>
              <a:ext uri="{FF2B5EF4-FFF2-40B4-BE49-F238E27FC236}">
                <a16:creationId xmlns:a16="http://schemas.microsoft.com/office/drawing/2014/main" id="{0912797B-5DA9-49CD-A7FC-13748E4CC0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00285" y="308009"/>
            <a:ext cx="6073541" cy="6314172"/>
          </a:xfrm>
          <a:prstGeom prst="rect">
            <a:avLst/>
          </a:prstGeom>
        </p:spPr>
      </p:pic>
      <p:sp>
        <p:nvSpPr>
          <p:cNvPr id="3" name="Plassholder for dato 2">
            <a:extLst>
              <a:ext uri="{FF2B5EF4-FFF2-40B4-BE49-F238E27FC236}">
                <a16:creationId xmlns:a16="http://schemas.microsoft.com/office/drawing/2014/main" id="{80814C46-AB4B-452A-80D5-0F4FF55C9E64}"/>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63C34240-3E16-4D9F-8911-0A3E52F0B18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004431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Shape 5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Rectangle 5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3584BDC-4694-4D33-9F43-48DB6399788C}"/>
              </a:ext>
            </a:extLst>
          </p:cNvPr>
          <p:cNvSpPr>
            <a:spLocks noGrp="1"/>
          </p:cNvSpPr>
          <p:nvPr>
            <p:ph type="title"/>
          </p:nvPr>
        </p:nvSpPr>
        <p:spPr>
          <a:xfrm>
            <a:off x="300625" y="586855"/>
            <a:ext cx="3600348" cy="3387497"/>
          </a:xfrm>
        </p:spPr>
        <p:txBody>
          <a:bodyPr vert="horz" lIns="91440" tIns="45720" rIns="91440" bIns="45720" rtlCol="0" anchor="b">
            <a:normAutofit/>
          </a:bodyPr>
          <a:lstStyle/>
          <a:p>
            <a:pPr algn="r"/>
            <a:r>
              <a:rPr lang="en-US" sz="4000" b="1" dirty="0" err="1">
                <a:solidFill>
                  <a:srgbClr val="FFFFFF"/>
                </a:solidFill>
              </a:rPr>
              <a:t>Endring</a:t>
            </a:r>
            <a:r>
              <a:rPr lang="en-US" sz="4000" b="1" dirty="0">
                <a:solidFill>
                  <a:srgbClr val="FFFFFF"/>
                </a:solidFill>
              </a:rPr>
              <a:t> av </a:t>
            </a:r>
            <a:r>
              <a:rPr lang="en-US" sz="4000" b="1" dirty="0" err="1">
                <a:solidFill>
                  <a:srgbClr val="FFFFFF"/>
                </a:solidFill>
              </a:rPr>
              <a:t>angrepsvinkelen</a:t>
            </a:r>
            <a:r>
              <a:rPr lang="en-US" sz="4000" b="1" dirty="0">
                <a:solidFill>
                  <a:srgbClr val="FFFFFF"/>
                </a:solidFill>
              </a:rPr>
              <a:t> </a:t>
            </a:r>
            <a:r>
              <a:rPr lang="en-US" sz="4000" b="1" dirty="0" err="1">
                <a:solidFill>
                  <a:srgbClr val="FFFFFF"/>
                </a:solidFill>
              </a:rPr>
              <a:t>og</a:t>
            </a:r>
            <a:r>
              <a:rPr lang="en-US" sz="4000" b="1" dirty="0">
                <a:solidFill>
                  <a:srgbClr val="FFFFFF"/>
                </a:solidFill>
              </a:rPr>
              <a:t> flyting av </a:t>
            </a:r>
            <a:r>
              <a:rPr lang="en-US" sz="4000" b="1" dirty="0" err="1">
                <a:solidFill>
                  <a:srgbClr val="FFFFFF"/>
                </a:solidFill>
              </a:rPr>
              <a:t>t</a:t>
            </a:r>
            <a:r>
              <a:rPr lang="en-US" sz="4000" b="1" kern="1200" dirty="0" err="1">
                <a:solidFill>
                  <a:srgbClr val="FFFFFF"/>
                </a:solidFill>
                <a:latin typeface="+mj-lt"/>
                <a:ea typeface="+mj-ea"/>
                <a:cs typeface="+mj-cs"/>
              </a:rPr>
              <a:t>rykksenteret</a:t>
            </a:r>
            <a:endParaRPr lang="en-US" sz="4000" b="1" kern="1200" dirty="0">
              <a:solidFill>
                <a:srgbClr val="FFFFFF"/>
              </a:solidFill>
              <a:latin typeface="+mj-lt"/>
              <a:ea typeface="+mj-ea"/>
              <a:cs typeface="+mj-cs"/>
            </a:endParaRPr>
          </a:p>
        </p:txBody>
      </p:sp>
      <p:sp>
        <p:nvSpPr>
          <p:cNvPr id="5" name="Plassholder for bunntekst 4">
            <a:extLst>
              <a:ext uri="{FF2B5EF4-FFF2-40B4-BE49-F238E27FC236}">
                <a16:creationId xmlns:a16="http://schemas.microsoft.com/office/drawing/2014/main" id="{DEA954C5-517D-4067-BB11-C27284F9BA2E}"/>
              </a:ext>
            </a:extLst>
          </p:cNvPr>
          <p:cNvSpPr>
            <a:spLocks noGrp="1"/>
          </p:cNvSpPr>
          <p:nvPr>
            <p:ph type="ftr" sz="quarter" idx="11"/>
          </p:nvPr>
        </p:nvSpPr>
        <p:spPr>
          <a:xfrm rot="5400000">
            <a:off x="-1828800" y="2002536"/>
            <a:ext cx="4114800" cy="365760"/>
          </a:xfrm>
        </p:spPr>
        <p:txBody>
          <a:bodyPr vert="horz" lIns="91440" tIns="45720" rIns="91440" bIns="45720" rtlCol="0">
            <a:normAutofit/>
          </a:bodyPr>
          <a:lstStyle/>
          <a:p>
            <a:pPr algn="l">
              <a:spcAft>
                <a:spcPts val="600"/>
              </a:spcAft>
            </a:pPr>
            <a:r>
              <a:rPr lang="en-US" sz="1100" kern="1200">
                <a:solidFill>
                  <a:srgbClr val="FFFFFF"/>
                </a:solidFill>
                <a:latin typeface="+mn-lt"/>
                <a:ea typeface="+mn-ea"/>
                <a:cs typeface="+mn-cs"/>
              </a:rPr>
              <a:t>Versjon 1</a:t>
            </a:r>
          </a:p>
        </p:txBody>
      </p:sp>
      <p:sp>
        <p:nvSpPr>
          <p:cNvPr id="3" name="Plassholder for innhold 2">
            <a:extLst>
              <a:ext uri="{FF2B5EF4-FFF2-40B4-BE49-F238E27FC236}">
                <a16:creationId xmlns:a16="http://schemas.microsoft.com/office/drawing/2014/main" id="{F80730F8-5B2A-4B8F-B7C0-5021844558CF}"/>
              </a:ext>
            </a:extLst>
          </p:cNvPr>
          <p:cNvSpPr>
            <a:spLocks noGrp="1"/>
          </p:cNvSpPr>
          <p:nvPr>
            <p:ph idx="1"/>
          </p:nvPr>
        </p:nvSpPr>
        <p:spPr>
          <a:xfrm>
            <a:off x="4581727" y="649480"/>
            <a:ext cx="3025303" cy="5546047"/>
          </a:xfrm>
        </p:spPr>
        <p:txBody>
          <a:bodyPr vert="horz" lIns="91440" tIns="45720" rIns="91440" bIns="45720" rtlCol="0" anchor="ctr">
            <a:normAutofit/>
          </a:bodyPr>
          <a:lstStyle/>
          <a:p>
            <a:pPr marL="0" indent="0">
              <a:buNone/>
            </a:pPr>
            <a:r>
              <a:rPr lang="en-US" sz="2400" dirty="0" err="1">
                <a:effectLst/>
              </a:rPr>
              <a:t>Trykksenteret</a:t>
            </a:r>
            <a:r>
              <a:rPr lang="en-US" sz="2400" dirty="0">
                <a:effectLst/>
              </a:rPr>
              <a:t> e</a:t>
            </a:r>
            <a:r>
              <a:rPr lang="en-US" sz="2400" kern="1200" dirty="0">
                <a:effectLst/>
                <a:latin typeface="+mn-lt"/>
                <a:ea typeface="+mn-ea"/>
                <a:cs typeface="+mn-cs"/>
              </a:rPr>
              <a:t>r </a:t>
            </a:r>
            <a:r>
              <a:rPr lang="en-US" sz="2400" kern="1200" dirty="0" err="1">
                <a:effectLst/>
                <a:latin typeface="+mn-lt"/>
                <a:ea typeface="+mn-ea"/>
                <a:cs typeface="+mn-cs"/>
              </a:rPr>
              <a:t>resultantkraften</a:t>
            </a:r>
            <a:r>
              <a:rPr lang="en-US" sz="2400" kern="1200" dirty="0">
                <a:effectLst/>
                <a:latin typeface="+mn-lt"/>
                <a:ea typeface="+mn-ea"/>
                <a:cs typeface="+mn-cs"/>
              </a:rPr>
              <a:t> av </a:t>
            </a:r>
            <a:r>
              <a:rPr lang="en-US" sz="2400" kern="1200" dirty="0" err="1">
                <a:effectLst/>
                <a:latin typeface="+mn-lt"/>
                <a:ea typeface="+mn-ea"/>
                <a:cs typeface="+mn-cs"/>
              </a:rPr>
              <a:t>trykkfordelingen</a:t>
            </a:r>
            <a:r>
              <a:rPr lang="en-US" sz="2400" kern="1200" dirty="0">
                <a:effectLst/>
                <a:latin typeface="+mn-lt"/>
                <a:ea typeface="+mn-ea"/>
                <a:cs typeface="+mn-cs"/>
              </a:rPr>
              <a:t> </a:t>
            </a:r>
            <a:r>
              <a:rPr lang="en-US" sz="2400" kern="1200" dirty="0" err="1">
                <a:effectLst/>
                <a:latin typeface="+mn-lt"/>
                <a:ea typeface="+mn-ea"/>
                <a:cs typeface="+mn-cs"/>
              </a:rPr>
              <a:t>rundt</a:t>
            </a:r>
            <a:r>
              <a:rPr lang="en-US" sz="2400" kern="1200" dirty="0">
                <a:effectLst/>
                <a:latin typeface="+mn-lt"/>
                <a:ea typeface="+mn-ea"/>
                <a:cs typeface="+mn-cs"/>
              </a:rPr>
              <a:t> et </a:t>
            </a:r>
            <a:r>
              <a:rPr lang="en-US" sz="2400" kern="1200" dirty="0" err="1">
                <a:effectLst/>
                <a:latin typeface="+mn-lt"/>
                <a:ea typeface="+mn-ea"/>
                <a:cs typeface="+mn-cs"/>
              </a:rPr>
              <a:t>vingeprofil</a:t>
            </a:r>
            <a:br>
              <a:rPr lang="en-US" sz="2400" kern="1200" dirty="0">
                <a:effectLst/>
                <a:latin typeface="+mn-lt"/>
                <a:ea typeface="+mn-ea"/>
                <a:cs typeface="+mn-cs"/>
              </a:rPr>
            </a:br>
            <a:endParaRPr lang="en-US" sz="2400" dirty="0"/>
          </a:p>
          <a:p>
            <a:pPr marL="0" indent="0">
              <a:buNone/>
            </a:pPr>
            <a:r>
              <a:rPr lang="en-US" sz="2400" kern="1200" dirty="0">
                <a:effectLst/>
                <a:latin typeface="+mn-lt"/>
                <a:ea typeface="+mn-ea"/>
                <a:cs typeface="+mn-cs"/>
              </a:rPr>
              <a:t>Der </a:t>
            </a:r>
            <a:r>
              <a:rPr lang="en-US" sz="2400" kern="1200" dirty="0" err="1">
                <a:effectLst/>
                <a:latin typeface="+mn-lt"/>
                <a:ea typeface="+mn-ea"/>
                <a:cs typeface="+mn-cs"/>
              </a:rPr>
              <a:t>luftrømmen</a:t>
            </a:r>
            <a:r>
              <a:rPr lang="en-US" sz="2400" kern="1200" dirty="0">
                <a:effectLst/>
                <a:latin typeface="+mn-lt"/>
                <a:ea typeface="+mn-ea"/>
                <a:cs typeface="+mn-cs"/>
              </a:rPr>
              <a:t> over </a:t>
            </a:r>
            <a:r>
              <a:rPr lang="en-US" sz="2400" kern="1200" dirty="0" err="1">
                <a:effectLst/>
                <a:latin typeface="+mn-lt"/>
                <a:ea typeface="+mn-ea"/>
                <a:cs typeface="+mn-cs"/>
              </a:rPr>
              <a:t>vingen</a:t>
            </a:r>
            <a:r>
              <a:rPr lang="en-US" sz="2400" kern="1200" dirty="0">
                <a:effectLst/>
                <a:latin typeface="+mn-lt"/>
                <a:ea typeface="+mn-ea"/>
                <a:cs typeface="+mn-cs"/>
              </a:rPr>
              <a:t> </a:t>
            </a:r>
            <a:r>
              <a:rPr lang="en-US" sz="2400" kern="1200" dirty="0" err="1">
                <a:effectLst/>
                <a:latin typeface="+mn-lt"/>
                <a:ea typeface="+mn-ea"/>
                <a:cs typeface="+mn-cs"/>
              </a:rPr>
              <a:t>begynner</a:t>
            </a:r>
            <a:r>
              <a:rPr lang="en-US" sz="2400" kern="1200" dirty="0">
                <a:effectLst/>
                <a:latin typeface="+mn-lt"/>
                <a:ea typeface="+mn-ea"/>
                <a:cs typeface="+mn-cs"/>
              </a:rPr>
              <a:t> å </a:t>
            </a:r>
            <a:r>
              <a:rPr lang="en-US" sz="2400" kern="1200" dirty="0" err="1">
                <a:effectLst/>
                <a:latin typeface="+mn-lt"/>
                <a:ea typeface="+mn-ea"/>
                <a:cs typeface="+mn-cs"/>
              </a:rPr>
              <a:t>separeres</a:t>
            </a:r>
            <a:r>
              <a:rPr lang="en-US" sz="2400" kern="1200" dirty="0">
                <a:effectLst/>
                <a:latin typeface="+mn-lt"/>
                <a:ea typeface="+mn-ea"/>
                <a:cs typeface="+mn-cs"/>
              </a:rPr>
              <a:t> </a:t>
            </a:r>
            <a:r>
              <a:rPr lang="en-US" sz="2400" kern="1200" dirty="0" err="1">
                <a:effectLst/>
                <a:latin typeface="+mn-lt"/>
                <a:ea typeface="+mn-ea"/>
                <a:cs typeface="+mn-cs"/>
              </a:rPr>
              <a:t>fra</a:t>
            </a:r>
            <a:r>
              <a:rPr lang="en-US" sz="2400" kern="1200" dirty="0">
                <a:effectLst/>
                <a:latin typeface="+mn-lt"/>
                <a:ea typeface="+mn-ea"/>
                <a:cs typeface="+mn-cs"/>
              </a:rPr>
              <a:t> </a:t>
            </a:r>
            <a:r>
              <a:rPr lang="en-US" sz="2400" kern="1200" dirty="0" err="1">
                <a:effectLst/>
                <a:latin typeface="+mn-lt"/>
                <a:ea typeface="+mn-ea"/>
                <a:cs typeface="+mn-cs"/>
              </a:rPr>
              <a:t>vingens</a:t>
            </a:r>
            <a:r>
              <a:rPr lang="en-US" sz="2400" kern="1200" dirty="0">
                <a:effectLst/>
                <a:latin typeface="+mn-lt"/>
                <a:ea typeface="+mn-ea"/>
                <a:cs typeface="+mn-cs"/>
              </a:rPr>
              <a:t> </a:t>
            </a:r>
            <a:r>
              <a:rPr lang="en-US" sz="2400" kern="1200" dirty="0" err="1">
                <a:effectLst/>
                <a:latin typeface="+mn-lt"/>
                <a:ea typeface="+mn-ea"/>
                <a:cs typeface="+mn-cs"/>
              </a:rPr>
              <a:t>oveflate</a:t>
            </a:r>
            <a:r>
              <a:rPr lang="en-US" sz="2400" kern="1200" dirty="0">
                <a:effectLst/>
                <a:latin typeface="+mn-lt"/>
                <a:ea typeface="+mn-ea"/>
                <a:cs typeface="+mn-cs"/>
              </a:rPr>
              <a:t> </a:t>
            </a:r>
            <a:r>
              <a:rPr lang="en-US" sz="2400" kern="1200" dirty="0" err="1">
                <a:effectLst/>
                <a:latin typeface="+mn-lt"/>
                <a:ea typeface="+mn-ea"/>
                <a:cs typeface="+mn-cs"/>
              </a:rPr>
              <a:t>kalles</a:t>
            </a:r>
            <a:r>
              <a:rPr lang="en-US" sz="2400" kern="1200" dirty="0">
                <a:effectLst/>
                <a:latin typeface="+mn-lt"/>
                <a:ea typeface="+mn-ea"/>
                <a:cs typeface="+mn-cs"/>
              </a:rPr>
              <a:t> </a:t>
            </a:r>
            <a:r>
              <a:rPr lang="en-US" sz="2400" kern="1200" dirty="0" err="1">
                <a:effectLst/>
                <a:latin typeface="+mn-lt"/>
                <a:ea typeface="+mn-ea"/>
                <a:cs typeface="+mn-cs"/>
              </a:rPr>
              <a:t>overgangspunktet</a:t>
            </a:r>
            <a:br>
              <a:rPr lang="en-US" sz="2400" kern="1200" dirty="0">
                <a:effectLst/>
                <a:latin typeface="+mn-lt"/>
                <a:ea typeface="+mn-ea"/>
                <a:cs typeface="+mn-cs"/>
              </a:rPr>
            </a:br>
            <a:endParaRPr lang="en-US" sz="2400" kern="1200" dirty="0">
              <a:effectLst/>
              <a:latin typeface="+mn-lt"/>
              <a:ea typeface="+mn-ea"/>
              <a:cs typeface="+mn-cs"/>
            </a:endParaRPr>
          </a:p>
          <a:p>
            <a:pPr marL="0" indent="0">
              <a:buNone/>
            </a:pPr>
            <a:r>
              <a:rPr lang="en-US" sz="2400" dirty="0" err="1"/>
              <a:t>Bak</a:t>
            </a:r>
            <a:r>
              <a:rPr lang="en-US" sz="2400" dirty="0"/>
              <a:t> </a:t>
            </a:r>
            <a:r>
              <a:rPr lang="en-US" sz="2400" dirty="0" err="1"/>
              <a:t>overgangspunktet</a:t>
            </a:r>
            <a:r>
              <a:rPr lang="en-US" sz="2400" dirty="0"/>
              <a:t> er </a:t>
            </a:r>
            <a:r>
              <a:rPr lang="en-US" sz="2400" dirty="0" err="1"/>
              <a:t>luftstrømmen</a:t>
            </a:r>
            <a:r>
              <a:rPr lang="en-US" sz="2400" dirty="0"/>
              <a:t> </a:t>
            </a:r>
            <a:r>
              <a:rPr lang="en-US" sz="2400" dirty="0" err="1"/>
              <a:t>turbulen</a:t>
            </a:r>
            <a:r>
              <a:rPr lang="en-US" sz="2400" dirty="0"/>
              <a:t>, </a:t>
            </a:r>
            <a:r>
              <a:rPr lang="en-US" sz="2400" dirty="0" err="1"/>
              <a:t>og</a:t>
            </a:r>
            <a:r>
              <a:rPr lang="en-US" sz="2400" dirty="0"/>
              <a:t> </a:t>
            </a:r>
            <a:r>
              <a:rPr lang="en-US" sz="2400" dirty="0" err="1"/>
              <a:t>gir</a:t>
            </a:r>
            <a:r>
              <a:rPr lang="en-US" sz="2400" dirty="0"/>
              <a:t> </a:t>
            </a:r>
            <a:r>
              <a:rPr lang="en-US" sz="2400" dirty="0" err="1"/>
              <a:t>ikke</a:t>
            </a:r>
            <a:r>
              <a:rPr lang="en-US" sz="2400" dirty="0"/>
              <a:t> </a:t>
            </a:r>
            <a:r>
              <a:rPr lang="en-US" sz="2400" dirty="0" err="1"/>
              <a:t>løft</a:t>
            </a:r>
            <a:r>
              <a:rPr lang="en-US" sz="2400" kern="1200" dirty="0">
                <a:effectLst/>
                <a:latin typeface="+mn-lt"/>
                <a:ea typeface="+mn-ea"/>
                <a:cs typeface="+mn-cs"/>
              </a:rPr>
              <a:t> </a:t>
            </a:r>
            <a:endParaRPr lang="en-US" sz="2400" kern="1200" dirty="0">
              <a:latin typeface="+mn-lt"/>
              <a:ea typeface="+mn-ea"/>
              <a:cs typeface="+mn-cs"/>
            </a:endParaRPr>
          </a:p>
        </p:txBody>
      </p:sp>
      <p:pic>
        <p:nvPicPr>
          <p:cNvPr id="11" name="Bilde 10">
            <a:extLst>
              <a:ext uri="{FF2B5EF4-FFF2-40B4-BE49-F238E27FC236}">
                <a16:creationId xmlns:a16="http://schemas.microsoft.com/office/drawing/2014/main" id="{9BF69150-A5ED-6282-40E0-C74D9FB367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9393" y="15124"/>
            <a:ext cx="3777142" cy="6805665"/>
          </a:xfrm>
          <a:prstGeom prst="rect">
            <a:avLst/>
          </a:prstGeom>
        </p:spPr>
      </p:pic>
      <p:sp>
        <p:nvSpPr>
          <p:cNvPr id="4" name="Plassholder for dato 3">
            <a:extLst>
              <a:ext uri="{FF2B5EF4-FFF2-40B4-BE49-F238E27FC236}">
                <a16:creationId xmlns:a16="http://schemas.microsoft.com/office/drawing/2014/main" id="{DFE8EBBD-F7BC-4C30-B6F9-FD2E69E1C6CC}"/>
              </a:ext>
            </a:extLst>
          </p:cNvPr>
          <p:cNvSpPr>
            <a:spLocks noGrp="1"/>
          </p:cNvSpPr>
          <p:nvPr>
            <p:ph type="dt" sz="half" idx="10"/>
          </p:nvPr>
        </p:nvSpPr>
        <p:spPr>
          <a:xfrm>
            <a:off x="8970264" y="6455664"/>
            <a:ext cx="2743200" cy="365125"/>
          </a:xfrm>
        </p:spPr>
        <p:txBody>
          <a:bodyPr vert="horz" lIns="91440" tIns="45720" rIns="91440" bIns="45720" rtlCol="0">
            <a:normAutofit/>
          </a:bodyPr>
          <a:lstStyle/>
          <a:p>
            <a:pPr algn="r">
              <a:spcAft>
                <a:spcPts val="600"/>
              </a:spcAft>
            </a:pPr>
            <a:r>
              <a:rPr lang="en-US" sz="1100">
                <a:solidFill>
                  <a:schemeClr val="tx1">
                    <a:lumMod val="50000"/>
                    <a:lumOff val="50000"/>
                  </a:schemeClr>
                </a:solidFill>
              </a:rPr>
              <a:t>15.01.2020</a:t>
            </a:r>
          </a:p>
        </p:txBody>
      </p:sp>
    </p:spTree>
    <p:extLst>
      <p:ext uri="{BB962C8B-B14F-4D97-AF65-F5344CB8AC3E}">
        <p14:creationId xmlns:p14="http://schemas.microsoft.com/office/powerpoint/2010/main" val="3883773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3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3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3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Shape 4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Rectangle 4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3584BDC-4694-4D33-9F43-48DB6399788C}"/>
              </a:ext>
            </a:extLst>
          </p:cNvPr>
          <p:cNvSpPr>
            <a:spLocks noGrp="1"/>
          </p:cNvSpPr>
          <p:nvPr>
            <p:ph type="title"/>
          </p:nvPr>
        </p:nvSpPr>
        <p:spPr>
          <a:xfrm>
            <a:off x="466722" y="586855"/>
            <a:ext cx="3201366" cy="3387497"/>
          </a:xfrm>
        </p:spPr>
        <p:txBody>
          <a:bodyPr anchor="b">
            <a:normAutofit/>
          </a:bodyPr>
          <a:lstStyle/>
          <a:p>
            <a:pPr algn="r"/>
            <a:r>
              <a:rPr lang="nb-NO" sz="4000" b="1">
                <a:solidFill>
                  <a:srgbClr val="FFFFFF"/>
                </a:solidFill>
              </a:rPr>
              <a:t>Løftsenteret</a:t>
            </a:r>
          </a:p>
        </p:txBody>
      </p:sp>
      <p:sp>
        <p:nvSpPr>
          <p:cNvPr id="5" name="Plassholder for bunntekst 4">
            <a:extLst>
              <a:ext uri="{FF2B5EF4-FFF2-40B4-BE49-F238E27FC236}">
                <a16:creationId xmlns:a16="http://schemas.microsoft.com/office/drawing/2014/main" id="{DEA954C5-517D-4067-BB11-C27284F9BA2E}"/>
              </a:ext>
            </a:extLst>
          </p:cNvPr>
          <p:cNvSpPr>
            <a:spLocks noGrp="1"/>
          </p:cNvSpPr>
          <p:nvPr>
            <p:ph type="ftr" sz="quarter" idx="11"/>
          </p:nvPr>
        </p:nvSpPr>
        <p:spPr>
          <a:xfrm rot="5400000">
            <a:off x="-1828800" y="2002536"/>
            <a:ext cx="4114800" cy="365125"/>
          </a:xfrm>
        </p:spPr>
        <p:txBody>
          <a:bodyPr>
            <a:normAutofit/>
          </a:bodyPr>
          <a:lstStyle/>
          <a:p>
            <a:pPr algn="l">
              <a:spcAft>
                <a:spcPts val="600"/>
              </a:spcAft>
            </a:pPr>
            <a:r>
              <a:rPr lang="nb-NO" sz="1100">
                <a:solidFill>
                  <a:srgbClr val="FFFFFF"/>
                </a:solidFill>
              </a:rPr>
              <a:t>Versjon 1</a:t>
            </a:r>
          </a:p>
        </p:txBody>
      </p:sp>
      <p:sp>
        <p:nvSpPr>
          <p:cNvPr id="3" name="Plassholder for innhold 2">
            <a:extLst>
              <a:ext uri="{FF2B5EF4-FFF2-40B4-BE49-F238E27FC236}">
                <a16:creationId xmlns:a16="http://schemas.microsoft.com/office/drawing/2014/main" id="{F80730F8-5B2A-4B8F-B7C0-5021844558CF}"/>
              </a:ext>
            </a:extLst>
          </p:cNvPr>
          <p:cNvSpPr>
            <a:spLocks noGrp="1"/>
          </p:cNvSpPr>
          <p:nvPr>
            <p:ph idx="1"/>
          </p:nvPr>
        </p:nvSpPr>
        <p:spPr>
          <a:xfrm>
            <a:off x="4581727" y="649481"/>
            <a:ext cx="6906080" cy="1931232"/>
          </a:xfrm>
        </p:spPr>
        <p:txBody>
          <a:bodyPr anchor="ctr">
            <a:normAutofit fontScale="92500"/>
          </a:bodyPr>
          <a:lstStyle/>
          <a:p>
            <a:r>
              <a:rPr lang="nb-NO" sz="2000" dirty="0"/>
              <a:t>Dersom vi samler alle profilene og løftvektorene fra trykksenterne i ett punkt på vingen, får vi en resultantkraft som angriper vingen i et punkt som vi kaller for løftsenteret (CL - </a:t>
            </a:r>
            <a:r>
              <a:rPr lang="nb-NO" sz="2000" dirty="0" err="1"/>
              <a:t>center</a:t>
            </a:r>
            <a:r>
              <a:rPr lang="nb-NO" sz="2000" dirty="0"/>
              <a:t> </a:t>
            </a:r>
            <a:r>
              <a:rPr lang="nb-NO" sz="2000" dirty="0" err="1"/>
              <a:t>of</a:t>
            </a:r>
            <a:r>
              <a:rPr lang="nb-NO" sz="2000" dirty="0"/>
              <a:t> lift) </a:t>
            </a:r>
          </a:p>
          <a:p>
            <a:r>
              <a:rPr lang="nb-NO" sz="2000" dirty="0"/>
              <a:t>Hvor løftsenteret blir liggende er avhengig av vingens form og av angrepsvinkelen</a:t>
            </a:r>
          </a:p>
          <a:p>
            <a:r>
              <a:rPr lang="nb-NO" sz="2000" dirty="0"/>
              <a:t>Plassering har viktig betydning for flyets stabilitet </a:t>
            </a:r>
          </a:p>
        </p:txBody>
      </p:sp>
      <p:pic>
        <p:nvPicPr>
          <p:cNvPr id="6" name="Bilde 5">
            <a:extLst>
              <a:ext uri="{FF2B5EF4-FFF2-40B4-BE49-F238E27FC236}">
                <a16:creationId xmlns:a16="http://schemas.microsoft.com/office/drawing/2014/main" id="{D6492A8D-D23E-0C31-B549-AB13E3CA1B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091" y="3077010"/>
            <a:ext cx="7150587" cy="3378654"/>
          </a:xfrm>
          <a:prstGeom prst="rect">
            <a:avLst/>
          </a:prstGeom>
        </p:spPr>
      </p:pic>
      <p:sp>
        <p:nvSpPr>
          <p:cNvPr id="4" name="Plassholder for dato 3">
            <a:extLst>
              <a:ext uri="{FF2B5EF4-FFF2-40B4-BE49-F238E27FC236}">
                <a16:creationId xmlns:a16="http://schemas.microsoft.com/office/drawing/2014/main" id="{DFE8EBBD-F7BC-4C30-B6F9-FD2E69E1C6CC}"/>
              </a:ext>
            </a:extLst>
          </p:cNvPr>
          <p:cNvSpPr>
            <a:spLocks noGrp="1"/>
          </p:cNvSpPr>
          <p:nvPr>
            <p:ph type="dt" sz="half" idx="10"/>
          </p:nvPr>
        </p:nvSpPr>
        <p:spPr>
          <a:xfrm>
            <a:off x="8970264" y="6455664"/>
            <a:ext cx="2743200" cy="365125"/>
          </a:xfrm>
        </p:spPr>
        <p:txBody>
          <a:bodyPr>
            <a:normAutofit/>
          </a:bodyPr>
          <a:lstStyle/>
          <a:p>
            <a:pPr algn="r">
              <a:spcAft>
                <a:spcPts val="600"/>
              </a:spcAft>
            </a:pPr>
            <a:r>
              <a:rPr lang="nb-NO" sz="1100">
                <a:solidFill>
                  <a:schemeClr val="tx1">
                    <a:lumMod val="50000"/>
                    <a:lumOff val="50000"/>
                  </a:schemeClr>
                </a:solidFill>
              </a:rPr>
              <a:t>15.01.2020</a:t>
            </a:r>
          </a:p>
        </p:txBody>
      </p:sp>
    </p:spTree>
    <p:extLst>
      <p:ext uri="{BB962C8B-B14F-4D97-AF65-F5344CB8AC3E}">
        <p14:creationId xmlns:p14="http://schemas.microsoft.com/office/powerpoint/2010/main" val="1618099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Hjerteformet lås">
            <a:extLst>
              <a:ext uri="{FF2B5EF4-FFF2-40B4-BE49-F238E27FC236}">
                <a16:creationId xmlns:a16="http://schemas.microsoft.com/office/drawing/2014/main" id="{D6AB002B-DFA2-8825-C0D4-A088513F9F2E}"/>
              </a:ext>
            </a:extLst>
          </p:cNvPr>
          <p:cNvPicPr>
            <a:picLocks noChangeAspect="1"/>
          </p:cNvPicPr>
          <p:nvPr/>
        </p:nvPicPr>
        <p:blipFill rotWithShape="1">
          <a:blip r:embed="rId2"/>
          <a:srcRect l="20736" r="20097"/>
          <a:stretch/>
        </p:blipFill>
        <p:spPr>
          <a:xfrm>
            <a:off x="6781799" y="1714500"/>
            <a:ext cx="5410201" cy="5143500"/>
          </a:xfrm>
          <a:prstGeom prst="rect">
            <a:avLst/>
          </a:prstGeom>
        </p:spPr>
      </p:pic>
      <p:sp useBgFill="1">
        <p:nvSpPr>
          <p:cNvPr id="27" name="Rectangle 26">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3584BDC-4694-4D33-9F43-48DB6399788C}"/>
              </a:ext>
            </a:extLst>
          </p:cNvPr>
          <p:cNvSpPr>
            <a:spLocks noGrp="1"/>
          </p:cNvSpPr>
          <p:nvPr>
            <p:ph type="title"/>
          </p:nvPr>
        </p:nvSpPr>
        <p:spPr>
          <a:xfrm>
            <a:off x="761801" y="250409"/>
            <a:ext cx="10222952" cy="1228299"/>
          </a:xfrm>
        </p:spPr>
        <p:txBody>
          <a:bodyPr>
            <a:normAutofit/>
          </a:bodyPr>
          <a:lstStyle/>
          <a:p>
            <a:r>
              <a:rPr lang="nb-NO" sz="4000" b="1" dirty="0"/>
              <a:t>Tyngdepunktet (TP)</a:t>
            </a:r>
          </a:p>
        </p:txBody>
      </p:sp>
      <p:sp>
        <p:nvSpPr>
          <p:cNvPr id="3" name="Plassholder for innhold 2">
            <a:extLst>
              <a:ext uri="{FF2B5EF4-FFF2-40B4-BE49-F238E27FC236}">
                <a16:creationId xmlns:a16="http://schemas.microsoft.com/office/drawing/2014/main" id="{F80730F8-5B2A-4B8F-B7C0-5021844558CF}"/>
              </a:ext>
            </a:extLst>
          </p:cNvPr>
          <p:cNvSpPr>
            <a:spLocks noGrp="1"/>
          </p:cNvSpPr>
          <p:nvPr>
            <p:ph idx="1"/>
          </p:nvPr>
        </p:nvSpPr>
        <p:spPr>
          <a:xfrm>
            <a:off x="761801" y="2183642"/>
            <a:ext cx="5334199" cy="4115018"/>
          </a:xfrm>
        </p:spPr>
        <p:txBody>
          <a:bodyPr anchor="ctr">
            <a:normAutofit/>
          </a:bodyPr>
          <a:lstStyle/>
          <a:p>
            <a:r>
              <a:rPr lang="nb-NO" sz="2000" dirty="0"/>
              <a:t>Det punktet hvor flyet ville balansert dersom det ble opphengt i det, altså flyets balansepunkt</a:t>
            </a:r>
          </a:p>
          <a:p>
            <a:r>
              <a:rPr lang="nb-NO" sz="2000" dirty="0"/>
              <a:t>Punktet hvor tyngdekraften virker</a:t>
            </a:r>
          </a:p>
          <a:p>
            <a:r>
              <a:rPr lang="nb-NO" sz="2000" dirty="0"/>
              <a:t>Plassering er ekstremt viktig for flyets stabilitet </a:t>
            </a:r>
          </a:p>
          <a:p>
            <a:r>
              <a:rPr lang="nb-NO" sz="2000" dirty="0"/>
              <a:t>Vi må derfor ha fremre og bakre grenser for hvor tyngdepunktet kan plasseres</a:t>
            </a:r>
          </a:p>
        </p:txBody>
      </p:sp>
      <p:sp>
        <p:nvSpPr>
          <p:cNvPr id="4" name="Plassholder for dato 3">
            <a:extLst>
              <a:ext uri="{FF2B5EF4-FFF2-40B4-BE49-F238E27FC236}">
                <a16:creationId xmlns:a16="http://schemas.microsoft.com/office/drawing/2014/main" id="{9FE91BDD-9003-4911-8BBB-3325DBB85240}"/>
              </a:ext>
            </a:extLst>
          </p:cNvPr>
          <p:cNvSpPr>
            <a:spLocks noGrp="1"/>
          </p:cNvSpPr>
          <p:nvPr>
            <p:ph type="dt" sz="half" idx="10"/>
          </p:nvPr>
        </p:nvSpPr>
        <p:spPr>
          <a:xfrm>
            <a:off x="761801" y="6356350"/>
            <a:ext cx="2743200" cy="365125"/>
          </a:xfrm>
        </p:spPr>
        <p:txBody>
          <a:bodyPr>
            <a:normAutofit/>
          </a:bodyPr>
          <a:lstStyle/>
          <a:p>
            <a:pPr>
              <a:spcAft>
                <a:spcPts val="600"/>
              </a:spcAft>
            </a:pPr>
            <a:r>
              <a:rPr lang="nb-NO">
                <a:solidFill>
                  <a:schemeClr val="tx1"/>
                </a:solidFill>
              </a:rPr>
              <a:t>15.01.2020</a:t>
            </a:r>
          </a:p>
        </p:txBody>
      </p:sp>
      <p:sp>
        <p:nvSpPr>
          <p:cNvPr id="5" name="Plassholder for bunntekst 4">
            <a:extLst>
              <a:ext uri="{FF2B5EF4-FFF2-40B4-BE49-F238E27FC236}">
                <a16:creationId xmlns:a16="http://schemas.microsoft.com/office/drawing/2014/main" id="{D0EB5AF1-9A04-425A-8361-88BE3E086A3A}"/>
              </a:ext>
            </a:extLst>
          </p:cNvPr>
          <p:cNvSpPr>
            <a:spLocks noGrp="1"/>
          </p:cNvSpPr>
          <p:nvPr>
            <p:ph type="ftr" sz="quarter" idx="11"/>
          </p:nvPr>
        </p:nvSpPr>
        <p:spPr>
          <a:xfrm>
            <a:off x="3110249" y="6356350"/>
            <a:ext cx="2985752" cy="365125"/>
          </a:xfrm>
        </p:spPr>
        <p:txBody>
          <a:bodyPr>
            <a:normAutofit/>
          </a:bodyPr>
          <a:lstStyle/>
          <a:p>
            <a:pPr algn="r">
              <a:spcAft>
                <a:spcPts val="600"/>
              </a:spcAft>
            </a:pPr>
            <a:r>
              <a:rPr lang="nb-NO">
                <a:solidFill>
                  <a:schemeClr val="tx1"/>
                </a:solidFill>
              </a:rPr>
              <a:t>Versjon 1</a:t>
            </a:r>
          </a:p>
        </p:txBody>
      </p:sp>
    </p:spTree>
    <p:extLst>
      <p:ext uri="{BB962C8B-B14F-4D97-AF65-F5344CB8AC3E}">
        <p14:creationId xmlns:p14="http://schemas.microsoft.com/office/powerpoint/2010/main" val="2018402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FFB4B0A-0A08-464B-9089-A6F18DBA7CE8}"/>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4000" b="1" kern="1200">
                <a:solidFill>
                  <a:schemeClr val="tx1"/>
                </a:solidFill>
                <a:latin typeface="+mj-lt"/>
                <a:ea typeface="+mj-ea"/>
                <a:cs typeface="+mj-cs"/>
              </a:rPr>
              <a:t>Vingetippvirvler</a:t>
            </a:r>
          </a:p>
        </p:txBody>
      </p:sp>
      <p:sp>
        <p:nvSpPr>
          <p:cNvPr id="14" name="Rectangle: Rounded Corners 1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lassholder for innhold 4" descr="Et bilde som inneholder bord, seng&#10;&#10;Automatisk generert beskrivelse">
            <a:extLst>
              <a:ext uri="{FF2B5EF4-FFF2-40B4-BE49-F238E27FC236}">
                <a16:creationId xmlns:a16="http://schemas.microsoft.com/office/drawing/2014/main" id="{F53D0E32-55A8-4728-AB64-BA5066CA28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4508" y="1929448"/>
            <a:ext cx="10039584" cy="4618209"/>
          </a:xfrm>
          <a:prstGeom prst="rect">
            <a:avLst/>
          </a:prstGeom>
        </p:spPr>
      </p:pic>
      <p:sp>
        <p:nvSpPr>
          <p:cNvPr id="3" name="Plassholder for dato 2">
            <a:extLst>
              <a:ext uri="{FF2B5EF4-FFF2-40B4-BE49-F238E27FC236}">
                <a16:creationId xmlns:a16="http://schemas.microsoft.com/office/drawing/2014/main" id="{B79B1EE7-96A6-491C-8CF1-0D0420D907E3}"/>
              </a:ext>
            </a:extLst>
          </p:cNvPr>
          <p:cNvSpPr>
            <a:spLocks noGrp="1"/>
          </p:cNvSpPr>
          <p:nvPr>
            <p:ph type="dt" sz="half" idx="10"/>
          </p:nvPr>
        </p:nvSpPr>
        <p:spPr/>
        <p:txBody>
          <a:bodyPr/>
          <a:lstStyle/>
          <a:p>
            <a:r>
              <a:rPr lang="nb-NO" dirty="0"/>
              <a:t>15.01.2020</a:t>
            </a:r>
          </a:p>
        </p:txBody>
      </p:sp>
      <p:sp>
        <p:nvSpPr>
          <p:cNvPr id="4" name="Plassholder for bunntekst 3">
            <a:extLst>
              <a:ext uri="{FF2B5EF4-FFF2-40B4-BE49-F238E27FC236}">
                <a16:creationId xmlns:a16="http://schemas.microsoft.com/office/drawing/2014/main" id="{693EC404-EB70-45B9-B007-24E4BD178F6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244469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19430E9-E456-4A24-81DC-DDEFA80D9144}"/>
              </a:ext>
            </a:extLst>
          </p:cNvPr>
          <p:cNvSpPr>
            <a:spLocks noGrp="1"/>
          </p:cNvSpPr>
          <p:nvPr>
            <p:ph type="title"/>
          </p:nvPr>
        </p:nvSpPr>
        <p:spPr>
          <a:xfrm>
            <a:off x="841248" y="426720"/>
            <a:ext cx="10506456" cy="1919141"/>
          </a:xfrm>
        </p:spPr>
        <p:txBody>
          <a:bodyPr anchor="b">
            <a:normAutofit/>
          </a:bodyPr>
          <a:lstStyle/>
          <a:p>
            <a:r>
              <a:rPr lang="nb-NO" sz="6000" b="1"/>
              <a:t>Vingetippvirvler - årsak</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FDA3834B-BA0A-4523-8001-CD2502610889}"/>
              </a:ext>
            </a:extLst>
          </p:cNvPr>
          <p:cNvSpPr>
            <a:spLocks noGrp="1"/>
          </p:cNvSpPr>
          <p:nvPr>
            <p:ph idx="1"/>
          </p:nvPr>
        </p:nvSpPr>
        <p:spPr>
          <a:xfrm>
            <a:off x="841248" y="3337269"/>
            <a:ext cx="10509504" cy="2905686"/>
          </a:xfrm>
        </p:spPr>
        <p:txBody>
          <a:bodyPr>
            <a:normAutofit/>
          </a:bodyPr>
          <a:lstStyle/>
          <a:p>
            <a:r>
              <a:rPr lang="nb-NO" sz="2200" dirty="0"/>
              <a:t>Det er en trykkforskjell mellom trykket på vingens underside og trykket på oversiden</a:t>
            </a:r>
          </a:p>
          <a:p>
            <a:r>
              <a:rPr lang="nb-NO" sz="2200" dirty="0"/>
              <a:t>Overtrykket under vingen prøver å utligne undertrykket over vingen, og det eneste stedet det kan skje er ved vingetippene – vi får vingetippvirvler</a:t>
            </a:r>
          </a:p>
          <a:p>
            <a:r>
              <a:rPr lang="nb-NO" sz="2200" dirty="0"/>
              <a:t>I tillegg renner det luft ned bak vingen som vi kaller for «downwash»</a:t>
            </a:r>
          </a:p>
          <a:p>
            <a:r>
              <a:rPr lang="nb-NO" sz="2200" dirty="0"/>
              <a:t>Flyets størrelse, masse, vingebelastning, sideforhold, angrepsvinkel, hastighet og flapsposisjon er faktorer som bidrar til å minske eller øke vingetippvirvlenes styrke </a:t>
            </a:r>
          </a:p>
        </p:txBody>
      </p:sp>
      <p:sp>
        <p:nvSpPr>
          <p:cNvPr id="4" name="Plassholder for dato 3">
            <a:extLst>
              <a:ext uri="{FF2B5EF4-FFF2-40B4-BE49-F238E27FC236}">
                <a16:creationId xmlns:a16="http://schemas.microsoft.com/office/drawing/2014/main" id="{AB8A3983-D6A7-4D7E-A521-D72F14ED95A7}"/>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0A6B8FD7-F92F-4540-9E21-7106D5424DD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372957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9F2EA6A0-821D-43AE-8C47-7BADCBA1A18A}"/>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dirty="0"/>
              <a:t>Fire krefter</a:t>
            </a:r>
          </a:p>
        </p:txBody>
      </p:sp>
      <p:sp>
        <p:nvSpPr>
          <p:cNvPr id="3" name="Plassholder for innhold 2">
            <a:extLst>
              <a:ext uri="{FF2B5EF4-FFF2-40B4-BE49-F238E27FC236}">
                <a16:creationId xmlns:a16="http://schemas.microsoft.com/office/drawing/2014/main" id="{1AB65735-3C0D-42D9-9E26-643CF5886812}"/>
              </a:ext>
            </a:extLst>
          </p:cNvPr>
          <p:cNvSpPr>
            <a:spLocks noGrp="1"/>
          </p:cNvSpPr>
          <p:nvPr>
            <p:ph idx="1"/>
          </p:nvPr>
        </p:nvSpPr>
        <p:spPr>
          <a:xfrm>
            <a:off x="643468" y="2638043"/>
            <a:ext cx="3363974" cy="3415623"/>
          </a:xfrm>
        </p:spPr>
        <p:txBody>
          <a:bodyPr>
            <a:normAutofit/>
          </a:bodyPr>
          <a:lstStyle/>
          <a:p>
            <a:r>
              <a:rPr lang="nb-NO" sz="2000" dirty="0"/>
              <a:t>Løft som virker oppover gjennom flyets løftsenter</a:t>
            </a:r>
          </a:p>
          <a:p>
            <a:r>
              <a:rPr lang="nb-NO" sz="2000" dirty="0"/>
              <a:t>Trekk-kraft er den kraften som motor/propell skaper</a:t>
            </a:r>
          </a:p>
          <a:p>
            <a:r>
              <a:rPr lang="nb-NO" sz="2000" dirty="0"/>
              <a:t>Vekt er kraften som trekker flyet (massen) nedover på grunn av tyngdekraften</a:t>
            </a:r>
          </a:p>
          <a:p>
            <a:r>
              <a:rPr lang="nb-NO" sz="2000" dirty="0"/>
              <a:t>Motstand er kraften som virker bakover</a:t>
            </a:r>
          </a:p>
        </p:txBody>
      </p:sp>
      <p:pic>
        <p:nvPicPr>
          <p:cNvPr id="7" name="Bilde 6" descr="Et bilde som inneholder skjermbilde, tegning&#10;&#10;Automatisk generert beskrivelse">
            <a:extLst>
              <a:ext uri="{FF2B5EF4-FFF2-40B4-BE49-F238E27FC236}">
                <a16:creationId xmlns:a16="http://schemas.microsoft.com/office/drawing/2014/main" id="{AFF046A7-1553-4010-90DE-67258CB7F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176424"/>
            <a:ext cx="6250769" cy="4344284"/>
          </a:xfrm>
          <a:prstGeom prst="rect">
            <a:avLst/>
          </a:prstGeom>
        </p:spPr>
      </p:pic>
      <p:sp>
        <p:nvSpPr>
          <p:cNvPr id="4" name="Plassholder for dato 3">
            <a:extLst>
              <a:ext uri="{FF2B5EF4-FFF2-40B4-BE49-F238E27FC236}">
                <a16:creationId xmlns:a16="http://schemas.microsoft.com/office/drawing/2014/main" id="{5F1A389E-1799-422F-9926-30FAE362B2F9}"/>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35748642-B6A7-46D5-880F-4D86B1AAD50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603116265"/>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Løftformelen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3270341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705F588-8E92-4F42-95D8-C996F3A8AB70}"/>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Løftkoeffisient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B8F5B3F-F0FF-47BB-87DF-89BC99DA121D}"/>
              </a:ext>
            </a:extLst>
          </p:cNvPr>
          <p:cNvSpPr>
            <a:spLocks noGrp="1"/>
          </p:cNvSpPr>
          <p:nvPr>
            <p:ph idx="1"/>
          </p:nvPr>
        </p:nvSpPr>
        <p:spPr>
          <a:xfrm>
            <a:off x="4976031" y="963877"/>
            <a:ext cx="6377769" cy="4930246"/>
          </a:xfrm>
        </p:spPr>
        <p:txBody>
          <a:bodyPr anchor="ctr">
            <a:normAutofit/>
          </a:bodyPr>
          <a:lstStyle/>
          <a:p>
            <a:r>
              <a:rPr lang="nb-NO" sz="2400" dirty="0"/>
              <a:t>Mange variabler som virker inn på løftet</a:t>
            </a:r>
          </a:p>
          <a:p>
            <a:r>
              <a:rPr lang="nb-NO" sz="2400" dirty="0"/>
              <a:t>Samler disse i en enkeltstående faktor som kalles for en løftkoeffisient</a:t>
            </a:r>
          </a:p>
          <a:p>
            <a:r>
              <a:rPr lang="nb-NO" sz="2400" dirty="0"/>
              <a:t>Representerer løftet til en vinge uten at det er bundet til et spesifikt mål</a:t>
            </a:r>
          </a:p>
          <a:p>
            <a:r>
              <a:rPr lang="nb-NO" sz="2400" dirty="0"/>
              <a:t>Løftkoeffisienten varierer med angrepsvinkel og vingens form</a:t>
            </a:r>
          </a:p>
          <a:p>
            <a:r>
              <a:rPr lang="nb-NO" sz="2400" dirty="0"/>
              <a:t>Vi kan styre angrepsvinkelen, og også endre vingens form ved å sette ut flaps og / eller slats</a:t>
            </a:r>
          </a:p>
          <a:p>
            <a:r>
              <a:rPr lang="nb-NO" sz="2400" dirty="0"/>
              <a:t>Løftkoeffisienten betegnes C</a:t>
            </a:r>
            <a:r>
              <a:rPr lang="nb-NO" sz="1600" b="1" dirty="0"/>
              <a:t>L</a:t>
            </a:r>
            <a:endParaRPr lang="nb-NO" sz="2400" b="1" dirty="0"/>
          </a:p>
        </p:txBody>
      </p:sp>
      <p:sp>
        <p:nvSpPr>
          <p:cNvPr id="4" name="Plassholder for dato 3">
            <a:extLst>
              <a:ext uri="{FF2B5EF4-FFF2-40B4-BE49-F238E27FC236}">
                <a16:creationId xmlns:a16="http://schemas.microsoft.com/office/drawing/2014/main" id="{709DB3A7-E6FD-4616-9657-DC856DB0AEF5}"/>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E73592B0-48B1-44DF-A081-A93A297D28D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684445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E08BA762-A96B-45C0-928D-03BE971D0E91}"/>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dirty="0"/>
              <a:t>Løftformelen </a:t>
            </a:r>
          </a:p>
        </p:txBody>
      </p:sp>
      <p:sp>
        <p:nvSpPr>
          <p:cNvPr id="3" name="Plassholder for innhold 2">
            <a:extLst>
              <a:ext uri="{FF2B5EF4-FFF2-40B4-BE49-F238E27FC236}">
                <a16:creationId xmlns:a16="http://schemas.microsoft.com/office/drawing/2014/main" id="{8BA0C399-E660-489E-8A9A-41E7AC6CCFDA}"/>
              </a:ext>
            </a:extLst>
          </p:cNvPr>
          <p:cNvSpPr>
            <a:spLocks noGrp="1"/>
          </p:cNvSpPr>
          <p:nvPr>
            <p:ph idx="1"/>
          </p:nvPr>
        </p:nvSpPr>
        <p:spPr>
          <a:xfrm>
            <a:off x="643468" y="2638043"/>
            <a:ext cx="3363974" cy="3415623"/>
          </a:xfrm>
        </p:spPr>
        <p:txBody>
          <a:bodyPr>
            <a:normAutofit/>
          </a:bodyPr>
          <a:lstStyle/>
          <a:p>
            <a:r>
              <a:rPr lang="nb-NO" sz="2000" dirty="0"/>
              <a:t>Løftet varierer med vingens angrepsvinkel og form </a:t>
            </a:r>
          </a:p>
          <a:p>
            <a:r>
              <a:rPr lang="nb-NO" sz="2000" dirty="0"/>
              <a:t>Løftet er proporsjonalt med luftens tetthet</a:t>
            </a:r>
          </a:p>
          <a:p>
            <a:r>
              <a:rPr lang="nb-NO" sz="2000" dirty="0"/>
              <a:t>Løftet varierer med kvadratet av hastigheten</a:t>
            </a:r>
          </a:p>
          <a:p>
            <a:r>
              <a:rPr lang="nb-NO" sz="2000" dirty="0"/>
              <a:t>Løftet er proporsjonalt med vingens areal</a:t>
            </a:r>
          </a:p>
        </p:txBody>
      </p:sp>
      <p:pic>
        <p:nvPicPr>
          <p:cNvPr id="5" name="Bilde 4" descr="Et bilde som inneholder måler&#10;&#10;Automatisk generert beskrivelse">
            <a:extLst>
              <a:ext uri="{FF2B5EF4-FFF2-40B4-BE49-F238E27FC236}">
                <a16:creationId xmlns:a16="http://schemas.microsoft.com/office/drawing/2014/main" id="{41DB40AD-7790-4214-B256-D730ACEE3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620" y="1936629"/>
            <a:ext cx="6250769" cy="2984742"/>
          </a:xfrm>
          <a:prstGeom prst="rect">
            <a:avLst/>
          </a:prstGeom>
        </p:spPr>
      </p:pic>
      <p:sp>
        <p:nvSpPr>
          <p:cNvPr id="4" name="Plassholder for dato 3">
            <a:extLst>
              <a:ext uri="{FF2B5EF4-FFF2-40B4-BE49-F238E27FC236}">
                <a16:creationId xmlns:a16="http://schemas.microsoft.com/office/drawing/2014/main" id="{5641EDAC-4D21-4379-82DA-D7F24BC08125}"/>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901EB734-7511-4392-BCEE-BF902E44775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94907354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F4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Sylinder 2">
            <a:extLst>
              <a:ext uri="{FF2B5EF4-FFF2-40B4-BE49-F238E27FC236}">
                <a16:creationId xmlns:a16="http://schemas.microsoft.com/office/drawing/2014/main" id="{03A85664-F76D-4B28-8645-4215BDF3F691}"/>
              </a:ext>
            </a:extLst>
          </p:cNvPr>
          <p:cNvSpPr txBox="1"/>
          <p:nvPr/>
        </p:nvSpPr>
        <p:spPr>
          <a:xfrm>
            <a:off x="524256" y="4767072"/>
            <a:ext cx="6594189" cy="162521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b="1">
                <a:solidFill>
                  <a:srgbClr val="FFFFFF"/>
                </a:solidFill>
                <a:latin typeface="+mj-lt"/>
                <a:ea typeface="+mj-ea"/>
                <a:cs typeface="+mj-cs"/>
              </a:rPr>
              <a:t>Forutsetninger</a:t>
            </a:r>
          </a:p>
        </p:txBody>
      </p:sp>
      <p:pic>
        <p:nvPicPr>
          <p:cNvPr id="5" name="Bilde 4">
            <a:extLst>
              <a:ext uri="{FF2B5EF4-FFF2-40B4-BE49-F238E27FC236}">
                <a16:creationId xmlns:a16="http://schemas.microsoft.com/office/drawing/2014/main" id="{9503CC09-DC8A-479E-BFDE-40A97CFE8664}"/>
              </a:ext>
            </a:extLst>
          </p:cNvPr>
          <p:cNvPicPr>
            <a:picLocks noChangeAspect="1"/>
          </p:cNvPicPr>
          <p:nvPr/>
        </p:nvPicPr>
        <p:blipFill rotWithShape="1">
          <a:blip r:embed="rId2">
            <a:extLst>
              <a:ext uri="{28A0092B-C50C-407E-A947-70E740481C1C}">
                <a14:useLocalDpi xmlns:a14="http://schemas.microsoft.com/office/drawing/2010/main" val="0"/>
              </a:ext>
            </a:extLst>
          </a:blip>
          <a:srcRect t="230" r="1" b="12591"/>
          <a:stretch/>
        </p:blipFill>
        <p:spPr>
          <a:xfrm>
            <a:off x="327547" y="321733"/>
            <a:ext cx="7058306" cy="4107392"/>
          </a:xfrm>
          <a:prstGeom prst="rect">
            <a:avLst/>
          </a:prstGeom>
        </p:spPr>
      </p:pic>
      <p:sp>
        <p:nvSpPr>
          <p:cNvPr id="26" name="Rectangle 2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en-US" sz="2000" dirty="0" err="1">
                <a:solidFill>
                  <a:srgbClr val="FFFFFF"/>
                </a:solidFill>
              </a:rPr>
              <a:t>Motiverte</a:t>
            </a:r>
            <a:r>
              <a:rPr lang="en-US" sz="2000" dirty="0">
                <a:solidFill>
                  <a:srgbClr val="FFFFFF"/>
                </a:solidFill>
              </a:rPr>
              <a:t> </a:t>
            </a:r>
            <a:r>
              <a:rPr lang="en-US" sz="2000" dirty="0" err="1">
                <a:solidFill>
                  <a:srgbClr val="FFFFFF"/>
                </a:solidFill>
              </a:rPr>
              <a:t>og</a:t>
            </a:r>
            <a:r>
              <a:rPr lang="en-US" sz="2000" dirty="0">
                <a:solidFill>
                  <a:srgbClr val="FFFFFF"/>
                </a:solidFill>
              </a:rPr>
              <a:t> </a:t>
            </a:r>
            <a:r>
              <a:rPr lang="en-US" sz="2000" dirty="0" err="1">
                <a:solidFill>
                  <a:srgbClr val="FFFFFF"/>
                </a:solidFill>
              </a:rPr>
              <a:t>forberedte</a:t>
            </a:r>
            <a:r>
              <a:rPr lang="en-US" sz="2000" dirty="0">
                <a:solidFill>
                  <a:srgbClr val="FFFFFF"/>
                </a:solidFill>
              </a:rPr>
              <a:t> </a:t>
            </a:r>
            <a:r>
              <a:rPr lang="en-US" sz="2000" dirty="0" err="1">
                <a:solidFill>
                  <a:srgbClr val="FFFFFF"/>
                </a:solidFill>
              </a:rPr>
              <a:t>elever</a:t>
            </a:r>
            <a:r>
              <a:rPr lang="en-US" sz="2000" dirty="0">
                <a:solidFill>
                  <a:srgbClr val="FFFFFF"/>
                </a:solidFill>
              </a:rPr>
              <a:t>!</a:t>
            </a:r>
          </a:p>
          <a:p>
            <a:r>
              <a:rPr lang="en-US" sz="2000" dirty="0" err="1">
                <a:solidFill>
                  <a:srgbClr val="FFFFFF"/>
                </a:solidFill>
              </a:rPr>
              <a:t>Som</a:t>
            </a:r>
            <a:r>
              <a:rPr lang="en-US" sz="2000" dirty="0">
                <a:solidFill>
                  <a:srgbClr val="FFFFFF"/>
                </a:solidFill>
              </a:rPr>
              <a:t> har lest </a:t>
            </a:r>
            <a:r>
              <a:rPr lang="en-US" sz="2000" dirty="0" err="1">
                <a:solidFill>
                  <a:srgbClr val="FFFFFF"/>
                </a:solidFill>
              </a:rPr>
              <a:t>eller</a:t>
            </a:r>
            <a:r>
              <a:rPr lang="en-US" sz="2000" dirty="0">
                <a:solidFill>
                  <a:srgbClr val="FFFFFF"/>
                </a:solidFill>
              </a:rPr>
              <a:t> </a:t>
            </a:r>
            <a:r>
              <a:rPr lang="en-US" sz="2000" dirty="0" err="1">
                <a:solidFill>
                  <a:srgbClr val="FFFFFF"/>
                </a:solidFill>
              </a:rPr>
              <a:t>leser</a:t>
            </a:r>
            <a:r>
              <a:rPr lang="en-US" sz="2000" dirty="0">
                <a:solidFill>
                  <a:srgbClr val="FFFFFF"/>
                </a:solidFill>
              </a:rPr>
              <a:t> </a:t>
            </a:r>
            <a:r>
              <a:rPr lang="en-US" sz="2000" dirty="0" err="1">
                <a:solidFill>
                  <a:srgbClr val="FFFFFF"/>
                </a:solidFill>
              </a:rPr>
              <a:t>gjennom</a:t>
            </a:r>
            <a:r>
              <a:rPr lang="en-US" sz="2000" dirty="0">
                <a:solidFill>
                  <a:srgbClr val="FFFFFF"/>
                </a:solidFill>
              </a:rPr>
              <a:t> pensum-</a:t>
            </a:r>
            <a:r>
              <a:rPr lang="en-US" sz="2000" dirty="0" err="1">
                <a:solidFill>
                  <a:srgbClr val="FFFFFF"/>
                </a:solidFill>
              </a:rPr>
              <a:t>litteraturen</a:t>
            </a:r>
            <a:r>
              <a:rPr lang="en-US" sz="2000" dirty="0">
                <a:solidFill>
                  <a:srgbClr val="FFFFFF"/>
                </a:solidFill>
              </a:rPr>
              <a:t> </a:t>
            </a:r>
            <a:r>
              <a:rPr lang="en-US" sz="2000" dirty="0" err="1">
                <a:solidFill>
                  <a:srgbClr val="FFFFFF"/>
                </a:solidFill>
              </a:rPr>
              <a:t>parallelt</a:t>
            </a:r>
            <a:r>
              <a:rPr lang="en-US" sz="2000" dirty="0">
                <a:solidFill>
                  <a:srgbClr val="FFFFFF"/>
                </a:solidFill>
              </a:rPr>
              <a:t> med </a:t>
            </a:r>
            <a:r>
              <a:rPr lang="en-US" sz="2000" dirty="0" err="1">
                <a:solidFill>
                  <a:srgbClr val="FFFFFF"/>
                </a:solidFill>
              </a:rPr>
              <a:t>klasseroms</a:t>
            </a:r>
            <a:r>
              <a:rPr lang="en-US" sz="2000" dirty="0">
                <a:solidFill>
                  <a:srgbClr val="FFFFFF"/>
                </a:solidFill>
              </a:rPr>
              <a:t>-</a:t>
            </a:r>
            <a:br>
              <a:rPr lang="en-US" sz="2000" dirty="0">
                <a:solidFill>
                  <a:srgbClr val="FFFFFF"/>
                </a:solidFill>
              </a:rPr>
            </a:br>
            <a:r>
              <a:rPr lang="en-US" sz="2000" dirty="0" err="1">
                <a:solidFill>
                  <a:srgbClr val="FFFFFF"/>
                </a:solidFill>
              </a:rPr>
              <a:t>undervisningen</a:t>
            </a:r>
            <a:r>
              <a:rPr lang="en-US" sz="2000" dirty="0">
                <a:solidFill>
                  <a:srgbClr val="FFFFFF"/>
                </a:solidFill>
              </a:rPr>
              <a:t> </a:t>
            </a:r>
          </a:p>
          <a:p>
            <a:r>
              <a:rPr lang="en-US" sz="2000" dirty="0" err="1">
                <a:solidFill>
                  <a:srgbClr val="FFFFFF"/>
                </a:solidFill>
              </a:rPr>
              <a:t>Flyskolen</a:t>
            </a:r>
            <a:r>
              <a:rPr lang="en-US" sz="2000" dirty="0">
                <a:solidFill>
                  <a:srgbClr val="FFFFFF"/>
                </a:solidFill>
              </a:rPr>
              <a:t> </a:t>
            </a:r>
            <a:r>
              <a:rPr lang="en-US" sz="2000" dirty="0" err="1">
                <a:solidFill>
                  <a:srgbClr val="FFFFFF"/>
                </a:solidFill>
              </a:rPr>
              <a:t>følger</a:t>
            </a:r>
            <a:r>
              <a:rPr lang="en-US" sz="2000" dirty="0">
                <a:solidFill>
                  <a:srgbClr val="FFFFFF"/>
                </a:solidFill>
              </a:rPr>
              <a:t> pensum </a:t>
            </a:r>
            <a:r>
              <a:rPr lang="en-US" sz="2000" dirty="0" err="1">
                <a:solidFill>
                  <a:srgbClr val="FFFFFF"/>
                </a:solidFill>
              </a:rPr>
              <a:t>som</a:t>
            </a:r>
            <a:r>
              <a:rPr lang="en-US" sz="2000" dirty="0">
                <a:solidFill>
                  <a:srgbClr val="FFFFFF"/>
                </a:solidFill>
              </a:rPr>
              <a:t> </a:t>
            </a:r>
            <a:r>
              <a:rPr lang="en-US" sz="2000" dirty="0" err="1">
                <a:solidFill>
                  <a:srgbClr val="FFFFFF"/>
                </a:solidFill>
              </a:rPr>
              <a:t>beskrevet</a:t>
            </a:r>
            <a:r>
              <a:rPr lang="en-US" sz="2000" dirty="0">
                <a:solidFill>
                  <a:srgbClr val="FFFFFF"/>
                </a:solidFill>
              </a:rPr>
              <a:t> </a:t>
            </a:r>
            <a:r>
              <a:rPr lang="en-US" sz="2000" dirty="0" err="1">
                <a:solidFill>
                  <a:srgbClr val="FFFFFF"/>
                </a:solidFill>
              </a:rPr>
              <a:t>i</a:t>
            </a:r>
            <a:r>
              <a:rPr lang="en-US" sz="2000" dirty="0">
                <a:solidFill>
                  <a:srgbClr val="FFFFFF"/>
                </a:solidFill>
              </a:rPr>
              <a:t> </a:t>
            </a:r>
            <a:r>
              <a:rPr lang="en-US" sz="2000" dirty="0" err="1">
                <a:solidFill>
                  <a:srgbClr val="FFFFFF"/>
                </a:solidFill>
              </a:rPr>
              <a:t>Sportsfly-seksjonens</a:t>
            </a:r>
            <a:r>
              <a:rPr lang="en-US" sz="2000" dirty="0">
                <a:solidFill>
                  <a:srgbClr val="FFFFFF"/>
                </a:solidFill>
              </a:rPr>
              <a:t> </a:t>
            </a:r>
            <a:r>
              <a:rPr lang="en-US" sz="2000" dirty="0" err="1">
                <a:solidFill>
                  <a:srgbClr val="FFFFFF"/>
                </a:solidFill>
              </a:rPr>
              <a:t>nettside</a:t>
            </a:r>
            <a:r>
              <a:rPr lang="en-US" sz="2000" dirty="0">
                <a:solidFill>
                  <a:srgbClr val="FFFFFF"/>
                </a:solidFill>
              </a:rPr>
              <a:t> under </a:t>
            </a:r>
            <a:r>
              <a:rPr lang="en-US" sz="2000" dirty="0" err="1">
                <a:solidFill>
                  <a:srgbClr val="FFFFFF"/>
                </a:solidFill>
              </a:rPr>
              <a:t>skoledokumenter</a:t>
            </a:r>
            <a:endParaRPr lang="en-US" sz="2000" dirty="0">
              <a:solidFill>
                <a:srgbClr val="FFFFFF"/>
              </a:solidFill>
            </a:endParaRPr>
          </a:p>
          <a:p>
            <a:endParaRPr lang="en-US" sz="2000" dirty="0">
              <a:solidFill>
                <a:srgbClr val="FFFFFF"/>
              </a:solidFill>
            </a:endParaRPr>
          </a:p>
        </p:txBody>
      </p:sp>
      <p:sp>
        <p:nvSpPr>
          <p:cNvPr id="4" name="Plassholder for dato 3">
            <a:extLst>
              <a:ext uri="{FF2B5EF4-FFF2-40B4-BE49-F238E27FC236}">
                <a16:creationId xmlns:a16="http://schemas.microsoft.com/office/drawing/2014/main" id="{F5425230-8BF3-4612-93C3-E6F3B91D2AAB}"/>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26F1433B-A1A7-4C73-A671-E4B031280D5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896870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Typer motstand</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289016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7F5403E-C256-4296-8B8F-C50FD53D2343}"/>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Typer motstand</a:t>
            </a: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Plassholder for innhold 2">
            <a:extLst>
              <a:ext uri="{FF2B5EF4-FFF2-40B4-BE49-F238E27FC236}">
                <a16:creationId xmlns:a16="http://schemas.microsoft.com/office/drawing/2014/main" id="{B4800935-9702-4BE0-BB71-CE2DCAAC32F1}"/>
              </a:ext>
            </a:extLst>
          </p:cNvPr>
          <p:cNvSpPr>
            <a:spLocks noGrp="1"/>
          </p:cNvSpPr>
          <p:nvPr>
            <p:ph idx="1"/>
          </p:nvPr>
        </p:nvSpPr>
        <p:spPr>
          <a:xfrm>
            <a:off x="4976031" y="963877"/>
            <a:ext cx="6377769" cy="4930246"/>
          </a:xfrm>
        </p:spPr>
        <p:txBody>
          <a:bodyPr anchor="ctr">
            <a:normAutofit/>
          </a:bodyPr>
          <a:lstStyle/>
          <a:p>
            <a:r>
              <a:rPr lang="nb-NO" sz="2400" dirty="0"/>
              <a:t>Parasittmotstand</a:t>
            </a:r>
          </a:p>
          <a:p>
            <a:pPr>
              <a:buFontTx/>
              <a:buChar char="-"/>
            </a:pPr>
            <a:r>
              <a:rPr lang="nb-NO" sz="2400" dirty="0"/>
              <a:t>Formmotstand</a:t>
            </a:r>
          </a:p>
          <a:p>
            <a:pPr>
              <a:buFontTx/>
              <a:buChar char="-"/>
            </a:pPr>
            <a:r>
              <a:rPr lang="nb-NO" sz="2400" dirty="0"/>
              <a:t>Friksjonsmotstand</a:t>
            </a:r>
          </a:p>
          <a:p>
            <a:pPr>
              <a:buFontTx/>
              <a:buChar char="-"/>
            </a:pPr>
            <a:r>
              <a:rPr lang="nb-NO" sz="2400" dirty="0"/>
              <a:t>Interferensmotstand</a:t>
            </a:r>
          </a:p>
          <a:p>
            <a:r>
              <a:rPr lang="nb-NO" sz="2400" dirty="0"/>
              <a:t>Indusert motstand</a:t>
            </a:r>
          </a:p>
        </p:txBody>
      </p:sp>
      <p:sp>
        <p:nvSpPr>
          <p:cNvPr id="3" name="Plassholder for dato 2">
            <a:extLst>
              <a:ext uri="{FF2B5EF4-FFF2-40B4-BE49-F238E27FC236}">
                <a16:creationId xmlns:a16="http://schemas.microsoft.com/office/drawing/2014/main" id="{6B25461C-1048-4EFF-AA9A-F677C54A434B}"/>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4D012310-51EF-4591-B633-5FCFD89567B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155500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F0C7D9C-4309-42AA-9F72-DED78AC3344F}"/>
              </a:ext>
            </a:extLst>
          </p:cNvPr>
          <p:cNvSpPr>
            <a:spLocks noGrp="1"/>
          </p:cNvSpPr>
          <p:nvPr>
            <p:ph type="title"/>
          </p:nvPr>
        </p:nvSpPr>
        <p:spPr>
          <a:xfrm>
            <a:off x="838200" y="963877"/>
            <a:ext cx="3494362" cy="4930246"/>
          </a:xfrm>
        </p:spPr>
        <p:txBody>
          <a:bodyPr>
            <a:normAutofit/>
          </a:bodyPr>
          <a:lstStyle/>
          <a:p>
            <a:pPr algn="r"/>
            <a:r>
              <a:rPr lang="nb-NO" sz="3700" b="1">
                <a:solidFill>
                  <a:schemeClr val="accent1"/>
                </a:solidFill>
              </a:rPr>
              <a:t>Parasittmotstand</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456DD475-436B-4FF8-A12C-83DABB1419D1}"/>
              </a:ext>
            </a:extLst>
          </p:cNvPr>
          <p:cNvSpPr>
            <a:spLocks noGrp="1"/>
          </p:cNvSpPr>
          <p:nvPr>
            <p:ph idx="1"/>
          </p:nvPr>
        </p:nvSpPr>
        <p:spPr>
          <a:xfrm>
            <a:off x="4912614" y="1370674"/>
            <a:ext cx="6377769" cy="4930246"/>
          </a:xfrm>
        </p:spPr>
        <p:txBody>
          <a:bodyPr anchor="ctr">
            <a:normAutofit/>
          </a:bodyPr>
          <a:lstStyle/>
          <a:p>
            <a:r>
              <a:rPr lang="nb-NO" sz="2400" dirty="0"/>
              <a:t>Delt i tre typer</a:t>
            </a:r>
          </a:p>
          <a:p>
            <a:pPr>
              <a:buFontTx/>
              <a:buChar char="-"/>
            </a:pPr>
            <a:r>
              <a:rPr lang="nb-NO" sz="2400" dirty="0"/>
              <a:t>Formmotstand</a:t>
            </a:r>
          </a:p>
          <a:p>
            <a:pPr>
              <a:buFontTx/>
              <a:buChar char="-"/>
            </a:pPr>
            <a:r>
              <a:rPr lang="nb-NO" sz="2400" dirty="0"/>
              <a:t>Friksjonsmotstand</a:t>
            </a:r>
          </a:p>
          <a:p>
            <a:pPr>
              <a:buFontTx/>
              <a:buChar char="-"/>
            </a:pPr>
            <a:r>
              <a:rPr lang="nb-NO" sz="2400" dirty="0"/>
              <a:t>Interferensmotstand</a:t>
            </a:r>
          </a:p>
          <a:p>
            <a:r>
              <a:rPr lang="nb-NO" sz="2400" dirty="0"/>
              <a:t>Varierer kvadratisk med farten – dobler vi farten øker parasittmotstanden fire ganger</a:t>
            </a:r>
          </a:p>
          <a:p>
            <a:r>
              <a:rPr lang="nb-NO" sz="2400" dirty="0"/>
              <a:t>Varierer proporsjonalt med tettheten og vingens areal</a:t>
            </a:r>
          </a:p>
          <a:p>
            <a:r>
              <a:rPr lang="nb-NO" sz="2400" dirty="0"/>
              <a:t>Varierer omvendt proporsjonalt med angrepsvinkelen, da hastigheten minker med økende angrepsvinkel og øker med lavere angrepsvinkel </a:t>
            </a:r>
          </a:p>
          <a:p>
            <a:pPr marL="0" indent="0">
              <a:buNone/>
            </a:pPr>
            <a:endParaRPr lang="nb-NO" sz="2400" dirty="0"/>
          </a:p>
        </p:txBody>
      </p:sp>
      <p:pic>
        <p:nvPicPr>
          <p:cNvPr id="4" name="Bilde 3">
            <a:extLst>
              <a:ext uri="{FF2B5EF4-FFF2-40B4-BE49-F238E27FC236}">
                <a16:creationId xmlns:a16="http://schemas.microsoft.com/office/drawing/2014/main" id="{2DE2E834-8749-4CE9-88B1-30CE459EE970}"/>
              </a:ext>
            </a:extLst>
          </p:cNvPr>
          <p:cNvPicPr>
            <a:picLocks noChangeAspect="1"/>
          </p:cNvPicPr>
          <p:nvPr/>
        </p:nvPicPr>
        <p:blipFill>
          <a:blip r:embed="rId2"/>
          <a:stretch>
            <a:fillRect/>
          </a:stretch>
        </p:blipFill>
        <p:spPr>
          <a:xfrm>
            <a:off x="1311251" y="3835797"/>
            <a:ext cx="2826409" cy="782902"/>
          </a:xfrm>
          <a:prstGeom prst="rect">
            <a:avLst/>
          </a:prstGeom>
        </p:spPr>
      </p:pic>
      <p:sp>
        <p:nvSpPr>
          <p:cNvPr id="5" name="Plassholder for dato 4">
            <a:extLst>
              <a:ext uri="{FF2B5EF4-FFF2-40B4-BE49-F238E27FC236}">
                <a16:creationId xmlns:a16="http://schemas.microsoft.com/office/drawing/2014/main" id="{E08FE77B-707D-4586-B1DF-33F471132C5E}"/>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48713C93-3648-4A65-9816-CDA58EDA037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000398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D4AEAFD3-1525-4D91-935C-1C8CEFEDB056}"/>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dirty="0"/>
              <a:t>Formmotstand</a:t>
            </a:r>
          </a:p>
        </p:txBody>
      </p:sp>
      <p:sp>
        <p:nvSpPr>
          <p:cNvPr id="3" name="Plassholder for innhold 2">
            <a:extLst>
              <a:ext uri="{FF2B5EF4-FFF2-40B4-BE49-F238E27FC236}">
                <a16:creationId xmlns:a16="http://schemas.microsoft.com/office/drawing/2014/main" id="{833320DF-5191-4490-9727-84C0BCCBA0CB}"/>
              </a:ext>
            </a:extLst>
          </p:cNvPr>
          <p:cNvSpPr>
            <a:spLocks noGrp="1"/>
          </p:cNvSpPr>
          <p:nvPr>
            <p:ph idx="1"/>
          </p:nvPr>
        </p:nvSpPr>
        <p:spPr>
          <a:xfrm>
            <a:off x="643468" y="2638043"/>
            <a:ext cx="3363974" cy="3415623"/>
          </a:xfrm>
        </p:spPr>
        <p:txBody>
          <a:bodyPr>
            <a:normAutofit lnSpcReduction="10000"/>
          </a:bodyPr>
          <a:lstStyle/>
          <a:p>
            <a:r>
              <a:rPr lang="nb-NO" sz="2400" dirty="0"/>
              <a:t>Skyldes formen på flyet og vingene</a:t>
            </a:r>
          </a:p>
          <a:p>
            <a:r>
              <a:rPr lang="nb-NO" sz="2400" dirty="0"/>
              <a:t>Bygger seg opp et trykk foran flyet og et lavere trykk bak som gir en  motstandskraft</a:t>
            </a:r>
          </a:p>
          <a:p>
            <a:r>
              <a:rPr lang="nb-NO" sz="2400" dirty="0"/>
              <a:t>Konstruktøren vil gjøre flyet så strømlinjeformet som mulig</a:t>
            </a:r>
          </a:p>
          <a:p>
            <a:pPr marL="0" indent="0">
              <a:buNone/>
            </a:pPr>
            <a:endParaRPr lang="nb-NO" sz="2000" dirty="0"/>
          </a:p>
        </p:txBody>
      </p:sp>
      <p:pic>
        <p:nvPicPr>
          <p:cNvPr id="7" name="Bilde 6" descr="Et bilde som inneholder skjermbilde&#10;&#10;Automatisk generert beskrivelse">
            <a:extLst>
              <a:ext uri="{FF2B5EF4-FFF2-40B4-BE49-F238E27FC236}">
                <a16:creationId xmlns:a16="http://schemas.microsoft.com/office/drawing/2014/main" id="{77C3F8FF-E070-423C-A967-E3A00C9DA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4" y="405342"/>
            <a:ext cx="6465611" cy="6255480"/>
          </a:xfrm>
          <a:prstGeom prst="rect">
            <a:avLst/>
          </a:prstGeom>
        </p:spPr>
      </p:pic>
      <p:sp>
        <p:nvSpPr>
          <p:cNvPr id="4" name="Plassholder for dato 3">
            <a:extLst>
              <a:ext uri="{FF2B5EF4-FFF2-40B4-BE49-F238E27FC236}">
                <a16:creationId xmlns:a16="http://schemas.microsoft.com/office/drawing/2014/main" id="{F7964A99-D8F0-4DFF-B392-5B1E6CF8FE8C}"/>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20362DFA-C0F9-42C6-A2C8-F6B60D99605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858107848"/>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474011-A49D-4C7A-BF41-0ACD0A2693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D1C3634-13EE-47B9-B88B-A5315418AA24}"/>
              </a:ext>
            </a:extLst>
          </p:cNvPr>
          <p:cNvSpPr>
            <a:spLocks noGrp="1"/>
          </p:cNvSpPr>
          <p:nvPr>
            <p:ph type="title"/>
          </p:nvPr>
        </p:nvSpPr>
        <p:spPr>
          <a:xfrm>
            <a:off x="1051560" y="4444332"/>
            <a:ext cx="3558466" cy="1645920"/>
          </a:xfrm>
        </p:spPr>
        <p:txBody>
          <a:bodyPr>
            <a:normAutofit/>
          </a:bodyPr>
          <a:lstStyle/>
          <a:p>
            <a:r>
              <a:rPr lang="nb-NO" sz="3200" b="1" dirty="0"/>
              <a:t>Friksjonsmotstand og grenselaget</a:t>
            </a:r>
          </a:p>
        </p:txBody>
      </p:sp>
      <p:pic>
        <p:nvPicPr>
          <p:cNvPr id="5" name="Bilde 4" descr="Et bilde som inneholder skjermbilde, tegning&#10;&#10;Automatisk generert beskrivelse">
            <a:extLst>
              <a:ext uri="{FF2B5EF4-FFF2-40B4-BE49-F238E27FC236}">
                <a16:creationId xmlns:a16="http://schemas.microsoft.com/office/drawing/2014/main" id="{6FAC5D05-A851-44A7-96D5-E075B66BE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84" y="867869"/>
            <a:ext cx="11164824" cy="3129336"/>
          </a:xfrm>
          <a:prstGeom prst="rect">
            <a:avLst/>
          </a:prstGeom>
        </p:spPr>
      </p:pic>
      <p:sp>
        <p:nvSpPr>
          <p:cNvPr id="14" name="Rectangle 13">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1FA96469-228E-4735-9207-A4E1444F574F}"/>
              </a:ext>
            </a:extLst>
          </p:cNvPr>
          <p:cNvSpPr>
            <a:spLocks noGrp="1"/>
          </p:cNvSpPr>
          <p:nvPr>
            <p:ph idx="1"/>
          </p:nvPr>
        </p:nvSpPr>
        <p:spPr>
          <a:xfrm>
            <a:off x="5349240" y="4440602"/>
            <a:ext cx="6007608" cy="1645920"/>
          </a:xfrm>
        </p:spPr>
        <p:txBody>
          <a:bodyPr anchor="ctr">
            <a:normAutofit/>
          </a:bodyPr>
          <a:lstStyle/>
          <a:p>
            <a:r>
              <a:rPr lang="nb-NO" sz="2400" dirty="0"/>
              <a:t>Friksjon mellom luften og flyet</a:t>
            </a:r>
          </a:p>
          <a:p>
            <a:r>
              <a:rPr lang="nb-NO" sz="2400" dirty="0"/>
              <a:t>Luften bremses opp i grenselaget</a:t>
            </a:r>
          </a:p>
          <a:p>
            <a:r>
              <a:rPr lang="nb-NO" sz="2400" dirty="0"/>
              <a:t>Reduseres ved å holde vingen ren</a:t>
            </a:r>
          </a:p>
        </p:txBody>
      </p:sp>
      <p:sp>
        <p:nvSpPr>
          <p:cNvPr id="4" name="Plassholder for dato 3">
            <a:extLst>
              <a:ext uri="{FF2B5EF4-FFF2-40B4-BE49-F238E27FC236}">
                <a16:creationId xmlns:a16="http://schemas.microsoft.com/office/drawing/2014/main" id="{399F8722-2DA6-4F88-B800-B38D9A4B72E2}"/>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A711568-2088-4A56-9418-064F4050455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633611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7D03296-BABA-47AD-A5D5-ED1567270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A2507B6-2FD9-454A-82DC-19AFEE8E5EDD}"/>
              </a:ext>
            </a:extLst>
          </p:cNvPr>
          <p:cNvSpPr>
            <a:spLocks noGrp="1"/>
          </p:cNvSpPr>
          <p:nvPr>
            <p:ph type="title"/>
          </p:nvPr>
        </p:nvSpPr>
        <p:spPr>
          <a:xfrm>
            <a:off x="838200" y="226061"/>
            <a:ext cx="10515600" cy="1092050"/>
          </a:xfrm>
        </p:spPr>
        <p:txBody>
          <a:bodyPr vert="horz" lIns="91440" tIns="45720" rIns="91440" bIns="45720" rtlCol="0" anchor="b">
            <a:normAutofit/>
          </a:bodyPr>
          <a:lstStyle/>
          <a:p>
            <a:pPr algn="ctr"/>
            <a:r>
              <a:rPr lang="en-US" sz="5200" b="1"/>
              <a:t>Laminært og turbulent grenselag</a:t>
            </a:r>
          </a:p>
        </p:txBody>
      </p:sp>
      <p:sp useBgFill="1">
        <p:nvSpPr>
          <p:cNvPr id="22" name="Rectangle 13">
            <a:extLst>
              <a:ext uri="{FF2B5EF4-FFF2-40B4-BE49-F238E27FC236}">
                <a16:creationId xmlns:a16="http://schemas.microsoft.com/office/drawing/2014/main" id="{284A8429-F65A-490D-96E4-1158D3E8A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396083"/>
            <a:ext cx="10515599" cy="822960"/>
          </a:xfrm>
          <a:prstGeom prst="rect">
            <a:avLst/>
          </a:prstGeom>
          <a:ln w="12700">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15">
            <a:extLst>
              <a:ext uri="{FF2B5EF4-FFF2-40B4-BE49-F238E27FC236}">
                <a16:creationId xmlns:a16="http://schemas.microsoft.com/office/drawing/2014/main" id="{0F022291-A82B-4D23-A1E0-5F9BD684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1136" y="1859832"/>
            <a:ext cx="109728"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Bilde 6" descr="Et bilde som inneholder tegning&#10;&#10;Automatisk generert beskrivelse">
            <a:extLst>
              <a:ext uri="{FF2B5EF4-FFF2-40B4-BE49-F238E27FC236}">
                <a16:creationId xmlns:a16="http://schemas.microsoft.com/office/drawing/2014/main" id="{415C1C7F-AA60-4041-94E0-C9CA34C2E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1" y="2809875"/>
            <a:ext cx="5350210" cy="2705483"/>
          </a:xfrm>
          <a:prstGeom prst="rect">
            <a:avLst/>
          </a:prstGeom>
        </p:spPr>
      </p:pic>
      <p:pic>
        <p:nvPicPr>
          <p:cNvPr id="5" name="Plassholder for innhold 4" descr="Et bilde som inneholder tegning&#10;&#10;Automatisk generert beskrivelse">
            <a:extLst>
              <a:ext uri="{FF2B5EF4-FFF2-40B4-BE49-F238E27FC236}">
                <a16:creationId xmlns:a16="http://schemas.microsoft.com/office/drawing/2014/main" id="{349B8FBC-8EDC-4498-A6DF-78E8470199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13141" y="2809875"/>
            <a:ext cx="5350207" cy="2705483"/>
          </a:xfrm>
          <a:prstGeom prst="rect">
            <a:avLst/>
          </a:prstGeom>
        </p:spPr>
      </p:pic>
      <p:sp>
        <p:nvSpPr>
          <p:cNvPr id="3" name="Plassholder for dato 2">
            <a:extLst>
              <a:ext uri="{FF2B5EF4-FFF2-40B4-BE49-F238E27FC236}">
                <a16:creationId xmlns:a16="http://schemas.microsoft.com/office/drawing/2014/main" id="{A97A8EAC-DC39-4721-8472-010AA31B87D1}"/>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F1C2F3AC-6DC4-4845-99A7-CC6567D8259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75876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9C56F52F-C983-46A1-AA0C-A66290487E43}"/>
              </a:ext>
            </a:extLst>
          </p:cNvPr>
          <p:cNvSpPr>
            <a:spLocks noGrp="1"/>
          </p:cNvSpPr>
          <p:nvPr>
            <p:ph type="title"/>
          </p:nvPr>
        </p:nvSpPr>
        <p:spPr>
          <a:xfrm>
            <a:off x="643468" y="623392"/>
            <a:ext cx="3363974" cy="654927"/>
          </a:xfrm>
          <a:noFill/>
          <a:ln w="19050">
            <a:solidFill>
              <a:schemeClr val="tx1"/>
            </a:solidFill>
          </a:ln>
        </p:spPr>
        <p:txBody>
          <a:bodyPr wrap="square" anchor="ctr">
            <a:normAutofit/>
          </a:bodyPr>
          <a:lstStyle/>
          <a:p>
            <a:pPr algn="ctr"/>
            <a:r>
              <a:rPr lang="nb-NO" sz="2800" b="1" dirty="0"/>
              <a:t>Interferensmotstand</a:t>
            </a:r>
          </a:p>
        </p:txBody>
      </p:sp>
      <p:sp>
        <p:nvSpPr>
          <p:cNvPr id="3" name="Plassholder for innhold 2">
            <a:extLst>
              <a:ext uri="{FF2B5EF4-FFF2-40B4-BE49-F238E27FC236}">
                <a16:creationId xmlns:a16="http://schemas.microsoft.com/office/drawing/2014/main" id="{E482DE32-BF1F-4FC4-B48E-A65CAFE0C2E2}"/>
              </a:ext>
            </a:extLst>
          </p:cNvPr>
          <p:cNvSpPr>
            <a:spLocks noGrp="1"/>
          </p:cNvSpPr>
          <p:nvPr>
            <p:ph idx="1"/>
          </p:nvPr>
        </p:nvSpPr>
        <p:spPr>
          <a:xfrm>
            <a:off x="643468" y="1542827"/>
            <a:ext cx="3363974" cy="2525332"/>
          </a:xfrm>
        </p:spPr>
        <p:txBody>
          <a:bodyPr>
            <a:normAutofit/>
          </a:bodyPr>
          <a:lstStyle/>
          <a:p>
            <a:r>
              <a:rPr lang="nb-NO" sz="2400" dirty="0"/>
              <a:t>Motstand som skyldes at to gjenstander står ved siden av hverandre i samme luftstrøm</a:t>
            </a:r>
          </a:p>
          <a:p>
            <a:r>
              <a:rPr lang="nb-NO" sz="2400" dirty="0"/>
              <a:t>Reduseres ved hjelp av strømlinjeformede deksler og overganger</a:t>
            </a:r>
          </a:p>
        </p:txBody>
      </p:sp>
      <p:pic>
        <p:nvPicPr>
          <p:cNvPr id="7" name="Bilde 6">
            <a:extLst>
              <a:ext uri="{FF2B5EF4-FFF2-40B4-BE49-F238E27FC236}">
                <a16:creationId xmlns:a16="http://schemas.microsoft.com/office/drawing/2014/main" id="{4F997751-88F7-4AE6-8DDA-2ED6624942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97763" y="1104574"/>
            <a:ext cx="6250769" cy="4487983"/>
          </a:xfrm>
          <a:prstGeom prst="rect">
            <a:avLst/>
          </a:prstGeom>
        </p:spPr>
      </p:pic>
      <p:sp>
        <p:nvSpPr>
          <p:cNvPr id="4" name="Plassholder for dato 3">
            <a:extLst>
              <a:ext uri="{FF2B5EF4-FFF2-40B4-BE49-F238E27FC236}">
                <a16:creationId xmlns:a16="http://schemas.microsoft.com/office/drawing/2014/main" id="{347EECC2-82A6-422C-9643-45F1E8340A77}"/>
              </a:ext>
            </a:extLst>
          </p:cNvPr>
          <p:cNvSpPr>
            <a:spLocks noGrp="1"/>
          </p:cNvSpPr>
          <p:nvPr>
            <p:ph type="dt" sz="half" idx="10"/>
          </p:nvPr>
        </p:nvSpPr>
        <p:spPr/>
        <p:txBody>
          <a:bodyPr/>
          <a:lstStyle/>
          <a:p>
            <a:r>
              <a:rPr lang="nb-NO" dirty="0"/>
              <a:t>15.01.2020</a:t>
            </a:r>
          </a:p>
        </p:txBody>
      </p:sp>
      <p:sp>
        <p:nvSpPr>
          <p:cNvPr id="5" name="Plassholder for bunntekst 4">
            <a:extLst>
              <a:ext uri="{FF2B5EF4-FFF2-40B4-BE49-F238E27FC236}">
                <a16:creationId xmlns:a16="http://schemas.microsoft.com/office/drawing/2014/main" id="{2E7F3190-27A9-4F06-ABA1-A12FD79402F5}"/>
              </a:ext>
            </a:extLst>
          </p:cNvPr>
          <p:cNvSpPr>
            <a:spLocks noGrp="1"/>
          </p:cNvSpPr>
          <p:nvPr>
            <p:ph type="ftr" sz="quarter" idx="11"/>
          </p:nvPr>
        </p:nvSpPr>
        <p:spPr/>
        <p:txBody>
          <a:bodyPr/>
          <a:lstStyle/>
          <a:p>
            <a:r>
              <a:rPr lang="nb-NO"/>
              <a:t>Versjon 1</a:t>
            </a:r>
          </a:p>
        </p:txBody>
      </p:sp>
      <p:sp>
        <p:nvSpPr>
          <p:cNvPr id="6" name="Plassholder for innhold 2">
            <a:extLst>
              <a:ext uri="{FF2B5EF4-FFF2-40B4-BE49-F238E27FC236}">
                <a16:creationId xmlns:a16="http://schemas.microsoft.com/office/drawing/2014/main" id="{7F95A5A2-B3BD-821E-5B9D-E121D05B2087}"/>
              </a:ext>
            </a:extLst>
          </p:cNvPr>
          <p:cNvSpPr txBox="1">
            <a:spLocks/>
          </p:cNvSpPr>
          <p:nvPr/>
        </p:nvSpPr>
        <p:spPr>
          <a:xfrm>
            <a:off x="756920" y="5096464"/>
            <a:ext cx="3363974" cy="7455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400" dirty="0">
                <a:solidFill>
                  <a:srgbClr val="F2F2F2"/>
                </a:solidFill>
              </a:rPr>
              <a:t>Vingebelastning er </a:t>
            </a:r>
            <a:r>
              <a:rPr lang="nb-NO" sz="2400" dirty="0">
                <a:solidFill>
                  <a:srgbClr val="F2F2F2"/>
                </a:solidFill>
                <a:effectLst/>
                <a:latin typeface="Calibri" panose="020F0502020204030204" pitchFamily="34" charset="0"/>
                <a:ea typeface="Times New Roman" panose="02020603050405020304" pitchFamily="18" charset="0"/>
              </a:rPr>
              <a:t>flyets totale masse delt på vingearealet</a:t>
            </a:r>
            <a:endParaRPr lang="nb-NO" sz="2400" dirty="0">
              <a:solidFill>
                <a:srgbClr val="F2F2F2"/>
              </a:solidFill>
            </a:endParaRPr>
          </a:p>
        </p:txBody>
      </p:sp>
      <p:sp>
        <p:nvSpPr>
          <p:cNvPr id="8" name="Tittel 1">
            <a:extLst>
              <a:ext uri="{FF2B5EF4-FFF2-40B4-BE49-F238E27FC236}">
                <a16:creationId xmlns:a16="http://schemas.microsoft.com/office/drawing/2014/main" id="{70B36D95-16AB-1D5C-9B0D-AA37C1B58469}"/>
              </a:ext>
            </a:extLst>
          </p:cNvPr>
          <p:cNvSpPr txBox="1">
            <a:spLocks/>
          </p:cNvSpPr>
          <p:nvPr/>
        </p:nvSpPr>
        <p:spPr>
          <a:xfrm>
            <a:off x="686989" y="4328289"/>
            <a:ext cx="3363974" cy="654927"/>
          </a:xfrm>
          <a:prstGeom prst="rect">
            <a:avLst/>
          </a:prstGeom>
          <a:noFill/>
          <a:ln w="19050">
            <a:solidFill>
              <a:schemeClr val="tx1"/>
            </a:solidFill>
          </a:ln>
        </p:spPr>
        <p:txBody>
          <a:bodyPr vert="horz" wrap="square"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2800" b="1" dirty="0"/>
              <a:t>Vingebelastning</a:t>
            </a:r>
          </a:p>
        </p:txBody>
      </p:sp>
    </p:spTree>
    <p:extLst>
      <p:ext uri="{BB962C8B-B14F-4D97-AF65-F5344CB8AC3E}">
        <p14:creationId xmlns:p14="http://schemas.microsoft.com/office/powerpoint/2010/main" val="839519346"/>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4AB0877-3BFE-4F2D-B4A3-090492794F39}"/>
              </a:ext>
            </a:extLst>
          </p:cNvPr>
          <p:cNvSpPr>
            <a:spLocks noGrp="1"/>
          </p:cNvSpPr>
          <p:nvPr>
            <p:ph type="title"/>
          </p:nvPr>
        </p:nvSpPr>
        <p:spPr>
          <a:xfrm>
            <a:off x="429768" y="411480"/>
            <a:ext cx="11201400" cy="1106424"/>
          </a:xfrm>
        </p:spPr>
        <p:txBody>
          <a:bodyPr>
            <a:normAutofit/>
          </a:bodyPr>
          <a:lstStyle/>
          <a:p>
            <a:r>
              <a:rPr lang="nb-NO" sz="3600" b="1" dirty="0"/>
              <a:t>Indusert motstand</a:t>
            </a:r>
          </a:p>
        </p:txBody>
      </p:sp>
      <p:sp>
        <p:nvSpPr>
          <p:cNvPr id="15"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Bilde 4">
            <a:extLst>
              <a:ext uri="{FF2B5EF4-FFF2-40B4-BE49-F238E27FC236}">
                <a16:creationId xmlns:a16="http://schemas.microsoft.com/office/drawing/2014/main" id="{29879B08-B6C0-400F-ABAF-8B94914B01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0832" y="1377874"/>
            <a:ext cx="4785721" cy="5217252"/>
          </a:xfrm>
          <a:prstGeom prst="rect">
            <a:avLst/>
          </a:prstGeom>
        </p:spPr>
      </p:pic>
      <p:sp useBgFill="1">
        <p:nvSpPr>
          <p:cNvPr id="14"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05C2C6C2-F2F1-44C6-A148-D1B794C9782E}"/>
              </a:ext>
            </a:extLst>
          </p:cNvPr>
          <p:cNvSpPr>
            <a:spLocks noGrp="1"/>
          </p:cNvSpPr>
          <p:nvPr>
            <p:ph idx="1"/>
          </p:nvPr>
        </p:nvSpPr>
        <p:spPr>
          <a:xfrm>
            <a:off x="5905500" y="1377874"/>
            <a:ext cx="5488349" cy="4602302"/>
          </a:xfrm>
        </p:spPr>
        <p:txBody>
          <a:bodyPr anchor="ctr">
            <a:normAutofit/>
          </a:bodyPr>
          <a:lstStyle/>
          <a:p>
            <a:r>
              <a:rPr lang="nb-NO" sz="2000" dirty="0"/>
              <a:t>Effektivt løft virker vinkelrett på bevegelsesretningen</a:t>
            </a:r>
          </a:p>
          <a:p>
            <a:r>
              <a:rPr lang="nb-NO" sz="2000" dirty="0"/>
              <a:t>Det finnes en motstand som utvikles – induseres – når det produseres løft</a:t>
            </a:r>
          </a:p>
          <a:p>
            <a:r>
              <a:rPr lang="nb-NO" sz="2000" dirty="0"/>
              <a:t>Når angrepsvinkelen øker, vil også den bakovervirkende kraften øke, og indusert motstand øker</a:t>
            </a:r>
          </a:p>
          <a:p>
            <a:r>
              <a:rPr lang="nb-NO" sz="2000" dirty="0"/>
              <a:t>Varierer omvendt proporsjonalt med sideforholdet</a:t>
            </a:r>
          </a:p>
          <a:p>
            <a:r>
              <a:rPr lang="nb-NO" sz="2000" dirty="0"/>
              <a:t>Også vingestrømmene rundt vingene virker inn</a:t>
            </a:r>
          </a:p>
          <a:p>
            <a:r>
              <a:rPr lang="nb-NO" sz="2000" dirty="0"/>
              <a:t>Indusert motstand er størst på et tungt fly med høy vingebelastning, lavt sideforhold som flyr med høy angrepsvinkel og flaps innfelt</a:t>
            </a:r>
          </a:p>
        </p:txBody>
      </p:sp>
      <p:sp>
        <p:nvSpPr>
          <p:cNvPr id="4" name="Plassholder for dato 3">
            <a:extLst>
              <a:ext uri="{FF2B5EF4-FFF2-40B4-BE49-F238E27FC236}">
                <a16:creationId xmlns:a16="http://schemas.microsoft.com/office/drawing/2014/main" id="{01F522D2-26B8-4BEB-82F6-C9C198A1F185}"/>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7C3AB1E7-A5AD-4409-9496-F2A20602FA8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063557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CA8C00-2885-429C-A99D-8A329488323A}"/>
              </a:ext>
            </a:extLst>
          </p:cNvPr>
          <p:cNvSpPr>
            <a:spLocks noGrp="1"/>
          </p:cNvSpPr>
          <p:nvPr>
            <p:ph type="title"/>
          </p:nvPr>
        </p:nvSpPr>
        <p:spPr>
          <a:xfrm>
            <a:off x="1286934" y="1286934"/>
            <a:ext cx="9618132" cy="790147"/>
          </a:xfrm>
          <a:solidFill>
            <a:schemeClr val="tx1"/>
          </a:solidFill>
        </p:spPr>
        <p:txBody>
          <a:bodyPr>
            <a:normAutofit/>
          </a:bodyPr>
          <a:lstStyle/>
          <a:p>
            <a:pPr algn="ctr"/>
            <a:r>
              <a:rPr lang="nb-NO" sz="3200" b="1" dirty="0">
                <a:solidFill>
                  <a:schemeClr val="bg1"/>
                </a:solidFill>
              </a:rPr>
              <a:t>Totalmotstand </a:t>
            </a:r>
          </a:p>
        </p:txBody>
      </p:sp>
      <p:sp>
        <p:nvSpPr>
          <p:cNvPr id="3" name="Plassholder for innhold 2">
            <a:extLst>
              <a:ext uri="{FF2B5EF4-FFF2-40B4-BE49-F238E27FC236}">
                <a16:creationId xmlns:a16="http://schemas.microsoft.com/office/drawing/2014/main" id="{ECD033EF-697F-48BA-A034-3E77D0F02CE7}"/>
              </a:ext>
            </a:extLst>
          </p:cNvPr>
          <p:cNvSpPr>
            <a:spLocks noGrp="1"/>
          </p:cNvSpPr>
          <p:nvPr>
            <p:ph idx="1"/>
          </p:nvPr>
        </p:nvSpPr>
        <p:spPr>
          <a:xfrm>
            <a:off x="1286934" y="2365002"/>
            <a:ext cx="9618132" cy="1536382"/>
          </a:xfrm>
        </p:spPr>
        <p:txBody>
          <a:bodyPr>
            <a:normAutofit/>
          </a:bodyPr>
          <a:lstStyle/>
          <a:p>
            <a:r>
              <a:rPr lang="nb-NO" sz="2400" dirty="0"/>
              <a:t>C</a:t>
            </a:r>
            <a:r>
              <a:rPr lang="nb-NO" sz="1800" dirty="0"/>
              <a:t>D</a:t>
            </a:r>
            <a:r>
              <a:rPr lang="nb-NO" sz="2400" dirty="0"/>
              <a:t> = C</a:t>
            </a:r>
            <a:r>
              <a:rPr lang="nb-NO" sz="1800" dirty="0"/>
              <a:t>Dp</a:t>
            </a:r>
            <a:r>
              <a:rPr lang="nb-NO" sz="2400" dirty="0"/>
              <a:t> + C</a:t>
            </a:r>
            <a:r>
              <a:rPr lang="nb-NO" sz="1800" dirty="0"/>
              <a:t>Di</a:t>
            </a:r>
          </a:p>
          <a:p>
            <a:r>
              <a:rPr lang="nb-NO" sz="2400" dirty="0"/>
              <a:t>Total motstandskoeffisient = parasittmotstandskoeffisient + koeffisienten for indusert motstand</a:t>
            </a:r>
          </a:p>
          <a:p>
            <a:endParaRPr lang="nb-NO" sz="2400" dirty="0"/>
          </a:p>
        </p:txBody>
      </p:sp>
      <p:pic>
        <p:nvPicPr>
          <p:cNvPr id="5" name="Bilde 4">
            <a:extLst>
              <a:ext uri="{FF2B5EF4-FFF2-40B4-BE49-F238E27FC236}">
                <a16:creationId xmlns:a16="http://schemas.microsoft.com/office/drawing/2014/main" id="{44BC7235-8F53-43EB-A539-203F981D7E00}"/>
              </a:ext>
            </a:extLst>
          </p:cNvPr>
          <p:cNvPicPr>
            <a:picLocks noChangeAspect="1"/>
          </p:cNvPicPr>
          <p:nvPr/>
        </p:nvPicPr>
        <p:blipFill>
          <a:blip r:embed="rId2"/>
          <a:stretch>
            <a:fillRect/>
          </a:stretch>
        </p:blipFill>
        <p:spPr>
          <a:xfrm>
            <a:off x="3410369" y="4189306"/>
            <a:ext cx="5237316" cy="1381760"/>
          </a:xfrm>
          <a:prstGeom prst="rect">
            <a:avLst/>
          </a:prstGeom>
        </p:spPr>
      </p:pic>
      <p:sp>
        <p:nvSpPr>
          <p:cNvPr id="4" name="Plassholder for dato 3">
            <a:extLst>
              <a:ext uri="{FF2B5EF4-FFF2-40B4-BE49-F238E27FC236}">
                <a16:creationId xmlns:a16="http://schemas.microsoft.com/office/drawing/2014/main" id="{9E246B86-6888-4639-AC32-C79EAF42910D}"/>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4A86CC0-C07B-48A1-A4AE-B90407605C7D}"/>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3610116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Løft og motstand</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4020154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4900" dirty="0">
                <a:solidFill>
                  <a:srgbClr val="42505E"/>
                </a:solidFill>
              </a:rPr>
              <a:t>Del 1 Subsonisk aerodynamikk</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581" y="256540"/>
            <a:ext cx="11694838" cy="3764276"/>
          </a:xfrm>
          <a:prstGeom prst="rect">
            <a:avLst/>
          </a:prstGeom>
        </p:spPr>
      </p:pic>
      <p:pic>
        <p:nvPicPr>
          <p:cNvPr id="8" name="Bilde 7">
            <a:extLst>
              <a:ext uri="{FF2B5EF4-FFF2-40B4-BE49-F238E27FC236}">
                <a16:creationId xmlns:a16="http://schemas.microsoft.com/office/drawing/2014/main" id="{C880A934-E64A-426B-BCC1-B838277DC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3968" y="5837676"/>
            <a:ext cx="2667000" cy="571500"/>
          </a:xfrm>
          <a:prstGeom prst="rect">
            <a:avLst/>
          </a:prstGeom>
        </p:spPr>
      </p:pic>
    </p:spTree>
    <p:extLst>
      <p:ext uri="{BB962C8B-B14F-4D97-AF65-F5344CB8AC3E}">
        <p14:creationId xmlns:p14="http://schemas.microsoft.com/office/powerpoint/2010/main" val="3786339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C2DDCFAF-F4E7-46E7-BB72-25C94AD2E116}"/>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4000" b="1" kern="1200" dirty="0" err="1">
                <a:solidFill>
                  <a:schemeClr val="tx1"/>
                </a:solidFill>
                <a:latin typeface="+mj-lt"/>
                <a:ea typeface="+mj-ea"/>
                <a:cs typeface="+mj-cs"/>
              </a:rPr>
              <a:t>Løft</a:t>
            </a:r>
            <a:r>
              <a:rPr lang="en-US" sz="4000" b="1" kern="1200" dirty="0">
                <a:solidFill>
                  <a:schemeClr val="tx1"/>
                </a:solidFill>
                <a:latin typeface="+mj-lt"/>
                <a:ea typeface="+mj-ea"/>
                <a:cs typeface="+mj-cs"/>
              </a:rPr>
              <a:t>- og </a:t>
            </a:r>
            <a:r>
              <a:rPr lang="en-US" sz="4000" b="1" kern="1200" dirty="0" err="1">
                <a:solidFill>
                  <a:schemeClr val="tx1"/>
                </a:solidFill>
                <a:latin typeface="+mj-lt"/>
                <a:ea typeface="+mj-ea"/>
                <a:cs typeface="+mj-cs"/>
              </a:rPr>
              <a:t>motstand</a:t>
            </a:r>
            <a:r>
              <a:rPr lang="en-US" sz="4000" b="1" kern="1200" dirty="0">
                <a:solidFill>
                  <a:schemeClr val="tx1"/>
                </a:solidFill>
                <a:latin typeface="+mj-lt"/>
                <a:ea typeface="+mj-ea"/>
                <a:cs typeface="+mj-cs"/>
              </a:rPr>
              <a:t> og </a:t>
            </a:r>
            <a:r>
              <a:rPr lang="en-US" sz="4000" b="1" kern="1200" dirty="0" err="1">
                <a:solidFill>
                  <a:schemeClr val="tx1"/>
                </a:solidFill>
                <a:latin typeface="+mj-lt"/>
                <a:ea typeface="+mj-ea"/>
                <a:cs typeface="+mj-cs"/>
              </a:rPr>
              <a:t>angrepsvinkelen</a:t>
            </a:r>
            <a:endParaRPr lang="en-US" sz="4000" b="1" kern="1200" dirty="0">
              <a:solidFill>
                <a:schemeClr val="tx1"/>
              </a:solidFill>
              <a:latin typeface="+mj-lt"/>
              <a:ea typeface="+mj-ea"/>
              <a:cs typeface="+mj-cs"/>
            </a:endParaRPr>
          </a:p>
        </p:txBody>
      </p:sp>
      <p:sp>
        <p:nvSpPr>
          <p:cNvPr id="47" name="Rectangle 4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 name="Rectangle 4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3060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lassholder for innhold 4">
            <a:extLst>
              <a:ext uri="{FF2B5EF4-FFF2-40B4-BE49-F238E27FC236}">
                <a16:creationId xmlns:a16="http://schemas.microsoft.com/office/drawing/2014/main" id="{3C134EC1-F04B-4D40-93C2-7F852D911F6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705603" y="2091095"/>
            <a:ext cx="6784258" cy="4206240"/>
          </a:xfrm>
          <a:prstGeom prst="rect">
            <a:avLst/>
          </a:prstGeom>
        </p:spPr>
      </p:pic>
      <p:sp>
        <p:nvSpPr>
          <p:cNvPr id="3" name="Plassholder for dato 2">
            <a:extLst>
              <a:ext uri="{FF2B5EF4-FFF2-40B4-BE49-F238E27FC236}">
                <a16:creationId xmlns:a16="http://schemas.microsoft.com/office/drawing/2014/main" id="{1802D090-52F8-4311-8B22-370B902D665E}"/>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2BE9995F-62D7-4C46-938D-7BE2C5DF7DD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258158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CAE2072-7D19-4CB5-87A2-15CE62EDDE4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kern="1200">
                <a:solidFill>
                  <a:schemeClr val="tx1"/>
                </a:solidFill>
                <a:latin typeface="+mj-lt"/>
                <a:ea typeface="+mj-ea"/>
                <a:cs typeface="+mj-cs"/>
              </a:rPr>
              <a:t>Løft- og motstand og hastighet</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lassholder for innhold 4" descr="Et bilde som inneholder skjermbilde&#10;&#10;Automatisk generert beskrivelse">
            <a:extLst>
              <a:ext uri="{FF2B5EF4-FFF2-40B4-BE49-F238E27FC236}">
                <a16:creationId xmlns:a16="http://schemas.microsoft.com/office/drawing/2014/main" id="{E39DE222-9D80-4D6D-BCA2-B2B4E0DCBB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9898" y="1331907"/>
            <a:ext cx="7111073" cy="4337754"/>
          </a:xfrm>
          <a:prstGeom prst="rect">
            <a:avLst/>
          </a:prstGeom>
        </p:spPr>
      </p:pic>
      <p:sp>
        <p:nvSpPr>
          <p:cNvPr id="3" name="Plassholder for dato 2">
            <a:extLst>
              <a:ext uri="{FF2B5EF4-FFF2-40B4-BE49-F238E27FC236}">
                <a16:creationId xmlns:a16="http://schemas.microsoft.com/office/drawing/2014/main" id="{5E13F9DC-848D-430F-BA3E-52FF8B77B27B}"/>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E7818E8A-415B-42B6-A565-3ECB05C95EB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646321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Bakkeeffekt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875764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474011-A49D-4C7A-BF41-0ACD0A2693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FB67850-AA9F-4D4E-9859-D08625FBC964}"/>
              </a:ext>
            </a:extLst>
          </p:cNvPr>
          <p:cNvSpPr>
            <a:spLocks noGrp="1"/>
          </p:cNvSpPr>
          <p:nvPr>
            <p:ph type="title"/>
          </p:nvPr>
        </p:nvSpPr>
        <p:spPr>
          <a:xfrm>
            <a:off x="1051560" y="4444332"/>
            <a:ext cx="3558466" cy="1645920"/>
          </a:xfrm>
        </p:spPr>
        <p:txBody>
          <a:bodyPr>
            <a:normAutofit/>
          </a:bodyPr>
          <a:lstStyle/>
          <a:p>
            <a:r>
              <a:rPr lang="nb-NO" sz="3200" b="1"/>
              <a:t>Bakkeeffekt</a:t>
            </a:r>
          </a:p>
        </p:txBody>
      </p:sp>
      <p:pic>
        <p:nvPicPr>
          <p:cNvPr id="5" name="Bilde 4" descr="Et bilde som inneholder skjermbilde, datamaskin&#10;&#10;Automatisk generert beskrivelse">
            <a:extLst>
              <a:ext uri="{FF2B5EF4-FFF2-40B4-BE49-F238E27FC236}">
                <a16:creationId xmlns:a16="http://schemas.microsoft.com/office/drawing/2014/main" id="{168E200F-AB6E-45E1-ABB7-8284C373D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84" y="602705"/>
            <a:ext cx="11164824" cy="3154062"/>
          </a:xfrm>
          <a:prstGeom prst="rect">
            <a:avLst/>
          </a:prstGeom>
        </p:spPr>
      </p:pic>
      <p:sp>
        <p:nvSpPr>
          <p:cNvPr id="14" name="Rectangle 13">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45222F83-6035-43A2-B33F-6D0F594EB0D7}"/>
              </a:ext>
            </a:extLst>
          </p:cNvPr>
          <p:cNvSpPr>
            <a:spLocks noGrp="1"/>
          </p:cNvSpPr>
          <p:nvPr>
            <p:ph idx="1"/>
          </p:nvPr>
        </p:nvSpPr>
        <p:spPr>
          <a:xfrm>
            <a:off x="5349240" y="4440602"/>
            <a:ext cx="6110478" cy="1645920"/>
          </a:xfrm>
        </p:spPr>
        <p:txBody>
          <a:bodyPr anchor="ctr">
            <a:normAutofit/>
          </a:bodyPr>
          <a:lstStyle/>
          <a:p>
            <a:r>
              <a:rPr lang="nb-NO" sz="2000" dirty="0"/>
              <a:t>Hvilken effekt bakken har på løft og motstand når vi tar av eller lander</a:t>
            </a:r>
          </a:p>
          <a:p>
            <a:r>
              <a:rPr lang="nb-NO" sz="2000" dirty="0"/>
              <a:t>Økning av løft og reduksjon av indusert motstand, men kun i et høydesjikt som på mindre fly tilsvarer halve vingespennet</a:t>
            </a:r>
          </a:p>
        </p:txBody>
      </p:sp>
      <p:sp>
        <p:nvSpPr>
          <p:cNvPr id="4" name="Plassholder for dato 3">
            <a:extLst>
              <a:ext uri="{FF2B5EF4-FFF2-40B4-BE49-F238E27FC236}">
                <a16:creationId xmlns:a16="http://schemas.microsoft.com/office/drawing/2014/main" id="{7368A930-D4E7-4FFC-84ED-E46D3407C802}"/>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B3C416E5-0575-4F7D-A435-7B01862602E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35454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090E9E-DF1D-436E-B795-FDD170F1191C}"/>
              </a:ext>
            </a:extLst>
          </p:cNvPr>
          <p:cNvSpPr>
            <a:spLocks noGrp="1"/>
          </p:cNvSpPr>
          <p:nvPr>
            <p:ph type="title"/>
          </p:nvPr>
        </p:nvSpPr>
        <p:spPr>
          <a:xfrm>
            <a:off x="870204" y="606564"/>
            <a:ext cx="10451592" cy="1325563"/>
          </a:xfrm>
        </p:spPr>
        <p:txBody>
          <a:bodyPr anchor="ctr">
            <a:normAutofit/>
          </a:bodyPr>
          <a:lstStyle/>
          <a:p>
            <a:r>
              <a:rPr lang="nb-NO" b="1"/>
              <a:t>Bakkeeffekt</a:t>
            </a:r>
            <a:endParaRPr lang="nb-NO" b="1" dirty="0"/>
          </a:p>
        </p:txBody>
      </p:sp>
      <p:sp>
        <p:nvSpPr>
          <p:cNvPr id="17" name="Rectangle 16">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Plassholder for innhold 2">
            <a:extLst>
              <a:ext uri="{FF2B5EF4-FFF2-40B4-BE49-F238E27FC236}">
                <a16:creationId xmlns:a16="http://schemas.microsoft.com/office/drawing/2014/main" id="{285A3F5D-4164-4C7E-896F-CE665259E7AB}"/>
              </a:ext>
            </a:extLst>
          </p:cNvPr>
          <p:cNvGraphicFramePr>
            <a:graphicFrameLocks noGrp="1"/>
          </p:cNvGraphicFramePr>
          <p:nvPr>
            <p:ph idx="1"/>
            <p:extLst>
              <p:ext uri="{D42A27DB-BD31-4B8C-83A1-F6EECF244321}">
                <p14:modId xmlns:p14="http://schemas.microsoft.com/office/powerpoint/2010/main" val="628749542"/>
              </p:ext>
            </p:extLst>
          </p:nvPr>
        </p:nvGraphicFramePr>
        <p:xfrm>
          <a:off x="1000874" y="2385390"/>
          <a:ext cx="11038726" cy="4205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ssholder for dato 2">
            <a:extLst>
              <a:ext uri="{FF2B5EF4-FFF2-40B4-BE49-F238E27FC236}">
                <a16:creationId xmlns:a16="http://schemas.microsoft.com/office/drawing/2014/main" id="{646BB8B7-EC35-4E1A-AE55-0773159B0E85}"/>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512F09D1-3D1A-40F2-AB99-F9ECB14DFC3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256426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Angrepsvinkel, steilefart og steiling</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35428106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95220BB6-F056-49A9-BCF1-B39E69F34BD1}"/>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dirty="0"/>
              <a:t>Steilevinkel 1/2</a:t>
            </a:r>
          </a:p>
        </p:txBody>
      </p:sp>
      <p:sp>
        <p:nvSpPr>
          <p:cNvPr id="3" name="Plassholder for innhold 2">
            <a:extLst>
              <a:ext uri="{FF2B5EF4-FFF2-40B4-BE49-F238E27FC236}">
                <a16:creationId xmlns:a16="http://schemas.microsoft.com/office/drawing/2014/main" id="{7548721D-CAB1-4DA0-AD97-73130A1499BD}"/>
              </a:ext>
            </a:extLst>
          </p:cNvPr>
          <p:cNvSpPr>
            <a:spLocks noGrp="1"/>
          </p:cNvSpPr>
          <p:nvPr>
            <p:ph idx="1"/>
          </p:nvPr>
        </p:nvSpPr>
        <p:spPr>
          <a:xfrm>
            <a:off x="643468" y="2638043"/>
            <a:ext cx="3363974" cy="3415623"/>
          </a:xfrm>
        </p:spPr>
        <p:txBody>
          <a:bodyPr>
            <a:normAutofit/>
          </a:bodyPr>
          <a:lstStyle/>
          <a:p>
            <a:r>
              <a:rPr lang="nb-NO" sz="2000" dirty="0"/>
              <a:t>Når vingens angrepsvinkel øker til et punkt hvor hele luftstrømmen over vingen er turbulent – sier vi at vingen steiler</a:t>
            </a:r>
          </a:p>
          <a:p>
            <a:r>
              <a:rPr lang="nb-NO" sz="2000" dirty="0"/>
              <a:t>Vi har fremdeles noe løft fra undersiden av vingene</a:t>
            </a:r>
          </a:p>
          <a:p>
            <a:r>
              <a:rPr lang="nb-NO" sz="2000" dirty="0"/>
              <a:t>Vi kaller denne vinkelen for «steilevinkelen» eller «kritisk angrepsvinkel»</a:t>
            </a:r>
          </a:p>
        </p:txBody>
      </p:sp>
      <p:pic>
        <p:nvPicPr>
          <p:cNvPr id="5" name="Bilde 4" descr="Et bilde som inneholder klokke&#10;&#10;Automatisk generert beskrivelse">
            <a:extLst>
              <a:ext uri="{FF2B5EF4-FFF2-40B4-BE49-F238E27FC236}">
                <a16:creationId xmlns:a16="http://schemas.microsoft.com/office/drawing/2014/main" id="{A0782264-D38D-4BA6-A550-ADA091E89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207677"/>
            <a:ext cx="6593938" cy="4516847"/>
          </a:xfrm>
          <a:prstGeom prst="rect">
            <a:avLst/>
          </a:prstGeom>
        </p:spPr>
      </p:pic>
      <p:sp>
        <p:nvSpPr>
          <p:cNvPr id="4" name="Plassholder for dato 3">
            <a:extLst>
              <a:ext uri="{FF2B5EF4-FFF2-40B4-BE49-F238E27FC236}">
                <a16:creationId xmlns:a16="http://schemas.microsoft.com/office/drawing/2014/main" id="{4A81235A-6630-4F27-9DD3-C49F6A9A57AF}"/>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AAAAB6EB-80F9-46CC-A982-318B940CA84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293488663"/>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7FC760-F21B-48C1-ADA8-93E5069FE12D}"/>
              </a:ext>
            </a:extLst>
          </p:cNvPr>
          <p:cNvSpPr>
            <a:spLocks noGrp="1"/>
          </p:cNvSpPr>
          <p:nvPr>
            <p:ph type="title"/>
          </p:nvPr>
        </p:nvSpPr>
        <p:spPr>
          <a:xfrm>
            <a:off x="648929" y="629266"/>
            <a:ext cx="3667039" cy="1676603"/>
          </a:xfrm>
        </p:spPr>
        <p:txBody>
          <a:bodyPr>
            <a:normAutofit/>
          </a:bodyPr>
          <a:lstStyle/>
          <a:p>
            <a:r>
              <a:rPr lang="nb-NO" b="1" dirty="0"/>
              <a:t>Steilevinkel 2/2</a:t>
            </a:r>
          </a:p>
        </p:txBody>
      </p:sp>
      <p:sp>
        <p:nvSpPr>
          <p:cNvPr id="9" name="Content Placeholder 8">
            <a:extLst>
              <a:ext uri="{FF2B5EF4-FFF2-40B4-BE49-F238E27FC236}">
                <a16:creationId xmlns:a16="http://schemas.microsoft.com/office/drawing/2014/main" id="{8A5CD5D1-1B64-499E-8A10-39D9F6C23AD4}"/>
              </a:ext>
            </a:extLst>
          </p:cNvPr>
          <p:cNvSpPr>
            <a:spLocks noGrp="1"/>
          </p:cNvSpPr>
          <p:nvPr>
            <p:ph idx="1"/>
          </p:nvPr>
        </p:nvSpPr>
        <p:spPr>
          <a:xfrm>
            <a:off x="648930" y="2438400"/>
            <a:ext cx="3667037" cy="3785419"/>
          </a:xfrm>
        </p:spPr>
        <p:txBody>
          <a:bodyPr>
            <a:normAutofit fontScale="92500" lnSpcReduction="20000"/>
          </a:bodyPr>
          <a:lstStyle/>
          <a:p>
            <a:r>
              <a:rPr lang="nb-NO" dirty="0"/>
              <a:t>Vingen kjenner kun at luften den har over seg separerer helt og bryter opp ved en viss vinkel</a:t>
            </a:r>
          </a:p>
          <a:p>
            <a:r>
              <a:rPr lang="nb-NO" dirty="0"/>
              <a:t>Vingen er nå steilet </a:t>
            </a:r>
          </a:p>
          <a:p>
            <a:r>
              <a:rPr lang="nb-NO" dirty="0"/>
              <a:t>Det kan skje i hvilken som helst hastighet, nesestilling og motorsetting, men kun om kritisk angrepsvinkel overskrides </a:t>
            </a:r>
            <a:endParaRPr lang="en-US" sz="1800" dirty="0"/>
          </a:p>
        </p:txBody>
      </p:sp>
      <p:pic>
        <p:nvPicPr>
          <p:cNvPr id="5" name="Plassholder for innhold 4" descr="Et bilde som inneholder tekst, kart&#10;&#10;Automatisk generert beskrivelse">
            <a:extLst>
              <a:ext uri="{FF2B5EF4-FFF2-40B4-BE49-F238E27FC236}">
                <a16:creationId xmlns:a16="http://schemas.microsoft.com/office/drawing/2014/main" id="{4612E5A4-3E7E-4E0B-BDBC-85A12C77C048}"/>
              </a:ext>
            </a:extLst>
          </p:cNvPr>
          <p:cNvPicPr>
            <a:picLocks noChangeAspect="1"/>
          </p:cNvPicPr>
          <p:nvPr/>
        </p:nvPicPr>
        <p:blipFill rotWithShape="1">
          <a:blip r:embed="rId2">
            <a:extLst>
              <a:ext uri="{28A0092B-C50C-407E-A947-70E740481C1C}">
                <a14:useLocalDpi xmlns:a14="http://schemas.microsoft.com/office/drawing/2010/main" val="0"/>
              </a:ext>
            </a:extLst>
          </a:blip>
          <a:srcRect l="1969" r="2864" b="1"/>
          <a:stretch/>
        </p:blipFill>
        <p:spPr>
          <a:xfrm>
            <a:off x="4636008" y="640082"/>
            <a:ext cx="6916329" cy="5577837"/>
          </a:xfrm>
          <a:prstGeom prst="rect">
            <a:avLst/>
          </a:prstGeom>
          <a:effectLst/>
        </p:spPr>
      </p:pic>
      <p:sp>
        <p:nvSpPr>
          <p:cNvPr id="3" name="Plassholder for dato 2">
            <a:extLst>
              <a:ext uri="{FF2B5EF4-FFF2-40B4-BE49-F238E27FC236}">
                <a16:creationId xmlns:a16="http://schemas.microsoft.com/office/drawing/2014/main" id="{1FA957D4-3CAF-42A0-B0B2-30B0E6CEAFDC}"/>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562FC3DF-FB45-4BE0-8E0F-0C6B395BD8F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963661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BDFA86-51D3-4729-B154-796918372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83E70EC-3838-4D2B-9543-835B440D5593}"/>
              </a:ext>
            </a:extLst>
          </p:cNvPr>
          <p:cNvSpPr>
            <a:spLocks noGrp="1"/>
          </p:cNvSpPr>
          <p:nvPr>
            <p:ph type="title"/>
          </p:nvPr>
        </p:nvSpPr>
        <p:spPr>
          <a:xfrm>
            <a:off x="1024129" y="585216"/>
            <a:ext cx="5062511" cy="1499616"/>
          </a:xfrm>
        </p:spPr>
        <p:txBody>
          <a:bodyPr>
            <a:normAutofit/>
          </a:bodyPr>
          <a:lstStyle/>
          <a:p>
            <a:r>
              <a:rPr lang="nb-NO" b="1" dirty="0">
                <a:solidFill>
                  <a:srgbClr val="FFFFFF"/>
                </a:solidFill>
              </a:rPr>
              <a:t>Likevel kan vi snakke om steilefart</a:t>
            </a:r>
          </a:p>
        </p:txBody>
      </p:sp>
      <p:cxnSp>
        <p:nvCxnSpPr>
          <p:cNvPr id="11" name="Straight Connector 10">
            <a:extLst>
              <a:ext uri="{FF2B5EF4-FFF2-40B4-BE49-F238E27FC236}">
                <a16:creationId xmlns:a16="http://schemas.microsoft.com/office/drawing/2014/main" id="{0F1CE7C6-BE91-42A7-9214-F33FD918C3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FF057BF6-8313-44E7-BD82-B85D9E2FCAC4}"/>
              </a:ext>
            </a:extLst>
          </p:cNvPr>
          <p:cNvSpPr>
            <a:spLocks noGrp="1"/>
          </p:cNvSpPr>
          <p:nvPr>
            <p:ph idx="1"/>
          </p:nvPr>
        </p:nvSpPr>
        <p:spPr>
          <a:xfrm>
            <a:off x="640079" y="2300668"/>
            <a:ext cx="5636891" cy="4341495"/>
          </a:xfrm>
        </p:spPr>
        <p:txBody>
          <a:bodyPr>
            <a:normAutofit fontScale="92500" lnSpcReduction="20000"/>
          </a:bodyPr>
          <a:lstStyle/>
          <a:p>
            <a:r>
              <a:rPr lang="nb-NO" sz="2400" dirty="0">
                <a:solidFill>
                  <a:srgbClr val="FFFFFF"/>
                </a:solidFill>
              </a:rPr>
              <a:t>Til enhver angrepsvinkel er det en tilsvarende hastighet. Den leses ut fra flyets fartsmåler og er indikert</a:t>
            </a:r>
          </a:p>
          <a:p>
            <a:r>
              <a:rPr lang="nb-NO" sz="2400" dirty="0">
                <a:solidFill>
                  <a:srgbClr val="FFFFFF"/>
                </a:solidFill>
              </a:rPr>
              <a:t>Hastigheten vi har når vingen når kritisk angrepsvinkel kalles for steilefart</a:t>
            </a:r>
          </a:p>
          <a:p>
            <a:r>
              <a:rPr lang="nb-NO" sz="2400" dirty="0">
                <a:solidFill>
                  <a:srgbClr val="FFFFFF"/>
                </a:solidFill>
              </a:rPr>
              <a:t>Den varierer med følgende faktorer:</a:t>
            </a:r>
          </a:p>
          <a:p>
            <a:pPr>
              <a:buFontTx/>
              <a:buChar char="-"/>
            </a:pPr>
            <a:r>
              <a:rPr lang="nb-NO" sz="2400" dirty="0">
                <a:solidFill>
                  <a:srgbClr val="FFFFFF"/>
                </a:solidFill>
              </a:rPr>
              <a:t>Økt masse gir høyere steilefart</a:t>
            </a:r>
          </a:p>
          <a:p>
            <a:pPr>
              <a:buFontTx/>
              <a:buChar char="-"/>
            </a:pPr>
            <a:r>
              <a:rPr lang="nb-NO" sz="2400" dirty="0">
                <a:solidFill>
                  <a:srgbClr val="FFFFFF"/>
                </a:solidFill>
              </a:rPr>
              <a:t>Øker når tyngdepunktet beveger seg forover</a:t>
            </a:r>
          </a:p>
          <a:p>
            <a:pPr>
              <a:buFontTx/>
              <a:buChar char="-"/>
            </a:pPr>
            <a:r>
              <a:rPr lang="nb-NO" sz="2400" dirty="0">
                <a:solidFill>
                  <a:srgbClr val="FFFFFF"/>
                </a:solidFill>
              </a:rPr>
              <a:t>Øker når vi krenger</a:t>
            </a:r>
          </a:p>
          <a:p>
            <a:pPr>
              <a:buFontTx/>
              <a:buChar char="-"/>
            </a:pPr>
            <a:r>
              <a:rPr lang="nb-NO" sz="2400" dirty="0">
                <a:solidFill>
                  <a:srgbClr val="FFFFFF"/>
                </a:solidFill>
              </a:rPr>
              <a:t>Utfelt flaps senker steilefarten</a:t>
            </a:r>
          </a:p>
          <a:p>
            <a:pPr>
              <a:buFontTx/>
              <a:buChar char="-"/>
            </a:pPr>
            <a:r>
              <a:rPr lang="nb-NO" sz="2400" dirty="0">
                <a:solidFill>
                  <a:srgbClr val="FFFFFF"/>
                </a:solidFill>
              </a:rPr>
              <a:t>Snø, is, rim – alt belegg på vingen øker steilefarten</a:t>
            </a:r>
          </a:p>
          <a:p>
            <a:pPr>
              <a:buFontTx/>
              <a:buChar char="-"/>
            </a:pPr>
            <a:r>
              <a:rPr lang="nb-NO" sz="2400" dirty="0">
                <a:solidFill>
                  <a:srgbClr val="FFFFFF"/>
                </a:solidFill>
              </a:rPr>
              <a:t>Turbulens kan øke steilefarten</a:t>
            </a:r>
          </a:p>
          <a:p>
            <a:pPr>
              <a:buFontTx/>
              <a:buChar char="-"/>
            </a:pPr>
            <a:endParaRPr lang="nb-NO" sz="1700" dirty="0">
              <a:solidFill>
                <a:srgbClr val="FFFFFF"/>
              </a:solidFill>
            </a:endParaRPr>
          </a:p>
          <a:p>
            <a:pPr>
              <a:buFontTx/>
              <a:buChar char="-"/>
            </a:pPr>
            <a:endParaRPr lang="nb-NO" sz="1700" dirty="0">
              <a:solidFill>
                <a:srgbClr val="FFFFFF"/>
              </a:solidFill>
            </a:endParaRPr>
          </a:p>
        </p:txBody>
      </p:sp>
      <p:pic>
        <p:nvPicPr>
          <p:cNvPr id="4" name="Grafikk 3">
            <a:extLst>
              <a:ext uri="{FF2B5EF4-FFF2-40B4-BE49-F238E27FC236}">
                <a16:creationId xmlns:a16="http://schemas.microsoft.com/office/drawing/2014/main" id="{99F3F6ED-164B-46D8-AB8C-8822354251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44017" y="1425048"/>
            <a:ext cx="4007904" cy="4007904"/>
          </a:xfrm>
          <a:prstGeom prst="rect">
            <a:avLst/>
          </a:prstGeom>
        </p:spPr>
      </p:pic>
      <p:sp>
        <p:nvSpPr>
          <p:cNvPr id="5" name="Rektangel 4">
            <a:extLst>
              <a:ext uri="{FF2B5EF4-FFF2-40B4-BE49-F238E27FC236}">
                <a16:creationId xmlns:a16="http://schemas.microsoft.com/office/drawing/2014/main" id="{5C89362B-9F2E-49AE-BC7C-1E34EB8E0A69}"/>
              </a:ext>
            </a:extLst>
          </p:cNvPr>
          <p:cNvSpPr/>
          <p:nvPr/>
        </p:nvSpPr>
        <p:spPr>
          <a:xfrm>
            <a:off x="8124002" y="5432952"/>
            <a:ext cx="1861407" cy="230832"/>
          </a:xfrm>
          <a:prstGeom prst="rect">
            <a:avLst/>
          </a:prstGeom>
        </p:spPr>
        <p:txBody>
          <a:bodyPr wrap="none">
            <a:spAutoFit/>
          </a:bodyPr>
          <a:lstStyle/>
          <a:p>
            <a:r>
              <a:rPr lang="en-US" sz="900" dirty="0"/>
              <a:t>By </a:t>
            </a:r>
            <a:r>
              <a:rPr lang="en-US" sz="900" dirty="0" err="1"/>
              <a:t>Cel</a:t>
            </a:r>
            <a:r>
              <a:rPr lang="en-US" sz="900" dirty="0"/>
              <a:t> 84 - Own work, CC BY-SA 3.0</a:t>
            </a:r>
            <a:endParaRPr lang="nb-NO" sz="900" dirty="0"/>
          </a:p>
        </p:txBody>
      </p:sp>
      <p:sp>
        <p:nvSpPr>
          <p:cNvPr id="6" name="Plassholder for dato 5">
            <a:extLst>
              <a:ext uri="{FF2B5EF4-FFF2-40B4-BE49-F238E27FC236}">
                <a16:creationId xmlns:a16="http://schemas.microsoft.com/office/drawing/2014/main" id="{EA28E041-7B39-414C-9A92-C5A10D3743A0}"/>
              </a:ext>
            </a:extLst>
          </p:cNvPr>
          <p:cNvSpPr>
            <a:spLocks noGrp="1"/>
          </p:cNvSpPr>
          <p:nvPr>
            <p:ph type="dt" sz="half" idx="10"/>
          </p:nvPr>
        </p:nvSpPr>
        <p:spPr/>
        <p:txBody>
          <a:bodyPr/>
          <a:lstStyle/>
          <a:p>
            <a:r>
              <a:rPr lang="nb-NO"/>
              <a:t>15.01.2020</a:t>
            </a:r>
          </a:p>
        </p:txBody>
      </p:sp>
      <p:sp>
        <p:nvSpPr>
          <p:cNvPr id="7" name="Plassholder for bunntekst 6">
            <a:extLst>
              <a:ext uri="{FF2B5EF4-FFF2-40B4-BE49-F238E27FC236}">
                <a16:creationId xmlns:a16="http://schemas.microsoft.com/office/drawing/2014/main" id="{639356B5-B49D-4BF0-8A85-EC5FF0E4EEED}"/>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30637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A5A028-05A2-496D-90EC-257D30F7B23F}"/>
              </a:ext>
            </a:extLst>
          </p:cNvPr>
          <p:cNvSpPr>
            <a:spLocks noGrp="1"/>
          </p:cNvSpPr>
          <p:nvPr>
            <p:ph type="title"/>
          </p:nvPr>
        </p:nvSpPr>
        <p:spPr>
          <a:xfrm>
            <a:off x="648929" y="629266"/>
            <a:ext cx="5127031" cy="1676603"/>
          </a:xfrm>
        </p:spPr>
        <p:txBody>
          <a:bodyPr>
            <a:normAutofit/>
          </a:bodyPr>
          <a:lstStyle/>
          <a:p>
            <a:r>
              <a:rPr lang="nb-NO" b="1" dirty="0"/>
              <a:t>Steilinger</a:t>
            </a:r>
          </a:p>
        </p:txBody>
      </p:sp>
      <p:sp>
        <p:nvSpPr>
          <p:cNvPr id="3" name="Plassholder for innhold 2">
            <a:extLst>
              <a:ext uri="{FF2B5EF4-FFF2-40B4-BE49-F238E27FC236}">
                <a16:creationId xmlns:a16="http://schemas.microsoft.com/office/drawing/2014/main" id="{BF396EFC-BCAF-4A43-8F5B-37861B41820B}"/>
              </a:ext>
            </a:extLst>
          </p:cNvPr>
          <p:cNvSpPr>
            <a:spLocks noGrp="1"/>
          </p:cNvSpPr>
          <p:nvPr>
            <p:ph idx="1"/>
          </p:nvPr>
        </p:nvSpPr>
        <p:spPr>
          <a:xfrm>
            <a:off x="648930" y="2438400"/>
            <a:ext cx="5127029" cy="3785419"/>
          </a:xfrm>
        </p:spPr>
        <p:txBody>
          <a:bodyPr>
            <a:normAutofit/>
          </a:bodyPr>
          <a:lstStyle/>
          <a:p>
            <a:r>
              <a:rPr lang="nb-NO" sz="2600" dirty="0"/>
              <a:t>Haleflaten er montert med en vinkel som gjør at den steiler etter vingene</a:t>
            </a:r>
          </a:p>
          <a:p>
            <a:r>
              <a:rPr lang="nb-NO" sz="2600" dirty="0"/>
              <a:t>Det er kraften fra haleflaten vi bruker for å bryte en steiling</a:t>
            </a:r>
          </a:p>
          <a:p>
            <a:r>
              <a:rPr lang="nb-NO" sz="2600" dirty="0" err="1"/>
              <a:t>Flykonstruktøren</a:t>
            </a:r>
            <a:r>
              <a:rPr lang="nb-NO" sz="2600" dirty="0"/>
              <a:t> lager vingen slik at den steiler innenfra og ut – og slik at vi holder kontroll over balanserorene lengst mulig</a:t>
            </a:r>
          </a:p>
        </p:txBody>
      </p:sp>
      <p:pic>
        <p:nvPicPr>
          <p:cNvPr id="5" name="Bilde 4" descr="Et bilde som inneholder tekst, kart&#10;&#10;Automatisk generert beskrivelse">
            <a:extLst>
              <a:ext uri="{FF2B5EF4-FFF2-40B4-BE49-F238E27FC236}">
                <a16:creationId xmlns:a16="http://schemas.microsoft.com/office/drawing/2014/main" id="{30DA3284-33A2-48F9-BE93-498BB16A83B0}"/>
              </a:ext>
            </a:extLst>
          </p:cNvPr>
          <p:cNvPicPr>
            <a:picLocks noChangeAspect="1"/>
          </p:cNvPicPr>
          <p:nvPr/>
        </p:nvPicPr>
        <p:blipFill rotWithShape="1">
          <a:blip r:embed="rId2">
            <a:extLst>
              <a:ext uri="{28A0092B-C50C-407E-A947-70E740481C1C}">
                <a14:useLocalDpi xmlns:a14="http://schemas.microsoft.com/office/drawing/2010/main" val="0"/>
              </a:ext>
            </a:extLst>
          </a:blip>
          <a:srcRect t="8987" r="2" b="1910"/>
          <a:stretch/>
        </p:blipFill>
        <p:spPr>
          <a:xfrm>
            <a:off x="6090613" y="640082"/>
            <a:ext cx="5461724" cy="5577837"/>
          </a:xfrm>
          <a:prstGeom prst="rect">
            <a:avLst/>
          </a:prstGeom>
          <a:effectLst/>
        </p:spPr>
      </p:pic>
      <p:sp>
        <p:nvSpPr>
          <p:cNvPr id="4" name="Plassholder for dato 3">
            <a:extLst>
              <a:ext uri="{FF2B5EF4-FFF2-40B4-BE49-F238E27FC236}">
                <a16:creationId xmlns:a16="http://schemas.microsoft.com/office/drawing/2014/main" id="{A79F91A4-7BA8-4EAD-856A-5E0978FC66E0}"/>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929F0CD4-555C-4CB4-9B4B-B6DB31FBB61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028517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Grunnleggende prinsipper, lover og definisjoner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2944161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941E689-E32A-495D-A8E9-C3FDC4A530BB}"/>
              </a:ext>
            </a:extLst>
          </p:cNvPr>
          <p:cNvSpPr>
            <a:spLocks noGrp="1"/>
          </p:cNvSpPr>
          <p:nvPr>
            <p:ph type="title"/>
          </p:nvPr>
        </p:nvSpPr>
        <p:spPr>
          <a:xfrm>
            <a:off x="838200" y="963877"/>
            <a:ext cx="3494362" cy="4930246"/>
          </a:xfrm>
        </p:spPr>
        <p:txBody>
          <a:bodyPr>
            <a:normAutofit/>
          </a:bodyPr>
          <a:lstStyle/>
          <a:p>
            <a:pPr algn="r"/>
            <a:r>
              <a:rPr lang="nb-NO" sz="3700" b="1" dirty="0">
                <a:solidFill>
                  <a:schemeClr val="accent1"/>
                </a:solidFill>
              </a:rPr>
              <a:t>Gode steileegenskaper</a:t>
            </a:r>
            <a:br>
              <a:rPr lang="nb-NO" sz="3700" b="1" dirty="0">
                <a:solidFill>
                  <a:schemeClr val="accent1"/>
                </a:solidFill>
              </a:rPr>
            </a:br>
            <a:r>
              <a:rPr lang="nb-NO" sz="3700" b="1" dirty="0">
                <a:solidFill>
                  <a:schemeClr val="accent1"/>
                </a:solidFill>
              </a:rPr>
              <a:t>1/4</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46517C3E-DF44-452A-879D-B4BF4D7FF52F}"/>
              </a:ext>
            </a:extLst>
          </p:cNvPr>
          <p:cNvSpPr>
            <a:spLocks noGrp="1"/>
          </p:cNvSpPr>
          <p:nvPr>
            <p:ph idx="1"/>
          </p:nvPr>
        </p:nvSpPr>
        <p:spPr>
          <a:xfrm>
            <a:off x="4912614" y="1200642"/>
            <a:ext cx="6377769" cy="4930246"/>
          </a:xfrm>
        </p:spPr>
        <p:txBody>
          <a:bodyPr anchor="ctr">
            <a:normAutofit fontScale="92500" lnSpcReduction="20000"/>
          </a:bodyPr>
          <a:lstStyle/>
          <a:p>
            <a:r>
              <a:rPr lang="nb-NO" sz="2400" i="1" dirty="0"/>
              <a:t>Aerodynamisk vridning («aerodynamic twist»)</a:t>
            </a:r>
            <a:r>
              <a:rPr lang="nb-NO" sz="2400" dirty="0"/>
              <a:t>. </a:t>
            </a:r>
          </a:p>
          <a:p>
            <a:pPr>
              <a:buFontTx/>
              <a:buChar char="-"/>
            </a:pPr>
            <a:r>
              <a:rPr lang="nb-NO" sz="2400" dirty="0"/>
              <a:t>Det brukes forskjellige profilformer fra vingeroten til vingetippen</a:t>
            </a:r>
          </a:p>
          <a:p>
            <a:pPr>
              <a:buFontTx/>
              <a:buChar char="-"/>
            </a:pPr>
            <a:r>
              <a:rPr lang="nb-NO" sz="2400" dirty="0"/>
              <a:t>Gir bedre steileegenskaper da luften begynner å slippe vingen ved roten, slik at vi har luft over balanserorene så lenge som mulig</a:t>
            </a:r>
          </a:p>
          <a:p>
            <a:r>
              <a:rPr lang="nb-NO" sz="2400" i="1" dirty="0"/>
              <a:t>Geometrisk vridning («geometric twist»)</a:t>
            </a:r>
            <a:r>
              <a:rPr lang="nb-NO" sz="2400" dirty="0"/>
              <a:t> </a:t>
            </a:r>
          </a:p>
          <a:p>
            <a:pPr>
              <a:buFontTx/>
              <a:buChar char="-"/>
            </a:pPr>
            <a:r>
              <a:rPr lang="nb-NO" sz="2400" dirty="0"/>
              <a:t>Angrepsvinkel ved vingetippen lavere enn angrepsvinkelen ved vingeroten </a:t>
            </a:r>
          </a:p>
          <a:p>
            <a:pPr>
              <a:buFontTx/>
              <a:buChar char="-"/>
            </a:pPr>
            <a:r>
              <a:rPr lang="nb-NO" sz="2400" dirty="0"/>
              <a:t>Samme profilform som er vridd over vingens lengde </a:t>
            </a:r>
          </a:p>
          <a:p>
            <a:pPr>
              <a:buFontTx/>
              <a:buChar char="-"/>
            </a:pPr>
            <a:r>
              <a:rPr lang="nb-NO" sz="2400" dirty="0"/>
              <a:t>Gjør at trykket rundt vingen endres slik at vi får mindre tap av luft ved vingetippene. Gir mindre indusert motstand</a:t>
            </a:r>
          </a:p>
          <a:p>
            <a:r>
              <a:rPr lang="nb-NO" sz="2400" dirty="0"/>
              <a:t>En vinge kan både ha geometrisk og aerodynamisk vridning</a:t>
            </a:r>
          </a:p>
        </p:txBody>
      </p:sp>
      <p:sp>
        <p:nvSpPr>
          <p:cNvPr id="4" name="Plassholder for dato 3">
            <a:extLst>
              <a:ext uri="{FF2B5EF4-FFF2-40B4-BE49-F238E27FC236}">
                <a16:creationId xmlns:a16="http://schemas.microsoft.com/office/drawing/2014/main" id="{B0A5523F-69BF-4B58-AB46-55AB5657C100}"/>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98F5C8BD-705D-406A-8DAB-01DF488CE1D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986217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B8987999-27AB-44B7-8EE4-BA8D8FACA1E5}"/>
              </a:ext>
            </a:extLst>
          </p:cNvPr>
          <p:cNvSpPr>
            <a:spLocks noGrp="1"/>
          </p:cNvSpPr>
          <p:nvPr>
            <p:ph type="title"/>
          </p:nvPr>
        </p:nvSpPr>
        <p:spPr>
          <a:xfrm>
            <a:off x="643468" y="623392"/>
            <a:ext cx="3363974" cy="2340244"/>
          </a:xfrm>
          <a:noFill/>
          <a:ln w="19050">
            <a:solidFill>
              <a:schemeClr val="tx1"/>
            </a:solidFill>
          </a:ln>
        </p:spPr>
        <p:txBody>
          <a:bodyPr vert="horz" wrap="square" lIns="91440" tIns="45720" rIns="91440" bIns="45720" rtlCol="0" anchor="ctr">
            <a:normAutofit/>
          </a:bodyPr>
          <a:lstStyle/>
          <a:p>
            <a:pPr algn="ctr"/>
            <a:r>
              <a:rPr lang="en-US" sz="2800" b="1" kern="1200" dirty="0" err="1">
                <a:latin typeface="+mj-lt"/>
                <a:ea typeface="+mj-ea"/>
                <a:cs typeface="+mj-cs"/>
              </a:rPr>
              <a:t>Gode</a:t>
            </a:r>
            <a:r>
              <a:rPr lang="en-US" sz="2800" b="1" kern="1200" dirty="0">
                <a:latin typeface="+mj-lt"/>
                <a:ea typeface="+mj-ea"/>
                <a:cs typeface="+mj-cs"/>
              </a:rPr>
              <a:t> </a:t>
            </a:r>
            <a:r>
              <a:rPr lang="en-US" sz="2800" b="1" kern="1200" dirty="0" err="1">
                <a:latin typeface="+mj-lt"/>
                <a:ea typeface="+mj-ea"/>
                <a:cs typeface="+mj-cs"/>
              </a:rPr>
              <a:t>steileegenskaper</a:t>
            </a:r>
            <a:r>
              <a:rPr lang="en-US" sz="2800" b="1" kern="1200" dirty="0">
                <a:latin typeface="+mj-lt"/>
                <a:ea typeface="+mj-ea"/>
                <a:cs typeface="+mj-cs"/>
              </a:rPr>
              <a:t> </a:t>
            </a:r>
            <a:br>
              <a:rPr lang="en-US" sz="2800" b="1" kern="1200" dirty="0">
                <a:latin typeface="+mj-lt"/>
                <a:ea typeface="+mj-ea"/>
                <a:cs typeface="+mj-cs"/>
              </a:rPr>
            </a:br>
            <a:r>
              <a:rPr lang="en-US" sz="2800" b="1" kern="1200" dirty="0">
                <a:latin typeface="+mj-lt"/>
                <a:ea typeface="+mj-ea"/>
                <a:cs typeface="+mj-cs"/>
              </a:rPr>
              <a:t>2/4</a:t>
            </a:r>
            <a:br>
              <a:rPr lang="en-US" sz="2800" b="1" kern="1200" dirty="0">
                <a:latin typeface="+mj-lt"/>
                <a:ea typeface="+mj-ea"/>
                <a:cs typeface="+mj-cs"/>
              </a:rPr>
            </a:br>
            <a:endParaRPr lang="en-US" sz="2800" b="1" kern="1200" dirty="0">
              <a:latin typeface="+mj-lt"/>
              <a:ea typeface="+mj-ea"/>
              <a:cs typeface="+mj-cs"/>
            </a:endParaRPr>
          </a:p>
        </p:txBody>
      </p:sp>
      <p:sp>
        <p:nvSpPr>
          <p:cNvPr id="16" name="Content Placeholder 15">
            <a:extLst>
              <a:ext uri="{FF2B5EF4-FFF2-40B4-BE49-F238E27FC236}">
                <a16:creationId xmlns:a16="http://schemas.microsoft.com/office/drawing/2014/main" id="{15FD4D57-AE92-4442-BFF8-17973202D360}"/>
              </a:ext>
            </a:extLst>
          </p:cNvPr>
          <p:cNvSpPr>
            <a:spLocks noGrp="1"/>
          </p:cNvSpPr>
          <p:nvPr>
            <p:ph idx="1"/>
          </p:nvPr>
        </p:nvSpPr>
        <p:spPr>
          <a:xfrm>
            <a:off x="643468" y="2638043"/>
            <a:ext cx="3363974" cy="3415623"/>
          </a:xfrm>
        </p:spPr>
        <p:txBody>
          <a:bodyPr>
            <a:normAutofit/>
          </a:bodyPr>
          <a:lstStyle/>
          <a:p>
            <a:endParaRPr lang="en-US" sz="2000"/>
          </a:p>
        </p:txBody>
      </p:sp>
      <p:pic>
        <p:nvPicPr>
          <p:cNvPr id="5" name="Plassholder for innhold 4">
            <a:extLst>
              <a:ext uri="{FF2B5EF4-FFF2-40B4-BE49-F238E27FC236}">
                <a16:creationId xmlns:a16="http://schemas.microsoft.com/office/drawing/2014/main" id="{FD194B70-D5FB-4ED2-8B45-E0A4E9B90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004528"/>
            <a:ext cx="6250769" cy="5049138"/>
          </a:xfrm>
          <a:prstGeom prst="rect">
            <a:avLst/>
          </a:prstGeom>
        </p:spPr>
      </p:pic>
      <p:sp>
        <p:nvSpPr>
          <p:cNvPr id="3" name="Plassholder for dato 2">
            <a:extLst>
              <a:ext uri="{FF2B5EF4-FFF2-40B4-BE49-F238E27FC236}">
                <a16:creationId xmlns:a16="http://schemas.microsoft.com/office/drawing/2014/main" id="{A1CCF10D-6CE7-4F6F-AB5F-660C041FD2A3}"/>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9CC5A3A5-4B06-4CE8-9A5C-0962DBB0C7D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10950484"/>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41E689-E32A-495D-A8E9-C3FDC4A530BB}"/>
              </a:ext>
            </a:extLst>
          </p:cNvPr>
          <p:cNvSpPr>
            <a:spLocks noGrp="1"/>
          </p:cNvSpPr>
          <p:nvPr>
            <p:ph type="title"/>
          </p:nvPr>
        </p:nvSpPr>
        <p:spPr>
          <a:xfrm>
            <a:off x="838200" y="365125"/>
            <a:ext cx="10515600" cy="1325563"/>
          </a:xfrm>
        </p:spPr>
        <p:txBody>
          <a:bodyPr>
            <a:normAutofit/>
          </a:bodyPr>
          <a:lstStyle/>
          <a:p>
            <a:r>
              <a:rPr lang="nb-NO" b="1" dirty="0"/>
              <a:t>Gode steileegenskaper 3/4</a:t>
            </a:r>
          </a:p>
        </p:txBody>
      </p:sp>
      <p:graphicFrame>
        <p:nvGraphicFramePr>
          <p:cNvPr id="5" name="Plassholder for innhold 2">
            <a:extLst>
              <a:ext uri="{FF2B5EF4-FFF2-40B4-BE49-F238E27FC236}">
                <a16:creationId xmlns:a16="http://schemas.microsoft.com/office/drawing/2014/main" id="{EEAE3B8C-BCD0-4CF0-B28C-BEA6AF208780}"/>
              </a:ext>
            </a:extLst>
          </p:cNvPr>
          <p:cNvGraphicFramePr>
            <a:graphicFrameLocks noGrp="1"/>
          </p:cNvGraphicFramePr>
          <p:nvPr>
            <p:ph idx="1"/>
            <p:extLst>
              <p:ext uri="{D42A27DB-BD31-4B8C-83A1-F6EECF244321}">
                <p14:modId xmlns:p14="http://schemas.microsoft.com/office/powerpoint/2010/main" val="16328445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ssholder for dato 2">
            <a:extLst>
              <a:ext uri="{FF2B5EF4-FFF2-40B4-BE49-F238E27FC236}">
                <a16:creationId xmlns:a16="http://schemas.microsoft.com/office/drawing/2014/main" id="{C63CBAEE-8956-456B-9829-2F5D5FFBEE06}"/>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78FFE731-2734-464C-A2EE-914C18FDB63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643035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142565B0-10C4-464D-854D-08FFAD32FD4B}"/>
              </a:ext>
            </a:extLst>
          </p:cNvPr>
          <p:cNvSpPr>
            <a:spLocks noGrp="1"/>
          </p:cNvSpPr>
          <p:nvPr>
            <p:ph type="title"/>
          </p:nvPr>
        </p:nvSpPr>
        <p:spPr>
          <a:xfrm>
            <a:off x="838200" y="4435052"/>
            <a:ext cx="3093720" cy="1645920"/>
          </a:xfrm>
        </p:spPr>
        <p:txBody>
          <a:bodyPr>
            <a:normAutofit/>
          </a:bodyPr>
          <a:lstStyle/>
          <a:p>
            <a:r>
              <a:rPr lang="nb-NO" sz="2800" b="1" dirty="0"/>
              <a:t>Gode steileegenskaper 4/4</a:t>
            </a:r>
          </a:p>
        </p:txBody>
      </p:sp>
      <p:pic>
        <p:nvPicPr>
          <p:cNvPr id="9" name="Bilde 8">
            <a:extLst>
              <a:ext uri="{FF2B5EF4-FFF2-40B4-BE49-F238E27FC236}">
                <a16:creationId xmlns:a16="http://schemas.microsoft.com/office/drawing/2014/main" id="{EEEA13EA-30FE-4A64-9908-75EF1267D003}"/>
              </a:ext>
            </a:extLst>
          </p:cNvPr>
          <p:cNvPicPr>
            <a:picLocks noChangeAspect="1"/>
          </p:cNvPicPr>
          <p:nvPr/>
        </p:nvPicPr>
        <p:blipFill>
          <a:blip r:embed="rId2">
            <a:extLst>
              <a:ext uri="{28A0092B-C50C-407E-A947-70E740481C1C}">
                <a14:useLocalDpi xmlns:a14="http://schemas.microsoft.com/office/drawing/2010/main" val="0"/>
              </a:ext>
            </a:extLst>
          </a:blip>
          <a:srcRect l="82" r="82"/>
          <a:stretch/>
        </p:blipFill>
        <p:spPr>
          <a:xfrm>
            <a:off x="20" y="-6"/>
            <a:ext cx="3931900" cy="4005072"/>
          </a:xfrm>
          <a:prstGeom prst="rect">
            <a:avLst/>
          </a:prstGeom>
        </p:spPr>
      </p:pic>
      <p:pic>
        <p:nvPicPr>
          <p:cNvPr id="7" name="Bilde 6">
            <a:extLst>
              <a:ext uri="{FF2B5EF4-FFF2-40B4-BE49-F238E27FC236}">
                <a16:creationId xmlns:a16="http://schemas.microsoft.com/office/drawing/2014/main" id="{1D16F38B-B4AA-47F8-9DD8-1F86245496EA}"/>
              </a:ext>
            </a:extLst>
          </p:cNvPr>
          <p:cNvPicPr>
            <a:picLocks noChangeAspect="1"/>
          </p:cNvPicPr>
          <p:nvPr/>
        </p:nvPicPr>
        <p:blipFill rotWithShape="1">
          <a:blip r:embed="rId3">
            <a:extLst>
              <a:ext uri="{28A0092B-C50C-407E-A947-70E740481C1C}">
                <a14:useLocalDpi xmlns:a14="http://schemas.microsoft.com/office/drawing/2010/main" val="0"/>
              </a:ext>
            </a:extLst>
          </a:blip>
          <a:srcRect l="2801" r="2801"/>
          <a:stretch/>
        </p:blipFill>
        <p:spPr>
          <a:xfrm>
            <a:off x="4130040" y="6"/>
            <a:ext cx="3931920" cy="4005071"/>
          </a:xfrm>
          <a:prstGeom prst="rect">
            <a:avLst/>
          </a:prstGeom>
        </p:spPr>
      </p:pic>
      <p:pic>
        <p:nvPicPr>
          <p:cNvPr id="5" name="Plassholder for innhold 4" descr="Et bilde som inneholder fly, utendørs, sitter, parkert&#10;&#10;Automatisk generert beskrivelse">
            <a:extLst>
              <a:ext uri="{FF2B5EF4-FFF2-40B4-BE49-F238E27FC236}">
                <a16:creationId xmlns:a16="http://schemas.microsoft.com/office/drawing/2014/main" id="{958B3289-AD36-4F13-9345-A8C65622CBCC}"/>
              </a:ext>
            </a:extLst>
          </p:cNvPr>
          <p:cNvPicPr>
            <a:picLocks noChangeAspect="1"/>
          </p:cNvPicPr>
          <p:nvPr/>
        </p:nvPicPr>
        <p:blipFill rotWithShape="1">
          <a:blip r:embed="rId4">
            <a:extLst>
              <a:ext uri="{28A0092B-C50C-407E-A947-70E740481C1C}">
                <a14:useLocalDpi xmlns:a14="http://schemas.microsoft.com/office/drawing/2010/main" val="0"/>
              </a:ext>
            </a:extLst>
          </a:blip>
          <a:srcRect l="34470" r="-2" b="-2"/>
          <a:stretch/>
        </p:blipFill>
        <p:spPr>
          <a:xfrm>
            <a:off x="8260080" y="-1"/>
            <a:ext cx="3931920" cy="4005072"/>
          </a:xfrm>
          <a:prstGeom prst="rect">
            <a:avLst/>
          </a:prstGeom>
        </p:spPr>
      </p:pic>
      <p:sp>
        <p:nvSpPr>
          <p:cNvPr id="20" name="Rectangle 19">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03092"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CCCDEB16-66EA-491C-8D73-95C4537DE0D0}"/>
              </a:ext>
            </a:extLst>
          </p:cNvPr>
          <p:cNvSpPr>
            <a:spLocks noGrp="1"/>
          </p:cNvSpPr>
          <p:nvPr>
            <p:ph idx="1"/>
          </p:nvPr>
        </p:nvSpPr>
        <p:spPr>
          <a:xfrm>
            <a:off x="4380266" y="4435052"/>
            <a:ext cx="7104188" cy="1645920"/>
          </a:xfrm>
        </p:spPr>
        <p:txBody>
          <a:bodyPr anchor="ctr">
            <a:normAutofit/>
          </a:bodyPr>
          <a:lstStyle/>
          <a:p>
            <a:r>
              <a:rPr lang="en-US" sz="2000" dirty="0"/>
              <a:t>Fra </a:t>
            </a:r>
            <a:r>
              <a:rPr lang="en-US" sz="2000" dirty="0" err="1"/>
              <a:t>venstre</a:t>
            </a:r>
            <a:r>
              <a:rPr lang="en-US" sz="2000" dirty="0"/>
              <a:t>: </a:t>
            </a:r>
            <a:r>
              <a:rPr lang="en-US" sz="2000" dirty="0" err="1"/>
              <a:t>Stallstrips</a:t>
            </a:r>
            <a:endParaRPr lang="en-US" sz="2000" dirty="0"/>
          </a:p>
          <a:p>
            <a:r>
              <a:rPr lang="en-US" sz="2000" dirty="0"/>
              <a:t>I </a:t>
            </a:r>
            <a:r>
              <a:rPr lang="en-US" sz="2000" dirty="0" err="1"/>
              <a:t>midten</a:t>
            </a:r>
            <a:r>
              <a:rPr lang="en-US" sz="2000" dirty="0"/>
              <a:t>: </a:t>
            </a:r>
            <a:r>
              <a:rPr lang="en-US" sz="2000" dirty="0" err="1"/>
              <a:t>Vinglets</a:t>
            </a:r>
            <a:endParaRPr lang="en-US" sz="2000" dirty="0"/>
          </a:p>
          <a:p>
            <a:r>
              <a:rPr lang="en-US" sz="2000" dirty="0"/>
              <a:t>Til </a:t>
            </a:r>
            <a:r>
              <a:rPr lang="en-US" sz="2000" dirty="0" err="1"/>
              <a:t>høyre</a:t>
            </a:r>
            <a:r>
              <a:rPr lang="en-US" sz="2000" dirty="0"/>
              <a:t>: Stall fence / wing fence</a:t>
            </a:r>
          </a:p>
        </p:txBody>
      </p:sp>
      <p:sp>
        <p:nvSpPr>
          <p:cNvPr id="3" name="Plassholder for dato 2">
            <a:extLst>
              <a:ext uri="{FF2B5EF4-FFF2-40B4-BE49-F238E27FC236}">
                <a16:creationId xmlns:a16="http://schemas.microsoft.com/office/drawing/2014/main" id="{F29D13F8-05EC-4863-935B-F3487C1B0891}"/>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C32939FC-3A1D-4344-8326-BDFF0D78BDA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393902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Steilevarsel</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2378707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3EE030F-E9C7-4B25-8F92-CE1BCDD0D209}"/>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Flyet «sier i fra» - på en eller flere måter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Plassholder for innhold 2">
            <a:extLst>
              <a:ext uri="{FF2B5EF4-FFF2-40B4-BE49-F238E27FC236}">
                <a16:creationId xmlns:a16="http://schemas.microsoft.com/office/drawing/2014/main" id="{8A91F352-331A-41CD-A0B8-D9197D88A102}"/>
              </a:ext>
            </a:extLst>
          </p:cNvPr>
          <p:cNvSpPr>
            <a:spLocks noGrp="1"/>
          </p:cNvSpPr>
          <p:nvPr>
            <p:ph idx="1"/>
          </p:nvPr>
        </p:nvSpPr>
        <p:spPr>
          <a:xfrm>
            <a:off x="4976031" y="1079380"/>
            <a:ext cx="6377769" cy="4930246"/>
          </a:xfrm>
        </p:spPr>
        <p:txBody>
          <a:bodyPr anchor="ctr">
            <a:normAutofit lnSpcReduction="10000"/>
          </a:bodyPr>
          <a:lstStyle/>
          <a:p>
            <a:r>
              <a:rPr lang="nb-NO" sz="2400" dirty="0"/>
              <a:t>Nesestilling er høyere enn normalt (men som vi har sett – ikke nødvendigvis) </a:t>
            </a:r>
          </a:p>
          <a:p>
            <a:r>
              <a:rPr lang="nb-NO" sz="2400" dirty="0"/>
              <a:t>Farten er lav eller synkende </a:t>
            </a:r>
          </a:p>
          <a:p>
            <a:r>
              <a:rPr lang="nb-NO" sz="2400" dirty="0"/>
              <a:t>Det er en forandring i vindsuset </a:t>
            </a:r>
          </a:p>
          <a:p>
            <a:r>
              <a:rPr lang="nb-NO" sz="2400" dirty="0"/>
              <a:t>Viseren på fartsmåleren «blafrer» </a:t>
            </a:r>
          </a:p>
          <a:p>
            <a:r>
              <a:rPr lang="nb-NO" sz="2400" dirty="0"/>
              <a:t>Flyet rister </a:t>
            </a:r>
          </a:p>
          <a:p>
            <a:r>
              <a:rPr lang="nb-NO" sz="2400" dirty="0"/>
              <a:t>Høyderor, balanseror og / eller sideror har dårligere effekt </a:t>
            </a:r>
          </a:p>
          <a:p>
            <a:r>
              <a:rPr lang="nb-NO" sz="2400" dirty="0"/>
              <a:t>Flyet taper fort høyde </a:t>
            </a:r>
          </a:p>
          <a:p>
            <a:r>
              <a:rPr lang="nb-NO" sz="2400" dirty="0">
                <a:hlinkClick r:id="rId2"/>
              </a:rPr>
              <a:t>Steilevarslet sier ifra </a:t>
            </a:r>
            <a:r>
              <a:rPr lang="nb-NO" sz="2400" dirty="0"/>
              <a:t>(det kommer på ca. fem knop over steilehastigheten) eller lyser opp (om det varsles ved hjelp av lys). Men er noe upresis</a:t>
            </a:r>
          </a:p>
          <a:p>
            <a:endParaRPr lang="nb-NO" sz="2200" dirty="0"/>
          </a:p>
        </p:txBody>
      </p:sp>
      <p:sp>
        <p:nvSpPr>
          <p:cNvPr id="3" name="Plassholder for dato 2">
            <a:extLst>
              <a:ext uri="{FF2B5EF4-FFF2-40B4-BE49-F238E27FC236}">
                <a16:creationId xmlns:a16="http://schemas.microsoft.com/office/drawing/2014/main" id="{40E14F74-6A6D-48A7-9172-601928E3A018}"/>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FBA92D18-2F9F-4EC0-B217-43B6865F521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4331695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65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E338AC7-91AC-422D-8DF0-3687553B7BC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AoA</a:t>
            </a:r>
            <a:br>
              <a:rPr lang="en-US" sz="2600" b="1" kern="1200" dirty="0">
                <a:solidFill>
                  <a:srgbClr val="FFFFFF"/>
                </a:solidFill>
                <a:latin typeface="+mj-lt"/>
                <a:ea typeface="+mj-ea"/>
                <a:cs typeface="+mj-cs"/>
              </a:rPr>
            </a:br>
            <a:r>
              <a:rPr lang="en-US" sz="2600" b="1" kern="1200" dirty="0">
                <a:solidFill>
                  <a:srgbClr val="FFFFFF"/>
                </a:solidFill>
                <a:latin typeface="+mj-lt"/>
                <a:ea typeface="+mj-ea"/>
                <a:cs typeface="+mj-cs"/>
              </a:rPr>
              <a:t>indikator</a:t>
            </a:r>
            <a:br>
              <a:rPr lang="en-US" sz="2600" b="1" kern="1200" dirty="0">
                <a:solidFill>
                  <a:srgbClr val="FFFFFF"/>
                </a:solidFill>
                <a:latin typeface="+mj-lt"/>
                <a:ea typeface="+mj-ea"/>
                <a:cs typeface="+mj-cs"/>
              </a:rPr>
            </a:br>
            <a:r>
              <a:rPr lang="en-US" sz="1400" b="1" kern="1200" dirty="0">
                <a:solidFill>
                  <a:srgbClr val="FFFFFF"/>
                </a:solidFill>
                <a:latin typeface="+mj-lt"/>
                <a:ea typeface="+mj-ea"/>
                <a:cs typeface="+mj-cs"/>
                <a:hlinkClick r:id="rId2"/>
              </a:rPr>
              <a:t>(iconaircraft)</a:t>
            </a:r>
            <a:endParaRPr lang="en-US" sz="2600" b="1" kern="1200" dirty="0">
              <a:solidFill>
                <a:srgbClr val="FFFFFF"/>
              </a:solidFill>
              <a:latin typeface="+mj-lt"/>
              <a:ea typeface="+mj-ea"/>
              <a:cs typeface="+mj-cs"/>
            </a:endParaRPr>
          </a:p>
        </p:txBody>
      </p:sp>
      <p:pic>
        <p:nvPicPr>
          <p:cNvPr id="9" name="Plassholder for innhold 8" descr="Et bilde som inneholder kart&#10;&#10;Automatisk generert beskrivelse">
            <a:extLst>
              <a:ext uri="{FF2B5EF4-FFF2-40B4-BE49-F238E27FC236}">
                <a16:creationId xmlns:a16="http://schemas.microsoft.com/office/drawing/2014/main" id="{AEFC6AEA-AB0A-49E4-AEB1-655AF959F9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63478" y="635267"/>
            <a:ext cx="7845423" cy="5900287"/>
          </a:xfrm>
          <a:prstGeom prst="rect">
            <a:avLst/>
          </a:prstGeom>
        </p:spPr>
      </p:pic>
      <p:sp>
        <p:nvSpPr>
          <p:cNvPr id="3" name="Plassholder for dato 2">
            <a:extLst>
              <a:ext uri="{FF2B5EF4-FFF2-40B4-BE49-F238E27FC236}">
                <a16:creationId xmlns:a16="http://schemas.microsoft.com/office/drawing/2014/main" id="{A22B65E5-C58F-439E-A8F3-0C6F08BD5293}"/>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F504A825-D050-44CF-9519-E102AAD5FA8D}"/>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2284830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Steilinger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2074405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F9014D13-47A1-4D89-900F-E8B445D169ED}"/>
              </a:ext>
            </a:extLst>
          </p:cNvPr>
          <p:cNvSpPr>
            <a:spLocks noGrp="1"/>
          </p:cNvSpPr>
          <p:nvPr>
            <p:ph type="title"/>
          </p:nvPr>
        </p:nvSpPr>
        <p:spPr>
          <a:xfrm>
            <a:off x="526073" y="466578"/>
            <a:ext cx="11139854" cy="930447"/>
          </a:xfrm>
        </p:spPr>
        <p:txBody>
          <a:bodyPr vert="horz" lIns="91440" tIns="45720" rIns="91440" bIns="45720" rtlCol="0" anchor="b">
            <a:normAutofit fontScale="90000"/>
          </a:bodyPr>
          <a:lstStyle/>
          <a:p>
            <a:pPr algn="ctr"/>
            <a:r>
              <a:rPr lang="en-US" sz="5400" b="1" kern="1200" dirty="0">
                <a:solidFill>
                  <a:srgbClr val="FFFFFF"/>
                </a:solidFill>
                <a:latin typeface="+mj-lt"/>
                <a:ea typeface="+mj-ea"/>
                <a:cs typeface="+mj-cs"/>
              </a:rPr>
              <a:t>Steilinger i </a:t>
            </a:r>
            <a:r>
              <a:rPr lang="en-US" sz="5400" b="1" kern="1200" dirty="0" err="1">
                <a:solidFill>
                  <a:srgbClr val="FFFFFF"/>
                </a:solidFill>
                <a:latin typeface="+mj-lt"/>
                <a:ea typeface="+mj-ea"/>
                <a:cs typeface="+mj-cs"/>
              </a:rPr>
              <a:t>forskjellige</a:t>
            </a:r>
            <a:r>
              <a:rPr lang="en-US" sz="5400" b="1" kern="1200" dirty="0">
                <a:solidFill>
                  <a:srgbClr val="FFFFFF"/>
                </a:solidFill>
                <a:latin typeface="+mj-lt"/>
                <a:ea typeface="+mj-ea"/>
                <a:cs typeface="+mj-cs"/>
              </a:rPr>
              <a:t> </a:t>
            </a:r>
            <a:r>
              <a:rPr lang="en-US" sz="5400" b="1" kern="1200" dirty="0" err="1">
                <a:solidFill>
                  <a:srgbClr val="FFFFFF"/>
                </a:solidFill>
                <a:latin typeface="+mj-lt"/>
                <a:ea typeface="+mj-ea"/>
                <a:cs typeface="+mj-cs"/>
              </a:rPr>
              <a:t>konfigurasjoner</a:t>
            </a:r>
            <a:r>
              <a:rPr lang="en-US" sz="5400" b="1" kern="1200" dirty="0">
                <a:solidFill>
                  <a:srgbClr val="FFFFFF"/>
                </a:solidFill>
                <a:latin typeface="+mj-lt"/>
                <a:ea typeface="+mj-ea"/>
                <a:cs typeface="+mj-cs"/>
              </a:rPr>
              <a:t> 1/4</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lassholder for innhold 6" descr="Et bilde som inneholder kart&#10;&#10;Automatisk generert beskrivelse">
            <a:extLst>
              <a:ext uri="{FF2B5EF4-FFF2-40B4-BE49-F238E27FC236}">
                <a16:creationId xmlns:a16="http://schemas.microsoft.com/office/drawing/2014/main" id="{EC1598DE-9F05-4F02-8FBE-73638FAD8B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 y="2537759"/>
            <a:ext cx="11496821" cy="3017915"/>
          </a:xfrm>
          <a:prstGeom prst="rect">
            <a:avLst/>
          </a:prstGeom>
        </p:spPr>
      </p:pic>
      <p:sp>
        <p:nvSpPr>
          <p:cNvPr id="3" name="Plassholder for dato 2">
            <a:extLst>
              <a:ext uri="{FF2B5EF4-FFF2-40B4-BE49-F238E27FC236}">
                <a16:creationId xmlns:a16="http://schemas.microsoft.com/office/drawing/2014/main" id="{83BA71B0-D8EB-4992-B755-5A39C6483551}"/>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E71838D8-A0A3-4283-BEE5-9DF5B4B5302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5817329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F9014D13-47A1-4D89-900F-E8B445D169ED}"/>
              </a:ext>
            </a:extLst>
          </p:cNvPr>
          <p:cNvSpPr>
            <a:spLocks noGrp="1"/>
          </p:cNvSpPr>
          <p:nvPr>
            <p:ph type="title"/>
          </p:nvPr>
        </p:nvSpPr>
        <p:spPr>
          <a:xfrm>
            <a:off x="526073" y="466578"/>
            <a:ext cx="11139854" cy="930447"/>
          </a:xfrm>
        </p:spPr>
        <p:txBody>
          <a:bodyPr vert="horz" lIns="91440" tIns="45720" rIns="91440" bIns="45720" rtlCol="0" anchor="b">
            <a:normAutofit fontScale="90000"/>
          </a:bodyPr>
          <a:lstStyle/>
          <a:p>
            <a:pPr algn="ctr"/>
            <a:r>
              <a:rPr lang="en-US" sz="5400" b="1" kern="1200" dirty="0">
                <a:solidFill>
                  <a:srgbClr val="FFFFFF"/>
                </a:solidFill>
                <a:latin typeface="+mj-lt"/>
                <a:ea typeface="+mj-ea"/>
                <a:cs typeface="+mj-cs"/>
              </a:rPr>
              <a:t>Steilinger i </a:t>
            </a:r>
            <a:r>
              <a:rPr lang="en-US" sz="5400" b="1" kern="1200" dirty="0" err="1">
                <a:solidFill>
                  <a:srgbClr val="FFFFFF"/>
                </a:solidFill>
                <a:latin typeface="+mj-lt"/>
                <a:ea typeface="+mj-ea"/>
                <a:cs typeface="+mj-cs"/>
              </a:rPr>
              <a:t>forskjellige</a:t>
            </a:r>
            <a:r>
              <a:rPr lang="en-US" sz="5400" b="1" kern="1200" dirty="0">
                <a:solidFill>
                  <a:srgbClr val="FFFFFF"/>
                </a:solidFill>
                <a:latin typeface="+mj-lt"/>
                <a:ea typeface="+mj-ea"/>
                <a:cs typeface="+mj-cs"/>
              </a:rPr>
              <a:t> </a:t>
            </a:r>
            <a:r>
              <a:rPr lang="en-US" sz="5400" b="1" kern="1200" dirty="0" err="1">
                <a:solidFill>
                  <a:srgbClr val="FFFFFF"/>
                </a:solidFill>
                <a:latin typeface="+mj-lt"/>
                <a:ea typeface="+mj-ea"/>
                <a:cs typeface="+mj-cs"/>
              </a:rPr>
              <a:t>konfigurasjoner</a:t>
            </a:r>
            <a:r>
              <a:rPr lang="en-US" sz="5400" b="1" kern="1200" dirty="0">
                <a:solidFill>
                  <a:srgbClr val="FFFFFF"/>
                </a:solidFill>
                <a:latin typeface="+mj-lt"/>
                <a:ea typeface="+mj-ea"/>
                <a:cs typeface="+mj-cs"/>
              </a:rPr>
              <a:t> 2/4</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8" name="Plassholder for innhold 17" descr="Et bilde som inneholder tekst, kart&#10;&#10;Automatisk generert beskrivelse">
            <a:extLst>
              <a:ext uri="{FF2B5EF4-FFF2-40B4-BE49-F238E27FC236}">
                <a16:creationId xmlns:a16="http://schemas.microsoft.com/office/drawing/2014/main" id="{A90AB868-C68B-43BC-BEE2-5CAC9C304F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757" y="2624407"/>
            <a:ext cx="11884486" cy="3112249"/>
          </a:xfrm>
        </p:spPr>
      </p:pic>
      <p:sp>
        <p:nvSpPr>
          <p:cNvPr id="3" name="Plassholder for dato 2">
            <a:extLst>
              <a:ext uri="{FF2B5EF4-FFF2-40B4-BE49-F238E27FC236}">
                <a16:creationId xmlns:a16="http://schemas.microsoft.com/office/drawing/2014/main" id="{F4E2369C-22B6-444E-9F80-07D8AA0CD1DB}"/>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EC809BA5-62AE-4F46-8CC4-BCF57220964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12238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AFED89-FFBC-43E8-916E-3CE4DB149935}"/>
              </a:ext>
            </a:extLst>
          </p:cNvPr>
          <p:cNvSpPr>
            <a:spLocks noGrp="1"/>
          </p:cNvSpPr>
          <p:nvPr>
            <p:ph type="title"/>
          </p:nvPr>
        </p:nvSpPr>
        <p:spPr>
          <a:xfrm>
            <a:off x="648929" y="629266"/>
            <a:ext cx="6586491" cy="1676603"/>
          </a:xfrm>
        </p:spPr>
        <p:txBody>
          <a:bodyPr>
            <a:normAutofit/>
          </a:bodyPr>
          <a:lstStyle/>
          <a:p>
            <a:r>
              <a:rPr lang="nb-NO" b="1"/>
              <a:t>Newtons lover</a:t>
            </a:r>
            <a:endParaRPr lang="nb-NO" b="1" dirty="0"/>
          </a:p>
        </p:txBody>
      </p:sp>
      <p:sp>
        <p:nvSpPr>
          <p:cNvPr id="3" name="Plassholder for innhold 2">
            <a:extLst>
              <a:ext uri="{FF2B5EF4-FFF2-40B4-BE49-F238E27FC236}">
                <a16:creationId xmlns:a16="http://schemas.microsoft.com/office/drawing/2014/main" id="{63130AC1-E3EC-47CC-A570-0DA27C454FF6}"/>
              </a:ext>
            </a:extLst>
          </p:cNvPr>
          <p:cNvSpPr>
            <a:spLocks noGrp="1"/>
          </p:cNvSpPr>
          <p:nvPr>
            <p:ph idx="1"/>
          </p:nvPr>
        </p:nvSpPr>
        <p:spPr>
          <a:xfrm>
            <a:off x="648930" y="2438400"/>
            <a:ext cx="6586489" cy="3785419"/>
          </a:xfrm>
        </p:spPr>
        <p:txBody>
          <a:bodyPr>
            <a:normAutofit lnSpcReduction="10000"/>
          </a:bodyPr>
          <a:lstStyle/>
          <a:p>
            <a:pPr marL="514350" indent="-514350">
              <a:buAutoNum type="arabicPeriod"/>
            </a:pPr>
            <a:r>
              <a:rPr lang="nb-NO" dirty="0"/>
              <a:t>En gjenstand blir i ro eller beveger seg med konstant fart hvis ingen kraft påvirker gjenstanden eller hvis summen av kreftene er null</a:t>
            </a:r>
          </a:p>
          <a:p>
            <a:pPr marL="514350" indent="-514350">
              <a:buAutoNum type="arabicPeriod"/>
            </a:pPr>
            <a:r>
              <a:rPr lang="nb-NO" dirty="0"/>
              <a:t>Summen av kreftene som virker på et legeme er lik produktet av legemets masse og dets akselerasjon og akselerasjonen har samme retning som summen av kreftene </a:t>
            </a:r>
          </a:p>
          <a:p>
            <a:pPr marL="514350" indent="-514350">
              <a:buAutoNum type="arabicPeriod"/>
            </a:pPr>
            <a:r>
              <a:rPr lang="nb-NO" dirty="0"/>
              <a:t>For hver reaksjon er det en motreaksjon</a:t>
            </a:r>
          </a:p>
        </p:txBody>
      </p:sp>
      <p:pic>
        <p:nvPicPr>
          <p:cNvPr id="5" name="Bilde 4" descr="Et bilde som inneholder person, klær, kvinne, holder&#10;&#10;Automatisk generert beskrivelse">
            <a:extLst>
              <a:ext uri="{FF2B5EF4-FFF2-40B4-BE49-F238E27FC236}">
                <a16:creationId xmlns:a16="http://schemas.microsoft.com/office/drawing/2014/main" id="{DB03A152-9F73-47BE-9435-2A53C9803EA9}"/>
              </a:ext>
            </a:extLst>
          </p:cNvPr>
          <p:cNvPicPr>
            <a:picLocks noChangeAspect="1"/>
          </p:cNvPicPr>
          <p:nvPr/>
        </p:nvPicPr>
        <p:blipFill rotWithShape="1">
          <a:blip r:embed="rId2">
            <a:extLst>
              <a:ext uri="{28A0092B-C50C-407E-A947-70E740481C1C}">
                <a14:useLocalDpi xmlns:a14="http://schemas.microsoft.com/office/drawing/2010/main" val="0"/>
              </a:ext>
            </a:extLst>
          </a:blip>
          <a:srcRect l="7087"/>
          <a:stretch/>
        </p:blipFill>
        <p:spPr>
          <a:xfrm>
            <a:off x="7556408" y="10"/>
            <a:ext cx="4635591" cy="6857990"/>
          </a:xfrm>
          <a:prstGeom prst="rect">
            <a:avLst/>
          </a:prstGeom>
          <a:effectLst/>
        </p:spPr>
      </p:pic>
      <p:sp>
        <p:nvSpPr>
          <p:cNvPr id="4" name="Plassholder for dato 3">
            <a:extLst>
              <a:ext uri="{FF2B5EF4-FFF2-40B4-BE49-F238E27FC236}">
                <a16:creationId xmlns:a16="http://schemas.microsoft.com/office/drawing/2014/main" id="{D5790E57-8C87-436C-AE72-C0CD1BE472C2}"/>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BCEA6DC3-ECE2-4F58-8CE4-28B96E0787E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1206659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F9014D13-47A1-4D89-900F-E8B445D169ED}"/>
              </a:ext>
            </a:extLst>
          </p:cNvPr>
          <p:cNvSpPr>
            <a:spLocks noGrp="1"/>
          </p:cNvSpPr>
          <p:nvPr>
            <p:ph type="title"/>
          </p:nvPr>
        </p:nvSpPr>
        <p:spPr>
          <a:xfrm>
            <a:off x="526073" y="466578"/>
            <a:ext cx="11139854" cy="930447"/>
          </a:xfrm>
        </p:spPr>
        <p:txBody>
          <a:bodyPr vert="horz" lIns="91440" tIns="45720" rIns="91440" bIns="45720" rtlCol="0" anchor="b">
            <a:normAutofit fontScale="90000"/>
          </a:bodyPr>
          <a:lstStyle/>
          <a:p>
            <a:pPr algn="ctr"/>
            <a:r>
              <a:rPr lang="en-US" sz="5400" b="1" kern="1200" dirty="0">
                <a:solidFill>
                  <a:srgbClr val="FFFFFF"/>
                </a:solidFill>
                <a:latin typeface="+mj-lt"/>
                <a:ea typeface="+mj-ea"/>
                <a:cs typeface="+mj-cs"/>
              </a:rPr>
              <a:t>Steilinger i </a:t>
            </a:r>
            <a:r>
              <a:rPr lang="en-US" sz="5400" b="1" kern="1200" dirty="0" err="1">
                <a:solidFill>
                  <a:srgbClr val="FFFFFF"/>
                </a:solidFill>
                <a:latin typeface="+mj-lt"/>
                <a:ea typeface="+mj-ea"/>
                <a:cs typeface="+mj-cs"/>
              </a:rPr>
              <a:t>forskjellige</a:t>
            </a:r>
            <a:r>
              <a:rPr lang="en-US" sz="5400" b="1" kern="1200" dirty="0">
                <a:solidFill>
                  <a:srgbClr val="FFFFFF"/>
                </a:solidFill>
                <a:latin typeface="+mj-lt"/>
                <a:ea typeface="+mj-ea"/>
                <a:cs typeface="+mj-cs"/>
              </a:rPr>
              <a:t> </a:t>
            </a:r>
            <a:r>
              <a:rPr lang="en-US" sz="5400" b="1" kern="1200" dirty="0" err="1">
                <a:solidFill>
                  <a:srgbClr val="FFFFFF"/>
                </a:solidFill>
                <a:latin typeface="+mj-lt"/>
                <a:ea typeface="+mj-ea"/>
                <a:cs typeface="+mj-cs"/>
              </a:rPr>
              <a:t>konfigurasjoner</a:t>
            </a:r>
            <a:r>
              <a:rPr lang="en-US" sz="5400" b="1" kern="1200" dirty="0">
                <a:solidFill>
                  <a:srgbClr val="FFFFFF"/>
                </a:solidFill>
                <a:latin typeface="+mj-lt"/>
                <a:ea typeface="+mj-ea"/>
                <a:cs typeface="+mj-cs"/>
              </a:rPr>
              <a:t> 3/4</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lassholder for innhold 7" descr="Et bilde som inneholder kart&#10;&#10;Automatisk generert beskrivelse">
            <a:extLst>
              <a:ext uri="{FF2B5EF4-FFF2-40B4-BE49-F238E27FC236}">
                <a16:creationId xmlns:a16="http://schemas.microsoft.com/office/drawing/2014/main" id="{44E67DEE-47BD-43D2-895A-469F90F4FD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690" y="2465252"/>
            <a:ext cx="11372620" cy="3155902"/>
          </a:xfrm>
          <a:prstGeom prst="rect">
            <a:avLst/>
          </a:prstGeom>
        </p:spPr>
      </p:pic>
      <p:sp>
        <p:nvSpPr>
          <p:cNvPr id="3" name="Plassholder for dato 2">
            <a:extLst>
              <a:ext uri="{FF2B5EF4-FFF2-40B4-BE49-F238E27FC236}">
                <a16:creationId xmlns:a16="http://schemas.microsoft.com/office/drawing/2014/main" id="{6F7478DB-71D5-40EC-B4B1-4D16BB7CF402}"/>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128FD38A-E524-4FF0-AEA6-8BBA42902F09}"/>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5340599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F9014D13-47A1-4D89-900F-E8B445D169ED}"/>
              </a:ext>
            </a:extLst>
          </p:cNvPr>
          <p:cNvSpPr>
            <a:spLocks noGrp="1"/>
          </p:cNvSpPr>
          <p:nvPr>
            <p:ph type="title"/>
          </p:nvPr>
        </p:nvSpPr>
        <p:spPr>
          <a:xfrm>
            <a:off x="526073" y="466578"/>
            <a:ext cx="11139854" cy="930447"/>
          </a:xfrm>
        </p:spPr>
        <p:txBody>
          <a:bodyPr vert="horz" lIns="91440" tIns="45720" rIns="91440" bIns="45720" rtlCol="0" anchor="b">
            <a:normAutofit fontScale="90000"/>
          </a:bodyPr>
          <a:lstStyle/>
          <a:p>
            <a:pPr algn="ctr"/>
            <a:r>
              <a:rPr lang="en-US" sz="5400" b="1" kern="1200" dirty="0">
                <a:solidFill>
                  <a:srgbClr val="FFFFFF"/>
                </a:solidFill>
                <a:latin typeface="+mj-lt"/>
                <a:ea typeface="+mj-ea"/>
                <a:cs typeface="+mj-cs"/>
              </a:rPr>
              <a:t>Steilinger i </a:t>
            </a:r>
            <a:r>
              <a:rPr lang="en-US" sz="5400" b="1" kern="1200" dirty="0" err="1">
                <a:solidFill>
                  <a:srgbClr val="FFFFFF"/>
                </a:solidFill>
                <a:latin typeface="+mj-lt"/>
                <a:ea typeface="+mj-ea"/>
                <a:cs typeface="+mj-cs"/>
              </a:rPr>
              <a:t>forskjellige</a:t>
            </a:r>
            <a:r>
              <a:rPr lang="en-US" sz="5400" b="1" kern="1200" dirty="0">
                <a:solidFill>
                  <a:srgbClr val="FFFFFF"/>
                </a:solidFill>
                <a:latin typeface="+mj-lt"/>
                <a:ea typeface="+mj-ea"/>
                <a:cs typeface="+mj-cs"/>
              </a:rPr>
              <a:t> </a:t>
            </a:r>
            <a:r>
              <a:rPr lang="en-US" sz="5400" b="1" kern="1200" dirty="0" err="1">
                <a:solidFill>
                  <a:srgbClr val="FFFFFF"/>
                </a:solidFill>
                <a:latin typeface="+mj-lt"/>
                <a:ea typeface="+mj-ea"/>
                <a:cs typeface="+mj-cs"/>
              </a:rPr>
              <a:t>konfigurasjoner</a:t>
            </a:r>
            <a:r>
              <a:rPr lang="en-US" sz="5400" b="1" kern="1200" dirty="0">
                <a:solidFill>
                  <a:srgbClr val="FFFFFF"/>
                </a:solidFill>
                <a:latin typeface="+mj-lt"/>
                <a:ea typeface="+mj-ea"/>
                <a:cs typeface="+mj-cs"/>
              </a:rPr>
              <a:t> 4/4</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lassholder for innhold 4">
            <a:extLst>
              <a:ext uri="{FF2B5EF4-FFF2-40B4-BE49-F238E27FC236}">
                <a16:creationId xmlns:a16="http://schemas.microsoft.com/office/drawing/2014/main" id="{38B84545-77E9-4632-B5E0-294AB8A6E4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216" y="2506107"/>
            <a:ext cx="11495567" cy="3269051"/>
          </a:xfrm>
        </p:spPr>
      </p:pic>
      <p:sp>
        <p:nvSpPr>
          <p:cNvPr id="3" name="Plassholder for dato 2">
            <a:extLst>
              <a:ext uri="{FF2B5EF4-FFF2-40B4-BE49-F238E27FC236}">
                <a16:creationId xmlns:a16="http://schemas.microsoft.com/office/drawing/2014/main" id="{4878CD70-C1FF-4910-9813-FBB2416349A6}"/>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F82BC1BC-0178-4482-9B0D-5C26FF31219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054468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Utvikling av spinn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37266367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D8C5074-E018-402D-8918-D07C6636DC86}"/>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Spinn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87F75082-3B76-4BC0-92D9-6B3EB16D3916}"/>
              </a:ext>
            </a:extLst>
          </p:cNvPr>
          <p:cNvSpPr>
            <a:spLocks noGrp="1"/>
          </p:cNvSpPr>
          <p:nvPr>
            <p:ph idx="1"/>
          </p:nvPr>
        </p:nvSpPr>
        <p:spPr>
          <a:xfrm>
            <a:off x="4976031" y="963877"/>
            <a:ext cx="6377769" cy="4930246"/>
          </a:xfrm>
        </p:spPr>
        <p:txBody>
          <a:bodyPr anchor="ctr">
            <a:normAutofit/>
          </a:bodyPr>
          <a:lstStyle/>
          <a:p>
            <a:r>
              <a:rPr lang="nb-NO" sz="2400" dirty="0"/>
              <a:t>Fortsettelse på en steiling</a:t>
            </a:r>
          </a:p>
          <a:p>
            <a:r>
              <a:rPr lang="nb-NO" sz="2400" dirty="0"/>
              <a:t>Den ene vingen har sluttet å fly – luftstrømmen over vingen er helt turbulent</a:t>
            </a:r>
          </a:p>
          <a:p>
            <a:r>
              <a:rPr lang="nb-NO" sz="2400" dirty="0"/>
              <a:t>Den andre vingen fortsetter å fly – og har fremdeles noe laminær luftstrøm over vingen</a:t>
            </a:r>
          </a:p>
          <a:p>
            <a:r>
              <a:rPr lang="nb-NO" sz="2400" dirty="0"/>
              <a:t>Vingen som steiler først, dropper ned</a:t>
            </a:r>
          </a:p>
          <a:p>
            <a:r>
              <a:rPr lang="nb-NO" sz="2400" dirty="0"/>
              <a:t>Flyet begynner å dreie rundt vertikalaksen i samme retning som den nedgående vingen – og både krenger og dreier</a:t>
            </a:r>
          </a:p>
          <a:p>
            <a:r>
              <a:rPr lang="nb-NO" sz="2400" dirty="0"/>
              <a:t>Kategorier: Normal, invertert og flatspinn</a:t>
            </a:r>
          </a:p>
        </p:txBody>
      </p:sp>
      <p:sp>
        <p:nvSpPr>
          <p:cNvPr id="4" name="Plassholder for dato 3">
            <a:extLst>
              <a:ext uri="{FF2B5EF4-FFF2-40B4-BE49-F238E27FC236}">
                <a16:creationId xmlns:a16="http://schemas.microsoft.com/office/drawing/2014/main" id="{F6E55EB5-20B2-4F20-9949-A2664ADD271B}"/>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3E120DF4-E867-4A7E-9131-E3A6F935A6D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0107492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E0B3E8-B780-4240-9B92-85E7C4E92782}"/>
              </a:ext>
            </a:extLst>
          </p:cNvPr>
          <p:cNvSpPr>
            <a:spLocks noGrp="1"/>
          </p:cNvSpPr>
          <p:nvPr>
            <p:ph type="title"/>
          </p:nvPr>
        </p:nvSpPr>
        <p:spPr>
          <a:xfrm>
            <a:off x="5515429" y="629268"/>
            <a:ext cx="6364514" cy="1286160"/>
          </a:xfrm>
        </p:spPr>
        <p:txBody>
          <a:bodyPr anchor="b">
            <a:normAutofit/>
          </a:bodyPr>
          <a:lstStyle/>
          <a:p>
            <a:r>
              <a:rPr lang="nb-NO" sz="4100" b="1" dirty="0"/>
              <a:t>Kjennetegn på et vanlig spinn</a:t>
            </a:r>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F4778"/>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B50C1025-2630-469D-9E76-E98CD0AD3C9B}"/>
              </a:ext>
            </a:extLst>
          </p:cNvPr>
          <p:cNvSpPr>
            <a:spLocks noGrp="1"/>
          </p:cNvSpPr>
          <p:nvPr>
            <p:ph idx="1"/>
          </p:nvPr>
        </p:nvSpPr>
        <p:spPr>
          <a:xfrm>
            <a:off x="5515429" y="2438400"/>
            <a:ext cx="6036491" cy="3785419"/>
          </a:xfrm>
        </p:spPr>
        <p:txBody>
          <a:bodyPr>
            <a:normAutofit/>
          </a:bodyPr>
          <a:lstStyle/>
          <a:p>
            <a:r>
              <a:rPr lang="nb-NO" dirty="0"/>
              <a:t>Bratt vinkel – nesen på flyet peker ned</a:t>
            </a:r>
          </a:p>
          <a:p>
            <a:r>
              <a:rPr lang="nb-NO" dirty="0"/>
              <a:t>Rask rotasjon</a:t>
            </a:r>
          </a:p>
          <a:p>
            <a:r>
              <a:rPr lang="nb-NO" dirty="0"/>
              <a:t>Lav eller flimrete fartsmålervisning</a:t>
            </a:r>
          </a:p>
          <a:p>
            <a:r>
              <a:rPr lang="nb-NO" dirty="0"/>
              <a:t>Meget høy gjennomsynk</a:t>
            </a:r>
          </a:p>
          <a:p>
            <a:r>
              <a:rPr lang="nb-NO" dirty="0"/>
              <a:t>Manglende respons fra balanse- og høyderor</a:t>
            </a:r>
          </a:p>
          <a:p>
            <a:pPr marL="0" indent="0">
              <a:buNone/>
            </a:pPr>
            <a:endParaRPr lang="nb-NO" sz="2000" dirty="0"/>
          </a:p>
        </p:txBody>
      </p:sp>
      <p:sp>
        <p:nvSpPr>
          <p:cNvPr id="4" name="Plassholder for dato 3">
            <a:extLst>
              <a:ext uri="{FF2B5EF4-FFF2-40B4-BE49-F238E27FC236}">
                <a16:creationId xmlns:a16="http://schemas.microsoft.com/office/drawing/2014/main" id="{AF5887C6-8C99-4561-BD9B-5DC474A1FA90}"/>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33C1D067-DA58-4C8B-9D50-32A93B71A9D5}"/>
              </a:ext>
            </a:extLst>
          </p:cNvPr>
          <p:cNvSpPr>
            <a:spLocks noGrp="1"/>
          </p:cNvSpPr>
          <p:nvPr>
            <p:ph type="ftr" sz="quarter" idx="11"/>
          </p:nvPr>
        </p:nvSpPr>
        <p:spPr/>
        <p:txBody>
          <a:bodyPr/>
          <a:lstStyle/>
          <a:p>
            <a:r>
              <a:rPr lang="nb-NO" dirty="0"/>
              <a:t>Versjon 1</a:t>
            </a:r>
          </a:p>
        </p:txBody>
      </p:sp>
      <p:pic>
        <p:nvPicPr>
          <p:cNvPr id="5" name="Bilde 4">
            <a:extLst>
              <a:ext uri="{FF2B5EF4-FFF2-40B4-BE49-F238E27FC236}">
                <a16:creationId xmlns:a16="http://schemas.microsoft.com/office/drawing/2014/main" id="{F2697AA4-62F5-4C9C-9FFD-6372B5951FA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 y="52727"/>
            <a:ext cx="5336579" cy="6805259"/>
          </a:xfrm>
          <a:prstGeom prst="rect">
            <a:avLst/>
          </a:prstGeom>
          <a:effectLst/>
        </p:spPr>
      </p:pic>
    </p:spTree>
    <p:extLst>
      <p:ext uri="{BB962C8B-B14F-4D97-AF65-F5344CB8AC3E}">
        <p14:creationId xmlns:p14="http://schemas.microsoft.com/office/powerpoint/2010/main" val="14185235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8C808B1-46D7-4CBA-BED5-88C47889F341}"/>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Kjennetegn på et invertert- og et flatspinn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2996015-A646-462E-B6E5-557AAB309D41}"/>
              </a:ext>
            </a:extLst>
          </p:cNvPr>
          <p:cNvSpPr>
            <a:spLocks noGrp="1"/>
          </p:cNvSpPr>
          <p:nvPr>
            <p:ph idx="1"/>
          </p:nvPr>
        </p:nvSpPr>
        <p:spPr>
          <a:xfrm>
            <a:off x="4976031" y="963877"/>
            <a:ext cx="6377769" cy="4930246"/>
          </a:xfrm>
        </p:spPr>
        <p:txBody>
          <a:bodyPr anchor="ctr">
            <a:normAutofit/>
          </a:bodyPr>
          <a:lstStyle/>
          <a:p>
            <a:r>
              <a:rPr lang="nb-NO" sz="2400"/>
              <a:t>Invertert spinn:</a:t>
            </a:r>
          </a:p>
          <a:p>
            <a:pPr>
              <a:buFontTx/>
              <a:buChar char="-"/>
            </a:pPr>
            <a:r>
              <a:rPr lang="nb-NO" sz="2400"/>
              <a:t>Flyet ligger opp-ned i spinnet</a:t>
            </a:r>
          </a:p>
          <a:p>
            <a:pPr>
              <a:buFontTx/>
              <a:buChar char="-"/>
            </a:pPr>
            <a:r>
              <a:rPr lang="nb-NO" sz="2400"/>
              <a:t>Krenge- og girebevegelsene foregår i motsatte retninger</a:t>
            </a:r>
          </a:p>
          <a:p>
            <a:r>
              <a:rPr lang="nb-NO" sz="2400"/>
              <a:t>Flatspinn:</a:t>
            </a:r>
          </a:p>
          <a:p>
            <a:pPr>
              <a:buFontTx/>
              <a:buChar char="-"/>
            </a:pPr>
            <a:r>
              <a:rPr lang="nb-NO" sz="2400"/>
              <a:t>Flyet girer rundt vertikalaksen</a:t>
            </a:r>
          </a:p>
          <a:p>
            <a:pPr>
              <a:buFontTx/>
              <a:buChar char="-"/>
            </a:pPr>
            <a:r>
              <a:rPr lang="nb-NO" sz="2400"/>
              <a:t>Stilling i luften ligger nesten parallelt med horisontlinjen</a:t>
            </a:r>
          </a:p>
          <a:p>
            <a:pPr>
              <a:buFontTx/>
              <a:buChar char="-"/>
            </a:pPr>
            <a:r>
              <a:rPr lang="nb-NO" sz="2400"/>
              <a:t>Høy rotasjonshastighet</a:t>
            </a:r>
          </a:p>
        </p:txBody>
      </p:sp>
      <p:sp>
        <p:nvSpPr>
          <p:cNvPr id="4" name="Plassholder for dato 3">
            <a:extLst>
              <a:ext uri="{FF2B5EF4-FFF2-40B4-BE49-F238E27FC236}">
                <a16:creationId xmlns:a16="http://schemas.microsoft.com/office/drawing/2014/main" id="{15989A40-C5B2-46B8-8404-40DA19063275}"/>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4E7AB063-83BC-4F80-A6BB-D9E1B7CF0AF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6737485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9EE6193-E75D-4C34-8EB9-76884A396D75}"/>
              </a:ext>
            </a:extLst>
          </p:cNvPr>
          <p:cNvSpPr>
            <a:spLocks noGrp="1"/>
          </p:cNvSpPr>
          <p:nvPr>
            <p:ph type="title"/>
          </p:nvPr>
        </p:nvSpPr>
        <p:spPr>
          <a:xfrm>
            <a:off x="414069" y="914400"/>
            <a:ext cx="2018580" cy="2887579"/>
          </a:xfrm>
        </p:spPr>
        <p:txBody>
          <a:bodyPr vert="horz" lIns="91440" tIns="45720" rIns="91440" bIns="45720" rtlCol="0" anchor="b">
            <a:normAutofit/>
          </a:bodyPr>
          <a:lstStyle/>
          <a:p>
            <a:pPr algn="ctr"/>
            <a:r>
              <a:rPr lang="en-US" sz="4000" kern="1200" dirty="0" err="1">
                <a:solidFill>
                  <a:srgbClr val="FFFFFF"/>
                </a:solidFill>
                <a:latin typeface="+mj-lt"/>
                <a:ea typeface="+mj-ea"/>
                <a:cs typeface="+mj-cs"/>
              </a:rPr>
              <a:t>Spinnets</a:t>
            </a:r>
            <a:r>
              <a:rPr lang="en-US" sz="4000" kern="1200" dirty="0">
                <a:solidFill>
                  <a:srgbClr val="FFFFFF"/>
                </a:solidFill>
                <a:latin typeface="+mj-lt"/>
                <a:ea typeface="+mj-ea"/>
                <a:cs typeface="+mj-cs"/>
              </a:rPr>
              <a:t> </a:t>
            </a:r>
            <a:br>
              <a:rPr lang="en-US" sz="4000" kern="1200" dirty="0">
                <a:solidFill>
                  <a:srgbClr val="FFFFFF"/>
                </a:solidFill>
                <a:latin typeface="+mj-lt"/>
                <a:ea typeface="+mj-ea"/>
                <a:cs typeface="+mj-cs"/>
              </a:rPr>
            </a:br>
            <a:r>
              <a:rPr lang="en-US" sz="4000" kern="1200" dirty="0" err="1">
                <a:solidFill>
                  <a:srgbClr val="FFFFFF"/>
                </a:solidFill>
                <a:latin typeface="+mj-lt"/>
                <a:ea typeface="+mj-ea"/>
                <a:cs typeface="+mj-cs"/>
              </a:rPr>
              <a:t>faser</a:t>
            </a:r>
            <a:endParaRPr lang="en-US" sz="4000" kern="1200" dirty="0">
              <a:solidFill>
                <a:srgbClr val="FFFFFF"/>
              </a:solidFill>
              <a:latin typeface="+mj-lt"/>
              <a:ea typeface="+mj-ea"/>
              <a:cs typeface="+mj-cs"/>
            </a:endParaRPr>
          </a:p>
        </p:txBody>
      </p:sp>
      <p:cxnSp>
        <p:nvCxnSpPr>
          <p:cNvPr id="39" name="Straight Connector 3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ssholder for innhold 4" descr="Et bilde som inneholder tekst, kart&#10;&#10;Automatisk generert beskrivelse">
            <a:extLst>
              <a:ext uri="{FF2B5EF4-FFF2-40B4-BE49-F238E27FC236}">
                <a16:creationId xmlns:a16="http://schemas.microsoft.com/office/drawing/2014/main" id="{87BD3E5F-3D60-4C5D-876E-6D10D764F3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2392" y="211756"/>
            <a:ext cx="9799609" cy="6363568"/>
          </a:xfrm>
          <a:prstGeom prst="rect">
            <a:avLst/>
          </a:prstGeom>
        </p:spPr>
      </p:pic>
      <p:sp>
        <p:nvSpPr>
          <p:cNvPr id="3" name="Plassholder for dato 2">
            <a:extLst>
              <a:ext uri="{FF2B5EF4-FFF2-40B4-BE49-F238E27FC236}">
                <a16:creationId xmlns:a16="http://schemas.microsoft.com/office/drawing/2014/main" id="{1BDB7AF0-21BA-4CF6-AF56-56AB4A97B4E9}"/>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BE743FE9-E1B1-4B0A-970E-6A270F9C59C6}"/>
              </a:ext>
            </a:extLst>
          </p:cNvPr>
          <p:cNvSpPr>
            <a:spLocks noGrp="1"/>
          </p:cNvSpPr>
          <p:nvPr>
            <p:ph type="ftr" sz="quarter" idx="11"/>
          </p:nvPr>
        </p:nvSpPr>
        <p:spPr>
          <a:xfrm>
            <a:off x="3940834" y="6070723"/>
            <a:ext cx="4114800" cy="365125"/>
          </a:xfrm>
        </p:spPr>
        <p:txBody>
          <a:bodyPr/>
          <a:lstStyle/>
          <a:p>
            <a:r>
              <a:rPr lang="nb-NO" dirty="0"/>
              <a:t>Versjon 1</a:t>
            </a:r>
          </a:p>
        </p:txBody>
      </p:sp>
    </p:spTree>
    <p:extLst>
      <p:ext uri="{BB962C8B-B14F-4D97-AF65-F5344CB8AC3E}">
        <p14:creationId xmlns:p14="http://schemas.microsoft.com/office/powerpoint/2010/main" val="1932353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B6C3944-F364-472B-AA50-8E65F52AFFB7}"/>
              </a:ext>
            </a:extLst>
          </p:cNvPr>
          <p:cNvSpPr>
            <a:spLocks noGrp="1"/>
          </p:cNvSpPr>
          <p:nvPr>
            <p:ph type="title"/>
          </p:nvPr>
        </p:nvSpPr>
        <p:spPr>
          <a:xfrm>
            <a:off x="838200" y="963877"/>
            <a:ext cx="3494362" cy="4930246"/>
          </a:xfrm>
        </p:spPr>
        <p:txBody>
          <a:bodyPr>
            <a:normAutofit/>
          </a:bodyPr>
          <a:lstStyle/>
          <a:p>
            <a:pPr algn="r"/>
            <a:r>
              <a:rPr lang="nb-NO" sz="4100" b="1">
                <a:solidFill>
                  <a:schemeClr val="accent1"/>
                </a:solidFill>
              </a:rPr>
              <a:t>Normalmetode for å komme ut av et spinn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34E7E88A-54AA-48C9-93BE-CC26B7932890}"/>
              </a:ext>
            </a:extLst>
          </p:cNvPr>
          <p:cNvSpPr>
            <a:spLocks noGrp="1"/>
          </p:cNvSpPr>
          <p:nvPr>
            <p:ph idx="1"/>
          </p:nvPr>
        </p:nvSpPr>
        <p:spPr>
          <a:xfrm>
            <a:off x="4976031" y="963877"/>
            <a:ext cx="6377769" cy="4930246"/>
          </a:xfrm>
        </p:spPr>
        <p:txBody>
          <a:bodyPr anchor="ctr">
            <a:normAutofit fontScale="92500" lnSpcReduction="10000"/>
          </a:bodyPr>
          <a:lstStyle/>
          <a:p>
            <a:pPr marL="514350" indent="-514350">
              <a:buAutoNum type="arabicPeriod"/>
            </a:pPr>
            <a:r>
              <a:rPr lang="nb-NO" sz="2600" dirty="0"/>
              <a:t>Motor til tomgang </a:t>
            </a:r>
          </a:p>
          <a:p>
            <a:pPr marL="514350" indent="-514350">
              <a:buAutoNum type="arabicPeriod"/>
            </a:pPr>
            <a:r>
              <a:rPr lang="nb-NO" sz="2600" dirty="0"/>
              <a:t>Sparker fullt motsatt sideror for å redusere giringen </a:t>
            </a:r>
          </a:p>
          <a:p>
            <a:pPr marL="514350" indent="-514350">
              <a:buAutoNum type="arabicPeriod"/>
            </a:pPr>
            <a:r>
              <a:rPr lang="nb-NO" sz="2600" dirty="0"/>
              <a:t>Sentrerer balanserorene for å redusere angrepsvinkelen på vingen som går ned </a:t>
            </a:r>
          </a:p>
          <a:p>
            <a:pPr marL="514350" indent="-514350">
              <a:buAutoNum type="arabicPeriod"/>
            </a:pPr>
            <a:r>
              <a:rPr lang="nb-NO" sz="2600" dirty="0"/>
              <a:t>Skyver stikka eller rattet progressivt fremover til rotasjonen stopper for å ta flyet ut av steilingen </a:t>
            </a:r>
          </a:p>
          <a:p>
            <a:pPr marL="514350" indent="-514350">
              <a:buAutoNum type="arabicPeriod"/>
            </a:pPr>
            <a:r>
              <a:rPr lang="nb-NO" sz="2600" dirty="0"/>
              <a:t>Sentrerer sideroret når rotasjonen har stoppet </a:t>
            </a:r>
          </a:p>
          <a:p>
            <a:pPr marL="514350" indent="-514350">
              <a:buAutoNum type="arabicPeriod"/>
            </a:pPr>
            <a:r>
              <a:rPr lang="nb-NO" sz="2600" dirty="0"/>
              <a:t>Retter opp fra stupet vi er kommet inn i</a:t>
            </a:r>
          </a:p>
          <a:p>
            <a:pPr marL="514350" indent="-514350">
              <a:buAutoNum type="arabicPeriod"/>
            </a:pPr>
            <a:r>
              <a:rPr lang="nb-NO" sz="2600" dirty="0"/>
              <a:t>Gir på motorkraft </a:t>
            </a:r>
            <a:br>
              <a:rPr lang="nb-NO" sz="2400" dirty="0"/>
            </a:br>
            <a:br>
              <a:rPr lang="nb-NO" sz="2400" dirty="0"/>
            </a:br>
            <a:r>
              <a:rPr lang="nb-NO" sz="2200" dirty="0"/>
              <a:t>(Faktorenes orden er </a:t>
            </a:r>
            <a:r>
              <a:rPr lang="nb-NO" sz="2200" b="1" i="1" dirty="0"/>
              <a:t>ikke</a:t>
            </a:r>
            <a:r>
              <a:rPr lang="nb-NO" sz="2200" dirty="0"/>
              <a:t> likegyldig)</a:t>
            </a:r>
          </a:p>
        </p:txBody>
      </p:sp>
      <p:sp>
        <p:nvSpPr>
          <p:cNvPr id="4" name="Plassholder for dato 3">
            <a:extLst>
              <a:ext uri="{FF2B5EF4-FFF2-40B4-BE49-F238E27FC236}">
                <a16:creationId xmlns:a16="http://schemas.microsoft.com/office/drawing/2014/main" id="{A71F5F77-0C0F-45E9-B0E3-AD94C173FB29}"/>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52A174A4-874A-45ED-8A5D-F33973FF4CF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1140378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Muligheter for å endre C</a:t>
            </a:r>
            <a:r>
              <a:rPr lang="nb-NO" sz="1800" dirty="0">
                <a:solidFill>
                  <a:schemeClr val="tx1">
                    <a:lumMod val="85000"/>
                    <a:lumOff val="15000"/>
                  </a:schemeClr>
                </a:solidFill>
              </a:rPr>
              <a:t>L</a:t>
            </a:r>
            <a:r>
              <a:rPr lang="nb-NO" sz="3600" dirty="0">
                <a:solidFill>
                  <a:schemeClr val="tx1">
                    <a:lumMod val="85000"/>
                    <a:lumOff val="15000"/>
                  </a:schemeClr>
                </a:solidFill>
              </a:rPr>
              <a:t> max</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29747466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4">
            <a:extLst>
              <a:ext uri="{FF2B5EF4-FFF2-40B4-BE49-F238E27FC236}">
                <a16:creationId xmlns:a16="http://schemas.microsoft.com/office/drawing/2014/main" id="{B8D412AD-9CF4-4510-97DC-34D6CC830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3467" y="691992"/>
            <a:ext cx="4025724" cy="552254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9D05A44-2AC2-4ABD-A821-C2D66CAED0FA}"/>
              </a:ext>
            </a:extLst>
          </p:cNvPr>
          <p:cNvSpPr>
            <a:spLocks noGrp="1"/>
          </p:cNvSpPr>
          <p:nvPr>
            <p:ph type="title"/>
          </p:nvPr>
        </p:nvSpPr>
        <p:spPr>
          <a:xfrm>
            <a:off x="1072055" y="1019503"/>
            <a:ext cx="3147848" cy="2065283"/>
          </a:xfrm>
        </p:spPr>
        <p:txBody>
          <a:bodyPr anchor="b">
            <a:normAutofit/>
          </a:bodyPr>
          <a:lstStyle/>
          <a:p>
            <a:r>
              <a:rPr lang="nb-NO" sz="4000" b="1" dirty="0" err="1">
                <a:solidFill>
                  <a:srgbClr val="FFFFFF"/>
                </a:solidFill>
              </a:rPr>
              <a:t>Flaps</a:t>
            </a:r>
            <a:endParaRPr lang="nb-NO" sz="4000" b="1" dirty="0">
              <a:solidFill>
                <a:srgbClr val="FFFFFF"/>
              </a:solidFill>
            </a:endParaRPr>
          </a:p>
        </p:txBody>
      </p:sp>
      <p:sp>
        <p:nvSpPr>
          <p:cNvPr id="3" name="Plassholder for innhold 2">
            <a:extLst>
              <a:ext uri="{FF2B5EF4-FFF2-40B4-BE49-F238E27FC236}">
                <a16:creationId xmlns:a16="http://schemas.microsoft.com/office/drawing/2014/main" id="{49E8AFEC-4AD7-47C4-BC8D-44B58AB1D8C0}"/>
              </a:ext>
            </a:extLst>
          </p:cNvPr>
          <p:cNvSpPr>
            <a:spLocks noGrp="1"/>
          </p:cNvSpPr>
          <p:nvPr>
            <p:ph idx="1"/>
          </p:nvPr>
        </p:nvSpPr>
        <p:spPr>
          <a:xfrm>
            <a:off x="1072056" y="3247283"/>
            <a:ext cx="3147848" cy="2228608"/>
          </a:xfrm>
        </p:spPr>
        <p:txBody>
          <a:bodyPr>
            <a:normAutofit/>
          </a:bodyPr>
          <a:lstStyle/>
          <a:p>
            <a:r>
              <a:rPr lang="nb-NO" sz="1800">
                <a:solidFill>
                  <a:srgbClr val="FFFFFF"/>
                </a:solidFill>
              </a:rPr>
              <a:t>Flaps øker løft og motstand</a:t>
            </a:r>
          </a:p>
          <a:p>
            <a:r>
              <a:rPr lang="nb-NO" sz="1800">
                <a:solidFill>
                  <a:srgbClr val="FFFFFF"/>
                </a:solidFill>
              </a:rPr>
              <a:t>Monteres på baksiden av vingen</a:t>
            </a:r>
          </a:p>
          <a:p>
            <a:r>
              <a:rPr lang="nb-NO" sz="1800">
                <a:solidFill>
                  <a:srgbClr val="FFFFFF"/>
                </a:solidFill>
              </a:rPr>
              <a:t>Felles ut og noen ganger også ned</a:t>
            </a:r>
          </a:p>
        </p:txBody>
      </p:sp>
      <p:pic>
        <p:nvPicPr>
          <p:cNvPr id="7" name="Bilde 6">
            <a:extLst>
              <a:ext uri="{FF2B5EF4-FFF2-40B4-BE49-F238E27FC236}">
                <a16:creationId xmlns:a16="http://schemas.microsoft.com/office/drawing/2014/main" id="{3087B5C4-4D4E-4299-BE80-A4950F3F6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9308" y="24263"/>
            <a:ext cx="3367278" cy="6858000"/>
          </a:xfrm>
          <a:prstGeom prst="rect">
            <a:avLst/>
          </a:prstGeom>
        </p:spPr>
      </p:pic>
      <p:sp>
        <p:nvSpPr>
          <p:cNvPr id="4" name="Plassholder for dato 3">
            <a:extLst>
              <a:ext uri="{FF2B5EF4-FFF2-40B4-BE49-F238E27FC236}">
                <a16:creationId xmlns:a16="http://schemas.microsoft.com/office/drawing/2014/main" id="{33EBC827-432E-4EC8-B870-3962235244C0}"/>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A45E788E-8177-4883-9334-9C3E4B3E61C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351636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AAFED89-FFBC-43E8-916E-3CE4DB149935}"/>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Treghet (inertia)</a:t>
            </a:r>
          </a:p>
        </p:txBody>
      </p:sp>
      <p:cxnSp>
        <p:nvCxnSpPr>
          <p:cNvPr id="14"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5" name="Plassholder for innhold 2">
            <a:extLst>
              <a:ext uri="{FF2B5EF4-FFF2-40B4-BE49-F238E27FC236}">
                <a16:creationId xmlns:a16="http://schemas.microsoft.com/office/drawing/2014/main" id="{63130AC1-E3EC-47CC-A570-0DA27C454FF6}"/>
              </a:ext>
            </a:extLst>
          </p:cNvPr>
          <p:cNvSpPr>
            <a:spLocks noGrp="1"/>
          </p:cNvSpPr>
          <p:nvPr>
            <p:ph idx="1"/>
          </p:nvPr>
        </p:nvSpPr>
        <p:spPr>
          <a:xfrm>
            <a:off x="4976031" y="963877"/>
            <a:ext cx="6377769" cy="4930246"/>
          </a:xfrm>
        </p:spPr>
        <p:txBody>
          <a:bodyPr anchor="ctr">
            <a:normAutofit/>
          </a:bodyPr>
          <a:lstStyle/>
          <a:p>
            <a:r>
              <a:rPr lang="nb-NO" sz="2400"/>
              <a:t>I fysikken er treget eller inerti en egenskap som all materie har</a:t>
            </a:r>
          </a:p>
          <a:p>
            <a:r>
              <a:rPr lang="nb-NO" sz="2400"/>
              <a:t> Treghet betyr at alle legemer vil motsette seg endinger i bevegelsestilstanden </a:t>
            </a:r>
          </a:p>
        </p:txBody>
      </p:sp>
      <p:sp>
        <p:nvSpPr>
          <p:cNvPr id="3" name="Plassholder for dato 2">
            <a:extLst>
              <a:ext uri="{FF2B5EF4-FFF2-40B4-BE49-F238E27FC236}">
                <a16:creationId xmlns:a16="http://schemas.microsoft.com/office/drawing/2014/main" id="{EBEF5D33-8379-4B26-9C7C-9CDF33A5E9BA}"/>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2F4F804C-D775-4AC2-8F11-A16E7958FCD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0279415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768C6C-1D28-4F29-BD39-89ADBAE2C3F8}"/>
              </a:ext>
            </a:extLst>
          </p:cNvPr>
          <p:cNvSpPr>
            <a:spLocks noGrp="1"/>
          </p:cNvSpPr>
          <p:nvPr>
            <p:ph type="ctrTitle"/>
          </p:nvPr>
        </p:nvSpPr>
        <p:spPr>
          <a:xfrm>
            <a:off x="838200" y="4754880"/>
            <a:ext cx="10515600" cy="932688"/>
          </a:xfrm>
        </p:spPr>
        <p:txBody>
          <a:bodyPr>
            <a:normAutofit/>
          </a:bodyPr>
          <a:lstStyle/>
          <a:p>
            <a:r>
              <a:rPr lang="nb-NO" sz="4000" b="1" dirty="0"/>
              <a:t>Dobbelt-</a:t>
            </a:r>
            <a:r>
              <a:rPr lang="nb-NO" sz="4000" b="1" dirty="0" err="1"/>
              <a:t>slotted</a:t>
            </a:r>
            <a:r>
              <a:rPr lang="nb-NO" sz="4000" b="1" dirty="0"/>
              <a:t> </a:t>
            </a:r>
            <a:r>
              <a:rPr lang="nb-NO" sz="4000" b="1" dirty="0" err="1"/>
              <a:t>fowler</a:t>
            </a:r>
            <a:r>
              <a:rPr lang="nb-NO" sz="4000" b="1" dirty="0"/>
              <a:t> </a:t>
            </a:r>
            <a:r>
              <a:rPr lang="nb-NO" sz="4000" b="1" dirty="0" err="1"/>
              <a:t>flaps</a:t>
            </a:r>
            <a:endParaRPr lang="nb-NO" sz="4000" b="1" dirty="0"/>
          </a:p>
        </p:txBody>
      </p:sp>
      <p:sp>
        <p:nvSpPr>
          <p:cNvPr id="3" name="Undertittel 2">
            <a:extLst>
              <a:ext uri="{FF2B5EF4-FFF2-40B4-BE49-F238E27FC236}">
                <a16:creationId xmlns:a16="http://schemas.microsoft.com/office/drawing/2014/main" id="{FF9FB850-DFAB-4719-B85C-89808501D7C5}"/>
              </a:ext>
            </a:extLst>
          </p:cNvPr>
          <p:cNvSpPr>
            <a:spLocks noGrp="1"/>
          </p:cNvSpPr>
          <p:nvPr>
            <p:ph type="subTitle" idx="1"/>
          </p:nvPr>
        </p:nvSpPr>
        <p:spPr>
          <a:xfrm>
            <a:off x="838200" y="5815584"/>
            <a:ext cx="10515600" cy="420624"/>
          </a:xfrm>
        </p:spPr>
        <p:txBody>
          <a:bodyPr anchor="t">
            <a:normAutofit/>
          </a:bodyPr>
          <a:lstStyle/>
          <a:p>
            <a:r>
              <a:rPr lang="nb-NO" sz="2000" dirty="0"/>
              <a:t>Øker både løftet og vingens areal</a:t>
            </a:r>
          </a:p>
        </p:txBody>
      </p:sp>
      <p:pic>
        <p:nvPicPr>
          <p:cNvPr id="5" name="Bilde 4" descr="Et bilde som inneholder tekst, kart&#10;&#10;Automatisk generert beskrivelse">
            <a:extLst>
              <a:ext uri="{FF2B5EF4-FFF2-40B4-BE49-F238E27FC236}">
                <a16:creationId xmlns:a16="http://schemas.microsoft.com/office/drawing/2014/main" id="{02E589D9-9B85-4580-BD15-7823F211A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8795" y="358761"/>
            <a:ext cx="6974409" cy="4219518"/>
          </a:xfrm>
          <a:prstGeom prst="rect">
            <a:avLst/>
          </a:prstGeom>
        </p:spPr>
      </p:pic>
    </p:spTree>
    <p:extLst>
      <p:ext uri="{BB962C8B-B14F-4D97-AF65-F5344CB8AC3E}">
        <p14:creationId xmlns:p14="http://schemas.microsoft.com/office/powerpoint/2010/main" val="31953990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9D05A44-2AC2-4ABD-A821-C2D66CAED0FA}"/>
              </a:ext>
            </a:extLst>
          </p:cNvPr>
          <p:cNvSpPr>
            <a:spLocks noGrp="1"/>
          </p:cNvSpPr>
          <p:nvPr>
            <p:ph type="title"/>
          </p:nvPr>
        </p:nvSpPr>
        <p:spPr>
          <a:xfrm>
            <a:off x="6392598" y="640263"/>
            <a:ext cx="5221266" cy="1344975"/>
          </a:xfrm>
        </p:spPr>
        <p:txBody>
          <a:bodyPr>
            <a:normAutofit/>
          </a:bodyPr>
          <a:lstStyle/>
          <a:p>
            <a:pPr algn="ctr"/>
            <a:r>
              <a:rPr lang="nb-NO" sz="4000" b="1"/>
              <a:t>Slot/slats</a:t>
            </a:r>
          </a:p>
        </p:txBody>
      </p:sp>
      <p:pic>
        <p:nvPicPr>
          <p:cNvPr id="5" name="Bilde 4" descr="Et bilde som inneholder tegning&#10;&#10;Automatisk generert beskrivelse">
            <a:extLst>
              <a:ext uri="{FF2B5EF4-FFF2-40B4-BE49-F238E27FC236}">
                <a16:creationId xmlns:a16="http://schemas.microsoft.com/office/drawing/2014/main" id="{190D8565-05AB-4C48-AD9C-F568154EA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2940"/>
            <a:ext cx="6057324" cy="4519714"/>
          </a:xfrm>
          <a:prstGeom prst="rect">
            <a:avLst/>
          </a:prstGeom>
        </p:spPr>
      </p:pic>
      <p:sp>
        <p:nvSpPr>
          <p:cNvPr id="3" name="Plassholder for innhold 2">
            <a:extLst>
              <a:ext uri="{FF2B5EF4-FFF2-40B4-BE49-F238E27FC236}">
                <a16:creationId xmlns:a16="http://schemas.microsoft.com/office/drawing/2014/main" id="{49E8AFEC-4AD7-47C4-BC8D-44B58AB1D8C0}"/>
              </a:ext>
            </a:extLst>
          </p:cNvPr>
          <p:cNvSpPr>
            <a:spLocks noGrp="1"/>
          </p:cNvSpPr>
          <p:nvPr>
            <p:ph idx="1"/>
          </p:nvPr>
        </p:nvSpPr>
        <p:spPr>
          <a:xfrm>
            <a:off x="6391903" y="2121763"/>
            <a:ext cx="5235490" cy="3773010"/>
          </a:xfrm>
        </p:spPr>
        <p:txBody>
          <a:bodyPr>
            <a:normAutofit/>
          </a:bodyPr>
          <a:lstStyle/>
          <a:p>
            <a:r>
              <a:rPr lang="nb-NO" sz="2000"/>
              <a:t>Slats er en ekstra vingefremkant som skyves frem og danner en slot</a:t>
            </a:r>
          </a:p>
          <a:p>
            <a:r>
              <a:rPr lang="nb-NO" sz="2000"/>
              <a:t>Det er en åpning i vingefremkanten. Kalles også for «fremkantsflaps»</a:t>
            </a:r>
          </a:p>
          <a:p>
            <a:r>
              <a:rPr lang="nb-NO" sz="2000"/>
              <a:t>Slat og slot leder luften slik at luften på oversiden av en vinge holdes strømlinjeformet så lenge som mulig</a:t>
            </a:r>
          </a:p>
          <a:p>
            <a:r>
              <a:rPr lang="nb-NO" sz="2000"/>
              <a:t>Vi kan ha en slot uten å ha en slat, men en slat danner alltid en slot</a:t>
            </a:r>
          </a:p>
        </p:txBody>
      </p:sp>
      <p:sp>
        <p:nvSpPr>
          <p:cNvPr id="4" name="Plassholder for dato 3">
            <a:extLst>
              <a:ext uri="{FF2B5EF4-FFF2-40B4-BE49-F238E27FC236}">
                <a16:creationId xmlns:a16="http://schemas.microsoft.com/office/drawing/2014/main" id="{D91CCAC8-F676-4DF2-A569-57F438E2481D}"/>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66CF1563-0A11-4C44-8CCD-CD09103D3DA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3453612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Faktorer som virker negativt inn på flyets aerodynamikk</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17731473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37">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0" name="Rectangle 139">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2" name="Rectangle 141">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71DAAC9-0D7D-444A-A0F0-BD38F04F19A9}"/>
              </a:ext>
            </a:extLst>
          </p:cNvPr>
          <p:cNvSpPr>
            <a:spLocks noGrp="1"/>
          </p:cNvSpPr>
          <p:nvPr>
            <p:ph type="title"/>
          </p:nvPr>
        </p:nvSpPr>
        <p:spPr>
          <a:xfrm>
            <a:off x="1115568" y="548640"/>
            <a:ext cx="10168128" cy="1179576"/>
          </a:xfrm>
        </p:spPr>
        <p:txBody>
          <a:bodyPr>
            <a:normAutofit/>
          </a:bodyPr>
          <a:lstStyle/>
          <a:p>
            <a:r>
              <a:rPr lang="nb-NO" sz="4000" b="1"/>
              <a:t>Snø, is og rim </a:t>
            </a:r>
          </a:p>
        </p:txBody>
      </p:sp>
      <p:sp>
        <p:nvSpPr>
          <p:cNvPr id="144" name="Rectangle 143">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4CD21766-7826-4703-A9FE-E0EDA8E425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8258"/>
          <a:stretch/>
        </p:blipFill>
        <p:spPr bwMode="auto">
          <a:xfrm>
            <a:off x="908304" y="2478024"/>
            <a:ext cx="6009855" cy="3694176"/>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BCA2493C-A28D-4A33-832A-EB60B83F64EF}"/>
              </a:ext>
            </a:extLst>
          </p:cNvPr>
          <p:cNvSpPr>
            <a:spLocks noGrp="1"/>
          </p:cNvSpPr>
          <p:nvPr>
            <p:ph idx="1"/>
          </p:nvPr>
        </p:nvSpPr>
        <p:spPr>
          <a:xfrm>
            <a:off x="7411453" y="2478024"/>
            <a:ext cx="3872243" cy="3694176"/>
          </a:xfrm>
        </p:spPr>
        <p:txBody>
          <a:bodyPr anchor="ctr">
            <a:normAutofit/>
          </a:bodyPr>
          <a:lstStyle/>
          <a:p>
            <a:r>
              <a:rPr lang="nb-NO" sz="2400" dirty="0"/>
              <a:t>Du kan få spørsmål om hvilken effekt snø, is og rim har på en vinge/fly i alle fag</a:t>
            </a:r>
          </a:p>
          <a:p>
            <a:r>
              <a:rPr lang="nb-NO" sz="2400" dirty="0"/>
              <a:t>Snø, is og rim vil ALLTID ha negativ effekt</a:t>
            </a:r>
          </a:p>
          <a:p>
            <a:r>
              <a:rPr lang="nb-NO" sz="2400" dirty="0">
                <a:hlinkClick r:id="rId3"/>
              </a:rPr>
              <a:t>NASA</a:t>
            </a:r>
            <a:r>
              <a:rPr lang="nb-NO" sz="2400" dirty="0"/>
              <a:t> har laget et meget godt undervisningsopplegg for dem som vil vite mer</a:t>
            </a:r>
          </a:p>
          <a:p>
            <a:pPr marL="0" indent="0">
              <a:buNone/>
            </a:pPr>
            <a:endParaRPr lang="nb-NO" sz="1800" dirty="0"/>
          </a:p>
        </p:txBody>
      </p:sp>
      <p:sp>
        <p:nvSpPr>
          <p:cNvPr id="4" name="Plassholder for dato 3">
            <a:extLst>
              <a:ext uri="{FF2B5EF4-FFF2-40B4-BE49-F238E27FC236}">
                <a16:creationId xmlns:a16="http://schemas.microsoft.com/office/drawing/2014/main" id="{5E574C5D-E417-4B3A-9668-431A58AC69A4}"/>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D20CF424-28BF-414D-B085-D2431E41B73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9409426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 name="Rectangle 14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3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71DAAC9-0D7D-444A-A0F0-BD38F04F19A9}"/>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Snø, is og rim </a:t>
            </a:r>
          </a:p>
        </p:txBody>
      </p:sp>
      <p:pic>
        <p:nvPicPr>
          <p:cNvPr id="2052" name="Picture 4" descr="A wing with extensive icing.">
            <a:extLst>
              <a:ext uri="{FF2B5EF4-FFF2-40B4-BE49-F238E27FC236}">
                <a16:creationId xmlns:a16="http://schemas.microsoft.com/office/drawing/2014/main" id="{8ECE36E6-5C4B-425F-80B1-ED843007BA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89" r="-2"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44" name="Rectangle 14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BCA2493C-A28D-4A33-832A-EB60B83F64EF}"/>
              </a:ext>
            </a:extLst>
          </p:cNvPr>
          <p:cNvSpPr>
            <a:spLocks noGrp="1"/>
          </p:cNvSpPr>
          <p:nvPr>
            <p:ph idx="1"/>
          </p:nvPr>
        </p:nvSpPr>
        <p:spPr>
          <a:xfrm>
            <a:off x="7911966" y="917725"/>
            <a:ext cx="3755777" cy="5213568"/>
          </a:xfrm>
        </p:spPr>
        <p:txBody>
          <a:bodyPr anchor="ctr">
            <a:normAutofit fontScale="77500" lnSpcReduction="20000"/>
          </a:bodyPr>
          <a:lstStyle/>
          <a:p>
            <a:endParaRPr lang="nb-NO" sz="1600" dirty="0">
              <a:solidFill>
                <a:srgbClr val="FFFFFF"/>
              </a:solidFill>
            </a:endParaRPr>
          </a:p>
          <a:p>
            <a:r>
              <a:rPr lang="nb-NO" sz="2600" dirty="0">
                <a:solidFill>
                  <a:srgbClr val="FFFFFF"/>
                </a:solidFill>
              </a:rPr>
              <a:t>Punktet hvor luften deles over og under vingen forandres, luftstrømmens hastighet og retning endres</a:t>
            </a:r>
          </a:p>
          <a:p>
            <a:r>
              <a:rPr lang="nb-NO" sz="2600" dirty="0">
                <a:solidFill>
                  <a:srgbClr val="FFFFFF"/>
                </a:solidFill>
              </a:rPr>
              <a:t>Luften blir turbulent mye tidligere enn normalt </a:t>
            </a:r>
          </a:p>
          <a:p>
            <a:r>
              <a:rPr lang="nb-NO" sz="2600" dirty="0">
                <a:solidFill>
                  <a:srgbClr val="FFFFFF"/>
                </a:solidFill>
              </a:rPr>
              <a:t>Med belegg på vingen blir marginene steilevarslet gir redusert</a:t>
            </a:r>
          </a:p>
          <a:p>
            <a:r>
              <a:rPr lang="nb-NO" sz="2600" dirty="0">
                <a:solidFill>
                  <a:srgbClr val="FFFFFF"/>
                </a:solidFill>
              </a:rPr>
              <a:t>Flyets innebyggede steileegenskaper ødelegges, og vingene kan steile asymmetrisk </a:t>
            </a:r>
          </a:p>
          <a:p>
            <a:r>
              <a:rPr lang="nb-NO" sz="2600" dirty="0">
                <a:solidFill>
                  <a:srgbClr val="FFFFFF"/>
                </a:solidFill>
              </a:rPr>
              <a:t>Flyets masse og motstand øker, og det vil i beste fall føre til at det flyr saktere og bruker mer drivstoff, samt at det klatrer dårligere </a:t>
            </a:r>
          </a:p>
          <a:p>
            <a:r>
              <a:rPr lang="nb-NO" sz="2600" dirty="0">
                <a:solidFill>
                  <a:srgbClr val="FFFFFF"/>
                </a:solidFill>
              </a:rPr>
              <a:t>Det blir vanskelig å manøvrere</a:t>
            </a:r>
          </a:p>
          <a:p>
            <a:endParaRPr lang="nb-NO" sz="1600" dirty="0">
              <a:solidFill>
                <a:srgbClr val="FFFFFF"/>
              </a:solidFill>
            </a:endParaRPr>
          </a:p>
          <a:p>
            <a:endParaRPr lang="nb-NO" sz="1600" dirty="0">
              <a:solidFill>
                <a:srgbClr val="FFFFFF"/>
              </a:solidFill>
            </a:endParaRPr>
          </a:p>
          <a:p>
            <a:endParaRPr lang="nb-NO" sz="1600" dirty="0">
              <a:solidFill>
                <a:srgbClr val="FFFFFF"/>
              </a:solidFill>
            </a:endParaRPr>
          </a:p>
        </p:txBody>
      </p:sp>
      <p:sp>
        <p:nvSpPr>
          <p:cNvPr id="4" name="TekstSylinder 3">
            <a:extLst>
              <a:ext uri="{FF2B5EF4-FFF2-40B4-BE49-F238E27FC236}">
                <a16:creationId xmlns:a16="http://schemas.microsoft.com/office/drawing/2014/main" id="{6B41E940-DAA2-4E16-9C9A-328BE5EA552E}"/>
              </a:ext>
            </a:extLst>
          </p:cNvPr>
          <p:cNvSpPr txBox="1"/>
          <p:nvPr/>
        </p:nvSpPr>
        <p:spPr>
          <a:xfrm>
            <a:off x="524256" y="4392841"/>
            <a:ext cx="1807109" cy="215444"/>
          </a:xfrm>
          <a:prstGeom prst="rect">
            <a:avLst/>
          </a:prstGeom>
          <a:noFill/>
        </p:spPr>
        <p:txBody>
          <a:bodyPr wrap="square" rtlCol="0">
            <a:spAutoFit/>
          </a:bodyPr>
          <a:lstStyle/>
          <a:p>
            <a:pPr>
              <a:spcAft>
                <a:spcPts val="600"/>
              </a:spcAft>
            </a:pPr>
            <a:r>
              <a:rPr lang="nb-NO" sz="800" dirty="0"/>
              <a:t>Aviation Education Multimedia Library</a:t>
            </a:r>
          </a:p>
        </p:txBody>
      </p:sp>
      <p:sp>
        <p:nvSpPr>
          <p:cNvPr id="5" name="Plassholder for dato 4">
            <a:extLst>
              <a:ext uri="{FF2B5EF4-FFF2-40B4-BE49-F238E27FC236}">
                <a16:creationId xmlns:a16="http://schemas.microsoft.com/office/drawing/2014/main" id="{9DF2FFD0-39A3-4B34-944D-EF36C7B98C4D}"/>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559E48DE-FFC3-4DE3-8E1B-7089130E1E10}"/>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1807382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1DAAC9-0D7D-444A-A0F0-BD38F04F19A9}"/>
              </a:ext>
            </a:extLst>
          </p:cNvPr>
          <p:cNvSpPr>
            <a:spLocks noGrp="1"/>
          </p:cNvSpPr>
          <p:nvPr>
            <p:ph type="title"/>
          </p:nvPr>
        </p:nvSpPr>
        <p:spPr>
          <a:xfrm>
            <a:off x="655320" y="365125"/>
            <a:ext cx="5120114" cy="1692794"/>
          </a:xfrm>
        </p:spPr>
        <p:txBody>
          <a:bodyPr>
            <a:normAutofit/>
          </a:bodyPr>
          <a:lstStyle/>
          <a:p>
            <a:r>
              <a:rPr lang="nb-NO" b="1"/>
              <a:t>Snø, is og rim</a:t>
            </a:r>
          </a:p>
        </p:txBody>
      </p:sp>
      <p:cxnSp>
        <p:nvCxnSpPr>
          <p:cNvPr id="44" name="Straight Arrow Connector 1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Plassholder for dato 4">
            <a:extLst>
              <a:ext uri="{FF2B5EF4-FFF2-40B4-BE49-F238E27FC236}">
                <a16:creationId xmlns:a16="http://schemas.microsoft.com/office/drawing/2014/main" id="{F387E8E4-F47E-46D3-9D47-35A4509EE4C4}"/>
              </a:ext>
            </a:extLst>
          </p:cNvPr>
          <p:cNvSpPr>
            <a:spLocks noGrp="1"/>
          </p:cNvSpPr>
          <p:nvPr>
            <p:ph type="dt" sz="half" idx="10"/>
          </p:nvPr>
        </p:nvSpPr>
        <p:spPr>
          <a:xfrm>
            <a:off x="655320" y="6037262"/>
            <a:ext cx="2743200" cy="365125"/>
          </a:xfrm>
        </p:spPr>
        <p:txBody>
          <a:bodyPr>
            <a:normAutofit/>
          </a:bodyPr>
          <a:lstStyle/>
          <a:p>
            <a:pPr>
              <a:spcAft>
                <a:spcPts val="600"/>
              </a:spcAft>
            </a:pPr>
            <a:r>
              <a:rPr lang="nb-NO"/>
              <a:t>15.01.2020</a:t>
            </a:r>
          </a:p>
        </p:txBody>
      </p:sp>
      <p:sp>
        <p:nvSpPr>
          <p:cNvPr id="3" name="Plassholder for innhold 2">
            <a:extLst>
              <a:ext uri="{FF2B5EF4-FFF2-40B4-BE49-F238E27FC236}">
                <a16:creationId xmlns:a16="http://schemas.microsoft.com/office/drawing/2014/main" id="{BCA2493C-A28D-4A33-832A-EB60B83F64EF}"/>
              </a:ext>
            </a:extLst>
          </p:cNvPr>
          <p:cNvSpPr>
            <a:spLocks noGrp="1"/>
          </p:cNvSpPr>
          <p:nvPr>
            <p:ph idx="1"/>
          </p:nvPr>
        </p:nvSpPr>
        <p:spPr>
          <a:xfrm>
            <a:off x="655321" y="2575034"/>
            <a:ext cx="5120113" cy="3462228"/>
          </a:xfrm>
        </p:spPr>
        <p:txBody>
          <a:bodyPr>
            <a:normAutofit/>
          </a:bodyPr>
          <a:lstStyle/>
          <a:p>
            <a:r>
              <a:rPr lang="nb-NO" sz="1700" dirty="0"/>
              <a:t>Haleflaten kan steile ut fordi is, snø og </a:t>
            </a:r>
            <a:r>
              <a:rPr lang="nb-NO" sz="1700" dirty="0" err="1"/>
              <a:t>rimbelegg</a:t>
            </a:r>
            <a:r>
              <a:rPr lang="nb-NO" sz="1700" dirty="0"/>
              <a:t> forårsaker at luften brytes opp. Luftstrømmen blir turbulent. Det er viktig å være klar over at det kan dannes is på halepartiet før den legger seg på vingene eller andre deler av flyet. Det finnes ikke noe varselsystem som sier ifra om halen er steilet ut</a:t>
            </a:r>
          </a:p>
          <a:p>
            <a:r>
              <a:rPr lang="nb-NO" sz="1700" dirty="0"/>
              <a:t>Is på propellen ødelegger en nøye avbalansering, og kan føre til vibrasjoner og tap av trekk-kraft, og i verste fall at den rister i stykker på grunn av ubalanse. Når isen kastes av propellen (enten fordi vi har propell med avisingssystem, eller vi flyr inn i varmere luftmasser) kan den gjøre at flyet blir skadet, noe vi spesielt kan se på tomotors fly </a:t>
            </a:r>
          </a:p>
          <a:p>
            <a:endParaRPr lang="nb-NO" sz="1700" dirty="0"/>
          </a:p>
        </p:txBody>
      </p:sp>
      <p:sp>
        <p:nvSpPr>
          <p:cNvPr id="6" name="Plassholder for bunntekst 5">
            <a:extLst>
              <a:ext uri="{FF2B5EF4-FFF2-40B4-BE49-F238E27FC236}">
                <a16:creationId xmlns:a16="http://schemas.microsoft.com/office/drawing/2014/main" id="{0050D748-415F-4CF4-8719-C99382D7EA8E}"/>
              </a:ext>
            </a:extLst>
          </p:cNvPr>
          <p:cNvSpPr>
            <a:spLocks noGrp="1"/>
          </p:cNvSpPr>
          <p:nvPr>
            <p:ph type="ftr" sz="quarter" idx="11"/>
          </p:nvPr>
        </p:nvSpPr>
        <p:spPr>
          <a:xfrm>
            <a:off x="655320" y="6356350"/>
            <a:ext cx="4114800" cy="365125"/>
          </a:xfrm>
        </p:spPr>
        <p:txBody>
          <a:bodyPr>
            <a:normAutofit/>
          </a:bodyPr>
          <a:lstStyle/>
          <a:p>
            <a:pPr algn="l">
              <a:spcAft>
                <a:spcPts val="600"/>
              </a:spcAft>
            </a:pPr>
            <a:r>
              <a:rPr lang="nb-NO"/>
              <a:t>Versjon 1</a:t>
            </a:r>
          </a:p>
        </p:txBody>
      </p:sp>
      <p:pic>
        <p:nvPicPr>
          <p:cNvPr id="4" name="Picture 2">
            <a:extLst>
              <a:ext uri="{FF2B5EF4-FFF2-40B4-BE49-F238E27FC236}">
                <a16:creationId xmlns:a16="http://schemas.microsoft.com/office/drawing/2014/main" id="{4C391200-6364-4219-A608-A3D98368A3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58" r="20615" b="1"/>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3767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51ACB1-913D-44EF-8A81-53173312E5E6}"/>
              </a:ext>
            </a:extLst>
          </p:cNvPr>
          <p:cNvSpPr>
            <a:spLocks noGrp="1"/>
          </p:cNvSpPr>
          <p:nvPr>
            <p:ph type="title"/>
          </p:nvPr>
        </p:nvSpPr>
        <p:spPr>
          <a:xfrm>
            <a:off x="886968" y="1252728"/>
            <a:ext cx="3493008" cy="4352544"/>
          </a:xfrm>
        </p:spPr>
        <p:txBody>
          <a:bodyPr>
            <a:normAutofit/>
          </a:bodyPr>
          <a:lstStyle/>
          <a:p>
            <a:pPr algn="r"/>
            <a:r>
              <a:rPr lang="nb-NO" sz="4000" b="1" dirty="0"/>
              <a:t>Andre faktorer som virker negativt</a:t>
            </a:r>
            <a:r>
              <a:rPr lang="nb-NO" sz="4000" dirty="0"/>
              <a:t>	</a:t>
            </a:r>
          </a:p>
        </p:txBody>
      </p:sp>
      <p:sp>
        <p:nvSpPr>
          <p:cNvPr id="76" name="Isosceles Triangle 46">
            <a:extLst>
              <a:ext uri="{FF2B5EF4-FFF2-40B4-BE49-F238E27FC236}">
                <a16:creationId xmlns:a16="http://schemas.microsoft.com/office/drawing/2014/main" id="{8817AC51-5572-44EE-A0DE-7A3748336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88603" y="3336426"/>
            <a:ext cx="200040" cy="17244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Plassholder for innhold 2">
            <a:extLst>
              <a:ext uri="{FF2B5EF4-FFF2-40B4-BE49-F238E27FC236}">
                <a16:creationId xmlns:a16="http://schemas.microsoft.com/office/drawing/2014/main" id="{AFACF26A-79BD-47A5-8347-F6816D7F84F7}"/>
              </a:ext>
            </a:extLst>
          </p:cNvPr>
          <p:cNvSpPr>
            <a:spLocks noGrp="1"/>
          </p:cNvSpPr>
          <p:nvPr>
            <p:ph idx="1"/>
          </p:nvPr>
        </p:nvSpPr>
        <p:spPr>
          <a:xfrm>
            <a:off x="5020056" y="811022"/>
            <a:ext cx="5724144" cy="5248656"/>
          </a:xfrm>
        </p:spPr>
        <p:txBody>
          <a:bodyPr anchor="ctr">
            <a:normAutofit/>
          </a:bodyPr>
          <a:lstStyle/>
          <a:p>
            <a:r>
              <a:rPr lang="nb-NO" sz="2400" dirty="0"/>
              <a:t>Et skittent fly med insekter, søle og eller «skit på vingan», kropp og hjul vil også ha ukjente flygeegenskaper</a:t>
            </a:r>
          </a:p>
          <a:p>
            <a:pPr>
              <a:buFontTx/>
              <a:buChar char="-"/>
            </a:pPr>
            <a:r>
              <a:rPr lang="nb-NO" sz="2400" dirty="0"/>
              <a:t>gi lavere løft og</a:t>
            </a:r>
          </a:p>
          <a:p>
            <a:pPr>
              <a:buFontTx/>
              <a:buChar char="-"/>
            </a:pPr>
            <a:r>
              <a:rPr lang="nb-NO" sz="2400" dirty="0"/>
              <a:t>økt motstand</a:t>
            </a:r>
          </a:p>
          <a:p>
            <a:r>
              <a:rPr lang="nb-NO" sz="2400" dirty="0">
                <a:hlinkClick r:id="rId2"/>
              </a:rPr>
              <a:t>Et ekstremtilfelle</a:t>
            </a:r>
            <a:endParaRPr lang="nb-NO" sz="2400" dirty="0"/>
          </a:p>
          <a:p>
            <a:endParaRPr lang="nb-NO" sz="2400" dirty="0"/>
          </a:p>
        </p:txBody>
      </p:sp>
      <p:sp>
        <p:nvSpPr>
          <p:cNvPr id="4" name="Plassholder for dato 3">
            <a:extLst>
              <a:ext uri="{FF2B5EF4-FFF2-40B4-BE49-F238E27FC236}">
                <a16:creationId xmlns:a16="http://schemas.microsoft.com/office/drawing/2014/main" id="{4078F216-8E2A-4DA7-A5B6-E6332069682B}"/>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ED819641-FFF9-4806-96D3-F47B90EF657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9725594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1DAAC9-0D7D-444A-A0F0-BD38F04F19A9}"/>
              </a:ext>
            </a:extLst>
          </p:cNvPr>
          <p:cNvSpPr>
            <a:spLocks noGrp="1"/>
          </p:cNvSpPr>
          <p:nvPr>
            <p:ph type="title"/>
          </p:nvPr>
        </p:nvSpPr>
        <p:spPr>
          <a:xfrm>
            <a:off x="655320" y="365134"/>
            <a:ext cx="5120114" cy="1222121"/>
          </a:xfrm>
        </p:spPr>
        <p:txBody>
          <a:bodyPr>
            <a:normAutofit/>
          </a:bodyPr>
          <a:lstStyle/>
          <a:p>
            <a:r>
              <a:rPr lang="nb-NO" b="1" dirty="0"/>
              <a:t>Luftbremser / spoilers</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BCA2493C-A28D-4A33-832A-EB60B83F64EF}"/>
              </a:ext>
            </a:extLst>
          </p:cNvPr>
          <p:cNvSpPr>
            <a:spLocks noGrp="1"/>
          </p:cNvSpPr>
          <p:nvPr>
            <p:ph idx="1"/>
          </p:nvPr>
        </p:nvSpPr>
        <p:spPr>
          <a:xfrm>
            <a:off x="537427" y="1597368"/>
            <a:ext cx="5533723" cy="4499527"/>
          </a:xfrm>
        </p:spPr>
        <p:txBody>
          <a:bodyPr>
            <a:normAutofit lnSpcReduction="10000"/>
          </a:bodyPr>
          <a:lstStyle/>
          <a:p>
            <a:r>
              <a:rPr lang="nb-NO" sz="2400" dirty="0"/>
              <a:t>Dette er systemer som er laget for å ødelegge («spoil») løftet</a:t>
            </a:r>
          </a:p>
          <a:p>
            <a:r>
              <a:rPr lang="nb-NO" sz="2400" dirty="0"/>
              <a:t>I en sving kan spoilers bruke til å kontrollere krenge-momentet alene eller sammen med balanserorene</a:t>
            </a:r>
          </a:p>
          <a:p>
            <a:r>
              <a:rPr lang="nb-NO" sz="2400" dirty="0"/>
              <a:t>Tas spoilers ut samtid, øker motstanden og løftet blir mindre – viker som en luftbrems</a:t>
            </a:r>
          </a:p>
          <a:p>
            <a:r>
              <a:rPr lang="nb-NO" sz="2400" dirty="0"/>
              <a:t>Etter landing settes spoilers ut for å dumpe løftet over vingen og sørge for at vekten av flyet ligger på hovedhjulene – slik at vi får maksimal effekt ut av hjulbremsene</a:t>
            </a:r>
          </a:p>
        </p:txBody>
      </p:sp>
      <p:pic>
        <p:nvPicPr>
          <p:cNvPr id="5" name="Bilde 4">
            <a:extLst>
              <a:ext uri="{FF2B5EF4-FFF2-40B4-BE49-F238E27FC236}">
                <a16:creationId xmlns:a16="http://schemas.microsoft.com/office/drawing/2014/main" id="{5CEA270F-72E0-4AF9-94E2-FA1767498982}"/>
              </a:ext>
            </a:extLst>
          </p:cNvPr>
          <p:cNvPicPr>
            <a:picLocks noChangeAspect="1"/>
          </p:cNvPicPr>
          <p:nvPr/>
        </p:nvPicPr>
        <p:blipFill rotWithShape="1">
          <a:blip r:embed="rId2">
            <a:extLst>
              <a:ext uri="{28A0092B-C50C-407E-A947-70E740481C1C}">
                <a14:useLocalDpi xmlns:a14="http://schemas.microsoft.com/office/drawing/2010/main" val="0"/>
              </a:ext>
            </a:extLst>
          </a:blip>
          <a:srcRect l="19333" r="19333"/>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Plassholder for dato 3">
            <a:extLst>
              <a:ext uri="{FF2B5EF4-FFF2-40B4-BE49-F238E27FC236}">
                <a16:creationId xmlns:a16="http://schemas.microsoft.com/office/drawing/2014/main" id="{6D1A46E0-2F5C-4E56-BC67-4B4650A13864}"/>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17C9346-4943-4037-A54F-AE0250AD6DCA}"/>
              </a:ext>
            </a:extLst>
          </p:cNvPr>
          <p:cNvSpPr>
            <a:spLocks noGrp="1"/>
          </p:cNvSpPr>
          <p:nvPr>
            <p:ph type="ftr" sz="quarter" idx="11"/>
          </p:nvPr>
        </p:nvSpPr>
        <p:spPr>
          <a:xfrm>
            <a:off x="4232929" y="6363658"/>
            <a:ext cx="4114800" cy="365125"/>
          </a:xfrm>
        </p:spPr>
        <p:txBody>
          <a:bodyPr/>
          <a:lstStyle/>
          <a:p>
            <a:r>
              <a:rPr lang="nb-NO" dirty="0"/>
              <a:t>Versjon 1</a:t>
            </a:r>
          </a:p>
        </p:txBody>
      </p:sp>
    </p:spTree>
    <p:extLst>
      <p:ext uri="{BB962C8B-B14F-4D97-AF65-F5344CB8AC3E}">
        <p14:creationId xmlns:p14="http://schemas.microsoft.com/office/powerpoint/2010/main" val="12699055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4900" dirty="0">
                <a:solidFill>
                  <a:srgbClr val="42505E"/>
                </a:solidFill>
              </a:rPr>
              <a:t>Del 2 Stabilitet</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581" y="256540"/>
            <a:ext cx="11694838" cy="3764276"/>
          </a:xfrm>
          <a:prstGeom prst="rect">
            <a:avLst/>
          </a:prstGeom>
        </p:spPr>
      </p:pic>
      <p:pic>
        <p:nvPicPr>
          <p:cNvPr id="8" name="Bilde 7">
            <a:extLst>
              <a:ext uri="{FF2B5EF4-FFF2-40B4-BE49-F238E27FC236}">
                <a16:creationId xmlns:a16="http://schemas.microsoft.com/office/drawing/2014/main" id="{C880A934-E64A-426B-BCC1-B838277DC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3968" y="5837676"/>
            <a:ext cx="2667000" cy="571500"/>
          </a:xfrm>
          <a:prstGeom prst="rect">
            <a:avLst/>
          </a:prstGeom>
        </p:spPr>
      </p:pic>
    </p:spTree>
    <p:extLst>
      <p:ext uri="{BB962C8B-B14F-4D97-AF65-F5344CB8AC3E}">
        <p14:creationId xmlns:p14="http://schemas.microsoft.com/office/powerpoint/2010/main" val="32328451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Begreper og definisjoner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3464377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7AAFED89-FFBC-43E8-916E-3CE4DB149935}"/>
              </a:ext>
            </a:extLst>
          </p:cNvPr>
          <p:cNvSpPr>
            <a:spLocks noGrp="1"/>
          </p:cNvSpPr>
          <p:nvPr>
            <p:ph type="title"/>
          </p:nvPr>
        </p:nvSpPr>
        <p:spPr>
          <a:xfrm>
            <a:off x="1046746" y="586822"/>
            <a:ext cx="3560252" cy="1645920"/>
          </a:xfrm>
        </p:spPr>
        <p:txBody>
          <a:bodyPr>
            <a:normAutofit/>
          </a:bodyPr>
          <a:lstStyle/>
          <a:p>
            <a:r>
              <a:rPr lang="nb-NO" sz="3200" b="1" dirty="0"/>
              <a:t>Statisk trykk</a:t>
            </a:r>
          </a:p>
        </p:txBody>
      </p:sp>
      <p:sp>
        <p:nvSpPr>
          <p:cNvPr id="14" name="Rectangle 1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140521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63130AC1-E3EC-47CC-A570-0DA27C454FF6}"/>
              </a:ext>
            </a:extLst>
          </p:cNvPr>
          <p:cNvSpPr>
            <a:spLocks noGrp="1"/>
          </p:cNvSpPr>
          <p:nvPr>
            <p:ph idx="1"/>
          </p:nvPr>
        </p:nvSpPr>
        <p:spPr>
          <a:xfrm>
            <a:off x="4292867" y="586821"/>
            <a:ext cx="7060933" cy="2232745"/>
          </a:xfrm>
        </p:spPr>
        <p:txBody>
          <a:bodyPr anchor="ctr">
            <a:normAutofit lnSpcReduction="10000"/>
          </a:bodyPr>
          <a:lstStyle/>
          <a:p>
            <a:r>
              <a:rPr lang="nb-NO" sz="2000" dirty="0"/>
              <a:t>Statisk trykk er atmosfæretrykket det vil si vekten av atmosfæren </a:t>
            </a:r>
          </a:p>
          <a:p>
            <a:r>
              <a:rPr lang="nb-NO" sz="2000" dirty="0"/>
              <a:t>Det virker likt i alle retninger</a:t>
            </a:r>
          </a:p>
          <a:p>
            <a:r>
              <a:rPr lang="nb-NO" sz="2000" dirty="0"/>
              <a:t>Er forholdet mellom kraften (F) og arealet av flaten som det virker vinkelrett på (A). Forkortelsene som brukes for statisk trykk er P, p og Ps. </a:t>
            </a:r>
          </a:p>
          <a:p>
            <a:r>
              <a:rPr lang="nb-NO" sz="2000" dirty="0"/>
              <a:t>Det tas ikke hensyn til noe bevegelse i luften</a:t>
            </a:r>
          </a:p>
        </p:txBody>
      </p:sp>
      <p:pic>
        <p:nvPicPr>
          <p:cNvPr id="5" name="Bilde 4">
            <a:extLst>
              <a:ext uri="{FF2B5EF4-FFF2-40B4-BE49-F238E27FC236}">
                <a16:creationId xmlns:a16="http://schemas.microsoft.com/office/drawing/2014/main" id="{A56778FF-E3F7-49CC-B7E7-F229B004A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215" y="3041262"/>
            <a:ext cx="9415848" cy="3483864"/>
          </a:xfrm>
          <a:prstGeom prst="rect">
            <a:avLst/>
          </a:prstGeom>
        </p:spPr>
      </p:pic>
      <p:sp>
        <p:nvSpPr>
          <p:cNvPr id="4" name="Plassholder for dato 3">
            <a:extLst>
              <a:ext uri="{FF2B5EF4-FFF2-40B4-BE49-F238E27FC236}">
                <a16:creationId xmlns:a16="http://schemas.microsoft.com/office/drawing/2014/main" id="{48A92724-1E1A-44D6-86A0-BF1CB4EB3A28}"/>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A7464399-571D-4F8A-8051-477B52E6E87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6413377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75724A6-23A8-4ADD-8059-273CA7675B54}"/>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Begreper og definisjoner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Plassholder for innhold 2">
            <a:extLst>
              <a:ext uri="{FF2B5EF4-FFF2-40B4-BE49-F238E27FC236}">
                <a16:creationId xmlns:a16="http://schemas.microsoft.com/office/drawing/2014/main" id="{EA27EC89-1AC8-43EA-9D15-CDDCEE37365F}"/>
              </a:ext>
            </a:extLst>
          </p:cNvPr>
          <p:cNvSpPr>
            <a:spLocks noGrp="1"/>
          </p:cNvSpPr>
          <p:nvPr>
            <p:ph idx="1"/>
          </p:nvPr>
        </p:nvSpPr>
        <p:spPr>
          <a:xfrm>
            <a:off x="4976031" y="963877"/>
            <a:ext cx="6377769" cy="4930246"/>
          </a:xfrm>
        </p:spPr>
        <p:txBody>
          <a:bodyPr anchor="ctr">
            <a:normAutofit/>
          </a:bodyPr>
          <a:lstStyle/>
          <a:p>
            <a:r>
              <a:rPr lang="nb-NO" sz="2400" dirty="0"/>
              <a:t>Statisk og dynamisk stabilitet</a:t>
            </a:r>
          </a:p>
          <a:p>
            <a:r>
              <a:rPr lang="nb-NO" sz="2400" dirty="0"/>
              <a:t>Positiv, negativ og nøytral stabilitet</a:t>
            </a:r>
          </a:p>
          <a:p>
            <a:r>
              <a:rPr lang="nb-NO" sz="2400" dirty="0"/>
              <a:t>Lengdeakse, tverrakse og vertikal akse</a:t>
            </a:r>
          </a:p>
          <a:p>
            <a:r>
              <a:rPr lang="nb-NO" sz="2400" dirty="0"/>
              <a:t>Lengdestabilitet, retningsstabilitet og tverrstabilitet</a:t>
            </a:r>
          </a:p>
          <a:p>
            <a:r>
              <a:rPr lang="nb-NO" sz="2400" dirty="0"/>
              <a:t>Tyngdepunktets plassering</a:t>
            </a:r>
          </a:p>
          <a:p>
            <a:r>
              <a:rPr lang="nb-NO" sz="2400" dirty="0"/>
              <a:t>PIO – Pilot Induced Oscillations</a:t>
            </a:r>
          </a:p>
        </p:txBody>
      </p:sp>
      <p:sp>
        <p:nvSpPr>
          <p:cNvPr id="3" name="Plassholder for dato 2">
            <a:extLst>
              <a:ext uri="{FF2B5EF4-FFF2-40B4-BE49-F238E27FC236}">
                <a16:creationId xmlns:a16="http://schemas.microsoft.com/office/drawing/2014/main" id="{714B79CB-1C09-4AA8-906D-E07DBC11C950}"/>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E5406D91-F977-462C-ACD4-E9A0C549FD1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7842345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err="1">
                <a:solidFill>
                  <a:schemeClr val="tx1">
                    <a:lumMod val="85000"/>
                    <a:lumOff val="15000"/>
                  </a:schemeClr>
                </a:solidFill>
              </a:rPr>
              <a:t>Statisk</a:t>
            </a:r>
            <a:r>
              <a:rPr lang="en-US" sz="3600" dirty="0">
                <a:solidFill>
                  <a:schemeClr val="tx1">
                    <a:lumMod val="85000"/>
                    <a:lumOff val="15000"/>
                  </a:schemeClr>
                </a:solidFill>
              </a:rPr>
              <a:t> og </a:t>
            </a:r>
            <a:r>
              <a:rPr lang="en-US" sz="3600" dirty="0" err="1">
                <a:solidFill>
                  <a:schemeClr val="tx1">
                    <a:lumMod val="85000"/>
                    <a:lumOff val="15000"/>
                  </a:schemeClr>
                </a:solidFill>
              </a:rPr>
              <a:t>dynamisk</a:t>
            </a:r>
            <a:r>
              <a:rPr lang="en-US" sz="3600" dirty="0">
                <a:solidFill>
                  <a:schemeClr val="tx1">
                    <a:lumMod val="85000"/>
                    <a:lumOff val="15000"/>
                  </a:schemeClr>
                </a:solidFill>
              </a:rPr>
              <a:t> </a:t>
            </a:r>
            <a:r>
              <a:rPr lang="en-US" sz="3600" dirty="0" err="1">
                <a:solidFill>
                  <a:schemeClr val="tx1">
                    <a:lumMod val="85000"/>
                    <a:lumOff val="15000"/>
                  </a:schemeClr>
                </a:solidFill>
              </a:rPr>
              <a:t>stabilitet</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34905986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BF622E1-595A-46FD-9EE9-834E0B9CDEE6}"/>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Stabilitet og likevekt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CE70E969-988B-43EA-BE47-C6101E56AE07}"/>
              </a:ext>
            </a:extLst>
          </p:cNvPr>
          <p:cNvSpPr>
            <a:spLocks noGrp="1"/>
          </p:cNvSpPr>
          <p:nvPr>
            <p:ph idx="1"/>
          </p:nvPr>
        </p:nvSpPr>
        <p:spPr>
          <a:xfrm>
            <a:off x="4976031" y="963877"/>
            <a:ext cx="6377769" cy="4930246"/>
          </a:xfrm>
        </p:spPr>
        <p:txBody>
          <a:bodyPr anchor="ctr">
            <a:normAutofit/>
          </a:bodyPr>
          <a:lstStyle/>
          <a:p>
            <a:r>
              <a:rPr lang="nb-NO" sz="2400" dirty="0"/>
              <a:t>Likevekt er når alle kreftene som virker på et fly er i balanse</a:t>
            </a:r>
          </a:p>
          <a:p>
            <a:r>
              <a:rPr lang="nb-NO" sz="2400" dirty="0"/>
              <a:t>Aerodynamisk stabilitet er om flyet blir utsatt for en forstyrrelse under flyging, skal det være konstruert på en slik måte at det selv kommer tilbake til den stillingen det hadde før forstyrrelsen skjedde – altså til likevekt</a:t>
            </a:r>
          </a:p>
        </p:txBody>
      </p:sp>
      <p:sp>
        <p:nvSpPr>
          <p:cNvPr id="4" name="Plassholder for dato 3">
            <a:extLst>
              <a:ext uri="{FF2B5EF4-FFF2-40B4-BE49-F238E27FC236}">
                <a16:creationId xmlns:a16="http://schemas.microsoft.com/office/drawing/2014/main" id="{6EF1FD35-B966-46C6-B8C6-FE0969990920}"/>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541BD1E9-F9B6-4C3F-BEC2-27E85462507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957161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BF622E1-595A-46FD-9EE9-834E0B9CDEE6}"/>
              </a:ext>
            </a:extLst>
          </p:cNvPr>
          <p:cNvSpPr>
            <a:spLocks noGrp="1"/>
          </p:cNvSpPr>
          <p:nvPr>
            <p:ph type="title"/>
          </p:nvPr>
        </p:nvSpPr>
        <p:spPr>
          <a:xfrm>
            <a:off x="429768" y="411480"/>
            <a:ext cx="11201400" cy="1106424"/>
          </a:xfrm>
        </p:spPr>
        <p:txBody>
          <a:bodyPr>
            <a:normAutofit/>
          </a:bodyPr>
          <a:lstStyle/>
          <a:p>
            <a:r>
              <a:rPr lang="nb-NO" sz="3600" b="1" dirty="0"/>
              <a:t>Statisk stabilitet – flyet er konstruert slik at det prøver å komme tilbake til likevekt</a:t>
            </a:r>
          </a:p>
        </p:txBody>
      </p:sp>
      <p:sp>
        <p:nvSpPr>
          <p:cNvPr id="12"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Bilde 4" descr="Et bilde som inneholder tegning&#10;&#10;Automatisk generert beskrivelse">
            <a:extLst>
              <a:ext uri="{FF2B5EF4-FFF2-40B4-BE49-F238E27FC236}">
                <a16:creationId xmlns:a16="http://schemas.microsoft.com/office/drawing/2014/main" id="{83315FD5-3154-4B86-8F1D-47F03F531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2394162"/>
            <a:ext cx="6702552" cy="3166955"/>
          </a:xfrm>
          <a:prstGeom prst="rect">
            <a:avLst/>
          </a:prstGeom>
        </p:spPr>
      </p:pic>
      <p:sp useBgFill="1">
        <p:nvSpPr>
          <p:cNvPr id="17"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CE70E969-988B-43EA-BE47-C6101E56AE07}"/>
              </a:ext>
            </a:extLst>
          </p:cNvPr>
          <p:cNvSpPr>
            <a:spLocks noGrp="1"/>
          </p:cNvSpPr>
          <p:nvPr>
            <p:ph idx="1"/>
          </p:nvPr>
        </p:nvSpPr>
        <p:spPr>
          <a:xfrm>
            <a:off x="7434072" y="1517904"/>
            <a:ext cx="4498848" cy="4782332"/>
          </a:xfrm>
        </p:spPr>
        <p:txBody>
          <a:bodyPr anchor="ctr">
            <a:normAutofit/>
          </a:bodyPr>
          <a:lstStyle/>
          <a:p>
            <a:r>
              <a:rPr lang="nb-NO" sz="2000" dirty="0"/>
              <a:t>Positiv statisk stabilitet: Flyet prøver å komme tilbake til likevekt</a:t>
            </a:r>
          </a:p>
          <a:p>
            <a:r>
              <a:rPr lang="nb-NO" sz="2000" dirty="0"/>
              <a:t>Nøytral statisk stabilitet: Flyet vil hverken komme tilbake til den stillingen det hadde, ei heller vil det fortsette og eventuelt øke i den retningen det ble forstyrret i. Det er indifferent</a:t>
            </a:r>
          </a:p>
          <a:p>
            <a:r>
              <a:rPr lang="nb-NO" sz="2000" dirty="0"/>
              <a:t>Negativ statisk stabilitet: Flyet vil fortsette og eventuelt øke i den retningen det ble forstyrret i. Det er ustabilt</a:t>
            </a:r>
          </a:p>
        </p:txBody>
      </p:sp>
      <p:sp>
        <p:nvSpPr>
          <p:cNvPr id="4" name="Plassholder for dato 3">
            <a:extLst>
              <a:ext uri="{FF2B5EF4-FFF2-40B4-BE49-F238E27FC236}">
                <a16:creationId xmlns:a16="http://schemas.microsoft.com/office/drawing/2014/main" id="{5D0BC23F-5AB7-4EDF-8AEB-4795F9DFD03B}"/>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6D1F0D2D-3BCA-41CD-86D5-B9B168D0E17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847612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DBF622E1-595A-46FD-9EE9-834E0B9CDEE6}"/>
              </a:ext>
            </a:extLst>
          </p:cNvPr>
          <p:cNvSpPr>
            <a:spLocks noGrp="1"/>
          </p:cNvSpPr>
          <p:nvPr>
            <p:ph type="title"/>
          </p:nvPr>
        </p:nvSpPr>
        <p:spPr>
          <a:xfrm>
            <a:off x="863029" y="1012004"/>
            <a:ext cx="3416158" cy="4795408"/>
          </a:xfrm>
        </p:spPr>
        <p:txBody>
          <a:bodyPr>
            <a:normAutofit/>
          </a:bodyPr>
          <a:lstStyle/>
          <a:p>
            <a:r>
              <a:rPr lang="nb-NO" sz="4100" b="1" dirty="0">
                <a:solidFill>
                  <a:srgbClr val="FFFFFF"/>
                </a:solidFill>
              </a:rPr>
              <a:t>Aerodynamisk stabilitet – flyet er konstruert slik at det kommer tilbake til likevekt</a:t>
            </a:r>
          </a:p>
        </p:txBody>
      </p:sp>
      <p:graphicFrame>
        <p:nvGraphicFramePr>
          <p:cNvPr id="17" name="Plassholder for innhold 2">
            <a:extLst>
              <a:ext uri="{FF2B5EF4-FFF2-40B4-BE49-F238E27FC236}">
                <a16:creationId xmlns:a16="http://schemas.microsoft.com/office/drawing/2014/main" id="{AA9C57F9-639F-4555-AB6C-C46F442BB5AE}"/>
              </a:ext>
            </a:extLst>
          </p:cNvPr>
          <p:cNvGraphicFramePr>
            <a:graphicFrameLocks noGrp="1"/>
          </p:cNvGraphicFramePr>
          <p:nvPr>
            <p:ph idx="1"/>
            <p:extLst>
              <p:ext uri="{D42A27DB-BD31-4B8C-83A1-F6EECF244321}">
                <p14:modId xmlns:p14="http://schemas.microsoft.com/office/powerpoint/2010/main" val="358747089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ssholder for dato 2">
            <a:extLst>
              <a:ext uri="{FF2B5EF4-FFF2-40B4-BE49-F238E27FC236}">
                <a16:creationId xmlns:a16="http://schemas.microsoft.com/office/drawing/2014/main" id="{9FB7288D-6679-4E44-BD8C-B68216315CBD}"/>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3B8566EB-29D4-4EFF-8CB2-4CFEC2949790}"/>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1805198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868E82C-FE57-4706-A790-012CB433B500}"/>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4000" b="1" kern="1200">
                <a:solidFill>
                  <a:schemeClr val="tx1"/>
                </a:solidFill>
                <a:latin typeface="+mj-lt"/>
                <a:ea typeface="+mj-ea"/>
                <a:cs typeface="+mj-cs"/>
              </a:rPr>
              <a:t>Lengdeakse, tverrakse og normal akse </a:t>
            </a:r>
          </a:p>
        </p:txBody>
      </p:sp>
      <p:sp>
        <p:nvSpPr>
          <p:cNvPr id="14" name="Rectangle 1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3060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lassholder for innhold 4" descr="Et bilde som inneholder kart&#10;&#10;Automatisk generert beskrivelse">
            <a:extLst>
              <a:ext uri="{FF2B5EF4-FFF2-40B4-BE49-F238E27FC236}">
                <a16:creationId xmlns:a16="http://schemas.microsoft.com/office/drawing/2014/main" id="{51A96FD4-4CAD-411B-861E-BE13383FBB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058" y="2210564"/>
            <a:ext cx="11097349" cy="3967302"/>
          </a:xfrm>
          <a:prstGeom prst="rect">
            <a:avLst/>
          </a:prstGeom>
        </p:spPr>
      </p:pic>
      <p:sp>
        <p:nvSpPr>
          <p:cNvPr id="3" name="Plassholder for dato 2">
            <a:extLst>
              <a:ext uri="{FF2B5EF4-FFF2-40B4-BE49-F238E27FC236}">
                <a16:creationId xmlns:a16="http://schemas.microsoft.com/office/drawing/2014/main" id="{66BA27AF-E9D9-4A49-B78F-0221C7D09858}"/>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4D03BF4A-3E7A-44D6-85FF-10E68D82B07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4238127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03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DBF622E1-595A-46FD-9EE9-834E0B9CDEE6}"/>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Statisk og dynamisk lengdestabilitet</a:t>
            </a:r>
          </a:p>
        </p:txBody>
      </p:sp>
      <p:pic>
        <p:nvPicPr>
          <p:cNvPr id="5" name="Bilde 4" descr="Et bilde som inneholder tegning, fly&#10;&#10;Automatisk generert beskrivelse">
            <a:extLst>
              <a:ext uri="{FF2B5EF4-FFF2-40B4-BE49-F238E27FC236}">
                <a16:creationId xmlns:a16="http://schemas.microsoft.com/office/drawing/2014/main" id="{1632EAAE-E24F-4840-9F4A-396A041C1415}"/>
              </a:ext>
            </a:extLst>
          </p:cNvPr>
          <p:cNvPicPr>
            <a:picLocks noChangeAspect="1"/>
          </p:cNvPicPr>
          <p:nvPr/>
        </p:nvPicPr>
        <p:blipFill rotWithShape="1">
          <a:blip r:embed="rId2">
            <a:extLst>
              <a:ext uri="{28A0092B-C50C-407E-A947-70E740481C1C}">
                <a14:useLocalDpi xmlns:a14="http://schemas.microsoft.com/office/drawing/2010/main" val="0"/>
              </a:ext>
            </a:extLst>
          </a:blip>
          <a:srcRect l="3272" r="3503"/>
          <a:stretch/>
        </p:blipFill>
        <p:spPr>
          <a:xfrm>
            <a:off x="327547" y="321733"/>
            <a:ext cx="7058306" cy="4107392"/>
          </a:xfrm>
          <a:prstGeom prst="rect">
            <a:avLst/>
          </a:prstGeom>
        </p:spPr>
      </p:pic>
      <p:sp>
        <p:nvSpPr>
          <p:cNvPr id="17"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CE70E969-988B-43EA-BE47-C6101E56AE07}"/>
              </a:ext>
            </a:extLst>
          </p:cNvPr>
          <p:cNvSpPr>
            <a:spLocks noGrp="1"/>
          </p:cNvSpPr>
          <p:nvPr>
            <p:ph idx="1"/>
          </p:nvPr>
        </p:nvSpPr>
        <p:spPr>
          <a:xfrm>
            <a:off x="7990091" y="513462"/>
            <a:ext cx="3677653" cy="5878819"/>
          </a:xfrm>
        </p:spPr>
        <p:txBody>
          <a:bodyPr anchor="ctr">
            <a:normAutofit/>
          </a:bodyPr>
          <a:lstStyle/>
          <a:p>
            <a:r>
              <a:rPr lang="nb-NO" sz="2000" dirty="0">
                <a:solidFill>
                  <a:srgbClr val="FFFFFF"/>
                </a:solidFill>
              </a:rPr>
              <a:t>Stabilitet om tverraksen</a:t>
            </a:r>
          </a:p>
          <a:p>
            <a:r>
              <a:rPr lang="nb-NO" sz="2000" dirty="0">
                <a:solidFill>
                  <a:srgbClr val="FFFFFF"/>
                </a:solidFill>
              </a:rPr>
              <a:t>Tenk på det som stabilitet i lengderetningen på flyet</a:t>
            </a:r>
          </a:p>
          <a:p>
            <a:r>
              <a:rPr lang="nb-NO" sz="2000" dirty="0">
                <a:solidFill>
                  <a:srgbClr val="FFFFFF"/>
                </a:solidFill>
              </a:rPr>
              <a:t>Dersom flyet eksempelvis setter nesen opp på grunn av et vindkast – må summen av vingens og halens krefter sørge for at nesen kommer ned igjen</a:t>
            </a:r>
          </a:p>
          <a:p>
            <a:r>
              <a:rPr lang="nb-NO" sz="2000" dirty="0">
                <a:solidFill>
                  <a:srgbClr val="FFFFFF"/>
                </a:solidFill>
              </a:rPr>
              <a:t>De fleste fly er konstruert noe «nesetunge» –  det må derfor finnes en kraft som virker nedover på halen slik at nesen holdes oppe</a:t>
            </a:r>
          </a:p>
          <a:p>
            <a:r>
              <a:rPr lang="nb-NO" sz="2000" dirty="0">
                <a:solidFill>
                  <a:srgbClr val="FFFFFF"/>
                </a:solidFill>
              </a:rPr>
              <a:t>Angrepsvinkel, løftsenter (CL) og trekk-kraft virker inn</a:t>
            </a:r>
          </a:p>
          <a:p>
            <a:r>
              <a:rPr lang="nb-NO" sz="2000" dirty="0">
                <a:solidFill>
                  <a:srgbClr val="FFFFFF"/>
                </a:solidFill>
              </a:rPr>
              <a:t>Men tyngdepunktets (CG) plassering er viktigst!</a:t>
            </a:r>
          </a:p>
        </p:txBody>
      </p:sp>
      <p:sp>
        <p:nvSpPr>
          <p:cNvPr id="4" name="Plassholder for dato 3">
            <a:extLst>
              <a:ext uri="{FF2B5EF4-FFF2-40B4-BE49-F238E27FC236}">
                <a16:creationId xmlns:a16="http://schemas.microsoft.com/office/drawing/2014/main" id="{CCD78DDC-9DEF-44EC-8A2D-1B43F965173F}"/>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8C27C281-2610-4BBE-9CF1-6BC25492537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9024397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6020A7C-4BA1-462A-B9DE-CF881A6AEB5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100" b="1" kern="1200" dirty="0" err="1">
                <a:solidFill>
                  <a:schemeClr val="tx1"/>
                </a:solidFill>
                <a:latin typeface="+mj-lt"/>
                <a:ea typeface="+mj-ea"/>
                <a:cs typeface="+mj-cs"/>
              </a:rPr>
              <a:t>Propellens</a:t>
            </a:r>
            <a:r>
              <a:rPr lang="en-US" sz="4100" b="1" kern="1200" dirty="0">
                <a:solidFill>
                  <a:schemeClr val="tx1"/>
                </a:solidFill>
                <a:latin typeface="+mj-lt"/>
                <a:ea typeface="+mj-ea"/>
                <a:cs typeface="+mj-cs"/>
              </a:rPr>
              <a:t> </a:t>
            </a:r>
            <a:r>
              <a:rPr lang="en-US" sz="4100" b="1" kern="1200" dirty="0" err="1">
                <a:solidFill>
                  <a:schemeClr val="tx1"/>
                </a:solidFill>
                <a:latin typeface="+mj-lt"/>
                <a:ea typeface="+mj-ea"/>
                <a:cs typeface="+mj-cs"/>
              </a:rPr>
              <a:t>trekk</a:t>
            </a:r>
            <a:r>
              <a:rPr lang="en-US" sz="4100" b="1" kern="1200" dirty="0">
                <a:solidFill>
                  <a:schemeClr val="tx1"/>
                </a:solidFill>
                <a:latin typeface="+mj-lt"/>
                <a:ea typeface="+mj-ea"/>
                <a:cs typeface="+mj-cs"/>
              </a:rPr>
              <a:t>-kraft </a:t>
            </a:r>
            <a:r>
              <a:rPr lang="en-US" sz="4100" b="1" kern="1200" dirty="0" err="1">
                <a:solidFill>
                  <a:schemeClr val="tx1"/>
                </a:solidFill>
                <a:latin typeface="+mj-lt"/>
                <a:ea typeface="+mj-ea"/>
                <a:cs typeface="+mj-cs"/>
              </a:rPr>
              <a:t>påvirker</a:t>
            </a:r>
            <a:r>
              <a:rPr lang="en-US" sz="4100" b="1" kern="1200" dirty="0">
                <a:solidFill>
                  <a:schemeClr val="tx1"/>
                </a:solidFill>
                <a:latin typeface="+mj-lt"/>
                <a:ea typeface="+mj-ea"/>
                <a:cs typeface="+mj-cs"/>
              </a:rPr>
              <a:t> </a:t>
            </a:r>
            <a:r>
              <a:rPr lang="en-US" sz="4100" b="1" kern="1200" dirty="0" err="1">
                <a:solidFill>
                  <a:schemeClr val="tx1"/>
                </a:solidFill>
                <a:latin typeface="+mj-lt"/>
                <a:ea typeface="+mj-ea"/>
                <a:cs typeface="+mj-cs"/>
              </a:rPr>
              <a:t>lengdestabiliteten</a:t>
            </a:r>
            <a:endParaRPr lang="en-US" sz="4100" b="1" kern="1200" dirty="0">
              <a:solidFill>
                <a:schemeClr val="tx1"/>
              </a:solidFill>
              <a:latin typeface="+mj-lt"/>
              <a:ea typeface="+mj-ea"/>
              <a:cs typeface="+mj-cs"/>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lassholder for innhold 4" descr="Et bilde som inneholder skjermbilde&#10;&#10;Automatisk generert beskrivelse">
            <a:extLst>
              <a:ext uri="{FF2B5EF4-FFF2-40B4-BE49-F238E27FC236}">
                <a16:creationId xmlns:a16="http://schemas.microsoft.com/office/drawing/2014/main" id="{5263CCB4-708B-4159-AAC2-5F60A23764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6535" y="1"/>
            <a:ext cx="5759146" cy="6858000"/>
          </a:xfrm>
          <a:prstGeom prst="rect">
            <a:avLst/>
          </a:prstGeom>
        </p:spPr>
      </p:pic>
      <p:sp>
        <p:nvSpPr>
          <p:cNvPr id="3" name="Plassholder for dato 2">
            <a:extLst>
              <a:ext uri="{FF2B5EF4-FFF2-40B4-BE49-F238E27FC236}">
                <a16:creationId xmlns:a16="http://schemas.microsoft.com/office/drawing/2014/main" id="{B4586F90-CA6A-4404-A75F-696FF55AC731}"/>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D0346084-EFCA-4C4C-A130-07B19FDF13B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5463366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280C74A-68FD-4E06-B19A-5BD96FC90DB0}"/>
              </a:ext>
            </a:extLst>
          </p:cNvPr>
          <p:cNvSpPr>
            <a:spLocks noGrp="1"/>
          </p:cNvSpPr>
          <p:nvPr>
            <p:ph type="title"/>
          </p:nvPr>
        </p:nvSpPr>
        <p:spPr>
          <a:xfrm>
            <a:off x="838200" y="963877"/>
            <a:ext cx="3494362" cy="4930246"/>
          </a:xfrm>
        </p:spPr>
        <p:txBody>
          <a:bodyPr>
            <a:normAutofit/>
          </a:bodyPr>
          <a:lstStyle/>
          <a:p>
            <a:pPr algn="r"/>
            <a:r>
              <a:rPr lang="nb-NO" sz="3400" b="1">
                <a:solidFill>
                  <a:schemeClr val="accent1"/>
                </a:solidFill>
              </a:rPr>
              <a:t>Et feil lastet fly – ødelegger lengdestabiliteten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78C07BBB-20FD-4BB7-911C-DFB39226FDFD}"/>
              </a:ext>
            </a:extLst>
          </p:cNvPr>
          <p:cNvSpPr>
            <a:spLocks noGrp="1"/>
          </p:cNvSpPr>
          <p:nvPr>
            <p:ph idx="1"/>
          </p:nvPr>
        </p:nvSpPr>
        <p:spPr>
          <a:xfrm>
            <a:off x="4976031" y="963876"/>
            <a:ext cx="6670532" cy="5574083"/>
          </a:xfrm>
        </p:spPr>
        <p:txBody>
          <a:bodyPr anchor="ctr">
            <a:normAutofit/>
          </a:bodyPr>
          <a:lstStyle/>
          <a:p>
            <a:r>
              <a:rPr lang="nb-NO" sz="2400" dirty="0"/>
              <a:t>Konsekvens: Høyderoret klarer ikke å kontrollere flyets stilling i luften</a:t>
            </a:r>
          </a:p>
          <a:p>
            <a:pPr>
              <a:buFontTx/>
              <a:buChar char="-"/>
            </a:pPr>
            <a:r>
              <a:rPr lang="nb-NO" sz="2400" dirty="0"/>
              <a:t>Er tyngdepunktet for langt bak kan vi risikere steiling og spinn</a:t>
            </a:r>
          </a:p>
          <a:p>
            <a:pPr>
              <a:buFontTx/>
              <a:buChar char="-"/>
            </a:pPr>
            <a:r>
              <a:rPr lang="nb-NO" sz="2400" dirty="0"/>
              <a:t>Er tyngdepunktet for langt foran kan vi risikere at vi ikke klarer å ta av, eller holde nesen oppe under landing</a:t>
            </a:r>
          </a:p>
          <a:p>
            <a:r>
              <a:rPr lang="nb-NO" sz="2400" dirty="0"/>
              <a:t>Når vi brenner drivstoff underveis endres tyngdepunktets plassering noe, avhengig av flymodell</a:t>
            </a:r>
          </a:p>
          <a:p>
            <a:r>
              <a:rPr lang="nb-NO" sz="2400" dirty="0"/>
              <a:t>Et tyngdepunkt som i utgangspunktet ligger «langt foran eller langt bak» kan da i løpet av en flytur beveges seg på feil side av tillatte grenser</a:t>
            </a:r>
          </a:p>
        </p:txBody>
      </p:sp>
      <p:sp>
        <p:nvSpPr>
          <p:cNvPr id="4" name="Plassholder for dato 3">
            <a:extLst>
              <a:ext uri="{FF2B5EF4-FFF2-40B4-BE49-F238E27FC236}">
                <a16:creationId xmlns:a16="http://schemas.microsoft.com/office/drawing/2014/main" id="{F74D6A2F-928F-4AC2-86B7-6163CF5D1969}"/>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83D88536-5770-4891-9BC8-F2C46176E4E5}"/>
              </a:ext>
            </a:extLst>
          </p:cNvPr>
          <p:cNvSpPr>
            <a:spLocks noGrp="1"/>
          </p:cNvSpPr>
          <p:nvPr>
            <p:ph type="ftr" sz="quarter" idx="11"/>
          </p:nvPr>
        </p:nvSpPr>
        <p:spPr>
          <a:xfrm>
            <a:off x="2974675" y="6228174"/>
            <a:ext cx="4114800" cy="365125"/>
          </a:xfrm>
        </p:spPr>
        <p:txBody>
          <a:bodyPr/>
          <a:lstStyle/>
          <a:p>
            <a:r>
              <a:rPr lang="nb-NO" dirty="0"/>
              <a:t>Versjon 1</a:t>
            </a:r>
          </a:p>
        </p:txBody>
      </p:sp>
    </p:spTree>
    <p:extLst>
      <p:ext uri="{BB962C8B-B14F-4D97-AF65-F5344CB8AC3E}">
        <p14:creationId xmlns:p14="http://schemas.microsoft.com/office/powerpoint/2010/main" val="33220389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C89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DBF622E1-595A-46FD-9EE9-834E0B9CDEE6}"/>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Statisk og dynamisk tverrstabilitet</a:t>
            </a:r>
          </a:p>
        </p:txBody>
      </p:sp>
      <p:pic>
        <p:nvPicPr>
          <p:cNvPr id="5" name="Bilde 4" descr="Et bilde som inneholder vann, henge, fly, båt&#10;&#10;Automatisk generert beskrivelse">
            <a:extLst>
              <a:ext uri="{FF2B5EF4-FFF2-40B4-BE49-F238E27FC236}">
                <a16:creationId xmlns:a16="http://schemas.microsoft.com/office/drawing/2014/main" id="{F2417CE6-1FCE-453C-87ED-9E839B1F1F21}"/>
              </a:ext>
            </a:extLst>
          </p:cNvPr>
          <p:cNvPicPr>
            <a:picLocks noChangeAspect="1"/>
          </p:cNvPicPr>
          <p:nvPr/>
        </p:nvPicPr>
        <p:blipFill rotWithShape="1">
          <a:blip r:embed="rId2">
            <a:extLst>
              <a:ext uri="{28A0092B-C50C-407E-A947-70E740481C1C}">
                <a14:useLocalDpi xmlns:a14="http://schemas.microsoft.com/office/drawing/2010/main" val="0"/>
              </a:ext>
            </a:extLst>
          </a:blip>
          <a:srcRect l="2558" r="8943"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CE70E969-988B-43EA-BE47-C6101E56AE07}"/>
              </a:ext>
            </a:extLst>
          </p:cNvPr>
          <p:cNvSpPr>
            <a:spLocks noGrp="1"/>
          </p:cNvSpPr>
          <p:nvPr>
            <p:ph idx="1"/>
          </p:nvPr>
        </p:nvSpPr>
        <p:spPr>
          <a:xfrm>
            <a:off x="7902341" y="917725"/>
            <a:ext cx="3765402" cy="4852362"/>
          </a:xfrm>
        </p:spPr>
        <p:txBody>
          <a:bodyPr anchor="ctr">
            <a:normAutofit/>
          </a:bodyPr>
          <a:lstStyle/>
          <a:p>
            <a:r>
              <a:rPr lang="nb-NO" sz="2400" dirty="0">
                <a:solidFill>
                  <a:srgbClr val="FFFFFF"/>
                </a:solidFill>
              </a:rPr>
              <a:t>Stabilitet om lengdeaksen</a:t>
            </a:r>
          </a:p>
          <a:p>
            <a:r>
              <a:rPr lang="nb-NO" sz="2400" dirty="0">
                <a:solidFill>
                  <a:srgbClr val="FFFFFF"/>
                </a:solidFill>
              </a:rPr>
              <a:t>Tenk på det som stabilitet på tvers i flyet</a:t>
            </a:r>
          </a:p>
          <a:p>
            <a:r>
              <a:rPr lang="nb-NO" sz="2400" dirty="0">
                <a:solidFill>
                  <a:srgbClr val="FFFFFF"/>
                </a:solidFill>
              </a:rPr>
              <a:t>Dersom eksempelvis et vindkast løfter opp den ene vingen, skal den komme ned igjen av seg selv</a:t>
            </a:r>
          </a:p>
          <a:p>
            <a:r>
              <a:rPr lang="nb-NO" sz="2400" dirty="0">
                <a:solidFill>
                  <a:srgbClr val="FFFFFF"/>
                </a:solidFill>
              </a:rPr>
              <a:t>Vingene konstrueres gjerne med en v-form. Det kalles for «dihedral» på engelsk</a:t>
            </a:r>
          </a:p>
        </p:txBody>
      </p:sp>
      <p:sp>
        <p:nvSpPr>
          <p:cNvPr id="4" name="Plassholder for dato 3">
            <a:extLst>
              <a:ext uri="{FF2B5EF4-FFF2-40B4-BE49-F238E27FC236}">
                <a16:creationId xmlns:a16="http://schemas.microsoft.com/office/drawing/2014/main" id="{C28C92C1-5426-469F-912C-E09C2875B7E8}"/>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6B987492-C2F9-4A5C-AC55-744CA793FF5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62710794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4999</Words>
  <Application>Microsoft Office PowerPoint</Application>
  <PresentationFormat>Widescreen</PresentationFormat>
  <Paragraphs>670</Paragraphs>
  <Slides>140</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140</vt:i4>
      </vt:variant>
    </vt:vector>
  </HeadingPairs>
  <TitlesOfParts>
    <vt:vector size="144" baseType="lpstr">
      <vt:lpstr>Arial</vt:lpstr>
      <vt:lpstr>Calibri</vt:lpstr>
      <vt:lpstr>Calibri Light</vt:lpstr>
      <vt:lpstr>Office-tema</vt:lpstr>
      <vt:lpstr>PowerPoint-presentasjon</vt:lpstr>
      <vt:lpstr>Del 0 Innledning</vt:lpstr>
      <vt:lpstr>PowerPoint-presentasjon</vt:lpstr>
      <vt:lpstr>PowerPoint-presentasjon</vt:lpstr>
      <vt:lpstr>Del 1 Subsonisk aerodynamikk</vt:lpstr>
      <vt:lpstr>Grunnleggende prinsipper, lover og definisjoner</vt:lpstr>
      <vt:lpstr>Newtons lover</vt:lpstr>
      <vt:lpstr>Treghet (inertia)</vt:lpstr>
      <vt:lpstr>Statisk trykk</vt:lpstr>
      <vt:lpstr>Dynamisk trykk</vt:lpstr>
      <vt:lpstr>Totaltrykk</vt:lpstr>
      <vt:lpstr>Bernoullis lov</vt:lpstr>
      <vt:lpstr>Bernoulli og venturierøret</vt:lpstr>
      <vt:lpstr>Løft kan forklares </vt:lpstr>
      <vt:lpstr>Bernoullis lov  Vingens overside vises her som den nedre delen av et venturirør   Framkanten og oversiden av vingen er den “innsnevringen” som skaper et statisk undertrykk   Dette undertrykket på oversiden suger en stor luftmasse nedover mot bakkanten når vingen passerer</vt:lpstr>
      <vt:lpstr>Newtons 2. lov «Kraft er lik masse ganger aksellerasjon»   Når vingen passerer en luftmasse så flyttes luften et stykke ned på den tiden det tar vingen å passere.   Flyttingen aksellerer luftmassen i hele vingespennet, og vingen utfører med dette en kraft på luftmassen rettet nedover.   Kraften (F) er lik  masse (m) ganger aksellerasjon (a):   F= m x a   Jo større hastighet, desto større aksellerasjon og mer kraft skapes.</vt:lpstr>
      <vt:lpstr>Newtons 3. lov   «Kreftene mellom to gjenstander som påvirker hverandre er i par er like store og motsatt rettet»  Vi sier også at en «aksjon» vil gi en tilsvarende og  motsatt rettet «reaksjon»  </vt:lpstr>
      <vt:lpstr>Newtons 3. lov   Det betyr at vingen får et løft som «Reaksjon» tilsvarende den kraften vingen bruker på «Aksjonen» med å flytte luftmassen nedover under passasjen</vt:lpstr>
      <vt:lpstr>Flate vinger  Det er også flere andre faktorer som får vingen til å «flyte eller surfe» i luften i den retningen som gir minst motstand.   For eksempel kan en helt flat vinge gli langt gjennom luften fordi den finner minst motstand i den retningen.  På den annen side vil vingen yte stor luft-motstand og bremse kraftig dersom den skulle falle loddrett mens de lå i horisontal stilling.</vt:lpstr>
      <vt:lpstr>Luftstrømning – grunnleggende aerodynamikk</vt:lpstr>
      <vt:lpstr>Strømlinjer</vt:lpstr>
      <vt:lpstr>Strømlinjer</vt:lpstr>
      <vt:lpstr>To-dimensjonal og tre-dimensjonal strømning</vt:lpstr>
      <vt:lpstr>Profil</vt:lpstr>
      <vt:lpstr>To-dimensjonal luftstrømning</vt:lpstr>
      <vt:lpstr>Angrepsvinkel, relativ luftstrøm og hastighet</vt:lpstr>
      <vt:lpstr>Vingevridning (twist) - Geometrisk - Aerodynamisk</vt:lpstr>
      <vt:lpstr>Tre-dimensjonal strømning</vt:lpstr>
      <vt:lpstr>Vinge og begreper</vt:lpstr>
      <vt:lpstr>Forskjellige vingeformer</vt:lpstr>
      <vt:lpstr>Endring av angrepsvinkelen og flyting av trykksenteret</vt:lpstr>
      <vt:lpstr>Løftsenteret</vt:lpstr>
      <vt:lpstr>Tyngdepunktet (TP)</vt:lpstr>
      <vt:lpstr>Vingetippvirvler</vt:lpstr>
      <vt:lpstr>Vingetippvirvler - årsak</vt:lpstr>
      <vt:lpstr>Fire krefter</vt:lpstr>
      <vt:lpstr>Løftformelen</vt:lpstr>
      <vt:lpstr>Løftkoeffisient</vt:lpstr>
      <vt:lpstr>Løftformelen </vt:lpstr>
      <vt:lpstr>Typer motstand</vt:lpstr>
      <vt:lpstr>Typer motstand</vt:lpstr>
      <vt:lpstr>Parasittmotstand</vt:lpstr>
      <vt:lpstr>Formmotstand</vt:lpstr>
      <vt:lpstr>Friksjonsmotstand og grenselaget</vt:lpstr>
      <vt:lpstr>Laminært og turbulent grenselag</vt:lpstr>
      <vt:lpstr>Interferensmotstand</vt:lpstr>
      <vt:lpstr>Indusert motstand</vt:lpstr>
      <vt:lpstr>Totalmotstand </vt:lpstr>
      <vt:lpstr>Løft og motstand</vt:lpstr>
      <vt:lpstr>Løft- og motstand og angrepsvinkelen</vt:lpstr>
      <vt:lpstr>Løft- og motstand og hastighet</vt:lpstr>
      <vt:lpstr>Bakkeeffekt</vt:lpstr>
      <vt:lpstr>Bakkeeffekt</vt:lpstr>
      <vt:lpstr>Bakkeeffekt</vt:lpstr>
      <vt:lpstr>Angrepsvinkel, steilefart og steiling</vt:lpstr>
      <vt:lpstr>Steilevinkel 1/2</vt:lpstr>
      <vt:lpstr>Steilevinkel 2/2</vt:lpstr>
      <vt:lpstr>Likevel kan vi snakke om steilefart</vt:lpstr>
      <vt:lpstr>Steilinger</vt:lpstr>
      <vt:lpstr>Gode steileegenskaper 1/4</vt:lpstr>
      <vt:lpstr>Gode steileegenskaper  2/4 </vt:lpstr>
      <vt:lpstr>Gode steileegenskaper 3/4</vt:lpstr>
      <vt:lpstr>Gode steileegenskaper 4/4</vt:lpstr>
      <vt:lpstr>Steilevarsel</vt:lpstr>
      <vt:lpstr>Flyet «sier i fra» - på en eller flere måter</vt:lpstr>
      <vt:lpstr>AoA indikator (iconaircraft)</vt:lpstr>
      <vt:lpstr>Steilinger</vt:lpstr>
      <vt:lpstr>Steilinger i forskjellige konfigurasjoner 1/4</vt:lpstr>
      <vt:lpstr>Steilinger i forskjellige konfigurasjoner 2/4</vt:lpstr>
      <vt:lpstr>Steilinger i forskjellige konfigurasjoner 3/4</vt:lpstr>
      <vt:lpstr>Steilinger i forskjellige konfigurasjoner 4/4</vt:lpstr>
      <vt:lpstr>Utvikling av spinn</vt:lpstr>
      <vt:lpstr>Spinn</vt:lpstr>
      <vt:lpstr>Kjennetegn på et vanlig spinn</vt:lpstr>
      <vt:lpstr>Kjennetegn på et invertert- og et flatspinn</vt:lpstr>
      <vt:lpstr>Spinnets  faser</vt:lpstr>
      <vt:lpstr>Normalmetode for å komme ut av et spinn</vt:lpstr>
      <vt:lpstr>Muligheter for å endre CL max</vt:lpstr>
      <vt:lpstr>Flaps</vt:lpstr>
      <vt:lpstr>Dobbelt-slotted fowler flaps</vt:lpstr>
      <vt:lpstr>Slot/slats</vt:lpstr>
      <vt:lpstr>Faktorer som virker negativt inn på flyets aerodynamikk</vt:lpstr>
      <vt:lpstr>Snø, is og rim </vt:lpstr>
      <vt:lpstr>Snø, is og rim </vt:lpstr>
      <vt:lpstr>Snø, is og rim</vt:lpstr>
      <vt:lpstr>Andre faktorer som virker negativt </vt:lpstr>
      <vt:lpstr>Luftbremser / spoilers</vt:lpstr>
      <vt:lpstr>Del 2 Stabilitet</vt:lpstr>
      <vt:lpstr>Begreper og definisjoner</vt:lpstr>
      <vt:lpstr>Begreper og definisjoner</vt:lpstr>
      <vt:lpstr>Statisk og dynamisk stabilitet</vt:lpstr>
      <vt:lpstr>Stabilitet og likevekt</vt:lpstr>
      <vt:lpstr>Statisk stabilitet – flyet er konstruert slik at det prøver å komme tilbake til likevekt</vt:lpstr>
      <vt:lpstr>Aerodynamisk stabilitet – flyet er konstruert slik at det kommer tilbake til likevekt</vt:lpstr>
      <vt:lpstr>Lengdeakse, tverrakse og normal akse </vt:lpstr>
      <vt:lpstr>Statisk og dynamisk lengdestabilitet</vt:lpstr>
      <vt:lpstr>Propellens trekk-kraft påvirker lengdestabiliteten</vt:lpstr>
      <vt:lpstr>Et feil lastet fly – ødelegger lengdestabiliteten</vt:lpstr>
      <vt:lpstr>Statisk og dynamisk tverrstabilitet</vt:lpstr>
      <vt:lpstr>Statisk og dynamisk tverrstabilitet</vt:lpstr>
      <vt:lpstr>Statisk og dynamisk retningsstabilitet</vt:lpstr>
      <vt:lpstr>Kraftbalanse</vt:lpstr>
      <vt:lpstr>Forskjellige vinkler </vt:lpstr>
      <vt:lpstr>De fire kreftene</vt:lpstr>
      <vt:lpstr>De fire kreftene i likevekt – stigning </vt:lpstr>
      <vt:lpstr>De fire kreftene i likevekt – marsjflyging </vt:lpstr>
      <vt:lpstr>De fire kreftene i likevekt – glidning </vt:lpstr>
      <vt:lpstr>De fire kreftene i likevekt – flyging med høy AoA </vt:lpstr>
      <vt:lpstr>Del 3 Kontroll</vt:lpstr>
      <vt:lpstr>Kontroll om aksene</vt:lpstr>
      <vt:lpstr>Ror, bevegelse, akse og stabilitet</vt:lpstr>
      <vt:lpstr>Høyderorets primær- og sekundæreffekt</vt:lpstr>
      <vt:lpstr>Siderorets primær- og sekundæreffekt</vt:lpstr>
      <vt:lpstr>Balanserorets primær- og sekundæreffekt</vt:lpstr>
      <vt:lpstr>Balanserorsbrems</vt:lpstr>
      <vt:lpstr>Nedsveip fra vingen og innvirkning på halen</vt:lpstr>
      <vt:lpstr>Propellens bladvinkel</vt:lpstr>
      <vt:lpstr>Propellens geometriske og effektive stigning </vt:lpstr>
      <vt:lpstr>Metoder for å minske krefter som må til for å bevege ror</vt:lpstr>
      <vt:lpstr>Trimror</vt:lpstr>
      <vt:lpstr>Servoror</vt:lpstr>
      <vt:lpstr>Antiservo-tab</vt:lpstr>
      <vt:lpstr>Oversikt hjelperor</vt:lpstr>
      <vt:lpstr>Del 4 Begrensninger</vt:lpstr>
      <vt:lpstr>Flutter</vt:lpstr>
      <vt:lpstr>Hva er flutter?</vt:lpstr>
      <vt:lpstr>Årsaker til flutter</vt:lpstr>
      <vt:lpstr>Konstruksjonsmetoder for å redusere sjansen for flutter</vt:lpstr>
      <vt:lpstr>Hastigheter</vt:lpstr>
      <vt:lpstr>Hastigheter som er markert på fartsmåleren</vt:lpstr>
      <vt:lpstr>Hastigheter som ikke er markert på fartsmåleren</vt:lpstr>
      <vt:lpstr>Manøvreringshastighet VA</vt:lpstr>
      <vt:lpstr>Lastfaktor</vt:lpstr>
      <vt:lpstr>Krefter i en sving</vt:lpstr>
      <vt:lpstr>Hva er lastfaktor?</vt:lpstr>
      <vt:lpstr>Øket krenging gir øket lastfaktor og steilefart</vt:lpstr>
      <vt:lpstr>Lastfaktordiagram</vt:lpstr>
      <vt:lpstr>Skid og slip i en sving</vt:lpstr>
      <vt:lpstr>Vektskift</vt:lpstr>
      <vt:lpstr>Slutt fag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Roger Holm</dc:creator>
  <cp:lastModifiedBy>Roger Holm</cp:lastModifiedBy>
  <cp:revision>4</cp:revision>
  <dcterms:created xsi:type="dcterms:W3CDTF">2020-11-22T08:18:17Z</dcterms:created>
  <dcterms:modified xsi:type="dcterms:W3CDTF">2024-02-19T13:47:38Z</dcterms:modified>
</cp:coreProperties>
</file>