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64" r:id="rId2"/>
    <p:sldId id="265" r:id="rId3"/>
    <p:sldId id="266" r:id="rId4"/>
    <p:sldId id="330" r:id="rId5"/>
    <p:sldId id="1114" r:id="rId6"/>
    <p:sldId id="1119" r:id="rId7"/>
    <p:sldId id="1112" r:id="rId8"/>
    <p:sldId id="1113" r:id="rId9"/>
    <p:sldId id="1120" r:id="rId10"/>
    <p:sldId id="1121" r:id="rId11"/>
    <p:sldId id="995" r:id="rId12"/>
    <p:sldId id="1123" r:id="rId13"/>
    <p:sldId id="1122" r:id="rId14"/>
    <p:sldId id="996" r:id="rId15"/>
    <p:sldId id="1115" r:id="rId16"/>
    <p:sldId id="1116" r:id="rId17"/>
    <p:sldId id="1117" r:id="rId18"/>
    <p:sldId id="1201" r:id="rId19"/>
    <p:sldId id="1202" r:id="rId20"/>
    <p:sldId id="1000" r:id="rId21"/>
    <p:sldId id="1155" r:id="rId22"/>
    <p:sldId id="1156" r:id="rId23"/>
    <p:sldId id="1128" r:id="rId24"/>
    <p:sldId id="1157" r:id="rId25"/>
    <p:sldId id="1159" r:id="rId26"/>
    <p:sldId id="1166" r:id="rId27"/>
    <p:sldId id="1162" r:id="rId28"/>
    <p:sldId id="1164" r:id="rId29"/>
    <p:sldId id="1165" r:id="rId30"/>
    <p:sldId id="1163" r:id="rId31"/>
    <p:sldId id="1161" r:id="rId32"/>
    <p:sldId id="1160" r:id="rId33"/>
    <p:sldId id="1125" r:id="rId34"/>
    <p:sldId id="1138" r:id="rId35"/>
    <p:sldId id="1142" r:id="rId36"/>
    <p:sldId id="1199" r:id="rId37"/>
    <p:sldId id="1195" r:id="rId38"/>
    <p:sldId id="1196" r:id="rId39"/>
    <p:sldId id="1198" r:id="rId40"/>
    <p:sldId id="1197" r:id="rId41"/>
    <p:sldId id="1167" r:id="rId42"/>
    <p:sldId id="1200" r:id="rId43"/>
    <p:sldId id="1168" r:id="rId44"/>
    <p:sldId id="1151" r:id="rId45"/>
    <p:sldId id="1139" r:id="rId46"/>
    <p:sldId id="1153" r:id="rId47"/>
    <p:sldId id="1126" r:id="rId48"/>
    <p:sldId id="1135" r:id="rId49"/>
    <p:sldId id="1137" r:id="rId50"/>
    <p:sldId id="1147" r:id="rId51"/>
    <p:sldId id="1148" r:id="rId52"/>
    <p:sldId id="1134" r:id="rId53"/>
    <p:sldId id="1170" r:id="rId54"/>
    <p:sldId id="1169" r:id="rId55"/>
    <p:sldId id="1193" r:id="rId56"/>
    <p:sldId id="1189" r:id="rId57"/>
    <p:sldId id="1175" r:id="rId58"/>
    <p:sldId id="1190" r:id="rId59"/>
    <p:sldId id="1191" r:id="rId60"/>
    <p:sldId id="1172" r:id="rId61"/>
    <p:sldId id="1187" r:id="rId62"/>
    <p:sldId id="1176" r:id="rId63"/>
    <p:sldId id="1179" r:id="rId64"/>
    <p:sldId id="1180" r:id="rId65"/>
    <p:sldId id="1181" r:id="rId66"/>
    <p:sldId id="1192" r:id="rId67"/>
    <p:sldId id="1171" r:id="rId68"/>
    <p:sldId id="1194" r:id="rId69"/>
    <p:sldId id="1001" r:id="rId70"/>
    <p:sldId id="1183" r:id="rId71"/>
    <p:sldId id="1203" r:id="rId72"/>
    <p:sldId id="1185" r:id="rId73"/>
    <p:sldId id="1184" r:id="rId74"/>
    <p:sldId id="814" r:id="rId7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6F0FE-8E4F-47F5-A796-BB45E8B0A5BA}" v="1" dt="2023-11-21T13:55:50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327" autoAdjust="0"/>
    <p:restoredTop sz="80484" autoAdjust="0"/>
  </p:normalViewPr>
  <p:slideViewPr>
    <p:cSldViewPr snapToGrid="0">
      <p:cViewPr varScale="1">
        <p:scale>
          <a:sx n="47" d="100"/>
          <a:sy n="47" d="100"/>
        </p:scale>
        <p:origin x="408" y="52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B9E0E-1052-4939-8A62-5DCAE19EA909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EB98E-A68B-4121-9ED7-35778ED751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320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5857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959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432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032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77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799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807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205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3272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66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0076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60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EB98E-A68B-4121-9ED7-35778ED751AC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118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B508E6-8D64-4F3F-A664-A4D80DFA5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A15C339-DBC7-4195-8D28-56E8EB18C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CA0FE4-335C-4EAC-8E9C-B2F7C689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31026F-8089-47F5-BC90-2E2276AB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C10A092-3EF8-42CA-84C4-B2A8ACD9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1064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8D944D-4F7A-4AA0-AAAD-A3E06AF4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DD9380B-1A94-4934-8DF3-3E4C03739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8FA3D7-353F-49B5-BAEA-BC09C29D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E2E197-4DC0-4683-B7A5-6A45AC6F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7AFBB4-112B-45F6-97E4-C8022C89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35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CC6400F-947B-4208-ACAD-781C3B652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3A5B15B-97CF-456B-8D59-0AB94F3B2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5C60312-89E6-4F36-9D96-E4120BDD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D22F81-FE4C-4774-A009-7D2195658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A2487F0-4BB2-4D36-991C-156BB886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619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998654-7FCF-429E-8B26-6E05EE7D4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0B4497-A8E0-4D06-8B4E-3AE65B308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84C9B7-0D47-49F1-9DA7-14EF884BA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9B3D39-B7FB-4290-98F0-AE90A213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55B545-DCFA-4A4E-974D-B8D9F3DE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88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E28917-35E9-47EE-9136-FF45A38B0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350D71-9459-49DB-BEAE-301DD9733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5D70FB-34CD-4B78-84E7-F462AD7E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03D6D6-182B-4D3F-9611-1E7C2983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E8A8D7-824D-490F-86F9-DD797E8A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471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1E7040-C808-43B8-AD51-A180C49F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07C9218-9F8F-455A-9A99-EAB6FA649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463072-75AA-42FD-BA97-916BB3D85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D5DA676-B93A-4492-AD95-789AD344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86A2CF2-CBB9-4438-A8D1-0FA3D584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9E71AB-D07C-40D9-8E22-D37A5C11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007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8EDA5-9BEF-45BA-A603-EAFDDEB2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DFD79C-AF6F-4A35-9110-14F6F3BFB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9F3ADA-C5F7-4356-B082-13361C78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D399B7F-155A-490B-8C84-B1B373A1C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C4224D-908A-453A-9428-FDF573F137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B11047A-2636-4B5F-B358-441AB3649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53C545D-8FA0-4EA8-91E9-17412DAE7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FE1D339-33FD-41C8-85EA-0D136F2A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185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F58CCF-4BBC-44EA-A040-C82F2F5F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6470D3F-1F63-4A96-877C-88006777C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93F0D58-4827-4145-82F8-59CAAEF5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6443CDF-14DE-4ADD-B348-CAC4F521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814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5A4B479-5921-4F40-876C-2589BF14E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0CD5852-2AB8-4D70-91B4-EB4D06615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E988EB2-A9DF-4EE5-BC4A-255B5687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04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EEA83A-656B-48B4-97FE-6306D4E0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B9397F-1AFC-4070-9A1E-0847AA18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D75A99-7D2B-468C-A751-1E530F10A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157B23D-D800-4405-90C3-342D9E09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8DB0185-4B3F-43E3-8CC9-01BE6211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0D75E2-FF93-4313-B581-D6F58241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6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5C72FB-26CF-42E0-B8AB-268A6F08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3284978-7813-4E48-BA45-3491C704F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66CB62A-00EA-40C8-88AC-20C72E89C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9D04A2-708B-4607-81DB-0AAFFA384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DC161C7-61A4-4CFC-B796-AB790C7D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BDC647C-A025-4361-8BF1-3E893966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81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E45EBE2-BB82-4F6D-B2E9-B3D2D763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455077B-9B78-41CD-BC69-4F9B2D4F6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2FCE47-0FFA-470A-A847-1567683D4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47332-6F8A-48E5-8507-686F89667386}" type="datetimeFigureOut">
              <a:rPr lang="nb-NO" smtClean="0"/>
              <a:t>21.11.2023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B62C5EA-2820-4B4C-972D-44DD9CFAD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94052C-9DC9-4EC0-B4F1-24D6516B2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26CBC-9C11-49D6-8B68-3367303077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15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lf.no/grener/motor-og-sportsfly/sportsflyseksjonen/tekniske-saker/teknisk-per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pc.n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ippc.no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1666EB8-C80D-4FB2-A594-0145FC269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"/>
            <a:ext cx="12191978" cy="685798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91F12BB-CF1C-4DB9-86D7-2C5A14A91025}"/>
              </a:ext>
            </a:extLst>
          </p:cNvPr>
          <p:cNvSpPr txBox="1"/>
          <p:nvPr/>
        </p:nvSpPr>
        <p:spPr>
          <a:xfrm>
            <a:off x="630688" y="4337523"/>
            <a:ext cx="10918056" cy="13273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FLIGHT PERFORMANCE AND PLANNING –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 err="1">
                <a:latin typeface="+mj-lt"/>
                <a:ea typeface="+mj-ea"/>
                <a:cs typeface="+mj-cs"/>
              </a:rPr>
              <a:t>Flygeplanlegging</a:t>
            </a:r>
            <a:endParaRPr lang="en-US" sz="4200" b="1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latin typeface="+mj-lt"/>
                <a:ea typeface="+mj-ea"/>
                <a:cs typeface="+mj-cs"/>
              </a:rPr>
              <a:t>FAGKODE: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e 11">
            <a:extLst>
              <a:ext uri="{FF2B5EF4-FFF2-40B4-BE49-F238E27FC236}">
                <a16:creationId xmlns:a16="http://schemas.microsoft.com/office/drawing/2014/main" id="{34E2FAD6-F2FE-4986-AD00-86F9BDC15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329" y="5664903"/>
            <a:ext cx="2642774" cy="5715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4AB04A9-1EE4-427A-BD2B-F7AF7CF6F7F2}"/>
              </a:ext>
            </a:extLst>
          </p:cNvPr>
          <p:cNvSpPr txBox="1"/>
          <p:nvPr/>
        </p:nvSpPr>
        <p:spPr>
          <a:xfrm>
            <a:off x="357512" y="5873264"/>
            <a:ext cx="17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Versjon 14.11.23</a:t>
            </a:r>
          </a:p>
        </p:txBody>
      </p:sp>
    </p:spTree>
    <p:extLst>
      <p:ext uri="{BB962C8B-B14F-4D97-AF65-F5344CB8AC3E}">
        <p14:creationId xmlns:p14="http://schemas.microsoft.com/office/powerpoint/2010/main" val="124398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871588B-A755-47C6-B307-68C72379D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 dirty="0"/>
              <a:t>Omregninger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2990AA-8A41-4F1D-B4D1-57D67A27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271886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400" dirty="0"/>
              <a:t>Du skal kunne regne mellom forskjellige begrep knyttet til masse og volum</a:t>
            </a:r>
          </a:p>
          <a:p>
            <a:r>
              <a:rPr lang="nb-NO" sz="2400" dirty="0"/>
              <a:t>Kg til liter og liter til kg</a:t>
            </a:r>
          </a:p>
          <a:p>
            <a:r>
              <a:rPr lang="nb-NO" sz="2400" dirty="0"/>
              <a:t>Lbs til liter og liter til lbs</a:t>
            </a:r>
          </a:p>
          <a:p>
            <a:r>
              <a:rPr lang="nb-NO" sz="2400" dirty="0"/>
              <a:t>Husk spesifikk vekt på drivstoffet avhengig av type drivstoff og temperatur</a:t>
            </a:r>
          </a:p>
          <a:p>
            <a:endParaRPr lang="nb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7DBCB4E-9192-421D-BE96-364CCE8CE45C}"/>
              </a:ext>
            </a:extLst>
          </p:cNvPr>
          <p:cNvSpPr txBox="1"/>
          <p:nvPr/>
        </p:nvSpPr>
        <p:spPr>
          <a:xfrm>
            <a:off x="329196" y="62083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2.4.13</a:t>
            </a:r>
          </a:p>
        </p:txBody>
      </p:sp>
    </p:spTree>
    <p:extLst>
      <p:ext uri="{BB962C8B-B14F-4D97-AF65-F5344CB8AC3E}">
        <p14:creationId xmlns:p14="http://schemas.microsoft.com/office/powerpoint/2010/main" val="259647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094" y="11"/>
            <a:ext cx="12191978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Strukturelle og ytelsesrelaterte begrensninger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3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DBC3FF-34AD-4C93-84ED-F4669673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378748"/>
            <a:ext cx="6586491" cy="784860"/>
          </a:xfrm>
        </p:spPr>
        <p:txBody>
          <a:bodyPr anchor="b">
            <a:normAutofit/>
          </a:bodyPr>
          <a:lstStyle/>
          <a:p>
            <a:r>
              <a:rPr lang="nb-NO" b="1" dirty="0" err="1"/>
              <a:t>Tyngdepunktsbegrensninger</a:t>
            </a: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D52F86-4598-4B33-896F-927C975E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316480"/>
            <a:ext cx="6586489" cy="4359891"/>
          </a:xfrm>
        </p:spPr>
        <p:txBody>
          <a:bodyPr>
            <a:normAutofit/>
          </a:bodyPr>
          <a:lstStyle/>
          <a:p>
            <a:r>
              <a:rPr lang="nb-NO" sz="2200" dirty="0"/>
              <a:t>Har vi lastet flyet slik at tyngdepunktet ligger foran fremre grense, vil vi få problemer med å lette under avgangen, ligger tyngdepunktet bak bakre grense er det stor sjanse for at flyet steiler</a:t>
            </a:r>
          </a:p>
          <a:p>
            <a:r>
              <a:rPr lang="nb-NO" sz="2200" dirty="0"/>
              <a:t>Feil plassert tyngdepunkt vil ha betydning for</a:t>
            </a:r>
          </a:p>
          <a:p>
            <a:pPr>
              <a:buFontTx/>
              <a:buChar char="-"/>
            </a:pPr>
            <a:r>
              <a:rPr lang="nb-NO" sz="2200" dirty="0"/>
              <a:t>steilefarten</a:t>
            </a:r>
          </a:p>
          <a:p>
            <a:pPr>
              <a:buFontTx/>
              <a:buChar char="-"/>
            </a:pPr>
            <a:r>
              <a:rPr lang="nb-NO" sz="2200" dirty="0"/>
              <a:t>forbruk av drivstoff</a:t>
            </a:r>
          </a:p>
          <a:p>
            <a:pPr>
              <a:buFontTx/>
              <a:buChar char="-"/>
            </a:pPr>
            <a:r>
              <a:rPr lang="nb-NO" sz="2200" dirty="0"/>
              <a:t>Indikert hastighet</a:t>
            </a:r>
          </a:p>
          <a:p>
            <a:r>
              <a:rPr lang="nb-NO" sz="2200" dirty="0"/>
              <a:t>Ballast kan brukes for å få tyngdepunktet innenfor tillatte grenser, men denne må sikres og, dersom den ligger i et stolsete, være innenfor maks tillatte masse i dette setet</a:t>
            </a: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B5294BEA-56F9-4EA9-863E-89F8CC282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111" r="1819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alpha val="40000"/>
              </a:schemeClr>
            </a:outerShdw>
          </a:effectLst>
        </p:spPr>
      </p:pic>
      <p:cxnSp>
        <p:nvCxnSpPr>
          <p:cNvPr id="33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7A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FA5CD93-927B-4545-ACE6-F38C97B58B75}"/>
              </a:ext>
            </a:extLst>
          </p:cNvPr>
          <p:cNvSpPr txBox="1"/>
          <p:nvPr/>
        </p:nvSpPr>
        <p:spPr>
          <a:xfrm>
            <a:off x="5080934" y="1205869"/>
            <a:ext cx="6309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Repeter fra </a:t>
            </a:r>
            <a:r>
              <a:rPr lang="nb-NO" sz="2400" dirty="0" err="1"/>
              <a:t>flygeteorien</a:t>
            </a:r>
            <a:r>
              <a:rPr lang="nb-NO" sz="2400" dirty="0"/>
              <a:t> hvorfor det er viktig å beregne flyets tyngdepunkt!</a:t>
            </a:r>
          </a:p>
        </p:txBody>
      </p:sp>
    </p:spTree>
    <p:extLst>
      <p:ext uri="{BB962C8B-B14F-4D97-AF65-F5344CB8AC3E}">
        <p14:creationId xmlns:p14="http://schemas.microsoft.com/office/powerpoint/2010/main" val="1134622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88A08C9-0AD8-4AB3-9374-A151BDB3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r>
              <a:rPr lang="nb-NO" sz="2500" b="1"/>
              <a:t>Informasjon/dokumentasjon og standardmasser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5862EF-4553-4367-9F93-DBD4547A2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7660"/>
            <a:ext cx="6281873" cy="1770300"/>
          </a:xfrm>
        </p:spPr>
        <p:txBody>
          <a:bodyPr anchor="ctr">
            <a:normAutofit lnSpcReduction="10000"/>
          </a:bodyPr>
          <a:lstStyle/>
          <a:p>
            <a:r>
              <a:rPr lang="nb-NO" sz="2000" dirty="0"/>
              <a:t>Du skal kunne beregne og beskrive hvor tyngdepunktet ligger i forhold til referanseplanet for hvilken som helst masse</a:t>
            </a:r>
          </a:p>
          <a:p>
            <a:r>
              <a:rPr lang="nb-NO" sz="2000" dirty="0"/>
              <a:t>Du skal ha kjennskap til relevant dokumentasjon ved eventuelt avvik fra standard konfigurasjon og ta hensyn til disse avvikene ved ytterligere beregninger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A12E829-C12C-499D-8AF4-54070FD66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059" y="381019"/>
            <a:ext cx="8839333" cy="36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2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1"/>
            <a:ext cx="12191978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Beregne tyngdepunkt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46690A-16E4-4098-90C8-662DC1B71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12272"/>
            <a:ext cx="10984793" cy="783378"/>
          </a:xfrm>
        </p:spPr>
        <p:txBody>
          <a:bodyPr anchor="b">
            <a:normAutofit/>
          </a:bodyPr>
          <a:lstStyle/>
          <a:p>
            <a:r>
              <a:rPr lang="nb-NO" sz="4000" b="1" dirty="0"/>
              <a:t>Begrensningene står i flyets håndbok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1A1F84-DF93-4681-A2D9-EDB073433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10" y="1494945"/>
            <a:ext cx="9956188" cy="2003981"/>
          </a:xfrm>
        </p:spPr>
        <p:txBody>
          <a:bodyPr anchor="t">
            <a:normAutofit fontScale="85000" lnSpcReduction="20000"/>
          </a:bodyPr>
          <a:lstStyle/>
          <a:p>
            <a:r>
              <a:rPr lang="nb-NO" sz="2400" dirty="0"/>
              <a:t>Denne kalles for</a:t>
            </a:r>
          </a:p>
          <a:p>
            <a:pPr>
              <a:buFontTx/>
              <a:buChar char="-"/>
            </a:pPr>
            <a:r>
              <a:rPr lang="nb-NO" sz="2400" dirty="0"/>
              <a:t>pilot operating handbook (POH)</a:t>
            </a:r>
          </a:p>
          <a:p>
            <a:pPr>
              <a:buFontTx/>
              <a:buChar char="-"/>
            </a:pPr>
            <a:r>
              <a:rPr lang="nb-NO" sz="2400" dirty="0"/>
              <a:t>aeroplane flight manual (AFM), eller</a:t>
            </a:r>
          </a:p>
          <a:p>
            <a:pPr>
              <a:buFontTx/>
              <a:buChar char="-"/>
            </a:pPr>
            <a:r>
              <a:rPr lang="nb-NO" sz="2400" dirty="0"/>
              <a:t>flygehåndbok</a:t>
            </a:r>
          </a:p>
          <a:p>
            <a:r>
              <a:rPr lang="nb-NO" sz="2400" dirty="0"/>
              <a:t>Den er autorisert sammen med flyet, opplysningene i den er dokumentert og kan ikke endres av andre enn flyfabrikanten</a:t>
            </a:r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>
            <a:extLst>
              <a:ext uri="{FF2B5EF4-FFF2-40B4-BE49-F238E27FC236}">
                <a16:creationId xmlns:a16="http://schemas.microsoft.com/office/drawing/2014/main" id="{4E55361E-ED96-4097-8BD7-6F74A1C28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67" y="3854640"/>
            <a:ext cx="6837660" cy="2187659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2D60F37-F070-4232-A143-B0CD64F66D1E}"/>
              </a:ext>
            </a:extLst>
          </p:cNvPr>
          <p:cNvSpPr txBox="1"/>
          <p:nvPr/>
        </p:nvSpPr>
        <p:spPr>
          <a:xfrm>
            <a:off x="8080273" y="5695603"/>
            <a:ext cx="285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Eksempel fra WT9 </a:t>
            </a:r>
            <a:r>
              <a:rPr lang="nb-NO" sz="1600" i="1" dirty="0" err="1"/>
              <a:t>Dynamic</a:t>
            </a:r>
            <a:r>
              <a:rPr lang="nb-NO" sz="1600" i="1" dirty="0"/>
              <a:t> POH</a:t>
            </a:r>
          </a:p>
        </p:txBody>
      </p:sp>
    </p:spTree>
    <p:extLst>
      <p:ext uri="{BB962C8B-B14F-4D97-AF65-F5344CB8AC3E}">
        <p14:creationId xmlns:p14="http://schemas.microsoft.com/office/powerpoint/2010/main" val="3137486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0D37D99-56A3-4E1C-A732-6DF40CF7F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Eksempel på momenter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52701D21-A337-437A-B353-05E766AEF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3434" y="267558"/>
            <a:ext cx="5253140" cy="642134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7B5AB48-57A7-498B-92E1-297F4ECB2C53}"/>
              </a:ext>
            </a:extLst>
          </p:cNvPr>
          <p:cNvSpPr txBox="1"/>
          <p:nvPr/>
        </p:nvSpPr>
        <p:spPr>
          <a:xfrm>
            <a:off x="3337953" y="6259275"/>
            <a:ext cx="285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Eksempel fra WT9 </a:t>
            </a:r>
            <a:r>
              <a:rPr lang="nb-NO" sz="1600" i="1" dirty="0" err="1"/>
              <a:t>Dynamic</a:t>
            </a:r>
            <a:r>
              <a:rPr lang="nb-NO" sz="1600" i="1" dirty="0"/>
              <a:t> POH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8EC80E9-CDF6-4DB0-AEDC-49F5CDFB9807}"/>
              </a:ext>
            </a:extLst>
          </p:cNvPr>
          <p:cNvSpPr txBox="1"/>
          <p:nvPr/>
        </p:nvSpPr>
        <p:spPr>
          <a:xfrm>
            <a:off x="329196" y="62083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Kapittel 14.4.4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3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7439EF-F5E1-4D2C-B9C8-63519F15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Eksempel på lastediagram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1B595C0-A1D9-477D-B1F8-AE7F13D72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831" y="1122364"/>
            <a:ext cx="6961663" cy="438908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5E0376B-74B6-4B99-B58F-7EF17F315FBB}"/>
              </a:ext>
            </a:extLst>
          </p:cNvPr>
          <p:cNvSpPr txBox="1"/>
          <p:nvPr/>
        </p:nvSpPr>
        <p:spPr>
          <a:xfrm>
            <a:off x="5215546" y="5735636"/>
            <a:ext cx="6600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dirty="0"/>
              <a:t>WT9 –</a:t>
            </a:r>
            <a:r>
              <a:rPr lang="nb-NO" sz="1600" i="1" dirty="0" err="1"/>
              <a:t>Dynamic</a:t>
            </a:r>
            <a:r>
              <a:rPr lang="nb-NO" sz="1600" i="1" dirty="0"/>
              <a:t>. Steilheten på kurvene viser hvor mye tyngdepunktet (CG) endrer seg per kilo i posisjonene for person, bensin og bagasje. Ved flyging skal CG alltid ligge mellom 20 og 30 % MAC. Person må veie minimum 70 kg</a:t>
            </a:r>
          </a:p>
        </p:txBody>
      </p:sp>
      <p:sp>
        <p:nvSpPr>
          <p:cNvPr id="3" name="Pil: opp 2">
            <a:extLst>
              <a:ext uri="{FF2B5EF4-FFF2-40B4-BE49-F238E27FC236}">
                <a16:creationId xmlns:a16="http://schemas.microsoft.com/office/drawing/2014/main" id="{7E9C356E-AE56-42ED-A7F4-D1F41335BA87}"/>
              </a:ext>
            </a:extLst>
          </p:cNvPr>
          <p:cNvSpPr/>
          <p:nvPr/>
        </p:nvSpPr>
        <p:spPr>
          <a:xfrm>
            <a:off x="11612831" y="3453588"/>
            <a:ext cx="212942" cy="43380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opp 11">
            <a:extLst>
              <a:ext uri="{FF2B5EF4-FFF2-40B4-BE49-F238E27FC236}">
                <a16:creationId xmlns:a16="http://schemas.microsoft.com/office/drawing/2014/main" id="{2ACA9F46-3BE2-4221-A9CF-A090C96A3D7F}"/>
              </a:ext>
            </a:extLst>
          </p:cNvPr>
          <p:cNvSpPr/>
          <p:nvPr/>
        </p:nvSpPr>
        <p:spPr>
          <a:xfrm rot="18649512">
            <a:off x="7334642" y="3391822"/>
            <a:ext cx="212942" cy="433802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il: opp 12">
            <a:extLst>
              <a:ext uri="{FF2B5EF4-FFF2-40B4-BE49-F238E27FC236}">
                <a16:creationId xmlns:a16="http://schemas.microsoft.com/office/drawing/2014/main" id="{CD558502-8361-4862-87AD-0760AFA64529}"/>
              </a:ext>
            </a:extLst>
          </p:cNvPr>
          <p:cNvSpPr/>
          <p:nvPr/>
        </p:nvSpPr>
        <p:spPr>
          <a:xfrm rot="10800000">
            <a:off x="11616175" y="1532449"/>
            <a:ext cx="212942" cy="43380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il: opp og ned 3">
            <a:extLst>
              <a:ext uri="{FF2B5EF4-FFF2-40B4-BE49-F238E27FC236}">
                <a16:creationId xmlns:a16="http://schemas.microsoft.com/office/drawing/2014/main" id="{B67129DE-EE4B-4D3F-AF25-A83184F9027F}"/>
              </a:ext>
            </a:extLst>
          </p:cNvPr>
          <p:cNvSpPr/>
          <p:nvPr/>
        </p:nvSpPr>
        <p:spPr>
          <a:xfrm>
            <a:off x="11612431" y="1984051"/>
            <a:ext cx="212941" cy="1444950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3139039-6316-4648-AA42-864E85A8C69C}"/>
              </a:ext>
            </a:extLst>
          </p:cNvPr>
          <p:cNvSpPr txBox="1"/>
          <p:nvPr/>
        </p:nvSpPr>
        <p:spPr>
          <a:xfrm>
            <a:off x="968024" y="552523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2.4.13</a:t>
            </a:r>
          </a:p>
        </p:txBody>
      </p:sp>
    </p:spTree>
    <p:extLst>
      <p:ext uri="{BB962C8B-B14F-4D97-AF65-F5344CB8AC3E}">
        <p14:creationId xmlns:p14="http://schemas.microsoft.com/office/powerpoint/2010/main" val="308193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CACD5F-4E95-423D-A81C-ABC7BEB8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Eksempel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skjema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utregning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75964E76-21FA-4F61-A125-58C432E2E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82" y="2726724"/>
            <a:ext cx="11401938" cy="35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CACD5F-4E95-423D-A81C-ABC7BEB8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Eksempel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Excel-ark for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utregning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lassholder for innhold 5">
            <a:hlinkClick r:id="rId3"/>
            <a:extLst>
              <a:ext uri="{FF2B5EF4-FFF2-40B4-BE49-F238E27FC236}">
                <a16:creationId xmlns:a16="http://schemas.microsoft.com/office/drawing/2014/main" id="{0A2FC2CA-B863-4F18-AF87-ACCC10C6E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003" y="2674250"/>
            <a:ext cx="7398517" cy="3717172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9E31BF3-2D50-43DC-86F6-BF0CB9FF1466}"/>
              </a:ext>
            </a:extLst>
          </p:cNvPr>
          <p:cNvSpPr txBox="1"/>
          <p:nvPr/>
        </p:nvSpPr>
        <p:spPr>
          <a:xfrm>
            <a:off x="8003088" y="2674250"/>
            <a:ext cx="41556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Klikk på figuren for å se Excel- </a:t>
            </a:r>
          </a:p>
          <a:p>
            <a:r>
              <a:rPr lang="nb-NO" sz="2400" dirty="0"/>
              <a:t>arket med utregningen fra </a:t>
            </a:r>
          </a:p>
          <a:p>
            <a:r>
              <a:rPr lang="nb-NO" sz="2400" dirty="0"/>
              <a:t>figur 14-72b i boken og studie-</a:t>
            </a:r>
          </a:p>
          <a:p>
            <a:r>
              <a:rPr lang="nb-NO" sz="2400" dirty="0"/>
              <a:t>modulen.</a:t>
            </a:r>
          </a:p>
          <a:p>
            <a:endParaRPr lang="nb-NO" sz="2400" dirty="0"/>
          </a:p>
          <a:p>
            <a:r>
              <a:rPr lang="nb-NO" sz="2400" dirty="0"/>
              <a:t>På websiden: høyreklikk og</a:t>
            </a:r>
          </a:p>
          <a:p>
            <a:r>
              <a:rPr lang="nb-NO" sz="2400" dirty="0"/>
              <a:t>bruk «Lagre linken som…» for å </a:t>
            </a:r>
          </a:p>
          <a:p>
            <a:r>
              <a:rPr lang="nb-NO" sz="2400" dirty="0"/>
              <a:t>laste den ned.</a:t>
            </a:r>
          </a:p>
        </p:txBody>
      </p:sp>
    </p:spTree>
    <p:extLst>
      <p:ext uri="{BB962C8B-B14F-4D97-AF65-F5344CB8AC3E}">
        <p14:creationId xmlns:p14="http://schemas.microsoft.com/office/powerpoint/2010/main" val="119819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838199" y="963877"/>
            <a:ext cx="3621191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Mål for undervisningen i Flight Performance and Planning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denne delen av faget skal du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 god kunnskap i arbeidsmetodikken for å følge opp en flyvning underveis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kunne planlegge flere alternativer og lage åpning for dette allerede i planleggingen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følge med når det gjelder kurs og tid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følge med når det gjelder forbruk av drivstoff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klare å planlegge på nytt underveis </a:t>
            </a:r>
          </a:p>
        </p:txBody>
      </p:sp>
    </p:spTree>
    <p:extLst>
      <p:ext uri="{BB962C8B-B14F-4D97-AF65-F5344CB8AC3E}">
        <p14:creationId xmlns:p14="http://schemas.microsoft.com/office/powerpoint/2010/main" val="3287136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4900" dirty="0">
                <a:solidFill>
                  <a:srgbClr val="42505E"/>
                </a:solidFill>
              </a:rPr>
              <a:t>Del 2 Ytelser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6" y="256540"/>
            <a:ext cx="11689067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880A934-E64A-426B-BCC1-B838277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155" y="5837676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49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1"/>
            <a:ext cx="12191978" cy="685798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Hastigheter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11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rgbClr val="FFFFFF"/>
          </a:solidFill>
          <a:ln w="25400" cap="sq">
            <a:solidFill>
              <a:srgbClr val="404040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nb-NO" sz="3200" b="1">
                <a:solidFill>
                  <a:srgbClr val="262626"/>
                </a:solidFill>
              </a:rPr>
              <a:t>Forhold mellom hastigheter</a:t>
            </a:r>
            <a:r>
              <a:rPr lang="nb-NO" sz="3200">
                <a:solidFill>
                  <a:srgbClr val="262626"/>
                </a:solidFill>
              </a:rPr>
              <a:t>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165" y="1409029"/>
            <a:ext cx="5408696" cy="5252722"/>
          </a:xfrm>
        </p:spPr>
        <p:txBody>
          <a:bodyPr anchor="ctr">
            <a:normAutofit/>
          </a:bodyPr>
          <a:lstStyle/>
          <a:p>
            <a:r>
              <a:rPr lang="nb-NO" sz="2400" dirty="0"/>
              <a:t>Forholdet mellom IAS, CAS, TAS og GS:</a:t>
            </a:r>
          </a:p>
          <a:p>
            <a:pPr>
              <a:buFontTx/>
              <a:buChar char="-"/>
            </a:pPr>
            <a:r>
              <a:rPr lang="nb-NO" sz="2400" dirty="0"/>
              <a:t>IAS korrigert for instrument- og posisjonsfeil = CAS</a:t>
            </a:r>
          </a:p>
          <a:p>
            <a:pPr>
              <a:buFontTx/>
              <a:buChar char="-"/>
            </a:pPr>
            <a:r>
              <a:rPr lang="nb-NO" sz="2400" dirty="0"/>
              <a:t>CAS korrigert for ikke standard atmosfæriske forhold =TAS</a:t>
            </a:r>
          </a:p>
          <a:p>
            <a:pPr>
              <a:buFontTx/>
              <a:buChar char="-"/>
            </a:pPr>
            <a:r>
              <a:rPr lang="nb-NO" sz="2400" dirty="0"/>
              <a:t>TAS korrigert for vindens innvirkning = GS</a:t>
            </a:r>
          </a:p>
          <a:p>
            <a:r>
              <a:rPr lang="nb-NO" sz="2400" dirty="0"/>
              <a:t>Norske begreper:</a:t>
            </a:r>
          </a:p>
          <a:p>
            <a:pPr>
              <a:buFontTx/>
              <a:buChar char="-"/>
            </a:pPr>
            <a:r>
              <a:rPr lang="nb-NO" sz="2400" dirty="0"/>
              <a:t>IAS = indikert flygefart (IFF)</a:t>
            </a:r>
          </a:p>
          <a:p>
            <a:pPr>
              <a:buFontTx/>
              <a:buChar char="-"/>
            </a:pPr>
            <a:r>
              <a:rPr lang="nb-NO" sz="2400" dirty="0"/>
              <a:t>CAS = kalibrert flygefart (KFF)</a:t>
            </a:r>
          </a:p>
          <a:p>
            <a:pPr>
              <a:buFontTx/>
              <a:buChar char="-"/>
            </a:pPr>
            <a:r>
              <a:rPr lang="nb-NO" sz="2400" dirty="0"/>
              <a:t>TAS = sann flygefart (SFF)</a:t>
            </a:r>
          </a:p>
          <a:p>
            <a:pPr>
              <a:buFontTx/>
              <a:buChar char="-"/>
            </a:pPr>
            <a:r>
              <a:rPr lang="nb-NO" sz="2400" dirty="0"/>
              <a:t>GS = bakkefart (BF)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CBAC42A-DCDF-49CC-96C0-BD043B67FD21}"/>
              </a:ext>
            </a:extLst>
          </p:cNvPr>
          <p:cNvSpPr txBox="1"/>
          <p:nvPr/>
        </p:nvSpPr>
        <p:spPr>
          <a:xfrm>
            <a:off x="329196" y="6208327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</a:t>
            </a:r>
          </a:p>
        </p:txBody>
      </p:sp>
    </p:spTree>
    <p:extLst>
      <p:ext uri="{BB962C8B-B14F-4D97-AF65-F5344CB8AC3E}">
        <p14:creationId xmlns:p14="http://schemas.microsoft.com/office/powerpoint/2010/main" val="2828919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chemeClr val="accent1"/>
                </a:solidFill>
              </a:rPr>
              <a:t>IAS fra alternativt statisk inntak</a:t>
            </a:r>
            <a:endParaRPr lang="nb-NO">
              <a:solidFill>
                <a:schemeClr val="accent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3482" y="1274120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000" dirty="0"/>
              <a:t>Når alternativt statisk inntak er valgt, vil statisk trykk til høydemåler, stigefartsmåler og fartsmåler tas fra kabinluften</a:t>
            </a:r>
          </a:p>
          <a:p>
            <a:r>
              <a:rPr lang="nb-NO" sz="2000" dirty="0"/>
              <a:t>Dersom det er andre forutsetninger for å bruke alternativt statisk inntak, vil det stå i flyets håndbok</a:t>
            </a:r>
          </a:p>
          <a:p>
            <a:r>
              <a:rPr lang="nb-NO" sz="2000" dirty="0"/>
              <a:t>På grunn av at det statiske trykket inne i flyet er noe lavere enn det som er utenfor flyet , gir dette feilindikasjoner. Sjekk flyets håndbok</a:t>
            </a:r>
          </a:p>
          <a:p>
            <a:r>
              <a:rPr lang="nb-NO" sz="2000" dirty="0"/>
              <a:t>Generelt:</a:t>
            </a:r>
          </a:p>
          <a:p>
            <a:pPr>
              <a:buFontTx/>
              <a:buChar char="-"/>
            </a:pPr>
            <a:r>
              <a:rPr lang="nb-NO" sz="2000" dirty="0"/>
              <a:t>høydemåleren vil vise litt større høyde enn aktuell høyde</a:t>
            </a:r>
          </a:p>
          <a:p>
            <a:pPr>
              <a:buFontTx/>
              <a:buChar char="-"/>
            </a:pPr>
            <a:r>
              <a:rPr lang="nb-NO" sz="2000" dirty="0"/>
              <a:t>fartsmåleren vil vise en flygefart som er større enn aktuell fart</a:t>
            </a:r>
          </a:p>
          <a:p>
            <a:pPr>
              <a:buFontTx/>
              <a:buChar char="-"/>
            </a:pPr>
            <a:r>
              <a:rPr lang="nb-NO" sz="2000" dirty="0"/>
              <a:t>stigefartsmåleren vil momentant indikere stig, men dersom høyden holdes konstant, vil visningen stabiliseres</a:t>
            </a:r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BEB9820-4D25-48AA-A055-4A606E9148E1}"/>
              </a:ext>
            </a:extLst>
          </p:cNvPr>
          <p:cNvSpPr txBox="1"/>
          <p:nvPr/>
        </p:nvSpPr>
        <p:spPr>
          <a:xfrm>
            <a:off x="329196" y="620832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9.5.7</a:t>
            </a:r>
          </a:p>
        </p:txBody>
      </p:sp>
    </p:spTree>
    <p:extLst>
      <p:ext uri="{BB962C8B-B14F-4D97-AF65-F5344CB8AC3E}">
        <p14:creationId xmlns:p14="http://schemas.microsoft.com/office/powerpoint/2010/main" val="191980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nb-NO" b="1" dirty="0"/>
              <a:t>V</a:t>
            </a:r>
            <a:r>
              <a:rPr lang="nb-NO" sz="2800" b="1" dirty="0"/>
              <a:t>X</a:t>
            </a:r>
            <a:r>
              <a:rPr lang="nb-NO" b="1" dirty="0"/>
              <a:t> – fart for beste stigevinkel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981C5B9-CD89-4C47-B544-6B406E934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914" y="776653"/>
            <a:ext cx="10872172" cy="2813174"/>
          </a:xfrm>
          <a:custGeom>
            <a:avLst/>
            <a:gdLst>
              <a:gd name="connsiteX0" fmla="*/ 88961 w 10580201"/>
              <a:gd name="connsiteY0" fmla="*/ 0 h 2957472"/>
              <a:gd name="connsiteX1" fmla="*/ 10491240 w 10580201"/>
              <a:gd name="connsiteY1" fmla="*/ 0 h 2957472"/>
              <a:gd name="connsiteX2" fmla="*/ 10580201 w 10580201"/>
              <a:gd name="connsiteY2" fmla="*/ 88961 h 2957472"/>
              <a:gd name="connsiteX3" fmla="*/ 10580201 w 10580201"/>
              <a:gd name="connsiteY3" fmla="*/ 2868511 h 2957472"/>
              <a:gd name="connsiteX4" fmla="*/ 10491240 w 10580201"/>
              <a:gd name="connsiteY4" fmla="*/ 2957472 h 2957472"/>
              <a:gd name="connsiteX5" fmla="*/ 88961 w 10580201"/>
              <a:gd name="connsiteY5" fmla="*/ 2957472 h 2957472"/>
              <a:gd name="connsiteX6" fmla="*/ 0 w 10580201"/>
              <a:gd name="connsiteY6" fmla="*/ 2868511 h 2957472"/>
              <a:gd name="connsiteX7" fmla="*/ 0 w 10580201"/>
              <a:gd name="connsiteY7" fmla="*/ 88961 h 2957472"/>
              <a:gd name="connsiteX8" fmla="*/ 88961 w 10580201"/>
              <a:gd name="connsiteY8" fmla="*/ 0 h 295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nb-NO" sz="2200" dirty="0"/>
              <a:t>Hastigheten for beste stigevinkel («best angle of climb speed») gir oss best høydegevinst </a:t>
            </a:r>
            <a:r>
              <a:rPr lang="nb-NO" sz="2200" b="1" dirty="0"/>
              <a:t>per distanse</a:t>
            </a:r>
          </a:p>
          <a:p>
            <a:r>
              <a:rPr lang="nb-NO" sz="2200" dirty="0"/>
              <a:t>Brukes når vi skal ta av fra en bane som er kort og / eller har hinder som vi må klatre over</a:t>
            </a:r>
          </a:p>
          <a:p>
            <a:r>
              <a:rPr lang="nb-NO" sz="2200" dirty="0"/>
              <a:t>Normalt ikke markert på konvensjonell fartsmåler</a:t>
            </a:r>
          </a:p>
          <a:p>
            <a:endParaRPr lang="nb-NO" sz="2200" dirty="0"/>
          </a:p>
          <a:p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827E654-577B-43FA-B9D5-51C1DA36CB0E}"/>
              </a:ext>
            </a:extLst>
          </p:cNvPr>
          <p:cNvSpPr txBox="1"/>
          <p:nvPr/>
        </p:nvSpPr>
        <p:spPr>
          <a:xfrm>
            <a:off x="835154" y="596805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9.3.4</a:t>
            </a:r>
          </a:p>
        </p:txBody>
      </p:sp>
    </p:spTree>
    <p:extLst>
      <p:ext uri="{BB962C8B-B14F-4D97-AF65-F5344CB8AC3E}">
        <p14:creationId xmlns:p14="http://schemas.microsoft.com/office/powerpoint/2010/main" val="677091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D3EF5D0-027E-4C50-A133-F3265796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914" y="776653"/>
            <a:ext cx="10872172" cy="2813174"/>
          </a:xfrm>
          <a:custGeom>
            <a:avLst/>
            <a:gdLst>
              <a:gd name="connsiteX0" fmla="*/ 88961 w 10580201"/>
              <a:gd name="connsiteY0" fmla="*/ 0 h 2957472"/>
              <a:gd name="connsiteX1" fmla="*/ 10491240 w 10580201"/>
              <a:gd name="connsiteY1" fmla="*/ 0 h 2957472"/>
              <a:gd name="connsiteX2" fmla="*/ 10580201 w 10580201"/>
              <a:gd name="connsiteY2" fmla="*/ 88961 h 2957472"/>
              <a:gd name="connsiteX3" fmla="*/ 10580201 w 10580201"/>
              <a:gd name="connsiteY3" fmla="*/ 2868511 h 2957472"/>
              <a:gd name="connsiteX4" fmla="*/ 10491240 w 10580201"/>
              <a:gd name="connsiteY4" fmla="*/ 2957472 h 2957472"/>
              <a:gd name="connsiteX5" fmla="*/ 88961 w 10580201"/>
              <a:gd name="connsiteY5" fmla="*/ 2957472 h 2957472"/>
              <a:gd name="connsiteX6" fmla="*/ 0 w 10580201"/>
              <a:gd name="connsiteY6" fmla="*/ 2868511 h 2957472"/>
              <a:gd name="connsiteX7" fmla="*/ 0 w 10580201"/>
              <a:gd name="connsiteY7" fmla="*/ 88961 h 2957472"/>
              <a:gd name="connsiteX8" fmla="*/ 88961 w 10580201"/>
              <a:gd name="connsiteY8" fmla="*/ 0 h 295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10" y="3653677"/>
            <a:ext cx="6382966" cy="2744074"/>
          </a:xfrm>
        </p:spPr>
        <p:txBody>
          <a:bodyPr>
            <a:normAutofit fontScale="92500" lnSpcReduction="20000"/>
          </a:bodyPr>
          <a:lstStyle/>
          <a:p>
            <a:endParaRPr lang="nb-NO" sz="1800" dirty="0"/>
          </a:p>
          <a:p>
            <a:r>
              <a:rPr lang="nb-NO" sz="2600" dirty="0"/>
              <a:t>Hastighet for beste stigerate («best rate of climb speed») Hastigheten som gir oss best høydegevinst </a:t>
            </a:r>
            <a:r>
              <a:rPr lang="nb-NO" sz="2600" b="1" dirty="0"/>
              <a:t>per tid</a:t>
            </a:r>
          </a:p>
          <a:p>
            <a:r>
              <a:rPr lang="nb-NO" sz="2600" dirty="0"/>
              <a:t>Brukes ved en normal stigning, eller som stigefart etter Vx – når vi har steget over eventuelt hinder i utflygingsretningen</a:t>
            </a:r>
          </a:p>
          <a:p>
            <a:r>
              <a:rPr lang="nb-NO" sz="2600" dirty="0"/>
              <a:t>Normalt ikke markert på en konvensjonell fartsmåler</a:t>
            </a:r>
          </a:p>
          <a:p>
            <a:endParaRPr lang="nb-NO" sz="1800" dirty="0"/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endParaRPr lang="nb-NO" sz="18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92DF7D-2B5A-4BF4-B950-12D44CC34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68" y="3696574"/>
            <a:ext cx="3873918" cy="270117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0" y="970423"/>
            <a:ext cx="3981854" cy="1212817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V</a:t>
            </a:r>
            <a:r>
              <a:rPr lang="nb-NO" sz="2800" b="1" dirty="0"/>
              <a:t>Y</a:t>
            </a:r>
            <a:r>
              <a:rPr lang="nb-NO" b="1" dirty="0"/>
              <a:t> – fart for beste stigerate</a:t>
            </a:r>
          </a:p>
        </p:txBody>
      </p:sp>
    </p:spTree>
    <p:extLst>
      <p:ext uri="{BB962C8B-B14F-4D97-AF65-F5344CB8AC3E}">
        <p14:creationId xmlns:p14="http://schemas.microsoft.com/office/powerpoint/2010/main" val="581061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1528EB-5C71-4311-B411-679FC76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81" y="4043627"/>
            <a:ext cx="3981854" cy="2216513"/>
          </a:xfrm>
        </p:spPr>
        <p:txBody>
          <a:bodyPr>
            <a:normAutofit/>
          </a:bodyPr>
          <a:lstStyle/>
          <a:p>
            <a:r>
              <a:rPr lang="nb-NO" sz="4100" b="1" dirty="0"/>
              <a:t>Fargemarkeringer – fartsmåler</a:t>
            </a:r>
          </a:p>
        </p:txBody>
      </p:sp>
      <p:pic>
        <p:nvPicPr>
          <p:cNvPr id="5" name="Bilde 4" descr="Et bilde som inneholder svart, klokke, måler&#10;&#10;Automatisk generert beskrivelse">
            <a:extLst>
              <a:ext uri="{FF2B5EF4-FFF2-40B4-BE49-F238E27FC236}">
                <a16:creationId xmlns:a16="http://schemas.microsoft.com/office/drawing/2014/main" id="{F1A8033A-AE63-410D-976F-99674B5C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2" y="413194"/>
            <a:ext cx="4205072" cy="3584824"/>
          </a:xfrm>
          <a:custGeom>
            <a:avLst/>
            <a:gdLst>
              <a:gd name="connsiteX0" fmla="*/ 88961 w 10580201"/>
              <a:gd name="connsiteY0" fmla="*/ 0 h 2957472"/>
              <a:gd name="connsiteX1" fmla="*/ 10491240 w 10580201"/>
              <a:gd name="connsiteY1" fmla="*/ 0 h 2957472"/>
              <a:gd name="connsiteX2" fmla="*/ 10580201 w 10580201"/>
              <a:gd name="connsiteY2" fmla="*/ 88961 h 2957472"/>
              <a:gd name="connsiteX3" fmla="*/ 10580201 w 10580201"/>
              <a:gd name="connsiteY3" fmla="*/ 2868511 h 2957472"/>
              <a:gd name="connsiteX4" fmla="*/ 10491240 w 10580201"/>
              <a:gd name="connsiteY4" fmla="*/ 2957472 h 2957472"/>
              <a:gd name="connsiteX5" fmla="*/ 88961 w 10580201"/>
              <a:gd name="connsiteY5" fmla="*/ 2957472 h 2957472"/>
              <a:gd name="connsiteX6" fmla="*/ 0 w 10580201"/>
              <a:gd name="connsiteY6" fmla="*/ 2868511 h 2957472"/>
              <a:gd name="connsiteX7" fmla="*/ 0 w 10580201"/>
              <a:gd name="connsiteY7" fmla="*/ 88961 h 2957472"/>
              <a:gd name="connsiteX8" fmla="*/ 88961 w 10580201"/>
              <a:gd name="connsiteY8" fmla="*/ 0 h 295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BA9523-4F80-44AA-97AA-504479EC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0"/>
            <a:ext cx="7061088" cy="6653353"/>
          </a:xfrm>
        </p:spPr>
        <p:txBody>
          <a:bodyPr>
            <a:normAutofit/>
          </a:bodyPr>
          <a:lstStyle/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Hvit bue – viser hastighetsområde hvor det er tillatt å bruke flaps. Buens nedre grense er V</a:t>
            </a:r>
            <a:r>
              <a:rPr lang="nb-NO" sz="1600" dirty="0"/>
              <a:t>SO</a:t>
            </a:r>
            <a:r>
              <a:rPr lang="nb-NO" sz="2400" dirty="0"/>
              <a:t>, mens øvre grense er V</a:t>
            </a:r>
            <a:r>
              <a:rPr lang="nb-NO" sz="1600" dirty="0"/>
              <a:t>FE</a:t>
            </a:r>
          </a:p>
          <a:p>
            <a:r>
              <a:rPr lang="nb-NO" sz="2400" dirty="0"/>
              <a:t>Grønn bue – normalt operasjonsområde. Nedre grense er V</a:t>
            </a:r>
            <a:r>
              <a:rPr lang="nb-NO" sz="1600" dirty="0"/>
              <a:t>S1</a:t>
            </a:r>
            <a:r>
              <a:rPr lang="nb-NO" sz="2400" dirty="0"/>
              <a:t>, mens øvre grense er V</a:t>
            </a:r>
            <a:r>
              <a:rPr lang="nb-NO" sz="1600" dirty="0"/>
              <a:t>NO</a:t>
            </a:r>
          </a:p>
          <a:p>
            <a:r>
              <a:rPr lang="nb-NO" sz="2400" dirty="0"/>
              <a:t>Gul bue – viser et hastighetsområde hvor vi kun kan operere om det er rolig luft. Ikke tillatt med fulle rorutslag. Nedre grense er V</a:t>
            </a:r>
            <a:r>
              <a:rPr lang="nb-NO" sz="1600" dirty="0"/>
              <a:t>NO</a:t>
            </a:r>
            <a:r>
              <a:rPr lang="nb-NO" sz="2400" dirty="0"/>
              <a:t>, mens øvre grense er V</a:t>
            </a:r>
            <a:r>
              <a:rPr lang="nb-NO" sz="1600" dirty="0"/>
              <a:t>NE</a:t>
            </a:r>
          </a:p>
          <a:p>
            <a:r>
              <a:rPr lang="nb-NO" sz="2400" dirty="0"/>
              <a:t>Rød linje – markerer V</a:t>
            </a:r>
            <a:r>
              <a:rPr lang="nb-NO" sz="1600" dirty="0"/>
              <a:t>NE</a:t>
            </a:r>
            <a:endParaRPr lang="nb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C18CAF8-E198-41CF-BD0B-92232A4B23FA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4003528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V</a:t>
            </a:r>
            <a:r>
              <a:rPr lang="nb-NO" sz="2800" b="1" dirty="0"/>
              <a:t>S0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Hastighet for steiling med full flaps</a:t>
            </a:r>
          </a:p>
          <a:p>
            <a:r>
              <a:rPr lang="nb-NO" sz="2400" dirty="0"/>
              <a:t>Markeres som begynnelsen på hvit bue på en konvensjonell fartsmåler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964F2A-2C0B-4ED5-A2AA-D50B4340D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053" y="684176"/>
            <a:ext cx="6246189" cy="53287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1D2E162-901D-496C-90AE-78A4068F2BEC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3431172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V</a:t>
            </a:r>
            <a:r>
              <a:rPr lang="nb-NO" sz="2800" b="1" dirty="0"/>
              <a:t>S1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Hastighet for steiling med flaps innfelt</a:t>
            </a:r>
          </a:p>
          <a:p>
            <a:r>
              <a:rPr lang="nb-NO" sz="2400" dirty="0"/>
              <a:t>Markeres som begynnelsen av grønn bue på en konvensjonell fartsmåler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964F2A-2C0B-4ED5-A2AA-D50B4340D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053" y="684176"/>
            <a:ext cx="6246189" cy="53287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BB11C47-2010-4105-9F89-34F29DD80FC6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315345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V</a:t>
            </a:r>
            <a:r>
              <a:rPr lang="nb-NO" sz="2800" b="1" dirty="0"/>
              <a:t>FE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Maksimum hastighet for flyging med flaps utfelt</a:t>
            </a:r>
          </a:p>
          <a:p>
            <a:r>
              <a:rPr lang="nb-NO" sz="2400" dirty="0"/>
              <a:t>Markeres som slutten av hvit bue på en konvensjonell fartsmåler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964F2A-2C0B-4ED5-A2AA-D50B4340D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053" y="684176"/>
            <a:ext cx="6246189" cy="532877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1560624-5EBD-4B4B-82A1-D91C87C04722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291681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8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3A85664-F76D-4B28-8645-4215BDF3F691}"/>
              </a:ext>
            </a:extLst>
          </p:cNvPr>
          <p:cNvSpPr txBox="1"/>
          <p:nvPr/>
        </p:nvSpPr>
        <p:spPr>
          <a:xfrm>
            <a:off x="524256" y="4767072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Forutsetninger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03CC09-DC8A-479E-BFDE-40A97CFE8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28CBF52-BCE9-49B9-850F-12599F43D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Motiverte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og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forberedte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elever</a:t>
            </a:r>
            <a:r>
              <a:rPr lang="en-US" sz="2000" dirty="0">
                <a:solidFill>
                  <a:srgbClr val="FFFFFF"/>
                </a:solidFill>
              </a:rPr>
              <a:t>!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Som</a:t>
            </a:r>
            <a:r>
              <a:rPr lang="en-US" sz="2000" dirty="0">
                <a:solidFill>
                  <a:srgbClr val="FFFFFF"/>
                </a:solidFill>
              </a:rPr>
              <a:t> har lest </a:t>
            </a:r>
            <a:r>
              <a:rPr lang="en-US" sz="2000" dirty="0" err="1">
                <a:solidFill>
                  <a:srgbClr val="FFFFFF"/>
                </a:solidFill>
              </a:rPr>
              <a:t>eller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leser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gjennom</a:t>
            </a:r>
            <a:r>
              <a:rPr lang="en-US" sz="2000" dirty="0">
                <a:solidFill>
                  <a:srgbClr val="FFFFFF"/>
                </a:solidFill>
              </a:rPr>
              <a:t> pensum-</a:t>
            </a:r>
            <a:r>
              <a:rPr lang="en-US" sz="2000" dirty="0" err="1">
                <a:solidFill>
                  <a:srgbClr val="FFFFFF"/>
                </a:solidFill>
              </a:rPr>
              <a:t>litteraturen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parallelt</a:t>
            </a:r>
            <a:r>
              <a:rPr lang="en-US" sz="2000" dirty="0">
                <a:solidFill>
                  <a:srgbClr val="FFFFFF"/>
                </a:solidFill>
              </a:rPr>
              <a:t> med </a:t>
            </a:r>
            <a:r>
              <a:rPr lang="en-US" sz="2000" dirty="0" err="1">
                <a:solidFill>
                  <a:srgbClr val="FFFFFF"/>
                </a:solidFill>
              </a:rPr>
              <a:t>klasseroms</a:t>
            </a:r>
            <a:r>
              <a:rPr lang="en-US" sz="2000" dirty="0">
                <a:solidFill>
                  <a:srgbClr val="FFFFFF"/>
                </a:solidFill>
              </a:rPr>
              <a:t>-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 err="1">
                <a:solidFill>
                  <a:srgbClr val="FFFFFF"/>
                </a:solidFill>
              </a:rPr>
              <a:t>undervisningen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Skolen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følger</a:t>
            </a:r>
            <a:r>
              <a:rPr lang="en-US" sz="2000" dirty="0">
                <a:solidFill>
                  <a:srgbClr val="FFFFFF"/>
                </a:solidFill>
              </a:rPr>
              <a:t> pensum </a:t>
            </a:r>
            <a:r>
              <a:rPr lang="en-US" sz="2000" dirty="0" err="1">
                <a:solidFill>
                  <a:srgbClr val="FFFFFF"/>
                </a:solidFill>
              </a:rPr>
              <a:t>som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beskrevet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NLF </a:t>
            </a:r>
            <a:r>
              <a:rPr lang="en-US" sz="2000" dirty="0" err="1">
                <a:solidFill>
                  <a:srgbClr val="FFFFFF"/>
                </a:solidFill>
              </a:rPr>
              <a:t>skolehåndboken</a:t>
            </a:r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70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V</a:t>
            </a:r>
            <a:r>
              <a:rPr lang="nb-NO" sz="2800" b="1" dirty="0"/>
              <a:t>NO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Maksimum tillatte marsjhastighet («normal operating speed»)</a:t>
            </a:r>
          </a:p>
          <a:p>
            <a:r>
              <a:rPr lang="nb-NO" sz="2400" dirty="0"/>
              <a:t>Markeres som slutten av grønn bue på en konvensjonell fartsmåler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964F2A-2C0B-4ED5-A2AA-D50B4340D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053" y="684176"/>
            <a:ext cx="6246189" cy="53287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68B811E-CD3B-4C83-AD87-1F708FB5F6BA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2524461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b="1" dirty="0"/>
              <a:t>V</a:t>
            </a:r>
            <a:r>
              <a:rPr lang="nb-NO" sz="2800" b="1" dirty="0"/>
              <a:t>NE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Maksimum tillatte hastighet («never exceed speed»). Punktum. Må aldri overskrides!</a:t>
            </a:r>
          </a:p>
          <a:p>
            <a:r>
              <a:rPr lang="nb-NO" sz="2400" dirty="0"/>
              <a:t>Markeres med rød linje på en konvensjonell fartsmåler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1B5F793-A639-4CEF-99FD-F0DAE167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0053" y="684176"/>
            <a:ext cx="6246189" cy="532878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B2ACCF5-565D-4780-8809-64698B1181FB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2498507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b="1" dirty="0"/>
              <a:t>V</a:t>
            </a:r>
            <a:r>
              <a:rPr lang="nb-NO" sz="2800" b="1" dirty="0"/>
              <a:t>A</a:t>
            </a:r>
            <a:r>
              <a:rPr lang="nb-NO" b="1" dirty="0"/>
              <a:t> - manøvreringshastighet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/>
              <a:t>Manøvreringshastighet («manoeuvring speed»)</a:t>
            </a:r>
          </a:p>
          <a:p>
            <a:r>
              <a:rPr lang="nb-NO" dirty="0"/>
              <a:t>Oppgis normalt i flyets håndbok med to eller flere verdier avhengig av flyets masse</a:t>
            </a:r>
          </a:p>
          <a:p>
            <a:r>
              <a:rPr lang="nb-NO" dirty="0"/>
              <a:t>Hastigheten synker når vi flyr med et lettere fly, da de aerodynamiske kreftene på et lettere fly får en større strukturell innvirkning</a:t>
            </a:r>
          </a:p>
          <a:p>
            <a:r>
              <a:rPr lang="nb-NO" dirty="0"/>
              <a:t>Vi har ikke lov å overskride V</a:t>
            </a:r>
            <a:r>
              <a:rPr lang="nb-NO" sz="1800" dirty="0"/>
              <a:t>A</a:t>
            </a:r>
            <a:r>
              <a:rPr lang="nb-NO" dirty="0"/>
              <a:t> i turbulent luft</a:t>
            </a:r>
          </a:p>
          <a:p>
            <a:endParaRPr lang="nb-NO" dirty="0"/>
          </a:p>
          <a:p>
            <a:pPr>
              <a:buFontTx/>
              <a:buChar char="-"/>
            </a:pPr>
            <a:r>
              <a:rPr lang="nb-NO" dirty="0"/>
              <a:t>Normalt ikke markert på en konvensjonell fartsmåler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E19BC8-7673-447C-9732-FA511F47BCC7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9.5.5</a:t>
            </a:r>
          </a:p>
        </p:txBody>
      </p:sp>
    </p:spTree>
    <p:extLst>
      <p:ext uri="{BB962C8B-B14F-4D97-AF65-F5344CB8AC3E}">
        <p14:creationId xmlns:p14="http://schemas.microsoft.com/office/powerpoint/2010/main" val="25081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1"/>
            <a:ext cx="12191978" cy="685798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Flygefaser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38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0" y="1369938"/>
            <a:ext cx="3210854" cy="4114800"/>
          </a:xfrm>
        </p:spPr>
        <p:txBody>
          <a:bodyPr>
            <a:normAutofit/>
          </a:bodyPr>
          <a:lstStyle/>
          <a:p>
            <a:pPr algn="r"/>
            <a:r>
              <a:rPr lang="nb-NO" b="1" dirty="0"/>
              <a:t>Avgang og utflyging - generelt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734189-9CC6-4DDB-BCCA-4FC1D788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505" y="1371600"/>
            <a:ext cx="6009669" cy="4374682"/>
          </a:xfrm>
        </p:spPr>
        <p:txBody>
          <a:bodyPr anchor="ctr">
            <a:normAutofit lnSpcReduction="10000"/>
          </a:bodyPr>
          <a:lstStyle/>
          <a:p>
            <a:r>
              <a:rPr lang="nb-NO" sz="2400" dirty="0"/>
              <a:t>Følgende faktorer skal vurderes før avgang og utflyging:</a:t>
            </a:r>
          </a:p>
          <a:p>
            <a:pPr>
              <a:buFontTx/>
              <a:buChar char="-"/>
            </a:pPr>
            <a:r>
              <a:rPr lang="nb-NO" sz="2400" dirty="0"/>
              <a:t>flyplassens trykkhøyde</a:t>
            </a:r>
          </a:p>
          <a:p>
            <a:pPr>
              <a:buFontTx/>
              <a:buChar char="-"/>
            </a:pPr>
            <a:r>
              <a:rPr lang="nb-NO" sz="2400" dirty="0"/>
              <a:t>flyplassens temperatur</a:t>
            </a:r>
          </a:p>
          <a:p>
            <a:pPr>
              <a:buFontTx/>
              <a:buChar char="-"/>
            </a:pPr>
            <a:r>
              <a:rPr lang="nb-NO" sz="2400" dirty="0"/>
              <a:t>flyplassens tetthetshøyde</a:t>
            </a:r>
          </a:p>
          <a:p>
            <a:pPr>
              <a:buFontTx/>
              <a:buChar char="-"/>
            </a:pPr>
            <a:r>
              <a:rPr lang="nb-NO" sz="2400" dirty="0"/>
              <a:t>rullebanens overflate – type og tilstand</a:t>
            </a:r>
          </a:p>
          <a:p>
            <a:pPr>
              <a:buFontTx/>
              <a:buChar char="-"/>
            </a:pPr>
            <a:r>
              <a:rPr lang="nb-NO" sz="2400" dirty="0"/>
              <a:t>rullebanens helning i avgangsretningen</a:t>
            </a:r>
          </a:p>
          <a:p>
            <a:r>
              <a:rPr lang="nb-NO" sz="2400" dirty="0"/>
              <a:t>Tommelfingerregel er å regne med maksimum 50 prosent av rapportert motvindskomponent og ikke mindre enn 150 prosent av rapportert medvindskomponent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1ED7CA0-0D00-4B90-8901-BA8A552199BC}"/>
              </a:ext>
            </a:extLst>
          </p:cNvPr>
          <p:cNvSpPr txBox="1"/>
          <p:nvPr/>
        </p:nvSpPr>
        <p:spPr>
          <a:xfrm>
            <a:off x="968024" y="55252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3599093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CDE502-4B19-42B1-A9A6-959E19CF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dirty="0"/>
              <a:t>Avgangsdistanser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C5F522B-86D2-464E-A231-D04E88EB9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37" y="2790695"/>
            <a:ext cx="11590326" cy="2850339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E85F8AD-4ECF-4595-839B-D50DCF75300A}"/>
              </a:ext>
            </a:extLst>
          </p:cNvPr>
          <p:cNvSpPr txBox="1"/>
          <p:nvPr/>
        </p:nvSpPr>
        <p:spPr>
          <a:xfrm>
            <a:off x="838200" y="573817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14.8</a:t>
            </a:r>
          </a:p>
        </p:txBody>
      </p:sp>
    </p:spTree>
    <p:extLst>
      <p:ext uri="{BB962C8B-B14F-4D97-AF65-F5344CB8AC3E}">
        <p14:creationId xmlns:p14="http://schemas.microsoft.com/office/powerpoint/2010/main" val="195119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err="1"/>
              <a:t>Synkende</a:t>
            </a:r>
            <a:r>
              <a:rPr lang="en-US" sz="3600" b="1" dirty="0"/>
              <a:t> </a:t>
            </a:r>
            <a:r>
              <a:rPr lang="en-US" sz="3600" b="1" dirty="0" err="1"/>
              <a:t>s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tigefart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økende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høyder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EE2CDF-8F31-48AE-A413-6F1914EBE34C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Ytelser</a:t>
            </a:r>
            <a:r>
              <a:rPr lang="en-US" sz="2400" dirty="0">
                <a:effectLst/>
              </a:rPr>
              <a:t> med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Bristell</a:t>
            </a:r>
            <a:r>
              <a:rPr lang="en-US" sz="2400" dirty="0">
                <a:effectLst/>
              </a:rPr>
              <a:t> UL HD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ISA </a:t>
            </a:r>
            <a:r>
              <a:rPr lang="en-US" sz="2400" dirty="0" err="1">
                <a:effectLst/>
              </a:rPr>
              <a:t>atmosfære</a:t>
            </a:r>
            <a:r>
              <a:rPr lang="en-US" sz="2400" dirty="0">
                <a:effectLst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*) </a:t>
            </a:r>
            <a:r>
              <a:rPr lang="en-US" sz="2400" dirty="0" err="1"/>
              <a:t>Huskeregel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IAS </a:t>
            </a:r>
            <a:r>
              <a:rPr lang="en-US" sz="2400" dirty="0" err="1"/>
              <a:t>synker</a:t>
            </a:r>
            <a:r>
              <a:rPr lang="en-US" sz="2400" dirty="0"/>
              <a:t> 2% per 1000 ft </a:t>
            </a:r>
            <a:r>
              <a:rPr lang="en-US" sz="2400" dirty="0" err="1"/>
              <a:t>i</a:t>
            </a:r>
            <a:r>
              <a:rPr lang="en-US" sz="2400" dirty="0"/>
              <a:t> forhold </a:t>
            </a:r>
            <a:r>
              <a:rPr lang="en-US" sz="2400" dirty="0" err="1"/>
              <a:t>til</a:t>
            </a:r>
            <a:r>
              <a:rPr lang="en-US" sz="2400" dirty="0"/>
              <a:t> TAS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B2FC0EAB-C94F-4F2B-930D-0B5BBADD394C}"/>
              </a:ext>
            </a:extLst>
          </p:cNvPr>
          <p:cNvGraphicFramePr>
            <a:graphicFrameLocks noGrp="1"/>
          </p:cNvGraphicFramePr>
          <p:nvPr/>
        </p:nvGraphicFramePr>
        <p:xfrm>
          <a:off x="4651853" y="1718626"/>
          <a:ext cx="6746058" cy="3622827"/>
        </p:xfrm>
        <a:graphic>
          <a:graphicData uri="http://schemas.openxmlformats.org/drawingml/2006/table">
            <a:tbl>
              <a:tblPr firstRow="1" firstCol="1" bandRow="1"/>
              <a:tblGrid>
                <a:gridCol w="1621208">
                  <a:extLst>
                    <a:ext uri="{9D8B030D-6E8A-4147-A177-3AD203B41FA5}">
                      <a16:colId xmlns:a16="http://schemas.microsoft.com/office/drawing/2014/main" val="2821829930"/>
                    </a:ext>
                  </a:extLst>
                </a:gridCol>
                <a:gridCol w="995077">
                  <a:extLst>
                    <a:ext uri="{9D8B030D-6E8A-4147-A177-3AD203B41FA5}">
                      <a16:colId xmlns:a16="http://schemas.microsoft.com/office/drawing/2014/main" val="807041688"/>
                    </a:ext>
                  </a:extLst>
                </a:gridCol>
                <a:gridCol w="1567348">
                  <a:extLst>
                    <a:ext uri="{9D8B030D-6E8A-4147-A177-3AD203B41FA5}">
                      <a16:colId xmlns:a16="http://schemas.microsoft.com/office/drawing/2014/main" val="2405433414"/>
                    </a:ext>
                  </a:extLst>
                </a:gridCol>
                <a:gridCol w="995077">
                  <a:extLst>
                    <a:ext uri="{9D8B030D-6E8A-4147-A177-3AD203B41FA5}">
                      <a16:colId xmlns:a16="http://schemas.microsoft.com/office/drawing/2014/main" val="269094023"/>
                    </a:ext>
                  </a:extLst>
                </a:gridCol>
                <a:gridCol w="1567348">
                  <a:extLst>
                    <a:ext uri="{9D8B030D-6E8A-4147-A177-3AD203B41FA5}">
                      <a16:colId xmlns:a16="http://schemas.microsoft.com/office/drawing/2014/main" val="1860193312"/>
                    </a:ext>
                  </a:extLst>
                </a:gridCol>
              </a:tblGrid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Vy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stigefart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Vx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stigefart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836076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IAS*</a:t>
                      </a:r>
                      <a:endParaRPr lang="en-GB" sz="3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fot</a:t>
                      </a: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/min</a:t>
                      </a:r>
                      <a:endParaRPr lang="en-GB" sz="3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IAS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fot/min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73481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647958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9152878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092581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113381"/>
                  </a:ext>
                </a:extLst>
              </a:tr>
              <a:tr h="412721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369095"/>
                  </a:ext>
                </a:extLst>
              </a:tr>
              <a:tr h="338383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072133"/>
                  </a:ext>
                </a:extLst>
              </a:tr>
              <a:tr h="395348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15 000 FT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2424" marR="132424" marT="1839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06562"/>
                  </a:ext>
                </a:extLst>
              </a:tr>
            </a:tbl>
          </a:graphicData>
        </a:graphic>
      </p:graphicFrame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3AC7301-EF63-43D9-9F22-D2ED8DD71DB5}"/>
              </a:ext>
            </a:extLst>
          </p:cNvPr>
          <p:cNvSpPr txBox="1"/>
          <p:nvPr/>
        </p:nvSpPr>
        <p:spPr>
          <a:xfrm>
            <a:off x="876273" y="607934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3357131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Avgangsdistanser – bruk av tabeller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EE2CDF-8F31-48AE-A413-6F1914EBE34C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Ytelser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avgang</a:t>
            </a:r>
            <a:r>
              <a:rPr lang="en-US" sz="2400" dirty="0">
                <a:effectLst/>
              </a:rPr>
              <a:t> med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Bristell</a:t>
            </a:r>
            <a:r>
              <a:rPr lang="en-US" sz="2400" dirty="0">
                <a:effectLst/>
              </a:rPr>
              <a:t> UL HD </a:t>
            </a:r>
            <a:r>
              <a:rPr lang="en-US" sz="2400" dirty="0" err="1">
                <a:effectLst/>
              </a:rPr>
              <a:t>på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asfalt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gress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ISA </a:t>
            </a:r>
            <a:r>
              <a:rPr lang="en-US" sz="2400" dirty="0" err="1">
                <a:effectLst/>
              </a:rPr>
              <a:t>atmosfære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FFCA62A8-CA5B-44F6-B4E0-F80712424F46}"/>
              </a:ext>
            </a:extLst>
          </p:cNvPr>
          <p:cNvGraphicFramePr>
            <a:graphicFrameLocks noGrp="1"/>
          </p:cNvGraphicFramePr>
          <p:nvPr/>
        </p:nvGraphicFramePr>
        <p:xfrm>
          <a:off x="1199937" y="2405149"/>
          <a:ext cx="8943909" cy="3544714"/>
        </p:xfrm>
        <a:graphic>
          <a:graphicData uri="http://schemas.openxmlformats.org/drawingml/2006/table">
            <a:tbl>
              <a:tblPr firstRow="1" firstCol="1" bandRow="1"/>
              <a:tblGrid>
                <a:gridCol w="1578176">
                  <a:extLst>
                    <a:ext uri="{9D8B030D-6E8A-4147-A177-3AD203B41FA5}">
                      <a16:colId xmlns:a16="http://schemas.microsoft.com/office/drawing/2014/main" val="2813271850"/>
                    </a:ext>
                  </a:extLst>
                </a:gridCol>
                <a:gridCol w="1310433">
                  <a:extLst>
                    <a:ext uri="{9D8B030D-6E8A-4147-A177-3AD203B41FA5}">
                      <a16:colId xmlns:a16="http://schemas.microsoft.com/office/drawing/2014/main" val="2782449000"/>
                    </a:ext>
                  </a:extLst>
                </a:gridCol>
                <a:gridCol w="1571449">
                  <a:extLst>
                    <a:ext uri="{9D8B030D-6E8A-4147-A177-3AD203B41FA5}">
                      <a16:colId xmlns:a16="http://schemas.microsoft.com/office/drawing/2014/main" val="1305304465"/>
                    </a:ext>
                  </a:extLst>
                </a:gridCol>
                <a:gridCol w="1571449">
                  <a:extLst>
                    <a:ext uri="{9D8B030D-6E8A-4147-A177-3AD203B41FA5}">
                      <a16:colId xmlns:a16="http://schemas.microsoft.com/office/drawing/2014/main" val="2330571393"/>
                    </a:ext>
                  </a:extLst>
                </a:gridCol>
                <a:gridCol w="1354339">
                  <a:extLst>
                    <a:ext uri="{9D8B030D-6E8A-4147-A177-3AD203B41FA5}">
                      <a16:colId xmlns:a16="http://schemas.microsoft.com/office/drawing/2014/main" val="963390635"/>
                    </a:ext>
                  </a:extLst>
                </a:gridCol>
                <a:gridCol w="1558063">
                  <a:extLst>
                    <a:ext uri="{9D8B030D-6E8A-4147-A177-3AD203B41FA5}">
                      <a16:colId xmlns:a16="http://schemas.microsoft.com/office/drawing/2014/main" val="581305612"/>
                    </a:ext>
                  </a:extLst>
                </a:gridCol>
              </a:tblGrid>
              <a:tr h="557168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b-NO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Asfalt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750" marR="192750" marT="96375" marB="963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Gress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750" marR="192750" marT="96375" marB="96375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506550"/>
                  </a:ext>
                </a:extLst>
              </a:tr>
              <a:tr h="70987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ISA °C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Bakke-distanse 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Avgangs-distanse 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Bakke-</a:t>
                      </a:r>
                    </a:p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distanse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Avgangs-distanse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477956"/>
                  </a:ext>
                </a:extLst>
              </a:tr>
              <a:tr h="384497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FT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101747"/>
                  </a:ext>
                </a:extLst>
              </a:tr>
              <a:tr h="384497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 FT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237557"/>
                  </a:ext>
                </a:extLst>
              </a:tr>
              <a:tr h="384497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 FT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40808"/>
                  </a:ext>
                </a:extLst>
              </a:tr>
              <a:tr h="384497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6000 FT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246323"/>
                  </a:ext>
                </a:extLst>
              </a:tr>
              <a:tr h="384497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8000 FT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278882"/>
                  </a:ext>
                </a:extLst>
              </a:tr>
              <a:tr h="355190">
                <a:tc>
                  <a:txBody>
                    <a:bodyPr/>
                    <a:lstStyle/>
                    <a:p>
                      <a:pPr algn="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 FT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510</a:t>
                      </a:r>
                      <a:endParaRPr lang="en-GB" sz="3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4762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990</a:t>
                      </a:r>
                      <a:endParaRPr lang="en-GB" sz="3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4563" marR="144563" marT="200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064579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6B7FEEC0-5CA8-4AD5-BAE0-E0EE58BF1769}"/>
              </a:ext>
            </a:extLst>
          </p:cNvPr>
          <p:cNvSpPr txBox="1"/>
          <p:nvPr/>
        </p:nvSpPr>
        <p:spPr>
          <a:xfrm>
            <a:off x="517699" y="62192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1847248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Avgangsdistanser – bruk av tabeller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EE2CDF-8F31-48AE-A413-6F1914EBE34C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Ytelser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avgang</a:t>
            </a:r>
            <a:r>
              <a:rPr lang="en-US" sz="2400" dirty="0">
                <a:effectLst/>
              </a:rPr>
              <a:t> med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Bristell</a:t>
            </a:r>
            <a:r>
              <a:rPr lang="en-US" sz="2400" dirty="0">
                <a:effectLst/>
              </a:rPr>
              <a:t> UL HD </a:t>
            </a:r>
            <a:r>
              <a:rPr lang="en-US" sz="2400" dirty="0" err="1">
                <a:effectLst/>
              </a:rPr>
              <a:t>på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asfalt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gress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b="1" dirty="0">
                <a:effectLst/>
              </a:rPr>
              <a:t>ISA forhold</a:t>
            </a:r>
            <a:endParaRPr lang="en-US" sz="2400" b="1" dirty="0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4BAB3613-C8FD-40E0-A844-334E4AABEC3B}"/>
              </a:ext>
            </a:extLst>
          </p:cNvPr>
          <p:cNvGraphicFramePr>
            <a:graphicFrameLocks noGrp="1"/>
          </p:cNvGraphicFramePr>
          <p:nvPr/>
        </p:nvGraphicFramePr>
        <p:xfrm>
          <a:off x="1563566" y="2122240"/>
          <a:ext cx="9061820" cy="36522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0766">
                  <a:extLst>
                    <a:ext uri="{9D8B030D-6E8A-4147-A177-3AD203B41FA5}">
                      <a16:colId xmlns:a16="http://schemas.microsoft.com/office/drawing/2014/main" val="1461839198"/>
                    </a:ext>
                  </a:extLst>
                </a:gridCol>
                <a:gridCol w="1150977">
                  <a:extLst>
                    <a:ext uri="{9D8B030D-6E8A-4147-A177-3AD203B41FA5}">
                      <a16:colId xmlns:a16="http://schemas.microsoft.com/office/drawing/2014/main" val="356295548"/>
                    </a:ext>
                  </a:extLst>
                </a:gridCol>
                <a:gridCol w="1475383">
                  <a:extLst>
                    <a:ext uri="{9D8B030D-6E8A-4147-A177-3AD203B41FA5}">
                      <a16:colId xmlns:a16="http://schemas.microsoft.com/office/drawing/2014/main" val="4179947397"/>
                    </a:ext>
                  </a:extLst>
                </a:gridCol>
                <a:gridCol w="1475383">
                  <a:extLst>
                    <a:ext uri="{9D8B030D-6E8A-4147-A177-3AD203B41FA5}">
                      <a16:colId xmlns:a16="http://schemas.microsoft.com/office/drawing/2014/main" val="2872376965"/>
                    </a:ext>
                  </a:extLst>
                </a:gridCol>
                <a:gridCol w="2151235">
                  <a:extLst>
                    <a:ext uri="{9D8B030D-6E8A-4147-A177-3AD203B41FA5}">
                      <a16:colId xmlns:a16="http://schemas.microsoft.com/office/drawing/2014/main" val="2862056895"/>
                    </a:ext>
                  </a:extLst>
                </a:gridCol>
                <a:gridCol w="1428076">
                  <a:extLst>
                    <a:ext uri="{9D8B030D-6E8A-4147-A177-3AD203B41FA5}">
                      <a16:colId xmlns:a16="http://schemas.microsoft.com/office/drawing/2014/main" val="2580518729"/>
                    </a:ext>
                  </a:extLst>
                </a:gridCol>
              </a:tblGrid>
              <a:tr h="434708">
                <a:tc>
                  <a:txBody>
                    <a:bodyPr/>
                    <a:lstStyle/>
                    <a:p>
                      <a:r>
                        <a:rPr lang="nb-NO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Temp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Asfalt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Gress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383362"/>
                  </a:ext>
                </a:extLst>
              </a:tr>
              <a:tr h="726676">
                <a:tc>
                  <a:txBody>
                    <a:bodyPr/>
                    <a:lstStyle/>
                    <a:p>
                      <a:r>
                        <a:rPr lang="en-GB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ISA °C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 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 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624240726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15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200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280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709025691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2000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11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230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833567555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4000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250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580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680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751108903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6000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400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876717495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8000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-1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450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870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375754074"/>
                  </a:ext>
                </a:extLst>
              </a:tr>
              <a:tr h="479540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10 000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-5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840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990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970999338"/>
                  </a:ext>
                </a:extLst>
              </a:tr>
            </a:tbl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1AF30C2B-42B6-4E94-B021-D58758ED9EC5}"/>
              </a:ext>
            </a:extLst>
          </p:cNvPr>
          <p:cNvSpPr txBox="1"/>
          <p:nvPr/>
        </p:nvSpPr>
        <p:spPr>
          <a:xfrm>
            <a:off x="517699" y="62192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2789153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Avgangsdistanser – bruk av tabeller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EE2CDF-8F31-48AE-A413-6F1914EBE34C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Ytelser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avgang</a:t>
            </a:r>
            <a:r>
              <a:rPr lang="en-US" sz="2400" dirty="0">
                <a:effectLst/>
              </a:rPr>
              <a:t> med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Bristell</a:t>
            </a:r>
            <a:r>
              <a:rPr lang="en-US" sz="2400" dirty="0">
                <a:effectLst/>
              </a:rPr>
              <a:t> UL HD </a:t>
            </a:r>
            <a:r>
              <a:rPr lang="en-US" sz="2400" dirty="0" err="1">
                <a:effectLst/>
              </a:rPr>
              <a:t>på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asfalt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gress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b="1" dirty="0">
                <a:effectLst/>
              </a:rPr>
              <a:t>ISA +20°C</a:t>
            </a:r>
            <a:r>
              <a:rPr lang="en-US" sz="2400" dirty="0">
                <a:effectLst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Varmere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luft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betyr</a:t>
            </a:r>
            <a:r>
              <a:rPr lang="en-US" sz="2400" dirty="0">
                <a:effectLst/>
              </a:rPr>
              <a:t> at </a:t>
            </a:r>
            <a:r>
              <a:rPr lang="en-US" sz="2400" dirty="0" err="1">
                <a:effectLst/>
              </a:rPr>
              <a:t>tetthetshøyden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øker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ytelsen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synker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754886CD-FF07-4FC8-AFD9-7333C33367D2}"/>
              </a:ext>
            </a:extLst>
          </p:cNvPr>
          <p:cNvGraphicFramePr>
            <a:graphicFrameLocks noGrp="1"/>
          </p:cNvGraphicFramePr>
          <p:nvPr/>
        </p:nvGraphicFramePr>
        <p:xfrm>
          <a:off x="1562041" y="2405149"/>
          <a:ext cx="9061825" cy="3619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0766">
                  <a:extLst>
                    <a:ext uri="{9D8B030D-6E8A-4147-A177-3AD203B41FA5}">
                      <a16:colId xmlns:a16="http://schemas.microsoft.com/office/drawing/2014/main" val="490719528"/>
                    </a:ext>
                  </a:extLst>
                </a:gridCol>
                <a:gridCol w="1259111">
                  <a:extLst>
                    <a:ext uri="{9D8B030D-6E8A-4147-A177-3AD203B41FA5}">
                      <a16:colId xmlns:a16="http://schemas.microsoft.com/office/drawing/2014/main" val="3208185976"/>
                    </a:ext>
                  </a:extLst>
                </a:gridCol>
                <a:gridCol w="1414559">
                  <a:extLst>
                    <a:ext uri="{9D8B030D-6E8A-4147-A177-3AD203B41FA5}">
                      <a16:colId xmlns:a16="http://schemas.microsoft.com/office/drawing/2014/main" val="1360662571"/>
                    </a:ext>
                  </a:extLst>
                </a:gridCol>
                <a:gridCol w="1428076">
                  <a:extLst>
                    <a:ext uri="{9D8B030D-6E8A-4147-A177-3AD203B41FA5}">
                      <a16:colId xmlns:a16="http://schemas.microsoft.com/office/drawing/2014/main" val="4052215662"/>
                    </a:ext>
                  </a:extLst>
                </a:gridCol>
                <a:gridCol w="2151237">
                  <a:extLst>
                    <a:ext uri="{9D8B030D-6E8A-4147-A177-3AD203B41FA5}">
                      <a16:colId xmlns:a16="http://schemas.microsoft.com/office/drawing/2014/main" val="1181893333"/>
                    </a:ext>
                  </a:extLst>
                </a:gridCol>
                <a:gridCol w="1428076">
                  <a:extLst>
                    <a:ext uri="{9D8B030D-6E8A-4147-A177-3AD203B41FA5}">
                      <a16:colId xmlns:a16="http://schemas.microsoft.com/office/drawing/2014/main" val="2485476079"/>
                    </a:ext>
                  </a:extLst>
                </a:gridCol>
              </a:tblGrid>
              <a:tr h="434708">
                <a:tc>
                  <a:txBody>
                    <a:bodyPr/>
                    <a:lstStyle/>
                    <a:p>
                      <a:r>
                        <a:rPr lang="nb-NO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Temp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Asfalt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Gress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263296"/>
                  </a:ext>
                </a:extLst>
              </a:tr>
              <a:tr h="726676">
                <a:tc>
                  <a:txBody>
                    <a:bodyPr/>
                    <a:lstStyle/>
                    <a:p>
                      <a:r>
                        <a:rPr lang="en-GB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ISA</a:t>
                      </a:r>
                      <a:br>
                        <a:rPr lang="en-GB" sz="2100" dirty="0">
                          <a:effectLst/>
                        </a:rPr>
                      </a:br>
                      <a:r>
                        <a:rPr lang="en-GB" sz="2100" dirty="0">
                          <a:effectLst/>
                        </a:rPr>
                        <a:t>+20 °C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367127521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35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230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530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984201768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2000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31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700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792116049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4000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27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2127410525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6000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23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330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460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890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4183904239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8000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19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860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1010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4131012160"/>
                  </a:ext>
                </a:extLst>
              </a:tr>
              <a:tr h="447151">
                <a:tc>
                  <a:txBody>
                    <a:bodyPr/>
                    <a:lstStyle/>
                    <a:p>
                      <a:pPr indent="-160655" algn="r"/>
                      <a:r>
                        <a:rPr lang="en-GB" sz="2100">
                          <a:effectLst/>
                        </a:rPr>
                        <a:t>10 000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15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970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1140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2773914501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47A25DF3-06E5-4500-AF56-1B454CCFCC85}"/>
              </a:ext>
            </a:extLst>
          </p:cNvPr>
          <p:cNvSpPr txBox="1"/>
          <p:nvPr/>
        </p:nvSpPr>
        <p:spPr>
          <a:xfrm>
            <a:off x="517699" y="62192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218064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4900" dirty="0">
                <a:solidFill>
                  <a:srgbClr val="42505E"/>
                </a:solidFill>
              </a:rPr>
              <a:t>Del 1 Masse og balanse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59" y="256539"/>
            <a:ext cx="11766981" cy="378936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880A934-E64A-426B-BCC1-B838277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155" y="5837676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39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Avgangsdistanser – bruk av tabeller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4B8EC74B-E43C-4F62-8265-3B139192E9F1}"/>
              </a:ext>
            </a:extLst>
          </p:cNvPr>
          <p:cNvGraphicFramePr>
            <a:graphicFrameLocks noGrp="1"/>
          </p:cNvGraphicFramePr>
          <p:nvPr/>
        </p:nvGraphicFramePr>
        <p:xfrm>
          <a:off x="1558661" y="2405149"/>
          <a:ext cx="9068583" cy="35822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0766">
                  <a:extLst>
                    <a:ext uri="{9D8B030D-6E8A-4147-A177-3AD203B41FA5}">
                      <a16:colId xmlns:a16="http://schemas.microsoft.com/office/drawing/2014/main" val="4171542364"/>
                    </a:ext>
                  </a:extLst>
                </a:gridCol>
                <a:gridCol w="1265871">
                  <a:extLst>
                    <a:ext uri="{9D8B030D-6E8A-4147-A177-3AD203B41FA5}">
                      <a16:colId xmlns:a16="http://schemas.microsoft.com/office/drawing/2014/main" val="2188728120"/>
                    </a:ext>
                  </a:extLst>
                </a:gridCol>
                <a:gridCol w="1414559">
                  <a:extLst>
                    <a:ext uri="{9D8B030D-6E8A-4147-A177-3AD203B41FA5}">
                      <a16:colId xmlns:a16="http://schemas.microsoft.com/office/drawing/2014/main" val="538494913"/>
                    </a:ext>
                  </a:extLst>
                </a:gridCol>
                <a:gridCol w="1428076">
                  <a:extLst>
                    <a:ext uri="{9D8B030D-6E8A-4147-A177-3AD203B41FA5}">
                      <a16:colId xmlns:a16="http://schemas.microsoft.com/office/drawing/2014/main" val="1162587739"/>
                    </a:ext>
                  </a:extLst>
                </a:gridCol>
                <a:gridCol w="2151235">
                  <a:extLst>
                    <a:ext uri="{9D8B030D-6E8A-4147-A177-3AD203B41FA5}">
                      <a16:colId xmlns:a16="http://schemas.microsoft.com/office/drawing/2014/main" val="1152897057"/>
                    </a:ext>
                  </a:extLst>
                </a:gridCol>
                <a:gridCol w="1428076">
                  <a:extLst>
                    <a:ext uri="{9D8B030D-6E8A-4147-A177-3AD203B41FA5}">
                      <a16:colId xmlns:a16="http://schemas.microsoft.com/office/drawing/2014/main" val="3247333565"/>
                    </a:ext>
                  </a:extLst>
                </a:gridCol>
              </a:tblGrid>
              <a:tr h="434708">
                <a:tc>
                  <a:txBody>
                    <a:bodyPr/>
                    <a:lstStyle/>
                    <a:p>
                      <a:r>
                        <a:rPr lang="nb-NO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Temp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Asfalt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Gress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341209"/>
                  </a:ext>
                </a:extLst>
              </a:tr>
              <a:tr h="726676">
                <a:tc>
                  <a:txBody>
                    <a:bodyPr/>
                    <a:lstStyle/>
                    <a:p>
                      <a:r>
                        <a:rPr lang="en-GB" sz="2300">
                          <a:effectLst/>
                        </a:rPr>
                        <a:t> 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ISA </a:t>
                      </a:r>
                      <a:br>
                        <a:rPr lang="en-GB" sz="2100" dirty="0">
                          <a:effectLst/>
                        </a:rPr>
                      </a:br>
                      <a:r>
                        <a:rPr lang="en-GB" sz="2100" dirty="0">
                          <a:effectLst/>
                        </a:rPr>
                        <a:t>-20 °C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Bakke-distanse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Avgangs-distanse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2569872533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-5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400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956361551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2000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-9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190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450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530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658930901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4000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-13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500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222108150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6000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-17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250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570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670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3758867029"/>
                  </a:ext>
                </a:extLst>
              </a:tr>
              <a:tr h="402267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8000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-21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280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640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390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750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1786749582"/>
                  </a:ext>
                </a:extLst>
              </a:tr>
              <a:tr h="409573">
                <a:tc>
                  <a:txBody>
                    <a:bodyPr/>
                    <a:lstStyle/>
                    <a:p>
                      <a:pPr algn="r"/>
                      <a:r>
                        <a:rPr lang="en-GB" sz="2100">
                          <a:effectLst/>
                        </a:rPr>
                        <a:t>10 000 FT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-25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310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720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>
                          <a:effectLst/>
                        </a:rPr>
                        <a:t>440</a:t>
                      </a:r>
                      <a:endParaRPr lang="nb-NO" sz="26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>
                          <a:effectLst/>
                        </a:rPr>
                        <a:t>850</a:t>
                      </a:r>
                      <a:endParaRPr lang="nb-NO" sz="26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5984" marR="145984" marT="0" marB="0"/>
                </a:tc>
                <a:extLst>
                  <a:ext uri="{0D108BD9-81ED-4DB2-BD59-A6C34878D82A}">
                    <a16:rowId xmlns:a16="http://schemas.microsoft.com/office/drawing/2014/main" val="2200019514"/>
                  </a:ext>
                </a:extLst>
              </a:tr>
            </a:tbl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D43F0DB0-6680-4321-8CE1-EAA33DC89821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effectLst/>
              </a:rPr>
              <a:t>Ytelser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avgang</a:t>
            </a:r>
            <a:r>
              <a:rPr lang="en-US" sz="2400" dirty="0">
                <a:effectLst/>
              </a:rPr>
              <a:t> med </a:t>
            </a:r>
            <a:r>
              <a:rPr lang="en-US" sz="2400" dirty="0" err="1">
                <a:effectLst/>
              </a:rPr>
              <a:t>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Bristell</a:t>
            </a:r>
            <a:r>
              <a:rPr lang="en-US" sz="2400" dirty="0">
                <a:effectLst/>
              </a:rPr>
              <a:t> UL HD </a:t>
            </a:r>
            <a:r>
              <a:rPr lang="en-US" sz="2400" dirty="0" err="1">
                <a:effectLst/>
              </a:rPr>
              <a:t>på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asfalt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gress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ved</a:t>
            </a:r>
            <a:r>
              <a:rPr lang="en-US" sz="2400" dirty="0">
                <a:effectLst/>
              </a:rPr>
              <a:t> </a:t>
            </a:r>
            <a:r>
              <a:rPr lang="en-US" sz="2400" b="1" dirty="0">
                <a:effectLst/>
              </a:rPr>
              <a:t>ISA -20°C</a:t>
            </a:r>
            <a:r>
              <a:rPr lang="en-US" sz="2400" dirty="0">
                <a:effectLst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Kalde</a:t>
            </a:r>
            <a:r>
              <a:rPr lang="en-US" sz="2400" dirty="0" err="1">
                <a:effectLst/>
              </a:rPr>
              <a:t>re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luft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betyr</a:t>
            </a:r>
            <a:r>
              <a:rPr lang="en-US" sz="2400" dirty="0">
                <a:effectLst/>
              </a:rPr>
              <a:t> at </a:t>
            </a:r>
            <a:r>
              <a:rPr lang="en-US" sz="2400" dirty="0" err="1">
                <a:effectLst/>
              </a:rPr>
              <a:t>tetthetshøyden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/>
              <a:t>min</a:t>
            </a:r>
            <a:r>
              <a:rPr lang="en-US" sz="2400" dirty="0" err="1">
                <a:effectLst/>
              </a:rPr>
              <a:t>ker</a:t>
            </a:r>
            <a:r>
              <a:rPr lang="en-US" sz="2400" dirty="0">
                <a:effectLst/>
              </a:rPr>
              <a:t>, </a:t>
            </a:r>
            <a:r>
              <a:rPr lang="en-US" sz="2400" dirty="0" err="1">
                <a:effectLst/>
              </a:rPr>
              <a:t>og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ytelsen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øker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D925428-074F-4C2F-84CA-4C5CFBC19915}"/>
              </a:ext>
            </a:extLst>
          </p:cNvPr>
          <p:cNvSpPr txBox="1"/>
          <p:nvPr/>
        </p:nvSpPr>
        <p:spPr>
          <a:xfrm>
            <a:off x="517699" y="621926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11.3</a:t>
            </a:r>
          </a:p>
        </p:txBody>
      </p:sp>
    </p:spTree>
    <p:extLst>
      <p:ext uri="{BB962C8B-B14F-4D97-AF65-F5344CB8AC3E}">
        <p14:creationId xmlns:p14="http://schemas.microsoft.com/office/powerpoint/2010/main" val="575356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0" y="1369938"/>
            <a:ext cx="3210854" cy="4114800"/>
          </a:xfrm>
        </p:spPr>
        <p:txBody>
          <a:bodyPr>
            <a:normAutofit/>
          </a:bodyPr>
          <a:lstStyle/>
          <a:p>
            <a:pPr algn="r"/>
            <a:r>
              <a:rPr lang="nb-NO" b="1" dirty="0"/>
              <a:t>Marsjflyging - generelt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734189-9CC6-4DDB-BCCA-4FC1D788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505" y="1371600"/>
            <a:ext cx="6009669" cy="4374682"/>
          </a:xfrm>
        </p:spPr>
        <p:txBody>
          <a:bodyPr anchor="ctr">
            <a:normAutofit/>
          </a:bodyPr>
          <a:lstStyle/>
          <a:p>
            <a:r>
              <a:rPr lang="nb-NO" sz="2400" dirty="0"/>
              <a:t>Følgende faktorer skal vurderes ved valg av ytelser og marsjhøyde</a:t>
            </a:r>
          </a:p>
          <a:p>
            <a:pPr>
              <a:buFontTx/>
              <a:buChar char="-"/>
            </a:pPr>
            <a:r>
              <a:rPr lang="nb-NO" sz="2400" dirty="0"/>
              <a:t>trykk </a:t>
            </a:r>
          </a:p>
          <a:p>
            <a:pPr>
              <a:buFontTx/>
              <a:buChar char="-"/>
            </a:pPr>
            <a:r>
              <a:rPr lang="nb-NO" sz="2400" dirty="0"/>
              <a:t>temperatur</a:t>
            </a:r>
          </a:p>
          <a:p>
            <a:pPr>
              <a:buFontTx/>
              <a:buChar char="-"/>
            </a:pPr>
            <a:r>
              <a:rPr lang="nb-NO" sz="2400" dirty="0"/>
              <a:t>tetthetshøyde</a:t>
            </a:r>
          </a:p>
          <a:p>
            <a:pPr>
              <a:buFontTx/>
              <a:buChar char="-"/>
            </a:pPr>
            <a:r>
              <a:rPr lang="nb-NO" sz="2400" dirty="0"/>
              <a:t>hinderklaring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0F5CDDE-C77D-489C-A27D-F4247FB63742}"/>
              </a:ext>
            </a:extLst>
          </p:cNvPr>
          <p:cNvSpPr txBox="1"/>
          <p:nvPr/>
        </p:nvSpPr>
        <p:spPr>
          <a:xfrm>
            <a:off x="946120" y="555043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11.4</a:t>
            </a:r>
          </a:p>
        </p:txBody>
      </p:sp>
    </p:spTree>
    <p:extLst>
      <p:ext uri="{BB962C8B-B14F-4D97-AF65-F5344CB8AC3E}">
        <p14:creationId xmlns:p14="http://schemas.microsoft.com/office/powerpoint/2010/main" val="3208602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Flygetid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rekkevidde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ulike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motoreffekter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(RPM)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5EE2CDF-8F31-48AE-A413-6F1914EBE34C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Flygetid og rekkevidde med 75 liter bensinforbruk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en Sling 2 i 3000 fots høyde</a:t>
            </a:r>
            <a:endParaRPr lang="en-US" sz="2400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D7DD7783-6D04-4E98-ABF2-864A19024F26}"/>
              </a:ext>
            </a:extLst>
          </p:cNvPr>
          <p:cNvGraphicFramePr>
            <a:graphicFrameLocks noGrp="1"/>
          </p:cNvGraphicFramePr>
          <p:nvPr/>
        </p:nvGraphicFramePr>
        <p:xfrm>
          <a:off x="835154" y="2741640"/>
          <a:ext cx="10515597" cy="3226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0762">
                  <a:extLst>
                    <a:ext uri="{9D8B030D-6E8A-4147-A177-3AD203B41FA5}">
                      <a16:colId xmlns:a16="http://schemas.microsoft.com/office/drawing/2014/main" val="2005259415"/>
                    </a:ext>
                  </a:extLst>
                </a:gridCol>
                <a:gridCol w="2142747">
                  <a:extLst>
                    <a:ext uri="{9D8B030D-6E8A-4147-A177-3AD203B41FA5}">
                      <a16:colId xmlns:a16="http://schemas.microsoft.com/office/drawing/2014/main" val="3561690619"/>
                    </a:ext>
                  </a:extLst>
                </a:gridCol>
                <a:gridCol w="1453022">
                  <a:extLst>
                    <a:ext uri="{9D8B030D-6E8A-4147-A177-3AD203B41FA5}">
                      <a16:colId xmlns:a16="http://schemas.microsoft.com/office/drawing/2014/main" val="212252296"/>
                    </a:ext>
                  </a:extLst>
                </a:gridCol>
                <a:gridCol w="1453022">
                  <a:extLst>
                    <a:ext uri="{9D8B030D-6E8A-4147-A177-3AD203B41FA5}">
                      <a16:colId xmlns:a16="http://schemas.microsoft.com/office/drawing/2014/main" val="3428710415"/>
                    </a:ext>
                  </a:extLst>
                </a:gridCol>
                <a:gridCol w="1453022">
                  <a:extLst>
                    <a:ext uri="{9D8B030D-6E8A-4147-A177-3AD203B41FA5}">
                      <a16:colId xmlns:a16="http://schemas.microsoft.com/office/drawing/2014/main" val="2355670311"/>
                    </a:ext>
                  </a:extLst>
                </a:gridCol>
                <a:gridCol w="1453022">
                  <a:extLst>
                    <a:ext uri="{9D8B030D-6E8A-4147-A177-3AD203B41FA5}">
                      <a16:colId xmlns:a16="http://schemas.microsoft.com/office/drawing/2014/main" val="3162519878"/>
                    </a:ext>
                  </a:extLst>
                </a:gridCol>
              </a:tblGrid>
              <a:tr h="537736">
                <a:tc>
                  <a:txBody>
                    <a:bodyPr/>
                    <a:lstStyle/>
                    <a:p>
                      <a:r>
                        <a:rPr lang="nb-NO" sz="2900">
                          <a:effectLst/>
                        </a:rPr>
                        <a:t> 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Effekt %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55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65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75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MCP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2929057234"/>
                  </a:ext>
                </a:extLst>
              </a:tr>
              <a:tr h="537736">
                <a:tc>
                  <a:txBody>
                    <a:bodyPr/>
                    <a:lstStyle/>
                    <a:p>
                      <a:r>
                        <a:rPr lang="en-GB" sz="2900">
                          <a:effectLst/>
                        </a:rPr>
                        <a:t> 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RPM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4500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4800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5000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5500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2326782226"/>
                  </a:ext>
                </a:extLst>
              </a:tr>
              <a:tr h="537736"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Forbruk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liter/time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14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16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18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21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3643802207"/>
                  </a:ext>
                </a:extLst>
              </a:tr>
              <a:tr h="537736"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Flygefart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knop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73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90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102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111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1871537554"/>
                  </a:ext>
                </a:extLst>
              </a:tr>
              <a:tr h="537736"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Flygetid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timer:min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5:20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4:40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4:10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3:35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3446380551"/>
                  </a:ext>
                </a:extLst>
              </a:tr>
              <a:tr h="537736"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Rekkevidde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NM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391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422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>
                          <a:effectLst/>
                        </a:rPr>
                        <a:t>425</a:t>
                      </a:r>
                      <a:endParaRPr lang="nb-NO" sz="32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>
                          <a:effectLst/>
                        </a:rPr>
                        <a:t>396</a:t>
                      </a:r>
                      <a:endParaRPr lang="nb-NO" sz="32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0583" marR="180583" marT="0" marB="0"/>
                </a:tc>
                <a:extLst>
                  <a:ext uri="{0D108BD9-81ED-4DB2-BD59-A6C34878D82A}">
                    <a16:rowId xmlns:a16="http://schemas.microsoft.com/office/drawing/2014/main" val="2398601407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E9A7D580-D14A-45E3-8035-E2648478E9E6}"/>
              </a:ext>
            </a:extLst>
          </p:cNvPr>
          <p:cNvSpPr txBox="1"/>
          <p:nvPr/>
        </p:nvSpPr>
        <p:spPr>
          <a:xfrm>
            <a:off x="835154" y="5968056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11.4.1</a:t>
            </a:r>
          </a:p>
        </p:txBody>
      </p:sp>
    </p:spTree>
    <p:extLst>
      <p:ext uri="{BB962C8B-B14F-4D97-AF65-F5344CB8AC3E}">
        <p14:creationId xmlns:p14="http://schemas.microsoft.com/office/powerpoint/2010/main" val="338171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D6CDB20-394C-4D51-9C5B-8751E2133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46DFD1E0-DCA7-47E6-B78B-6ECDDF873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AB0B1E-BB97-40E0-8DCD-D1197A0E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60" y="1369938"/>
            <a:ext cx="3210854" cy="4114800"/>
          </a:xfrm>
        </p:spPr>
        <p:txBody>
          <a:bodyPr>
            <a:normAutofit/>
          </a:bodyPr>
          <a:lstStyle/>
          <a:p>
            <a:pPr algn="r"/>
            <a:r>
              <a:rPr lang="nb-NO" b="1" dirty="0"/>
              <a:t>Innflyging og landing - generelt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92F8DF-EE34-4FC5-9FFE-76EB2E3B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3168614" y="3429000"/>
            <a:ext cx="3200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734189-9CC6-4DDB-BCCA-4FC1D788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0505" y="1371600"/>
            <a:ext cx="6009669" cy="4374682"/>
          </a:xfrm>
        </p:spPr>
        <p:txBody>
          <a:bodyPr anchor="ctr">
            <a:normAutofit lnSpcReduction="10000"/>
          </a:bodyPr>
          <a:lstStyle/>
          <a:p>
            <a:r>
              <a:rPr lang="nb-NO" sz="2400" dirty="0"/>
              <a:t>Følgende faktorer skal vurderes før innflyging og landing:</a:t>
            </a:r>
          </a:p>
          <a:p>
            <a:pPr>
              <a:buFontTx/>
              <a:buChar char="-"/>
            </a:pPr>
            <a:r>
              <a:rPr lang="nb-NO" sz="2400" dirty="0"/>
              <a:t>flyplassens trykkhøyde</a:t>
            </a:r>
          </a:p>
          <a:p>
            <a:pPr>
              <a:buFontTx/>
              <a:buChar char="-"/>
            </a:pPr>
            <a:r>
              <a:rPr lang="nb-NO" sz="2400" dirty="0"/>
              <a:t>flyplassens temperatur</a:t>
            </a:r>
          </a:p>
          <a:p>
            <a:pPr>
              <a:buFontTx/>
              <a:buChar char="-"/>
            </a:pPr>
            <a:r>
              <a:rPr lang="nb-NO" sz="2400" dirty="0"/>
              <a:t>flyplassens tetthetshøyde</a:t>
            </a:r>
          </a:p>
          <a:p>
            <a:pPr>
              <a:buFontTx/>
              <a:buChar char="-"/>
            </a:pPr>
            <a:r>
              <a:rPr lang="nb-NO" sz="2400" dirty="0"/>
              <a:t>rullebanens overflate – type og tilstand</a:t>
            </a:r>
          </a:p>
          <a:p>
            <a:pPr>
              <a:buFontTx/>
              <a:buChar char="-"/>
            </a:pPr>
            <a:r>
              <a:rPr lang="nb-NO" sz="2400" dirty="0"/>
              <a:t>rullebanens helning i innflygingsretningen</a:t>
            </a:r>
          </a:p>
          <a:p>
            <a:r>
              <a:rPr lang="nb-NO" sz="2400" dirty="0"/>
              <a:t>Tommelfingerregel er å regne med maksimum 50 prosent av rapportert motvindskomponent og ikke mindre enn 150 prosent av rapportert medvindskomponent</a:t>
            </a:r>
          </a:p>
          <a:p>
            <a:pPr>
              <a:buFontTx/>
              <a:buChar char="-"/>
            </a:pPr>
            <a:endParaRPr lang="en-US" sz="20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59542A8-966F-4E32-B132-B8C964B063D4}"/>
              </a:ext>
            </a:extLst>
          </p:cNvPr>
          <p:cNvSpPr txBox="1"/>
          <p:nvPr/>
        </p:nvSpPr>
        <p:spPr>
          <a:xfrm>
            <a:off x="1082354" y="5484738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13.10</a:t>
            </a:r>
          </a:p>
        </p:txBody>
      </p:sp>
    </p:spTree>
    <p:extLst>
      <p:ext uri="{BB962C8B-B14F-4D97-AF65-F5344CB8AC3E}">
        <p14:creationId xmlns:p14="http://schemas.microsoft.com/office/powerpoint/2010/main" val="2206367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1"/>
            <a:ext cx="12191978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Manøvreringskategorier og begrensninger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7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Godkjenningskravene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25D1C20-C4AC-493C-93DF-F30BF1B505AA}"/>
              </a:ext>
            </a:extLst>
          </p:cNvPr>
          <p:cNvSpPr txBox="1"/>
          <p:nvPr/>
        </p:nvSpPr>
        <p:spPr>
          <a:xfrm>
            <a:off x="838199" y="1335726"/>
            <a:ext cx="10515599" cy="420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for maksimal G-belastning 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522A16F6-0D32-479D-A1A7-460D8EBA4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10033"/>
              </p:ext>
            </p:extLst>
          </p:nvPr>
        </p:nvGraphicFramePr>
        <p:xfrm>
          <a:off x="3046094" y="2594599"/>
          <a:ext cx="6099810" cy="3254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8870">
                  <a:extLst>
                    <a:ext uri="{9D8B030D-6E8A-4147-A177-3AD203B41FA5}">
                      <a16:colId xmlns:a16="http://schemas.microsoft.com/office/drawing/2014/main" val="2629596668"/>
                    </a:ext>
                  </a:extLst>
                </a:gridCol>
                <a:gridCol w="1879284">
                  <a:extLst>
                    <a:ext uri="{9D8B030D-6E8A-4147-A177-3AD203B41FA5}">
                      <a16:colId xmlns:a16="http://schemas.microsoft.com/office/drawing/2014/main" val="1236123709"/>
                    </a:ext>
                  </a:extLst>
                </a:gridCol>
                <a:gridCol w="1831656">
                  <a:extLst>
                    <a:ext uri="{9D8B030D-6E8A-4147-A177-3AD203B41FA5}">
                      <a16:colId xmlns:a16="http://schemas.microsoft.com/office/drawing/2014/main" val="3196994818"/>
                    </a:ext>
                  </a:extLst>
                </a:gridCol>
              </a:tblGrid>
              <a:tr h="65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Kategori: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Sikker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Brudd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:a16="http://schemas.microsoft.com/office/drawing/2014/main" val="4196272673"/>
                  </a:ext>
                </a:extLst>
              </a:tr>
              <a:tr h="65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Normal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3,8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5,7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:a16="http://schemas.microsoft.com/office/drawing/2014/main" val="1779286918"/>
                  </a:ext>
                </a:extLst>
              </a:tr>
              <a:tr h="65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Utility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 dirty="0">
                          <a:effectLst/>
                        </a:rPr>
                        <a:t>4,4 G</a:t>
                      </a:r>
                      <a:endParaRPr lang="nb-NO" sz="3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6,6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:a16="http://schemas.microsoft.com/office/drawing/2014/main" val="2941477744"/>
                  </a:ext>
                </a:extLst>
              </a:tr>
              <a:tr h="65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Akro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6,0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9,0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:a16="http://schemas.microsoft.com/office/drawing/2014/main" val="283648502"/>
                  </a:ext>
                </a:extLst>
              </a:tr>
              <a:tr h="650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Sportsfly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>
                          <a:effectLst/>
                        </a:rPr>
                        <a:t>4.0 G</a:t>
                      </a:r>
                      <a:endParaRPr lang="nb-NO" sz="3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3300" dirty="0">
                          <a:effectLst/>
                        </a:rPr>
                        <a:t>6.0 G</a:t>
                      </a:r>
                      <a:endParaRPr lang="nb-NO" sz="3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740" marR="205740" marT="0" marB="0"/>
                </a:tc>
                <a:extLst>
                  <a:ext uri="{0D108BD9-81ED-4DB2-BD59-A6C34878D82A}">
                    <a16:rowId xmlns:a16="http://schemas.microsoft.com/office/drawing/2014/main" val="1806585195"/>
                  </a:ext>
                </a:extLst>
              </a:tr>
            </a:tbl>
          </a:graphicData>
        </a:graphic>
      </p:graphicFrame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25F583B-E500-41F6-BB1B-D75D644A6863}"/>
              </a:ext>
            </a:extLst>
          </p:cNvPr>
          <p:cNvSpPr txBox="1"/>
          <p:nvPr/>
        </p:nvSpPr>
        <p:spPr>
          <a:xfrm>
            <a:off x="329197" y="6098471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12.1.1</a:t>
            </a:r>
          </a:p>
        </p:txBody>
      </p:sp>
    </p:spTree>
    <p:extLst>
      <p:ext uri="{BB962C8B-B14F-4D97-AF65-F5344CB8AC3E}">
        <p14:creationId xmlns:p14="http://schemas.microsoft.com/office/powerpoint/2010/main" val="1788826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45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9590C20-1795-4C25-B250-D17B0892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rgbClr val="FFFFFF"/>
                </a:solidFill>
              </a:rPr>
              <a:t>Normal kategori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734189-9CC6-4DDB-BCCA-4FC1D788B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9" y="917725"/>
            <a:ext cx="3803905" cy="4852362"/>
          </a:xfrm>
        </p:spPr>
        <p:txBody>
          <a:bodyPr anchor="ctr">
            <a:normAutofit fontScale="925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Begrenset til manøver og operasjoner som er definert som utenfor akroflyging («non-aerobatic»). Inkluderer følgende: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all flyging som innebærer normal manøvrering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steilinger (med ett unntak)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manøver som «lazy </a:t>
            </a:r>
            <a:r>
              <a:rPr lang="nb-NO" sz="2400" dirty="0" err="1">
                <a:solidFill>
                  <a:srgbClr val="FFFFFF"/>
                </a:solidFill>
              </a:rPr>
              <a:t>eights</a:t>
            </a:r>
            <a:r>
              <a:rPr lang="nb-NO" sz="2400" dirty="0">
                <a:solidFill>
                  <a:srgbClr val="FFFFFF"/>
                </a:solidFill>
              </a:rPr>
              <a:t>» (bildet), «chandelles» og krappe svinger, så lenge krengingsvinkelen er under 60 grader, og </a:t>
            </a:r>
            <a:r>
              <a:rPr lang="nb-NO" sz="2400" dirty="0" err="1">
                <a:solidFill>
                  <a:srgbClr val="FFFFFF"/>
                </a:solidFill>
              </a:rPr>
              <a:t>pitch</a:t>
            </a:r>
            <a:r>
              <a:rPr lang="nb-NO" sz="2400" dirty="0">
                <a:solidFill>
                  <a:srgbClr val="FFFFFF"/>
                </a:solidFill>
              </a:rPr>
              <a:t> 30  grader </a:t>
            </a:r>
          </a:p>
          <a:p>
            <a:pPr>
              <a:buFontTx/>
              <a:buChar char="-"/>
            </a:pPr>
            <a:endParaRPr lang="nb-NO" sz="2000" dirty="0">
              <a:solidFill>
                <a:srgbClr val="FFFFFF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E483929-2D66-4098-9DC1-6321FBCAF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99"/>
          <a:stretch/>
        </p:blipFill>
        <p:spPr>
          <a:xfrm>
            <a:off x="327547" y="321732"/>
            <a:ext cx="7058306" cy="410739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BD6DE1B-CCEC-4C22-BBA0-850E989C2A65}"/>
              </a:ext>
            </a:extLst>
          </p:cNvPr>
          <p:cNvSpPr txBox="1"/>
          <p:nvPr/>
        </p:nvSpPr>
        <p:spPr>
          <a:xfrm>
            <a:off x="524256" y="6022950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12.1.1</a:t>
            </a:r>
          </a:p>
        </p:txBody>
      </p:sp>
    </p:spTree>
    <p:extLst>
      <p:ext uri="{BB962C8B-B14F-4D97-AF65-F5344CB8AC3E}">
        <p14:creationId xmlns:p14="http://schemas.microsoft.com/office/powerpoint/2010/main" val="1106460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F9EE1F-84C0-4EFC-BEDB-7E252CCF2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nb-NO" sz="4000" b="1" dirty="0"/>
              <a:t>Faktorer som påvirker flyets ytelser 1/2</a:t>
            </a:r>
            <a:endParaRPr lang="nb-NO" sz="40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nb-NO" sz="2000" dirty="0"/>
              <a:t>Flyets masse – dess tyngre fly, dess dårligere ytelser</a:t>
            </a:r>
          </a:p>
          <a:p>
            <a:r>
              <a:rPr lang="nb-NO" sz="2000" dirty="0"/>
              <a:t>Atmosfæren</a:t>
            </a:r>
          </a:p>
          <a:p>
            <a:pPr>
              <a:buFontTx/>
              <a:buChar char="-"/>
            </a:pPr>
            <a:r>
              <a:rPr lang="nb-NO" sz="2000" dirty="0"/>
              <a:t>vi bruker lengre bane om vi tar av og lander i medvind</a:t>
            </a:r>
          </a:p>
          <a:p>
            <a:pPr>
              <a:buFontTx/>
              <a:buChar char="-"/>
            </a:pPr>
            <a:r>
              <a:rPr lang="nb-NO" sz="2000" dirty="0"/>
              <a:t>vi kan fly en større distanse om vi har medvind i marsjhøyde</a:t>
            </a:r>
          </a:p>
          <a:p>
            <a:pPr>
              <a:buFontTx/>
              <a:buChar char="-"/>
            </a:pPr>
            <a:r>
              <a:rPr lang="nb-NO" sz="2000" dirty="0"/>
              <a:t>økende temperatur gir lavere tetthet og lavere ytelser. Synkende temperatur gir høyere tetthet og høyere ytelser</a:t>
            </a:r>
          </a:p>
          <a:p>
            <a:pPr>
              <a:buFontTx/>
              <a:buChar char="-"/>
            </a:pPr>
            <a:r>
              <a:rPr lang="nb-NO" sz="2000" dirty="0"/>
              <a:t>økende trykk gir høyere tetthet og høyere ytelser. Synkende trykk gir lavere tetthet og lavere ytelser (også flyplassens høyde («elevation») spiller inn</a:t>
            </a:r>
          </a:p>
          <a:p>
            <a:r>
              <a:rPr lang="nb-NO" sz="2000" dirty="0"/>
              <a:t>et rent og glattpolert fly gir bedre ytelser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EAF74A6-D2B5-4F37-AD96-F148C3F6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" b="33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A29CC6B-BC87-4CB8-B25F-AD8928B631C4}"/>
              </a:ext>
            </a:extLst>
          </p:cNvPr>
          <p:cNvSpPr txBox="1">
            <a:spLocks/>
          </p:cNvSpPr>
          <p:nvPr/>
        </p:nvSpPr>
        <p:spPr>
          <a:xfrm>
            <a:off x="113696" y="6411709"/>
            <a:ext cx="2992759" cy="560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ATEC 321 </a:t>
            </a:r>
            <a:r>
              <a:rPr lang="en-US" sz="2000" dirty="0" err="1">
                <a:solidFill>
                  <a:schemeClr val="bg1"/>
                </a:solidFill>
              </a:rPr>
              <a:t>Faeta</a:t>
            </a:r>
            <a:r>
              <a:rPr lang="en-US" sz="2000" dirty="0">
                <a:solidFill>
                  <a:schemeClr val="bg1"/>
                </a:solidFill>
              </a:rPr>
              <a:t> m 912ULS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C0AE63F-EF15-4011-80DA-90CD07FE2BDB}"/>
              </a:ext>
            </a:extLst>
          </p:cNvPr>
          <p:cNvSpPr txBox="1"/>
          <p:nvPr/>
        </p:nvSpPr>
        <p:spPr>
          <a:xfrm>
            <a:off x="4819842" y="641170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14.8</a:t>
            </a:r>
          </a:p>
        </p:txBody>
      </p:sp>
    </p:spTree>
    <p:extLst>
      <p:ext uri="{BB962C8B-B14F-4D97-AF65-F5344CB8AC3E}">
        <p14:creationId xmlns:p14="http://schemas.microsoft.com/office/powerpoint/2010/main" val="3763685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DCBB336-883A-49BF-AF65-5BF1A7F94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1" r="-1" b="1297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B5CE33-0743-4D9F-8F1A-B4327F7B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87" y="6297858"/>
            <a:ext cx="2908115" cy="56014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Junkers A50 Junior m 912iS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432B7968-F621-4F50-8B13-AF3BA6ACBD06}"/>
              </a:ext>
            </a:extLst>
          </p:cNvPr>
          <p:cNvSpPr txBox="1">
            <a:spLocks/>
          </p:cNvSpPr>
          <p:nvPr/>
        </p:nvSpPr>
        <p:spPr>
          <a:xfrm>
            <a:off x="7378138" y="1753496"/>
            <a:ext cx="4478598" cy="4824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800" dirty="0"/>
              <a:t>Baneforhold spiller inn på flere måter:</a:t>
            </a:r>
          </a:p>
          <a:p>
            <a:pPr>
              <a:buFontTx/>
              <a:buChar char="-"/>
            </a:pPr>
            <a:r>
              <a:rPr lang="nb-NO" sz="1800" dirty="0"/>
              <a:t>asfalt gir full bruk av bremsene, grus bremser, men kan også skade, mens sand og løs masse kan få flyet til å gå på nesen</a:t>
            </a:r>
          </a:p>
          <a:p>
            <a:pPr>
              <a:buFontTx/>
              <a:buChar char="-"/>
            </a:pPr>
            <a:r>
              <a:rPr lang="nb-NO" sz="1800" dirty="0"/>
              <a:t>våt og glatt bane: dårligere ytelser – bruk av mer bane – fare for utforkjøring</a:t>
            </a:r>
          </a:p>
          <a:p>
            <a:pPr>
              <a:buFontTx/>
              <a:buChar char="-"/>
            </a:pPr>
            <a:r>
              <a:rPr lang="nb-NO" sz="1800" dirty="0"/>
              <a:t>tørr gressbane: avhengig av gresset lengde, mens en våt gressbane kan være såpeglatt</a:t>
            </a:r>
          </a:p>
          <a:p>
            <a:pPr>
              <a:buFontTx/>
              <a:buChar char="-"/>
            </a:pPr>
            <a:r>
              <a:rPr lang="nb-NO" sz="1800" dirty="0"/>
              <a:t>baneutforming («</a:t>
            </a:r>
            <a:r>
              <a:rPr lang="nb-NO" sz="1800" dirty="0" err="1"/>
              <a:t>slope</a:t>
            </a:r>
            <a:r>
              <a:rPr lang="nb-NO" sz="1800" dirty="0"/>
              <a:t>») – minsket avgangsdistanse i nedoverbakke, økt avgangsdistanse i oppoverbakke, økt landingsdistanse i nedoverbakke, minsket landingsdistanse i oppoverbakke</a:t>
            </a:r>
          </a:p>
          <a:p>
            <a:r>
              <a:rPr lang="nb-NO" sz="1800" dirty="0"/>
              <a:t>Hindringer i innflygingsretningen gjør at vi ikke får utnyttet banen helt ut – vi bruker mer bane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F49CC37F-B893-481E-B7B0-5B1AB521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138" y="177685"/>
            <a:ext cx="4478598" cy="1344975"/>
          </a:xfrm>
        </p:spPr>
        <p:txBody>
          <a:bodyPr>
            <a:normAutofit fontScale="90000"/>
          </a:bodyPr>
          <a:lstStyle/>
          <a:p>
            <a:r>
              <a:rPr lang="nb-NO" sz="4000" b="1" dirty="0"/>
              <a:t>Faktorer som påvirker flyets ytelser 2/2</a:t>
            </a:r>
            <a:endParaRPr lang="nb-NO" sz="40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61E1E52-7700-46FF-9874-7E1D7736B993}"/>
              </a:ext>
            </a:extLst>
          </p:cNvPr>
          <p:cNvSpPr txBox="1"/>
          <p:nvPr/>
        </p:nvSpPr>
        <p:spPr>
          <a:xfrm>
            <a:off x="5583928" y="641170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14.8</a:t>
            </a:r>
          </a:p>
        </p:txBody>
      </p:sp>
    </p:spTree>
    <p:extLst>
      <p:ext uri="{BB962C8B-B14F-4D97-AF65-F5344CB8AC3E}">
        <p14:creationId xmlns:p14="http://schemas.microsoft.com/office/powerpoint/2010/main" val="2063363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FBBE16-4148-4ACE-BBFC-68F7BA17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13232"/>
            <a:ext cx="5154168" cy="1197864"/>
          </a:xfrm>
        </p:spPr>
        <p:txBody>
          <a:bodyPr>
            <a:normAutofit/>
          </a:bodyPr>
          <a:lstStyle/>
          <a:p>
            <a:r>
              <a:rPr lang="nb-NO" b="1"/>
              <a:t>Gradienter</a:t>
            </a:r>
            <a:endParaRPr lang="nb-NO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636A60-BD3F-4598-A244-26C189C5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48256"/>
            <a:ext cx="5154168" cy="4123944"/>
          </a:xfrm>
        </p:spPr>
        <p:txBody>
          <a:bodyPr anchor="t">
            <a:normAutofit lnSpcReduction="10000"/>
          </a:bodyPr>
          <a:lstStyle/>
          <a:p>
            <a:r>
              <a:rPr lang="nb-NO" sz="1900" dirty="0"/>
              <a:t>En</a:t>
            </a:r>
            <a:r>
              <a:rPr lang="nb-NO" sz="2000" dirty="0"/>
              <a:t> gradient er hvor mange nautiske mil vi beveger oss fremover i forhold til hvor mange fot vi stiger eller går ned</a:t>
            </a:r>
          </a:p>
          <a:p>
            <a:r>
              <a:rPr lang="nb-NO" sz="2000" dirty="0"/>
              <a:t>Kan oppgis i prosent – eksempelvis 8 prosent</a:t>
            </a:r>
          </a:p>
          <a:p>
            <a:r>
              <a:rPr lang="nb-NO" sz="2000" dirty="0"/>
              <a:t>For å finne fot per minutt – altså stige- eller nedstigningsrate – ganger vi gradienttallet - med bakkefarten – eksempelvis en bakkefart på 70 knop:</a:t>
            </a:r>
          </a:p>
          <a:p>
            <a:r>
              <a:rPr lang="nb-NO" sz="2000" dirty="0"/>
              <a:t>8 x 70 = 560 – det vil si 560 fot/minutt. Dette er en litt grov tommelfingerregel, men den er god nok for oss</a:t>
            </a:r>
          </a:p>
          <a:p>
            <a:r>
              <a:rPr lang="nb-NO" sz="2000" dirty="0"/>
              <a:t>For å finne gradient i prosent tar vi fot per minutt og deler på bakkefarten</a:t>
            </a:r>
          </a:p>
        </p:txBody>
      </p:sp>
      <p:pic>
        <p:nvPicPr>
          <p:cNvPr id="5" name="Bilde 4" descr="Et bilde som inneholder snø, utendørs, natur, skråning&#10;&#10;Automatisk generert beskrivelse">
            <a:extLst>
              <a:ext uri="{FF2B5EF4-FFF2-40B4-BE49-F238E27FC236}">
                <a16:creationId xmlns:a16="http://schemas.microsoft.com/office/drawing/2014/main" id="{F55813FA-B438-4894-A2F5-3CE3BC86F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4" r="151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2970894-FC6B-499B-9DEC-2D8ED077B0E1}"/>
              </a:ext>
            </a:extLst>
          </p:cNvPr>
          <p:cNvSpPr txBox="1"/>
          <p:nvPr/>
        </p:nvSpPr>
        <p:spPr>
          <a:xfrm>
            <a:off x="310472" y="6372582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14.8.4</a:t>
            </a:r>
          </a:p>
        </p:txBody>
      </p:sp>
    </p:spTree>
    <p:extLst>
      <p:ext uri="{BB962C8B-B14F-4D97-AF65-F5344CB8AC3E}">
        <p14:creationId xmlns:p14="http://schemas.microsoft.com/office/powerpoint/2010/main" val="2671236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B3F950-99D8-4D70-98BA-5F5DC572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rmAutofit/>
          </a:bodyPr>
          <a:lstStyle/>
          <a:p>
            <a:r>
              <a:rPr lang="nb-NO" b="1" dirty="0"/>
              <a:t>Strukturelle begrensninger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A213DF-71E3-4940-A24D-1F666C14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 fontScale="92500" lnSpcReduction="20000"/>
          </a:bodyPr>
          <a:lstStyle/>
          <a:p>
            <a:r>
              <a:rPr lang="nb-NO" sz="2400" dirty="0"/>
              <a:t>Alle fly har begrensende avgangs- og landingsmasser:</a:t>
            </a:r>
          </a:p>
          <a:p>
            <a:pPr>
              <a:buFontTx/>
              <a:buChar char="-"/>
            </a:pPr>
            <a:r>
              <a:rPr lang="nb-NO" sz="2400" dirty="0"/>
              <a:t>maximum structural take-off mass</a:t>
            </a:r>
          </a:p>
          <a:p>
            <a:pPr>
              <a:buFontTx/>
              <a:buChar char="-"/>
            </a:pPr>
            <a:r>
              <a:rPr lang="nb-NO" sz="2400" dirty="0"/>
              <a:t>maximum structural landing mass</a:t>
            </a:r>
          </a:p>
          <a:p>
            <a:r>
              <a:rPr lang="nb-NO" sz="2400" dirty="0"/>
              <a:t>Overskrider vi disse kan vi risikere at flyets struktur blir kompromittert og skadet. Også operativt og ytelsesmessig gir overlasting problemer</a:t>
            </a:r>
          </a:p>
          <a:p>
            <a:r>
              <a:rPr lang="nb-NO" sz="2400" dirty="0"/>
              <a:t>Har vi lastet flyet over maksimum godkjente avgangs- og landingsmasser («overloaded») vil vi få problemer under avgang, utflyging, marsjflyging og under innflyging og landing – om vi i det hele tatt kommer i luften</a:t>
            </a:r>
          </a:p>
          <a:p>
            <a:endParaRPr lang="nb-NO" sz="20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6A01CAA-EAC2-4D35-9856-87BB6A5AC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" b="1632"/>
          <a:stretch/>
        </p:blipFill>
        <p:spPr>
          <a:xfrm>
            <a:off x="6848918" y="1771078"/>
            <a:ext cx="4504881" cy="4504881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1986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C576409-4618-4F35-A0D8-245D146F3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BEBCD3-4D64-4ED2-94D9-F97B6313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5093208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Marsjflyging</a:t>
            </a:r>
            <a:r>
              <a:rPr lang="en-US" sz="4000" b="1" dirty="0">
                <a:solidFill>
                  <a:schemeClr val="bg1"/>
                </a:solidFill>
              </a:rPr>
              <a:t> – fart for </a:t>
            </a:r>
            <a:r>
              <a:rPr lang="en-US" sz="4000" b="1" dirty="0" err="1">
                <a:solidFill>
                  <a:schemeClr val="bg1"/>
                </a:solidFill>
              </a:rPr>
              <a:t>lengste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flytid</a:t>
            </a:r>
            <a:endParaRPr lang="en-US" sz="40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B62BB53-B05F-41B1-8D25-7D26D4FFC8C1}"/>
              </a:ext>
            </a:extLst>
          </p:cNvPr>
          <p:cNvSpPr txBox="1"/>
          <p:nvPr/>
        </p:nvSpPr>
        <p:spPr>
          <a:xfrm>
            <a:off x="491220" y="598574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14.8.8</a:t>
            </a:r>
          </a:p>
        </p:txBody>
      </p:sp>
    </p:spTree>
    <p:extLst>
      <p:ext uri="{BB962C8B-B14F-4D97-AF65-F5344CB8AC3E}">
        <p14:creationId xmlns:p14="http://schemas.microsoft.com/office/powerpoint/2010/main" val="1880648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FBE894-37EC-4C13-8E73-7F7CA39C6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dirty="0" err="1"/>
              <a:t>Marsjflyging</a:t>
            </a:r>
            <a:r>
              <a:rPr lang="en-US" sz="4000" b="1" dirty="0"/>
              <a:t> – </a:t>
            </a:r>
            <a:r>
              <a:rPr lang="en-US" sz="4000" b="1" dirty="0" err="1"/>
              <a:t>nødvendig</a:t>
            </a:r>
            <a:r>
              <a:rPr lang="en-US" sz="4000" b="1" dirty="0"/>
              <a:t> </a:t>
            </a:r>
            <a:r>
              <a:rPr lang="en-US" sz="4000" b="1" dirty="0" err="1"/>
              <a:t>kraftuttak</a:t>
            </a:r>
            <a:endParaRPr lang="en-US" sz="4000" b="1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4AC644D-7419-4C73-9329-E79862A37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r="7915" b="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FDBCB43-CE99-408E-8323-26BE62DB8107}"/>
              </a:ext>
            </a:extLst>
          </p:cNvPr>
          <p:cNvSpPr txBox="1"/>
          <p:nvPr/>
        </p:nvSpPr>
        <p:spPr>
          <a:xfrm>
            <a:off x="491220" y="598574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14.8.8</a:t>
            </a:r>
          </a:p>
        </p:txBody>
      </p:sp>
    </p:spTree>
    <p:extLst>
      <p:ext uri="{BB962C8B-B14F-4D97-AF65-F5344CB8AC3E}">
        <p14:creationId xmlns:p14="http://schemas.microsoft.com/office/powerpoint/2010/main" val="2696914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4900" dirty="0">
                <a:solidFill>
                  <a:srgbClr val="42505E"/>
                </a:solidFill>
              </a:rPr>
              <a:t>Del 3 Flygeplanlegging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6" y="256540"/>
            <a:ext cx="11689067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880A934-E64A-426B-BCC1-B838277D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155" y="5837676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43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chemeClr val="accent1"/>
                </a:solidFill>
              </a:rPr>
              <a:t>Informasjon om flyplasser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400"/>
              <a:t>Informasjon om flyplasser som har rutetrafikk (med noen unntak) finnes i AIP Norge</a:t>
            </a:r>
          </a:p>
          <a:p>
            <a:r>
              <a:rPr lang="nb-NO" sz="2400"/>
              <a:t>For andre flyplasser finner vi informasjon</a:t>
            </a:r>
          </a:p>
          <a:p>
            <a:pPr>
              <a:buFontTx/>
              <a:buChar char="-"/>
            </a:pPr>
            <a:r>
              <a:rPr lang="nb-NO" sz="2400"/>
              <a:t>i private (kommersielle) flyplassmanualer</a:t>
            </a:r>
          </a:p>
          <a:p>
            <a:pPr>
              <a:buFontTx/>
              <a:buChar char="-"/>
            </a:pPr>
            <a:r>
              <a:rPr lang="nb-NO" sz="2400"/>
              <a:t>ved å ringe eier eller operatør av plassen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A807815-1FF3-400E-B41E-32716A0EEA30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2.4.8</a:t>
            </a:r>
          </a:p>
        </p:txBody>
      </p:sp>
    </p:spTree>
    <p:extLst>
      <p:ext uri="{BB962C8B-B14F-4D97-AF65-F5344CB8AC3E}">
        <p14:creationId xmlns:p14="http://schemas.microsoft.com/office/powerpoint/2010/main" val="11389279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6A63DD9-9964-4FCE-925C-7C154A08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2800" b="1"/>
              <a:t>AIP – aeronautical information publication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44F56E7-3A5E-45F8-BE7D-BC6A3B041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fontScale="85000" lnSpcReduction="10000"/>
          </a:bodyPr>
          <a:lstStyle/>
          <a:p>
            <a:r>
              <a:rPr lang="nb-NO" sz="2400" dirty="0">
                <a:hlinkClick r:id="rId3"/>
              </a:rPr>
              <a:t>https://www.ippc.no</a:t>
            </a:r>
            <a:endParaRPr lang="nb-NO" sz="2400" dirty="0"/>
          </a:p>
          <a:p>
            <a:r>
              <a:rPr lang="nb-NO" sz="2400" dirty="0"/>
              <a:t>AIP utgis og formgis i samsvar med ICAOs globale standarder for luftfartsrelatert informasjon </a:t>
            </a:r>
          </a:p>
          <a:p>
            <a:r>
              <a:rPr lang="nb-NO" sz="2400" dirty="0"/>
              <a:t>AIP inneholder informasjon om</a:t>
            </a:r>
          </a:p>
          <a:p>
            <a:pPr>
              <a:buFontTx/>
              <a:buChar char="-"/>
            </a:pPr>
            <a:r>
              <a:rPr lang="nb-NO" sz="2400" dirty="0"/>
              <a:t>sivil luftfart (del GEN)</a:t>
            </a:r>
          </a:p>
          <a:p>
            <a:pPr>
              <a:buFontTx/>
              <a:buChar char="-"/>
            </a:pPr>
            <a:r>
              <a:rPr lang="nb-NO" sz="2400" dirty="0"/>
              <a:t>flyplasser (del AD)</a:t>
            </a:r>
          </a:p>
          <a:p>
            <a:pPr>
              <a:buFontTx/>
              <a:buChar char="-"/>
            </a:pPr>
            <a:r>
              <a:rPr lang="nb-NO" sz="2400" dirty="0"/>
              <a:t>luftrom og restriksjoner </a:t>
            </a:r>
            <a:br>
              <a:rPr lang="nb-NO" sz="2400" dirty="0"/>
            </a:br>
            <a:r>
              <a:rPr lang="nb-NO" sz="2400" dirty="0"/>
              <a:t>(del ENR)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D7EB7E0-5A33-4211-BECB-6759E9226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309" y="60960"/>
            <a:ext cx="5350831" cy="6604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90F59F-32F9-40A8-9675-2596930FBDDF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2.4.8</a:t>
            </a:r>
          </a:p>
        </p:txBody>
      </p:sp>
    </p:spTree>
    <p:extLst>
      <p:ext uri="{BB962C8B-B14F-4D97-AF65-F5344CB8AC3E}">
        <p14:creationId xmlns:p14="http://schemas.microsoft.com/office/powerpoint/2010/main" val="298554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6A63DD9-9964-4FCE-925C-7C154A08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2800" b="1" dirty="0"/>
              <a:t>AMDT – </a:t>
            </a:r>
            <a:br>
              <a:rPr lang="nb-NO" sz="2800" b="1" dirty="0"/>
            </a:br>
            <a:r>
              <a:rPr lang="nb-NO" sz="2800" b="1" dirty="0" err="1"/>
              <a:t>amendments</a:t>
            </a:r>
            <a:r>
              <a:rPr lang="nb-NO" sz="2800" b="1" dirty="0"/>
              <a:t> in AIP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44F56E7-3A5E-45F8-BE7D-BC6A3B041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>
                <a:hlinkClick r:id="rId2"/>
              </a:rPr>
              <a:t>https://www.ippc.no</a:t>
            </a:r>
            <a:endParaRPr lang="nb-NO" sz="2400" dirty="0"/>
          </a:p>
          <a:p>
            <a:r>
              <a:rPr lang="nb-NO" sz="2400" dirty="0"/>
              <a:t>Ligger under AIP </a:t>
            </a:r>
          </a:p>
          <a:p>
            <a:r>
              <a:rPr lang="nb-NO" sz="2400" dirty="0"/>
              <a:t>AMDT inneholder informasjon om de endringene som har kommet inn i den nyeste AIP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D7EB7E0-5A33-4211-BECB-6759E9226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9406" y="359254"/>
            <a:ext cx="6209126" cy="613949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6A68F23-A7EC-4B1C-9FF9-7476AA5EC5D3}"/>
              </a:ext>
            </a:extLst>
          </p:cNvPr>
          <p:cNvSpPr txBox="1"/>
          <p:nvPr/>
        </p:nvSpPr>
        <p:spPr>
          <a:xfrm>
            <a:off x="384217" y="607547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2.4.8</a:t>
            </a:r>
          </a:p>
        </p:txBody>
      </p:sp>
    </p:spTree>
    <p:extLst>
      <p:ext uri="{BB962C8B-B14F-4D97-AF65-F5344CB8AC3E}">
        <p14:creationId xmlns:p14="http://schemas.microsoft.com/office/powerpoint/2010/main" val="1934233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5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rgbClr val="FFFFFF"/>
                </a:solidFill>
              </a:rPr>
              <a:t>Informasjon om luftrom</a:t>
            </a:r>
          </a:p>
        </p:txBody>
      </p:sp>
      <p:pic>
        <p:nvPicPr>
          <p:cNvPr id="7" name="Bilde 6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DBA874D4-ACAF-4C08-BF3A-02524D7E5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2" r="-1" b="40053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Informasjon om luftrom og restriksjoner finner vi i AIP Norge del ENR og på de visuelle flykartene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Type luftrom, eksempelvis CTR, TMA, CTA, TIZ, TIA, RMZ og TMZ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restriksjon- og forbudte områder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luftsportsområder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3A33522-4730-41E7-9A97-C34BDA5E7DE1}"/>
              </a:ext>
            </a:extLst>
          </p:cNvPr>
          <p:cNvSpPr txBox="1"/>
          <p:nvPr/>
        </p:nvSpPr>
        <p:spPr>
          <a:xfrm>
            <a:off x="7706208" y="6022950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2.4.9 og 13.10</a:t>
            </a:r>
          </a:p>
        </p:txBody>
      </p:sp>
    </p:spTree>
    <p:extLst>
      <p:ext uri="{BB962C8B-B14F-4D97-AF65-F5344CB8AC3E}">
        <p14:creationId xmlns:p14="http://schemas.microsoft.com/office/powerpoint/2010/main" val="1869579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chemeClr val="accent1"/>
                </a:solidFill>
              </a:rPr>
              <a:t>Flyging i spesielle luftrom og områder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0"/>
            <a:r>
              <a:rPr lang="nb-NO" sz="2400" dirty="0"/>
              <a:t>I denne delen av faget skal du repetere og kunne anvende følgende informasjon på en korrekt måte:</a:t>
            </a:r>
          </a:p>
          <a:p>
            <a:pPr lvl="0">
              <a:buFontTx/>
              <a:buChar char="-"/>
            </a:pPr>
            <a:r>
              <a:rPr lang="nb-NO" sz="2400" dirty="0"/>
              <a:t>flyging i terminalområder (TMA) og kontrollsoner (CTR)</a:t>
            </a:r>
          </a:p>
          <a:p>
            <a:pPr lvl="0">
              <a:buFontTx/>
              <a:buChar char="-"/>
            </a:pPr>
            <a:r>
              <a:rPr lang="nb-NO" sz="2400" dirty="0"/>
              <a:t>flyging i trafikkinformasjonsområder (TIA) og trafikkinformasjonssoner (TIZ)</a:t>
            </a:r>
          </a:p>
          <a:p>
            <a:pPr lvl="0">
              <a:buFontTx/>
              <a:buChar char="-"/>
            </a:pPr>
            <a:r>
              <a:rPr lang="nb-NO" sz="2400" dirty="0"/>
              <a:t>flyging i områder som er definert som RMZ og TMZ</a:t>
            </a:r>
          </a:p>
          <a:p>
            <a:pPr lvl="0">
              <a:buFontTx/>
              <a:buChar char="-"/>
            </a:pPr>
            <a:r>
              <a:rPr lang="nb-NO" sz="2400" dirty="0"/>
              <a:t>flyging i restriksjons- og fareområder </a:t>
            </a:r>
          </a:p>
          <a:p>
            <a:pPr lvl="0">
              <a:buFontTx/>
              <a:buChar char="-"/>
            </a:pPr>
            <a:r>
              <a:rPr lang="nb-NO" sz="2400" dirty="0"/>
              <a:t>flyging i fjellområder / ugjestmildt terreng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63D56F4-0591-45F4-A5B8-28133D170F83}"/>
              </a:ext>
            </a:extLst>
          </p:cNvPr>
          <p:cNvSpPr txBox="1"/>
          <p:nvPr/>
        </p:nvSpPr>
        <p:spPr>
          <a:xfrm>
            <a:off x="704158" y="603137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2.4.10</a:t>
            </a:r>
          </a:p>
        </p:txBody>
      </p:sp>
    </p:spTree>
    <p:extLst>
      <p:ext uri="{BB962C8B-B14F-4D97-AF65-F5344CB8AC3E}">
        <p14:creationId xmlns:p14="http://schemas.microsoft.com/office/powerpoint/2010/main" val="289996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 dirty="0">
                <a:solidFill>
                  <a:schemeClr val="accent1"/>
                </a:solidFill>
              </a:rPr>
              <a:t>Valg av rute i samsvar med luftrom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0"/>
            <a:r>
              <a:rPr lang="nb-NO" sz="2400" dirty="0"/>
              <a:t>I denne delen av faget skal du repetere og velge rute i samsvar med reglene for </a:t>
            </a:r>
          </a:p>
          <a:p>
            <a:pPr lvl="0">
              <a:buFontTx/>
              <a:buChar char="-"/>
            </a:pPr>
            <a:r>
              <a:rPr lang="nb-NO" sz="2400" dirty="0"/>
              <a:t>passering over norsk territorialgrense</a:t>
            </a:r>
          </a:p>
          <a:p>
            <a:pPr lvl="0">
              <a:buFontTx/>
              <a:buChar char="-"/>
            </a:pPr>
            <a:r>
              <a:rPr lang="nb-NO" sz="2400" dirty="0"/>
              <a:t>flyging i terminalområder (TMA) og kontrollsoner (CTR)</a:t>
            </a:r>
          </a:p>
          <a:p>
            <a:pPr lvl="0">
              <a:buFontTx/>
              <a:buChar char="-"/>
            </a:pPr>
            <a:r>
              <a:rPr lang="nb-NO" sz="2400" dirty="0"/>
              <a:t>flyging i trafikkinformasjonsområder (TIA) og trafikkinformasjonssoner (TIZ)</a:t>
            </a:r>
          </a:p>
          <a:p>
            <a:pPr lvl="0">
              <a:buFontTx/>
              <a:buChar char="-"/>
            </a:pPr>
            <a:r>
              <a:rPr lang="nb-NO" sz="2400" dirty="0"/>
              <a:t>flyging i områder som er definert som RMZ og TMZ</a:t>
            </a:r>
          </a:p>
          <a:p>
            <a:pPr lvl="0">
              <a:buFontTx/>
              <a:buChar char="-"/>
            </a:pPr>
            <a:r>
              <a:rPr lang="nb-NO" sz="2400" dirty="0"/>
              <a:t>flyging gjennom restriksjons- og fareområder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184DA8C-D8C4-41C8-8946-508FDF8AABDA}"/>
              </a:ext>
            </a:extLst>
          </p:cNvPr>
          <p:cNvSpPr txBox="1"/>
          <p:nvPr/>
        </p:nvSpPr>
        <p:spPr>
          <a:xfrm>
            <a:off x="704158" y="603137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2.4.10</a:t>
            </a:r>
          </a:p>
        </p:txBody>
      </p:sp>
    </p:spTree>
    <p:extLst>
      <p:ext uri="{BB962C8B-B14F-4D97-AF65-F5344CB8AC3E}">
        <p14:creationId xmlns:p14="http://schemas.microsoft.com/office/powerpoint/2010/main" val="3617338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A26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rgbClr val="FFFFFF"/>
                </a:solidFill>
              </a:rPr>
              <a:t>Avgang, landing og marsjflyging over vann</a:t>
            </a:r>
          </a:p>
        </p:txBody>
      </p:sp>
      <p:pic>
        <p:nvPicPr>
          <p:cNvPr id="4" name="Bilde 3" descr="Et bilde som inneholder solnedgang, bølge, vann&#10;&#10;Automatisk generert beskrivelse">
            <a:extLst>
              <a:ext uri="{FF2B5EF4-FFF2-40B4-BE49-F238E27FC236}">
                <a16:creationId xmlns:a16="http://schemas.microsoft.com/office/drawing/2014/main" id="{908EEADE-1430-4A17-B42D-3935B250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nb-NO" dirty="0">
                <a:solidFill>
                  <a:srgbClr val="FFFFFF"/>
                </a:solidFill>
              </a:rPr>
              <a:t>I denne delen skal du repetere og kunne anvende de regler som gjelder for avgang og landing fra flyplasser som ligger ved vann, samt marsjflyging over vann</a:t>
            </a:r>
          </a:p>
        </p:txBody>
      </p:sp>
    </p:spTree>
    <p:extLst>
      <p:ext uri="{BB962C8B-B14F-4D97-AF65-F5344CB8AC3E}">
        <p14:creationId xmlns:p14="http://schemas.microsoft.com/office/powerpoint/2010/main" val="298967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B3F950-99D8-4D70-98BA-5F5DC572A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nb-NO" b="1"/>
              <a:t>Ytelsesrelaterte begrensninger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A213DF-71E3-4940-A24D-1F666C14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Dess tyngre et fly er, dess:</a:t>
            </a:r>
          </a:p>
          <a:p>
            <a:r>
              <a:rPr lang="nb-NO"/>
              <a:t>lengre bane brukes for avgang,</a:t>
            </a:r>
          </a:p>
          <a:p>
            <a:r>
              <a:rPr lang="nb-NO"/>
              <a:t>lavere stigegradient kan forventes ved stigning,</a:t>
            </a:r>
          </a:p>
          <a:p>
            <a:r>
              <a:rPr lang="nb-NO"/>
              <a:t>høyere blir steilefarten,</a:t>
            </a:r>
          </a:p>
          <a:p>
            <a:r>
              <a:rPr lang="nb-NO"/>
              <a:t>lavere blir mulig marsjhøyde,</a:t>
            </a:r>
          </a:p>
          <a:p>
            <a:r>
              <a:rPr lang="nb-NO"/>
              <a:t>dess lengre blir landingsdistansen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6A01CAA-EAC2-4D35-9856-87BB6A5AC6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r="-3" b="-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3812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200" y="365125"/>
            <a:ext cx="5485600" cy="1325563"/>
          </a:xfrm>
        </p:spPr>
        <p:txBody>
          <a:bodyPr>
            <a:normAutofit fontScale="90000"/>
          </a:bodyPr>
          <a:lstStyle/>
          <a:p>
            <a:r>
              <a:rPr lang="nb-NO" dirty="0"/>
              <a:t>						</a:t>
            </a:r>
            <a:br>
              <a:rPr lang="nb-NO" dirty="0"/>
            </a:br>
            <a:br>
              <a:rPr lang="nb-NO" dirty="0"/>
            </a:br>
            <a:r>
              <a:rPr lang="nb-NO" dirty="0"/>
              <a:t>V</a:t>
            </a:r>
            <a:r>
              <a:rPr lang="nb-NO" b="1" dirty="0"/>
              <a:t>indbegrensninger ved avgang og landing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</a:t>
            </a:r>
            <a:endParaRPr lang="nb-NO" b="1" dirty="0"/>
          </a:p>
        </p:txBody>
      </p:sp>
      <p:pic>
        <p:nvPicPr>
          <p:cNvPr id="4" name="Plassholder for innhold 3" descr="Et bilde som inneholder klokke&#10;&#10;Automatisk generert beskrivelse">
            <a:extLst>
              <a:ext uri="{FF2B5EF4-FFF2-40B4-BE49-F238E27FC236}">
                <a16:creationId xmlns:a16="http://schemas.microsoft.com/office/drawing/2014/main" id="{AD0A8E07-9DFB-41C0-AD7B-4B4749A1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8" y="92065"/>
            <a:ext cx="5485599" cy="6765935"/>
          </a:xfr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3FA8950-5217-49A8-A0CF-2533A6106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200" y="2967749"/>
            <a:ext cx="5694744" cy="293418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B186D07-C2A8-4065-838C-0B43F4D1A4FA}"/>
              </a:ext>
            </a:extLst>
          </p:cNvPr>
          <p:cNvSpPr txBox="1"/>
          <p:nvPr/>
        </p:nvSpPr>
        <p:spPr>
          <a:xfrm>
            <a:off x="5868200" y="6040043"/>
            <a:ext cx="4548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/>
              <a:t>Klokkemetoden for å finne cirka sidevindskomponent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BB6CE16-64F1-46F8-AECD-056A174EDC5C}"/>
              </a:ext>
            </a:extLst>
          </p:cNvPr>
          <p:cNvSpPr txBox="1"/>
          <p:nvPr/>
        </p:nvSpPr>
        <p:spPr>
          <a:xfrm>
            <a:off x="5868200" y="6308209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13.10.2.6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2B151EC-8E6E-44B6-B3F7-F11E3648FB96}"/>
              </a:ext>
            </a:extLst>
          </p:cNvPr>
          <p:cNvSpPr txBox="1"/>
          <p:nvPr/>
        </p:nvSpPr>
        <p:spPr>
          <a:xfrm>
            <a:off x="5927512" y="1575078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13.10</a:t>
            </a:r>
          </a:p>
        </p:txBody>
      </p:sp>
    </p:spTree>
    <p:extLst>
      <p:ext uri="{BB962C8B-B14F-4D97-AF65-F5344CB8AC3E}">
        <p14:creationId xmlns:p14="http://schemas.microsoft.com/office/powerpoint/2010/main" val="6384104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2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C6A63DD9-9964-4FCE-925C-7C154A08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r>
              <a:rPr lang="nb-NO" sz="4000" b="1"/>
              <a:t>NOTAM / tolkning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B676E21-AB87-409C-9046-7D37251A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5" y="1244829"/>
            <a:ext cx="11942870" cy="2167772"/>
          </a:xfrm>
          <a:prstGeom prst="rect">
            <a:avLst/>
          </a:prstGeo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44F56E7-3A5E-45F8-BE7D-BC6A3B041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7660"/>
            <a:ext cx="6281873" cy="1770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400" dirty="0"/>
              <a:t>I denne delen av faget skal du kunne tolke aktuelle NOTAM for den ruten som du skal fly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93B31BB8-F102-43FD-8F92-C6C7A2DB10FF}"/>
              </a:ext>
            </a:extLst>
          </p:cNvPr>
          <p:cNvSpPr txBox="1"/>
          <p:nvPr/>
        </p:nvSpPr>
        <p:spPr>
          <a:xfrm>
            <a:off x="381000" y="622800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14.4.2</a:t>
            </a:r>
          </a:p>
        </p:txBody>
      </p:sp>
    </p:spTree>
    <p:extLst>
      <p:ext uri="{BB962C8B-B14F-4D97-AF65-F5344CB8AC3E}">
        <p14:creationId xmlns:p14="http://schemas.microsoft.com/office/powerpoint/2010/main" val="1256135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C6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rgbClr val="FFFFFF"/>
                </a:solidFill>
              </a:rPr>
              <a:t>Meteorologisk informasjon – sikker planlegging</a:t>
            </a:r>
          </a:p>
        </p:txBody>
      </p:sp>
      <p:pic>
        <p:nvPicPr>
          <p:cNvPr id="4" name="Bilde 3" descr="Et bilde som inneholder utendørs, natur, skyer, røyk&#10;&#10;Automatisk generert beskrivelse">
            <a:extLst>
              <a:ext uri="{FF2B5EF4-FFF2-40B4-BE49-F238E27FC236}">
                <a16:creationId xmlns:a16="http://schemas.microsoft.com/office/drawing/2014/main" id="{1BD02818-4709-449B-BDA5-C3428E788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100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I denne delen skal du kunne lese og forstå aktuelle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IGA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METAR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TAF</a:t>
            </a:r>
          </a:p>
          <a:p>
            <a:r>
              <a:rPr lang="nb-NO" sz="2400" dirty="0">
                <a:solidFill>
                  <a:srgbClr val="FFFFFF"/>
                </a:solidFill>
              </a:rPr>
              <a:t>Og vurdere disse opplysningene opp mot de regler som gjelder for sikt og avstand fra skyer, samt</a:t>
            </a:r>
          </a:p>
          <a:p>
            <a:r>
              <a:rPr lang="nb-NO" sz="2400" dirty="0">
                <a:solidFill>
                  <a:srgbClr val="FFFFFF"/>
                </a:solidFill>
              </a:rPr>
              <a:t>Kunne vurdere om det er kjente eller forventede isingsforhold på ruten som er valgt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6CD8AF9-2DFC-4E36-8C08-2CD0062D4102}"/>
              </a:ext>
            </a:extLst>
          </p:cNvPr>
          <p:cNvSpPr txBox="1"/>
          <p:nvPr/>
        </p:nvSpPr>
        <p:spPr>
          <a:xfrm>
            <a:off x="7746304" y="6022950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14.4.2</a:t>
            </a:r>
          </a:p>
        </p:txBody>
      </p:sp>
    </p:spTree>
    <p:extLst>
      <p:ext uri="{BB962C8B-B14F-4D97-AF65-F5344CB8AC3E}">
        <p14:creationId xmlns:p14="http://schemas.microsoft.com/office/powerpoint/2010/main" val="4012492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 dirty="0">
                <a:solidFill>
                  <a:srgbClr val="FFFFFF"/>
                </a:solidFill>
              </a:rPr>
              <a:t>Vurdering ut fra gjeldende VFR-kart 1/2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239F2F91-1CD1-49CB-9C3A-9664F6836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1" b="928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I denne delen skal du kunne vurdere en flyvning ut fra gjeldende VFR-kart når det gjelder valg av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rute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flyplasser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flygehøyde</a:t>
            </a:r>
          </a:p>
          <a:p>
            <a:pPr>
              <a:buFontTx/>
              <a:buChar char="-"/>
            </a:pPr>
            <a:r>
              <a:rPr lang="nb-NO" sz="2400" dirty="0">
                <a:solidFill>
                  <a:srgbClr val="FFFFFF"/>
                </a:solidFill>
              </a:rPr>
              <a:t>nødlandingsplasser</a:t>
            </a:r>
          </a:p>
          <a:p>
            <a:r>
              <a:rPr lang="nb-NO" sz="2400" dirty="0">
                <a:solidFill>
                  <a:srgbClr val="FFFFFF"/>
                </a:solidFill>
              </a:rPr>
              <a:t>Hensyn skal tas til terrenget, hinder, luftrom og eventuelle andre restriksjoner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080EB7-9BF3-4FC7-AB14-072D16246E73}"/>
              </a:ext>
            </a:extLst>
          </p:cNvPr>
          <p:cNvSpPr txBox="1"/>
          <p:nvPr/>
        </p:nvSpPr>
        <p:spPr>
          <a:xfrm>
            <a:off x="329196" y="620832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14.4</a:t>
            </a:r>
          </a:p>
        </p:txBody>
      </p:sp>
    </p:spTree>
    <p:extLst>
      <p:ext uri="{BB962C8B-B14F-4D97-AF65-F5344CB8AC3E}">
        <p14:creationId xmlns:p14="http://schemas.microsoft.com/office/powerpoint/2010/main" val="464582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sz="4100" b="1" dirty="0"/>
              <a:t>Vurdering ut fra gjeldende VFR-kart 2/2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104649" cy="4154904"/>
          </a:xfrm>
        </p:spPr>
        <p:txBody>
          <a:bodyPr>
            <a:normAutofit fontScale="92500" lnSpcReduction="20000"/>
          </a:bodyPr>
          <a:lstStyle/>
          <a:p>
            <a:r>
              <a:rPr lang="nb-NO" sz="2400" dirty="0"/>
              <a:t>Du skal også kunne</a:t>
            </a:r>
          </a:p>
          <a:p>
            <a:pPr>
              <a:buFontTx/>
              <a:buChar char="-"/>
            </a:pPr>
            <a:r>
              <a:rPr lang="nb-NO" sz="2400" dirty="0"/>
              <a:t>bestemme ved hjelp av aktuelle kart trekk (TT) og distanse mellom aktuelle punkter</a:t>
            </a:r>
          </a:p>
          <a:p>
            <a:pPr>
              <a:buFontTx/>
              <a:buChar char="-"/>
            </a:pPr>
            <a:r>
              <a:rPr lang="nb-NO" sz="2400" dirty="0"/>
              <a:t>bestemme ved hjelp av kartunderlag, flyplasskart, samt aktuelle publikasjoner (AIP) korrekte frekvenser for radionavigasjon og kommunikasjon for den planlagte flyvningen</a:t>
            </a:r>
          </a:p>
          <a:p>
            <a:pPr>
              <a:buFontTx/>
              <a:buChar char="-"/>
            </a:pPr>
            <a:r>
              <a:rPr lang="nb-NO" sz="2400" dirty="0"/>
              <a:t>ha generell kunnskap om hvordan en drivstoffplanlegging foretas</a:t>
            </a:r>
          </a:p>
          <a:p>
            <a:r>
              <a:rPr lang="nb-NO" sz="2400" dirty="0"/>
              <a:t>Gjennomføre en sikker drivstoffplanlegging med hensyn til:</a:t>
            </a:r>
          </a:p>
          <a:p>
            <a:pPr>
              <a:buFontTx/>
              <a:buChar char="-"/>
            </a:pPr>
            <a:r>
              <a:rPr lang="nb-NO" sz="2400" dirty="0"/>
              <a:t>planlagt drivstofforbruk NCO.OP.125 (Fag 6 OPR)</a:t>
            </a:r>
          </a:p>
          <a:p>
            <a:pPr>
              <a:buFontTx/>
              <a:buChar char="-"/>
            </a:pPr>
            <a:r>
              <a:rPr lang="nb-NO" sz="2400" dirty="0"/>
              <a:t>reserve</a:t>
            </a:r>
          </a:p>
          <a:p>
            <a:pPr>
              <a:buFontTx/>
              <a:buChar char="-"/>
            </a:pPr>
            <a:r>
              <a:rPr lang="nb-NO" sz="2400" dirty="0"/>
              <a:t>eventuell ekstra reserve (rute-reserve)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075222-DF1D-4266-93D9-8922A36DC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C7E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C9A94F9-E240-4856-A675-06FF0199C4A6}"/>
              </a:ext>
            </a:extLst>
          </p:cNvPr>
          <p:cNvSpPr txBox="1"/>
          <p:nvPr/>
        </p:nvSpPr>
        <p:spPr>
          <a:xfrm>
            <a:off x="4731524" y="6488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14.4</a:t>
            </a:r>
          </a:p>
        </p:txBody>
      </p:sp>
    </p:spTree>
    <p:extLst>
      <p:ext uri="{BB962C8B-B14F-4D97-AF65-F5344CB8AC3E}">
        <p14:creationId xmlns:p14="http://schemas.microsoft.com/office/powerpoint/2010/main" val="1805433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sz="3100" b="1">
                <a:solidFill>
                  <a:schemeClr val="accent1"/>
                </a:solidFill>
              </a:rPr>
              <a:t>Til slutt skal du sette sammen et beslutningsgrunnlag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lvl="0"/>
            <a:r>
              <a:rPr lang="nb-NO" sz="2400" dirty="0"/>
              <a:t>Beste praksis når det gjelder flysikkerhet</a:t>
            </a:r>
          </a:p>
          <a:p>
            <a:pPr lvl="0"/>
            <a:r>
              <a:rPr lang="nb-NO" sz="2400" dirty="0"/>
              <a:t>Meteorologiske opplysninger og vurderinger av minima. NCO.OP.135 (Fag 6 OPR)</a:t>
            </a:r>
          </a:p>
          <a:p>
            <a:pPr lvl="0"/>
            <a:r>
              <a:rPr lang="nb-NO" sz="2400" dirty="0"/>
              <a:t>Opplysninger om NOTAM og luftrom</a:t>
            </a:r>
          </a:p>
          <a:p>
            <a:pPr lvl="0"/>
            <a:r>
              <a:rPr lang="nb-NO" sz="2400" dirty="0"/>
              <a:t>Muligheten til å navigere visuelt</a:t>
            </a:r>
          </a:p>
          <a:p>
            <a:pPr lvl="0"/>
            <a:r>
              <a:rPr lang="nb-NO" sz="2400" dirty="0"/>
              <a:t>Masse og balanse</a:t>
            </a:r>
          </a:p>
          <a:p>
            <a:r>
              <a:rPr lang="nb-NO" sz="2400" dirty="0"/>
              <a:t>Ytelser</a:t>
            </a:r>
          </a:p>
          <a:p>
            <a:r>
              <a:rPr lang="nb-NO" sz="2400" dirty="0"/>
              <a:t>På grunnlag av innhentet og bearbeidet informasjon og gjeldende regelverk, samt egen flygererfaring skal du beslutte om en flyvning kan påbegynnes eller ei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2311DF9-297C-4525-A361-27C2631536BB}"/>
              </a:ext>
            </a:extLst>
          </p:cNvPr>
          <p:cNvSpPr txBox="1"/>
          <p:nvPr/>
        </p:nvSpPr>
        <p:spPr>
          <a:xfrm>
            <a:off x="329196" y="6208327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14.4.2.4</a:t>
            </a:r>
          </a:p>
        </p:txBody>
      </p:sp>
    </p:spTree>
    <p:extLst>
      <p:ext uri="{BB962C8B-B14F-4D97-AF65-F5344CB8AC3E}">
        <p14:creationId xmlns:p14="http://schemas.microsoft.com/office/powerpoint/2010/main" val="22776626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109737-7292-40AE-B95D-F2D1AAA7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Navigasjonsplan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planlegging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før</a:t>
            </a: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flyging</a:t>
            </a: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505853-F14A-40E0-B6D2-FE733D5F1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37627" y="821947"/>
            <a:ext cx="6847062" cy="50839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A592557-202A-4F52-BC58-52E3B32D26BA}"/>
              </a:ext>
            </a:extLst>
          </p:cNvPr>
          <p:cNvSpPr txBox="1"/>
          <p:nvPr/>
        </p:nvSpPr>
        <p:spPr>
          <a:xfrm>
            <a:off x="384217" y="6075474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14.4.3</a:t>
            </a:r>
          </a:p>
        </p:txBody>
      </p:sp>
    </p:spTree>
    <p:extLst>
      <p:ext uri="{BB962C8B-B14F-4D97-AF65-F5344CB8AC3E}">
        <p14:creationId xmlns:p14="http://schemas.microsoft.com/office/powerpoint/2010/main" val="7141678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r>
              <a:rPr lang="nb-NO" b="1" dirty="0"/>
              <a:t>Landingskart – oppbygging, innhold og tolkning</a:t>
            </a:r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endParaRPr lang="nb-NO" b="1" dirty="0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91868A18-222D-4F9A-BD2F-49605BD75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104180"/>
            <a:ext cx="7385785" cy="538869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778DACA-C3CB-432A-BBA3-0E62F4A14E20}"/>
              </a:ext>
            </a:extLst>
          </p:cNvPr>
          <p:cNvSpPr txBox="1"/>
          <p:nvPr/>
        </p:nvSpPr>
        <p:spPr>
          <a:xfrm>
            <a:off x="8223985" y="5753820"/>
            <a:ext cx="2521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/>
              <a:t>VFR innflygingskart for </a:t>
            </a:r>
          </a:p>
          <a:p>
            <a:r>
              <a:rPr lang="nb-NO" sz="1600" i="1" dirty="0"/>
              <a:t>Trondheim lufthavn Værnes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F806030-FCB7-48BA-B8EE-413E0728E69E}"/>
              </a:ext>
            </a:extLst>
          </p:cNvPr>
          <p:cNvSpPr txBox="1"/>
          <p:nvPr/>
        </p:nvSpPr>
        <p:spPr>
          <a:xfrm>
            <a:off x="471900" y="6405618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2.4.8 og 14.4.3</a:t>
            </a:r>
          </a:p>
        </p:txBody>
      </p:sp>
    </p:spTree>
    <p:extLst>
      <p:ext uri="{BB962C8B-B14F-4D97-AF65-F5344CB8AC3E}">
        <p14:creationId xmlns:p14="http://schemas.microsoft.com/office/powerpoint/2010/main" val="2307797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r>
              <a:rPr lang="nb-NO" b="1" dirty="0"/>
              <a:t>Flyplasskart – oppbygging, innhold og tolkning</a:t>
            </a:r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br>
              <a:rPr lang="nb-NO" b="1" dirty="0"/>
            </a:br>
            <a:endParaRPr lang="nb-NO" b="1" dirty="0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91868A18-222D-4F9A-BD2F-49605BD75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648" y="1188000"/>
            <a:ext cx="7444072" cy="48175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C81A33C-A4FE-4310-8884-7777FFDD68B4}"/>
              </a:ext>
            </a:extLst>
          </p:cNvPr>
          <p:cNvSpPr txBox="1"/>
          <p:nvPr/>
        </p:nvSpPr>
        <p:spPr>
          <a:xfrm>
            <a:off x="8427720" y="5420786"/>
            <a:ext cx="2521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i="1" dirty="0"/>
              <a:t>Flyplasskart for </a:t>
            </a:r>
          </a:p>
          <a:p>
            <a:r>
              <a:rPr lang="nb-NO" sz="1600" i="1" dirty="0"/>
              <a:t>Trondheim lufthavn Værnes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35BD1F8-74C6-4579-912B-EB797729C194}"/>
              </a:ext>
            </a:extLst>
          </p:cNvPr>
          <p:cNvSpPr txBox="1"/>
          <p:nvPr/>
        </p:nvSpPr>
        <p:spPr>
          <a:xfrm>
            <a:off x="471900" y="6405618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2.4.8 og 14.4.3</a:t>
            </a:r>
          </a:p>
        </p:txBody>
      </p:sp>
    </p:spTree>
    <p:extLst>
      <p:ext uri="{BB962C8B-B14F-4D97-AF65-F5344CB8AC3E}">
        <p14:creationId xmlns:p14="http://schemas.microsoft.com/office/powerpoint/2010/main" val="3580466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8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Reiseplan («ATS-flight plan»)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C2CFF94-B9E9-4F10-8AA1-54DEE990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nb-NO" sz="2800" b="1" dirty="0"/>
              <a:t>Begreper 1/3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227160-B045-49FB-86DF-6E6BFAB99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nb-NO" sz="2400" dirty="0"/>
              <a:t>Balanse/likevekt</a:t>
            </a:r>
          </a:p>
          <a:p>
            <a:r>
              <a:rPr lang="nb-NO" sz="2400" dirty="0"/>
              <a:t>Krefter som påvirker balansen/likevekt ved aktuell momentarm</a:t>
            </a:r>
          </a:p>
          <a:p>
            <a:r>
              <a:rPr lang="nb-NO" sz="2400" dirty="0"/>
              <a:t>Momentarm (CG arm)</a:t>
            </a:r>
          </a:p>
          <a:p>
            <a:r>
              <a:rPr lang="nb-NO" sz="2400" dirty="0"/>
              <a:t>Referanseplan (datum)</a:t>
            </a:r>
          </a:p>
          <a:p>
            <a:r>
              <a:rPr lang="nb-NO" sz="2400" dirty="0"/>
              <a:t>Tyngdepunkt (CG)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E5A2F2D-7E63-4406-94F7-9D266D272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4" y="3948825"/>
            <a:ext cx="6444000" cy="244416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22AC8E4-EEF9-41F1-9B62-2BCBC4BF1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18" y="1026015"/>
            <a:ext cx="6158768" cy="233598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CD80CE3-FFD7-4F79-A1F1-5DD4D74DE35F}"/>
              </a:ext>
            </a:extLst>
          </p:cNvPr>
          <p:cNvSpPr txBox="1"/>
          <p:nvPr/>
        </p:nvSpPr>
        <p:spPr>
          <a:xfrm>
            <a:off x="329196" y="62083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2.4.13</a:t>
            </a:r>
          </a:p>
        </p:txBody>
      </p:sp>
    </p:spTree>
    <p:extLst>
      <p:ext uri="{BB962C8B-B14F-4D97-AF65-F5344CB8AC3E}">
        <p14:creationId xmlns:p14="http://schemas.microsoft.com/office/powerpoint/2010/main" val="2352671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b="1" dirty="0"/>
              <a:t>AIS reiseplan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I denne delen av faget skal du repetere de krav som gjelder for å fylle inn en AIS reiseplan og hvilke format som brukes</a:t>
            </a:r>
          </a:p>
          <a:p>
            <a:pPr lvl="0"/>
            <a:r>
              <a:rPr lang="nb-NO" sz="2400" dirty="0"/>
              <a:t>Du skal kunne fylle inn en AIS reiseplan for relevant type luftfartøy for en VFR-flyvning, og </a:t>
            </a:r>
          </a:p>
          <a:p>
            <a:pPr lvl="0"/>
            <a:r>
              <a:rPr lang="nb-NO" sz="2400" dirty="0"/>
              <a:t>Ha kjennskap til de krav og rutiner som gjelder for å sende en denne til lufttrafikktjenesten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89F3B25-FFE2-4109-A6DF-0B576F194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" b="56189"/>
          <a:stretch/>
        </p:blipFill>
        <p:spPr>
          <a:xfrm>
            <a:off x="20" y="10"/>
            <a:ext cx="4965410" cy="3331914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CC094157-B421-4762-A3EE-9378E02F8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/>
        </p:blipFill>
        <p:spPr>
          <a:xfrm>
            <a:off x="0" y="3407080"/>
            <a:ext cx="4965410" cy="3331914"/>
          </a:xfrm>
          <a:prstGeom prst="rect">
            <a:avLst/>
          </a:prstGeom>
          <a:effectLst/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F0C136A-73D4-428C-AE09-D69FDEF5B964}"/>
              </a:ext>
            </a:extLst>
          </p:cNvPr>
          <p:cNvSpPr txBox="1"/>
          <p:nvPr/>
        </p:nvSpPr>
        <p:spPr>
          <a:xfrm>
            <a:off x="5316255" y="622381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14.9</a:t>
            </a:r>
          </a:p>
        </p:txBody>
      </p:sp>
    </p:spTree>
    <p:extLst>
      <p:ext uri="{BB962C8B-B14F-4D97-AF65-F5344CB8AC3E}">
        <p14:creationId xmlns:p14="http://schemas.microsoft.com/office/powerpoint/2010/main" val="30891400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b-NO" b="1" dirty="0"/>
              <a:t>AIS reiseplan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nb-NO" sz="2400" dirty="0"/>
              <a:t>På en allerede innsendt reiseplan må en ny avgangstid angis dersom aktuell avgangstid endres med mer enn 30 minutter </a:t>
            </a:r>
          </a:p>
          <a:p>
            <a:endParaRPr lang="nb-NO" sz="2400" dirty="0"/>
          </a:p>
          <a:p>
            <a:r>
              <a:rPr lang="nb-NO" sz="2400" dirty="0"/>
              <a:t>Når du har levert reiseplan kan du rapportere estimert landingstid til angjeldende lufttrafikktjenesteenhet når du er i landingsrunden og det virker som landingen er sikret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CC094157-B421-4762-A3EE-9378E02F8A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" b="434"/>
          <a:stretch/>
        </p:blipFill>
        <p:spPr>
          <a:xfrm>
            <a:off x="0" y="97086"/>
            <a:ext cx="4965410" cy="3331914"/>
          </a:xfrm>
          <a:prstGeom prst="rect">
            <a:avLst/>
          </a:prstGeom>
          <a:effectLst/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AF0C136A-73D4-428C-AE09-D69FDEF5B964}"/>
              </a:ext>
            </a:extLst>
          </p:cNvPr>
          <p:cNvSpPr txBox="1"/>
          <p:nvPr/>
        </p:nvSpPr>
        <p:spPr>
          <a:xfrm>
            <a:off x="5316255" y="622381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14.9</a:t>
            </a:r>
          </a:p>
        </p:txBody>
      </p:sp>
    </p:spTree>
    <p:extLst>
      <p:ext uri="{BB962C8B-B14F-4D97-AF65-F5344CB8AC3E}">
        <p14:creationId xmlns:p14="http://schemas.microsoft.com/office/powerpoint/2010/main" val="1450640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1"/>
            <a:ext cx="12191978" cy="685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Oppfølging av en flyvning og planlegging underveis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>
            <a:extLst>
              <a:ext uri="{FF2B5EF4-FFF2-40B4-BE49-F238E27FC236}">
                <a16:creationId xmlns:a16="http://schemas.microsoft.com/office/drawing/2014/main" id="{31EAFC95-BD98-4B82-9190-23797D5F7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687" y="6207629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94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4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8C4585-6BCB-4C3C-BF00-5D53EC02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rgbClr val="FFFFFF"/>
                </a:solidFill>
              </a:rPr>
              <a:t>Oppfølging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0519B725-AC3B-4114-B76F-76435A83A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1" r="-1" b="3566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5AE4D6B-FDEA-4E5F-B7CE-53E1E965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0" y="917725"/>
            <a:ext cx="3864863" cy="4852362"/>
          </a:xfrm>
        </p:spPr>
        <p:txBody>
          <a:bodyPr anchor="ctr">
            <a:normAutofit/>
          </a:bodyPr>
          <a:lstStyle/>
          <a:p>
            <a:r>
              <a:rPr lang="nb-NO" sz="2000" dirty="0">
                <a:solidFill>
                  <a:srgbClr val="FFFFFF"/>
                </a:solidFill>
              </a:rPr>
              <a:t>I denne delen skal du: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rgbClr val="FFFFFF"/>
                </a:solidFill>
              </a:rPr>
              <a:t>ha god kunnskap i arbeidsmetodikken for å følge opp en flyvning underveis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rgbClr val="FFFFFF"/>
                </a:solidFill>
              </a:rPr>
              <a:t>kunne planlegge flere alternativer og lage åpning for dette allerede i planleggingen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rgbClr val="FFFFFF"/>
                </a:solidFill>
              </a:rPr>
              <a:t>følge med når det gjelder kurs og tid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rgbClr val="FFFFFF"/>
                </a:solidFill>
              </a:rPr>
              <a:t>følge med når det gjelder forbruk av drivstoff</a:t>
            </a:r>
          </a:p>
          <a:p>
            <a:pPr>
              <a:buFontTx/>
              <a:buChar char="-"/>
            </a:pPr>
            <a:r>
              <a:rPr lang="nb-NO" sz="2000" dirty="0">
                <a:solidFill>
                  <a:srgbClr val="FFFFFF"/>
                </a:solidFill>
              </a:rPr>
              <a:t>klare å planlegge på nytt underveis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5CB9E81-1D50-45F1-A7AD-40B99A3EE920}"/>
              </a:ext>
            </a:extLst>
          </p:cNvPr>
          <p:cNvSpPr txBox="1"/>
          <p:nvPr/>
        </p:nvSpPr>
        <p:spPr>
          <a:xfrm>
            <a:off x="7746304" y="6022950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Kapittel 2.4.12</a:t>
            </a:r>
          </a:p>
        </p:txBody>
      </p:sp>
    </p:spTree>
    <p:extLst>
      <p:ext uri="{BB962C8B-B14F-4D97-AF65-F5344CB8AC3E}">
        <p14:creationId xmlns:p14="http://schemas.microsoft.com/office/powerpoint/2010/main" val="5730600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50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C1197B93-B55C-4E75-A673-D1F90D8B8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5800" dirty="0">
                <a:solidFill>
                  <a:srgbClr val="42505E"/>
                </a:solidFill>
              </a:rPr>
              <a:t>Slutt fag 7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4A87D54-6EFC-4BA6-B497-C9D7F028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6" y="256540"/>
            <a:ext cx="11689067" cy="3764276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6E6F92EF-9CA6-4915-A9C4-AC23A362D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155" y="5837676"/>
            <a:ext cx="26386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2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592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305DCE8-6AE6-467B-8817-2A3C4EC4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Begreper 2/3</a:t>
            </a:r>
          </a:p>
        </p:txBody>
      </p:sp>
      <p:pic>
        <p:nvPicPr>
          <p:cNvPr id="5" name="Plassholder for innhold 4" descr="Et bilde som inneholder tekst, sitter, skilt, lys&#10;&#10;Automatisk generert beskrivelse">
            <a:extLst>
              <a:ext uri="{FF2B5EF4-FFF2-40B4-BE49-F238E27FC236}">
                <a16:creationId xmlns:a16="http://schemas.microsoft.com/office/drawing/2014/main" id="{B52EE231-23E3-41EB-903E-D0931CD10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r="2" b="2"/>
          <a:stretch/>
        </p:blipFill>
        <p:spPr>
          <a:xfrm>
            <a:off x="3311091" y="2239141"/>
            <a:ext cx="6381549" cy="434523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A4ACE29-286C-4390-AC5B-B9CA77250466}"/>
              </a:ext>
            </a:extLst>
          </p:cNvPr>
          <p:cNvSpPr txBox="1"/>
          <p:nvPr/>
        </p:nvSpPr>
        <p:spPr>
          <a:xfrm>
            <a:off x="329196" y="62083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2.4.13</a:t>
            </a:r>
          </a:p>
        </p:txBody>
      </p:sp>
    </p:spTree>
    <p:extLst>
      <p:ext uri="{BB962C8B-B14F-4D97-AF65-F5344CB8AC3E}">
        <p14:creationId xmlns:p14="http://schemas.microsoft.com/office/powerpoint/2010/main" val="1689842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FA5718-D92A-4B35-BA31-36416287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nb-NO" b="1">
                <a:solidFill>
                  <a:schemeClr val="accent1"/>
                </a:solidFill>
              </a:rPr>
              <a:t>Begreper 3/3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4AB083-8561-4D75-8192-6F21F39DD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nb-NO" sz="2400" dirty="0"/>
              <a:t>Grunnleggende tom-masse </a:t>
            </a:r>
            <a:br>
              <a:rPr lang="nb-NO" sz="2400" dirty="0"/>
            </a:br>
            <a:r>
              <a:rPr lang="nb-NO" sz="2400" dirty="0"/>
              <a:t>(«BEM – </a:t>
            </a:r>
            <a:r>
              <a:rPr lang="nb-NO" sz="2400" dirty="0" err="1"/>
              <a:t>basic</a:t>
            </a:r>
            <a:r>
              <a:rPr lang="nb-NO" sz="2400" dirty="0"/>
              <a:t> </a:t>
            </a:r>
            <a:r>
              <a:rPr lang="nb-NO" sz="2400" dirty="0" err="1"/>
              <a:t>empty</a:t>
            </a:r>
            <a:r>
              <a:rPr lang="nb-NO" sz="2400" dirty="0"/>
              <a:t> </a:t>
            </a:r>
            <a:r>
              <a:rPr lang="nb-NO" sz="2400" dirty="0" err="1"/>
              <a:t>mass</a:t>
            </a:r>
            <a:r>
              <a:rPr lang="nb-NO" sz="2400" dirty="0"/>
              <a:t>»)</a:t>
            </a:r>
          </a:p>
          <a:p>
            <a:r>
              <a:rPr lang="nb-NO" sz="2400" dirty="0"/>
              <a:t>Maksimum avgangsmasse </a:t>
            </a:r>
            <a:br>
              <a:rPr lang="nb-NO" sz="2400" dirty="0"/>
            </a:br>
            <a:r>
              <a:rPr lang="nb-NO" sz="2400" dirty="0"/>
              <a:t>(«MTOM – </a:t>
            </a:r>
            <a:r>
              <a:rPr lang="nb-NO" sz="2400" dirty="0" err="1"/>
              <a:t>maximum</a:t>
            </a:r>
            <a:r>
              <a:rPr lang="nb-NO" sz="2400" dirty="0"/>
              <a:t> </a:t>
            </a:r>
            <a:r>
              <a:rPr lang="nb-NO" sz="2400" dirty="0" err="1"/>
              <a:t>take-off</a:t>
            </a:r>
            <a:r>
              <a:rPr lang="nb-NO" sz="2400" dirty="0"/>
              <a:t> </a:t>
            </a:r>
            <a:r>
              <a:rPr lang="nb-NO" sz="2400" dirty="0" err="1"/>
              <a:t>mass</a:t>
            </a:r>
            <a:r>
              <a:rPr lang="nb-NO" sz="2400" dirty="0"/>
              <a:t>»)</a:t>
            </a:r>
          </a:p>
          <a:p>
            <a:r>
              <a:rPr lang="nb-NO" sz="2400" dirty="0"/>
              <a:t>Maksimum landingsmasse </a:t>
            </a:r>
            <a:br>
              <a:rPr lang="nb-NO" sz="2400" dirty="0"/>
            </a:br>
            <a:r>
              <a:rPr lang="nb-NO" sz="2400" dirty="0"/>
              <a:t>(«MLM – </a:t>
            </a:r>
            <a:r>
              <a:rPr lang="nb-NO" sz="2400" dirty="0" err="1"/>
              <a:t>maximum</a:t>
            </a:r>
            <a:r>
              <a:rPr lang="nb-NO" sz="2400" dirty="0"/>
              <a:t> landing </a:t>
            </a:r>
            <a:r>
              <a:rPr lang="nb-NO" sz="2400" dirty="0" err="1"/>
              <a:t>mass</a:t>
            </a:r>
            <a:r>
              <a:rPr lang="nb-NO" sz="2400" dirty="0"/>
              <a:t>»)</a:t>
            </a:r>
          </a:p>
          <a:p>
            <a:r>
              <a:rPr lang="nb-NO" sz="2400" dirty="0"/>
              <a:t>Standard tank og «long-range» tank</a:t>
            </a:r>
          </a:p>
          <a:p>
            <a:r>
              <a:rPr lang="nb-NO" sz="2400" dirty="0"/>
              <a:t>Full tank</a:t>
            </a:r>
          </a:p>
          <a:p>
            <a:r>
              <a:rPr lang="nb-NO" sz="2400" dirty="0"/>
              <a:t>Ikke brukbart drivstoff</a:t>
            </a:r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E591F16-1936-4680-8AB1-36A2FC19BD38}"/>
              </a:ext>
            </a:extLst>
          </p:cNvPr>
          <p:cNvSpPr txBox="1"/>
          <p:nvPr/>
        </p:nvSpPr>
        <p:spPr>
          <a:xfrm>
            <a:off x="329196" y="620832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Kapittel 2.4.13</a:t>
            </a:r>
          </a:p>
        </p:txBody>
      </p:sp>
    </p:spTree>
    <p:extLst>
      <p:ext uri="{BB962C8B-B14F-4D97-AF65-F5344CB8AC3E}">
        <p14:creationId xmlns:p14="http://schemas.microsoft.com/office/powerpoint/2010/main" val="4139175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18046</TotalTime>
  <Words>3134</Words>
  <Application>Microsoft Office PowerPoint</Application>
  <PresentationFormat>Widescreen</PresentationFormat>
  <Paragraphs>665</Paragraphs>
  <Slides>74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Times</vt:lpstr>
      <vt:lpstr>Tw Cen MT</vt:lpstr>
      <vt:lpstr>Office-tema</vt:lpstr>
      <vt:lpstr>PowerPoint-presentasjon</vt:lpstr>
      <vt:lpstr>PowerPoint-presentasjon</vt:lpstr>
      <vt:lpstr>PowerPoint-presentasjon</vt:lpstr>
      <vt:lpstr>Del 1 Masse og balanse</vt:lpstr>
      <vt:lpstr>Strukturelle begrensninger</vt:lpstr>
      <vt:lpstr>Ytelsesrelaterte begrensninger</vt:lpstr>
      <vt:lpstr>Begreper 1/3</vt:lpstr>
      <vt:lpstr>Begreper 2/3</vt:lpstr>
      <vt:lpstr>Begreper 3/3</vt:lpstr>
      <vt:lpstr>Omregninger</vt:lpstr>
      <vt:lpstr>Strukturelle og ytelsesrelaterte begrensninger</vt:lpstr>
      <vt:lpstr>Tyngdepunktsbegrensninger</vt:lpstr>
      <vt:lpstr>Informasjon/dokumentasjon og standardmasser</vt:lpstr>
      <vt:lpstr>Beregne tyngdepunkt</vt:lpstr>
      <vt:lpstr>Begrensningene står i flyets håndbok</vt:lpstr>
      <vt:lpstr>Eksempel på momenter</vt:lpstr>
      <vt:lpstr>Eksempel på lastediagram</vt:lpstr>
      <vt:lpstr> Eksempel på skjema for utregning</vt:lpstr>
      <vt:lpstr>Eksempel på Excel-ark for utregning</vt:lpstr>
      <vt:lpstr>Del 2 Ytelser</vt:lpstr>
      <vt:lpstr>Hastigheter</vt:lpstr>
      <vt:lpstr>Forhold mellom hastigheter </vt:lpstr>
      <vt:lpstr>IAS fra alternativt statisk inntak</vt:lpstr>
      <vt:lpstr>VX – fart for beste stigevinkel</vt:lpstr>
      <vt:lpstr>VY – fart for beste stigerate</vt:lpstr>
      <vt:lpstr>Fargemarkeringer – fartsmåler</vt:lpstr>
      <vt:lpstr>VS0</vt:lpstr>
      <vt:lpstr>VS1</vt:lpstr>
      <vt:lpstr>VFE</vt:lpstr>
      <vt:lpstr>VNO</vt:lpstr>
      <vt:lpstr>VNE</vt:lpstr>
      <vt:lpstr>VA - manøvreringshastighet</vt:lpstr>
      <vt:lpstr>Flygefaser</vt:lpstr>
      <vt:lpstr>Avgang og utflyging - generelt</vt:lpstr>
      <vt:lpstr>Avgangsdistanser</vt:lpstr>
      <vt:lpstr>Synkende stigefart med økende høyder</vt:lpstr>
      <vt:lpstr>Avgangsdistanser – bruk av tabeller</vt:lpstr>
      <vt:lpstr>Avgangsdistanser – bruk av tabeller</vt:lpstr>
      <vt:lpstr>Avgangsdistanser – bruk av tabeller</vt:lpstr>
      <vt:lpstr>Avgangsdistanser – bruk av tabeller</vt:lpstr>
      <vt:lpstr>Marsjflyging - generelt</vt:lpstr>
      <vt:lpstr>Flygetid og rekkevidde med ulike motoreffekter (RPM)</vt:lpstr>
      <vt:lpstr>Innflyging og landing - generelt</vt:lpstr>
      <vt:lpstr>Manøvreringskategorier og begrensninger</vt:lpstr>
      <vt:lpstr>Godkjenningskravene</vt:lpstr>
      <vt:lpstr>Normal kategori</vt:lpstr>
      <vt:lpstr>Faktorer som påvirker flyets ytelser 1/2</vt:lpstr>
      <vt:lpstr>Faktorer som påvirker flyets ytelser 2/2</vt:lpstr>
      <vt:lpstr>Gradienter</vt:lpstr>
      <vt:lpstr>Marsjflyging – fart for lengste flytid</vt:lpstr>
      <vt:lpstr>Marsjflyging – nødvendig kraftuttak</vt:lpstr>
      <vt:lpstr>Del 3 Flygeplanlegging</vt:lpstr>
      <vt:lpstr>Informasjon om flyplasser</vt:lpstr>
      <vt:lpstr>AIP – aeronautical information publication</vt:lpstr>
      <vt:lpstr>AMDT –  amendments in AIP</vt:lpstr>
      <vt:lpstr>Informasjon om luftrom</vt:lpstr>
      <vt:lpstr>Flyging i spesielle luftrom og områder</vt:lpstr>
      <vt:lpstr>Valg av rute i samsvar med luftrom</vt:lpstr>
      <vt:lpstr>Avgang, landing og marsjflyging over vann</vt:lpstr>
      <vt:lpstr>        Vindbegrensninger ved avgang og landing      </vt:lpstr>
      <vt:lpstr>NOTAM / tolkning</vt:lpstr>
      <vt:lpstr>Meteorologisk informasjon – sikker planlegging</vt:lpstr>
      <vt:lpstr>Vurdering ut fra gjeldende VFR-kart 1/2</vt:lpstr>
      <vt:lpstr>Vurdering ut fra gjeldende VFR-kart 2/2</vt:lpstr>
      <vt:lpstr>Til slutt skal du sette sammen et beslutningsgrunnlag</vt:lpstr>
      <vt:lpstr>  Navigasjonsplan og planlegging før flyging  </vt:lpstr>
      <vt:lpstr>   Landingskart – oppbygging, innhold og tolkning    </vt:lpstr>
      <vt:lpstr>   Flyplasskart – oppbygging, innhold og tolkning    </vt:lpstr>
      <vt:lpstr>Reiseplan («ATS-flight plan»)</vt:lpstr>
      <vt:lpstr>AIS reiseplan</vt:lpstr>
      <vt:lpstr>AIS reiseplan</vt:lpstr>
      <vt:lpstr>Oppfølging av en flyvning og planlegging underveis</vt:lpstr>
      <vt:lpstr>Oppfølging</vt:lpstr>
      <vt:lpstr>Slutt fag 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Kjersti Melling</dc:creator>
  <cp:lastModifiedBy>Roger Holm</cp:lastModifiedBy>
  <cp:revision>14</cp:revision>
  <dcterms:created xsi:type="dcterms:W3CDTF">2020-01-05T19:36:50Z</dcterms:created>
  <dcterms:modified xsi:type="dcterms:W3CDTF">2023-11-21T14:40:50Z</dcterms:modified>
</cp:coreProperties>
</file>