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sldIdLst>
    <p:sldId id="264" r:id="rId2"/>
    <p:sldId id="329" r:id="rId3"/>
    <p:sldId id="265" r:id="rId4"/>
    <p:sldId id="266" r:id="rId5"/>
    <p:sldId id="330" r:id="rId6"/>
    <p:sldId id="336" r:id="rId7"/>
    <p:sldId id="1461" r:id="rId8"/>
    <p:sldId id="1495" r:id="rId9"/>
    <p:sldId id="1447" r:id="rId10"/>
    <p:sldId id="1497" r:id="rId11"/>
    <p:sldId id="1498" r:id="rId12"/>
    <p:sldId id="1499" r:id="rId13"/>
    <p:sldId id="1500" r:id="rId14"/>
    <p:sldId id="1463" r:id="rId15"/>
    <p:sldId id="1496" r:id="rId16"/>
    <p:sldId id="1501" r:id="rId17"/>
    <p:sldId id="1505" r:id="rId18"/>
    <p:sldId id="1464" r:id="rId19"/>
    <p:sldId id="1503" r:id="rId20"/>
    <p:sldId id="1504" r:id="rId21"/>
    <p:sldId id="1465" r:id="rId22"/>
    <p:sldId id="1448" r:id="rId23"/>
    <p:sldId id="1494" r:id="rId24"/>
    <p:sldId id="1467" r:id="rId25"/>
    <p:sldId id="1468" r:id="rId26"/>
    <p:sldId id="1449" r:id="rId27"/>
    <p:sldId id="1469" r:id="rId28"/>
    <p:sldId id="1511" r:id="rId29"/>
    <p:sldId id="1506" r:id="rId30"/>
    <p:sldId id="1470" r:id="rId31"/>
    <p:sldId id="1510" r:id="rId32"/>
    <p:sldId id="1507" r:id="rId33"/>
    <p:sldId id="1509" r:id="rId34"/>
    <p:sldId id="1450" r:id="rId35"/>
    <p:sldId id="1480" r:id="rId36"/>
    <p:sldId id="1522" r:id="rId37"/>
    <p:sldId id="1515" r:id="rId38"/>
    <p:sldId id="1516" r:id="rId39"/>
    <p:sldId id="1517" r:id="rId40"/>
    <p:sldId id="1518" r:id="rId41"/>
    <p:sldId id="1519" r:id="rId42"/>
    <p:sldId id="1520" r:id="rId43"/>
    <p:sldId id="1521" r:id="rId44"/>
    <p:sldId id="1482" r:id="rId45"/>
    <p:sldId id="1481" r:id="rId46"/>
    <p:sldId id="1512" r:id="rId47"/>
    <p:sldId id="1431" r:id="rId48"/>
    <p:sldId id="1432" r:id="rId49"/>
    <p:sldId id="1433" r:id="rId50"/>
    <p:sldId id="1451" r:id="rId51"/>
    <p:sldId id="1513" r:id="rId52"/>
    <p:sldId id="1485" r:id="rId53"/>
    <p:sldId id="1523" r:id="rId54"/>
    <p:sldId id="1514" r:id="rId55"/>
    <p:sldId id="1525" r:id="rId56"/>
    <p:sldId id="1526" r:id="rId57"/>
    <p:sldId id="1527" r:id="rId58"/>
    <p:sldId id="1529" r:id="rId59"/>
    <p:sldId id="1530" r:id="rId60"/>
    <p:sldId id="1528" r:id="rId61"/>
    <p:sldId id="1524" r:id="rId62"/>
    <p:sldId id="1486" r:id="rId63"/>
    <p:sldId id="1487" r:id="rId64"/>
    <p:sldId id="1454" r:id="rId65"/>
    <p:sldId id="1492" r:id="rId66"/>
    <p:sldId id="1493" r:id="rId67"/>
    <p:sldId id="1534" r:id="rId68"/>
    <p:sldId id="1535" r:id="rId69"/>
    <p:sldId id="1536" r:id="rId70"/>
    <p:sldId id="1455" r:id="rId71"/>
    <p:sldId id="1537" r:id="rId72"/>
    <p:sldId id="1538" r:id="rId73"/>
    <p:sldId id="1459" r:id="rId74"/>
    <p:sldId id="1559" r:id="rId75"/>
    <p:sldId id="1560" r:id="rId76"/>
    <p:sldId id="1561" r:id="rId77"/>
    <p:sldId id="1562" r:id="rId78"/>
    <p:sldId id="1460" r:id="rId79"/>
    <p:sldId id="1563" r:id="rId80"/>
    <p:sldId id="1564" r:id="rId81"/>
    <p:sldId id="1565" r:id="rId82"/>
    <p:sldId id="1566" r:id="rId83"/>
    <p:sldId id="1567" r:id="rId84"/>
    <p:sldId id="1568" r:id="rId85"/>
    <p:sldId id="814" r:id="rId86"/>
    <p:sldId id="1569" r:id="rId87"/>
    <p:sldId id="1570" r:id="rId88"/>
    <p:sldId id="1571" r:id="rId89"/>
    <p:sldId id="1572" r:id="rId9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B4F55-5E59-4C2D-B508-FCA87247515A}" v="1" dt="2023-11-29T12:03:20.1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95393" autoAdjust="0"/>
  </p:normalViewPr>
  <p:slideViewPr>
    <p:cSldViewPr snapToGrid="0">
      <p:cViewPr varScale="1">
        <p:scale>
          <a:sx n="63" d="100"/>
          <a:sy n="63" d="100"/>
        </p:scale>
        <p:origin x="6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Holm" userId="beaa29a7e583b333" providerId="LiveId" clId="{72BB4F55-5E59-4C2D-B508-FCA87247515A}"/>
    <pc:docChg chg="custSel modSld">
      <pc:chgData name="Roger Holm" userId="beaa29a7e583b333" providerId="LiveId" clId="{72BB4F55-5E59-4C2D-B508-FCA87247515A}" dt="2023-11-29T12:04:45.349" v="310" actId="122"/>
      <pc:docMkLst>
        <pc:docMk/>
      </pc:docMkLst>
      <pc:sldChg chg="modSp mod">
        <pc:chgData name="Roger Holm" userId="beaa29a7e583b333" providerId="LiveId" clId="{72BB4F55-5E59-4C2D-B508-FCA87247515A}" dt="2023-11-28T10:58:10.938" v="301" actId="1076"/>
        <pc:sldMkLst>
          <pc:docMk/>
          <pc:sldMk cId="3493480427" sldId="1486"/>
        </pc:sldMkLst>
        <pc:spChg chg="mod">
          <ac:chgData name="Roger Holm" userId="beaa29a7e583b333" providerId="LiveId" clId="{72BB4F55-5E59-4C2D-B508-FCA87247515A}" dt="2023-11-28T10:58:03.565" v="300" actId="20577"/>
          <ac:spMkLst>
            <pc:docMk/>
            <pc:sldMk cId="3493480427" sldId="1486"/>
            <ac:spMk id="3" creationId="{ECE32881-EC09-4C7A-B768-9C0FD74774D5}"/>
          </ac:spMkLst>
        </pc:spChg>
        <pc:picChg chg="mod">
          <ac:chgData name="Roger Holm" userId="beaa29a7e583b333" providerId="LiveId" clId="{72BB4F55-5E59-4C2D-B508-FCA87247515A}" dt="2023-11-28T10:58:10.938" v="301" actId="1076"/>
          <ac:picMkLst>
            <pc:docMk/>
            <pc:sldMk cId="3493480427" sldId="1486"/>
            <ac:picMk id="31" creationId="{255E372B-D7C8-4BC9-8897-27E727679489}"/>
          </ac:picMkLst>
        </pc:picChg>
      </pc:sldChg>
      <pc:sldChg chg="modSp mod">
        <pc:chgData name="Roger Holm" userId="beaa29a7e583b333" providerId="LiveId" clId="{72BB4F55-5E59-4C2D-B508-FCA87247515A}" dt="2023-11-28T10:45:46.397" v="140" actId="20577"/>
        <pc:sldMkLst>
          <pc:docMk/>
          <pc:sldMk cId="789540127" sldId="1497"/>
        </pc:sldMkLst>
        <pc:spChg chg="mod">
          <ac:chgData name="Roger Holm" userId="beaa29a7e583b333" providerId="LiveId" clId="{72BB4F55-5E59-4C2D-B508-FCA87247515A}" dt="2023-11-28T10:45:46.397" v="140" actId="20577"/>
          <ac:spMkLst>
            <pc:docMk/>
            <pc:sldMk cId="789540127" sldId="1497"/>
            <ac:spMk id="13" creationId="{AD187B3D-CAC8-40C7-8208-4DDDA750247E}"/>
          </ac:spMkLst>
        </pc:spChg>
      </pc:sldChg>
      <pc:sldChg chg="modSp mod">
        <pc:chgData name="Roger Holm" userId="beaa29a7e583b333" providerId="LiveId" clId="{72BB4F55-5E59-4C2D-B508-FCA87247515A}" dt="2023-11-28T10:00:43.194" v="103" actId="113"/>
        <pc:sldMkLst>
          <pc:docMk/>
          <pc:sldMk cId="1655820368" sldId="1506"/>
        </pc:sldMkLst>
        <pc:spChg chg="mod">
          <ac:chgData name="Roger Holm" userId="beaa29a7e583b333" providerId="LiveId" clId="{72BB4F55-5E59-4C2D-B508-FCA87247515A}" dt="2023-11-28T10:00:43.194" v="103" actId="113"/>
          <ac:spMkLst>
            <pc:docMk/>
            <pc:sldMk cId="1655820368" sldId="1506"/>
            <ac:spMk id="3" creationId="{93A899D4-A8EC-47C8-B555-E5581E42E765}"/>
          </ac:spMkLst>
        </pc:spChg>
      </pc:sldChg>
      <pc:sldChg chg="modSp mod">
        <pc:chgData name="Roger Holm" userId="beaa29a7e583b333" providerId="LiveId" clId="{72BB4F55-5E59-4C2D-B508-FCA87247515A}" dt="2023-11-29T12:04:45.349" v="310" actId="122"/>
        <pc:sldMkLst>
          <pc:docMk/>
          <pc:sldMk cId="237875330" sldId="1510"/>
        </pc:sldMkLst>
        <pc:spChg chg="mod">
          <ac:chgData name="Roger Holm" userId="beaa29a7e583b333" providerId="LiveId" clId="{72BB4F55-5E59-4C2D-B508-FCA87247515A}" dt="2023-11-29T12:04:45.349" v="310" actId="122"/>
          <ac:spMkLst>
            <pc:docMk/>
            <pc:sldMk cId="237875330" sldId="1510"/>
            <ac:spMk id="2" creationId="{157E628A-E9D2-4B9C-B5CF-F229525CED5F}"/>
          </ac:spMkLst>
        </pc:spChg>
        <pc:picChg chg="mod">
          <ac:chgData name="Roger Holm" userId="beaa29a7e583b333" providerId="LiveId" clId="{72BB4F55-5E59-4C2D-B508-FCA87247515A}" dt="2023-11-29T12:03:20.144" v="302" actId="14826"/>
          <ac:picMkLst>
            <pc:docMk/>
            <pc:sldMk cId="237875330" sldId="1510"/>
            <ac:picMk id="5" creationId="{74655970-5405-45DD-B5EB-5D5D226B49C2}"/>
          </ac:picMkLst>
        </pc:picChg>
      </pc:sldChg>
      <pc:sldChg chg="modSp mod">
        <pc:chgData name="Roger Holm" userId="beaa29a7e583b333" providerId="LiveId" clId="{72BB4F55-5E59-4C2D-B508-FCA87247515A}" dt="2023-11-28T09:32:13.903" v="2" actId="20577"/>
        <pc:sldMkLst>
          <pc:docMk/>
          <pc:sldMk cId="947603023" sldId="1527"/>
        </pc:sldMkLst>
        <pc:spChg chg="mod">
          <ac:chgData name="Roger Holm" userId="beaa29a7e583b333" providerId="LiveId" clId="{72BB4F55-5E59-4C2D-B508-FCA87247515A}" dt="2023-11-28T09:32:13.903" v="2" actId="20577"/>
          <ac:spMkLst>
            <pc:docMk/>
            <pc:sldMk cId="947603023" sldId="1527"/>
            <ac:spMk id="3" creationId="{AC5077FC-F00C-4C4E-8D20-2D7A507C6A79}"/>
          </ac:spMkLst>
        </pc:spChg>
      </pc:sldChg>
      <pc:sldChg chg="modSp mod">
        <pc:chgData name="Roger Holm" userId="beaa29a7e583b333" providerId="LiveId" clId="{72BB4F55-5E59-4C2D-B508-FCA87247515A}" dt="2023-11-28T10:52:41.931" v="244" actId="20577"/>
        <pc:sldMkLst>
          <pc:docMk/>
          <pc:sldMk cId="3987086143" sldId="1562"/>
        </pc:sldMkLst>
        <pc:spChg chg="mod">
          <ac:chgData name="Roger Holm" userId="beaa29a7e583b333" providerId="LiveId" clId="{72BB4F55-5E59-4C2D-B508-FCA87247515A}" dt="2023-11-28T09:43:10.428" v="77" actId="20577"/>
          <ac:spMkLst>
            <pc:docMk/>
            <pc:sldMk cId="3987086143" sldId="1562"/>
            <ac:spMk id="2" creationId="{2AC9E50B-E685-4325-9428-6C1490371C1A}"/>
          </ac:spMkLst>
        </pc:spChg>
        <pc:spChg chg="mod">
          <ac:chgData name="Roger Holm" userId="beaa29a7e583b333" providerId="LiveId" clId="{72BB4F55-5E59-4C2D-B508-FCA87247515A}" dt="2023-11-28T10:52:41.931" v="244" actId="20577"/>
          <ac:spMkLst>
            <pc:docMk/>
            <pc:sldMk cId="3987086143" sldId="1562"/>
            <ac:spMk id="14" creationId="{F0A33F6E-9DC2-41EC-91D6-9D5345F78F03}"/>
          </ac:spMkLst>
        </pc:spChg>
      </pc:sldChg>
      <pc:sldChg chg="modSp mod">
        <pc:chgData name="Roger Holm" userId="beaa29a7e583b333" providerId="LiveId" clId="{72BB4F55-5E59-4C2D-B508-FCA87247515A}" dt="2023-11-28T10:24:12.517" v="109" actId="1076"/>
        <pc:sldMkLst>
          <pc:docMk/>
          <pc:sldMk cId="1439699094" sldId="1564"/>
        </pc:sldMkLst>
        <pc:spChg chg="mod">
          <ac:chgData name="Roger Holm" userId="beaa29a7e583b333" providerId="LiveId" clId="{72BB4F55-5E59-4C2D-B508-FCA87247515A}" dt="2023-11-28T10:24:08.439" v="108" actId="14100"/>
          <ac:spMkLst>
            <pc:docMk/>
            <pc:sldMk cId="1439699094" sldId="1564"/>
            <ac:spMk id="2" creationId="{BE25A3E2-EA5A-4454-80FC-69470C9775AC}"/>
          </ac:spMkLst>
        </pc:spChg>
        <pc:spChg chg="mod">
          <ac:chgData name="Roger Holm" userId="beaa29a7e583b333" providerId="LiveId" clId="{72BB4F55-5E59-4C2D-B508-FCA87247515A}" dt="2023-11-28T10:24:12.517" v="109" actId="1076"/>
          <ac:spMkLst>
            <pc:docMk/>
            <pc:sldMk cId="1439699094" sldId="1564"/>
            <ac:spMk id="3" creationId="{FEE78AC1-5A18-4AB4-A629-CA9281B6F4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29.11.2023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CA0FE4-335C-4EAC-8E9C-B2F7C689CD2C}"/>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1031026F-8089-47F5-BC90-2E2276ABA281}"/>
              </a:ext>
            </a:extLst>
          </p:cNvPr>
          <p:cNvSpPr>
            <a:spLocks noGrp="1"/>
          </p:cNvSpPr>
          <p:nvPr>
            <p:ph type="ftr" sz="quarter" idx="11"/>
          </p:nvPr>
        </p:nvSpPr>
        <p:spPr/>
        <p:txBody>
          <a:bodyPr/>
          <a:lstStyle/>
          <a:p>
            <a:r>
              <a:rPr lang="nb-NO" dirty="0"/>
              <a:t>Versjon 2.0</a:t>
            </a:r>
          </a:p>
        </p:txBody>
      </p:sp>
      <p:sp>
        <p:nvSpPr>
          <p:cNvPr id="6" name="Plassholder for lysbildenummer 5">
            <a:extLst>
              <a:ext uri="{FF2B5EF4-FFF2-40B4-BE49-F238E27FC236}">
                <a16:creationId xmlns:a16="http://schemas.microsoft.com/office/drawing/2014/main" id="{1C10A092-3EF8-42CA-84C4-B2A8ACD9AEC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r>
              <a:rPr lang="nb-NO" dirty="0"/>
              <a:t>Versjon 2.0</a:t>
            </a:r>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r>
              <a:rPr lang="nb-NO" dirty="0"/>
              <a:t>Versjon 2.0</a:t>
            </a:r>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98654-7FCF-429E-8B26-6E05EE7D44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B79B3D39-B7FB-4290-98F0-AE90A213587C}"/>
              </a:ext>
            </a:extLst>
          </p:cNvPr>
          <p:cNvSpPr>
            <a:spLocks noGrp="1"/>
          </p:cNvSpPr>
          <p:nvPr>
            <p:ph type="ftr" sz="quarter" idx="11"/>
          </p:nvPr>
        </p:nvSpPr>
        <p:spPr/>
        <p:txBody>
          <a:bodyPr/>
          <a:lstStyle/>
          <a:p>
            <a:r>
              <a:rPr lang="nb-NO" dirty="0"/>
              <a:t>Versjon 2.0</a:t>
            </a:r>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r>
              <a:rPr lang="nb-NO" dirty="0"/>
              <a:t>Versjon 2.0</a:t>
            </a:r>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r>
              <a:rPr lang="nb-NO" dirty="0"/>
              <a:t>Versjon 2.0</a:t>
            </a:r>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r>
              <a:rPr lang="nb-NO" dirty="0"/>
              <a:t>31.03.2022</a:t>
            </a:r>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r>
              <a:rPr lang="nb-NO" dirty="0"/>
              <a:t>Versjon 2.0</a:t>
            </a:r>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r>
              <a:rPr lang="nb-NO" dirty="0"/>
              <a:t>Versjon 2.0</a:t>
            </a:r>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r>
              <a:rPr lang="nb-NO" dirty="0"/>
              <a:t>31.03.2022</a:t>
            </a:r>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r>
              <a:rPr lang="nb-NO" dirty="0"/>
              <a:t>Versjon 2.0</a:t>
            </a:r>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r>
              <a:rPr lang="nb-NO" dirty="0"/>
              <a:t>Versjon 2.0</a:t>
            </a:r>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r>
              <a:rPr lang="nb-NO" dirty="0"/>
              <a:t>Versjon 2.0</a:t>
            </a:r>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31.03.2022</a:t>
            </a:r>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dirty="0"/>
              <a:t>Versjon 2.0</a:t>
            </a:r>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26CBC-9C11-49D6-8B68-336730307775}" type="slidenum">
              <a:rPr lang="nb-NO" smtClean="0"/>
              <a:t>‹#›</a:t>
            </a:fld>
            <a:endParaRPr lang="nb-NO"/>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ncei.noaa.gov/maps/historical_declinat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200" b="1" dirty="0">
                <a:latin typeface="+mj-lt"/>
                <a:ea typeface="+mj-ea"/>
                <a:cs typeface="+mj-cs"/>
              </a:rPr>
              <a:t>NAVIGATION – </a:t>
            </a:r>
          </a:p>
          <a:p>
            <a:pPr algn="ctr">
              <a:lnSpc>
                <a:spcPct val="90000"/>
              </a:lnSpc>
              <a:spcBef>
                <a:spcPct val="0"/>
              </a:spcBef>
              <a:spcAft>
                <a:spcPts val="600"/>
              </a:spcAft>
            </a:pPr>
            <a:r>
              <a:rPr lang="en-US" sz="4200" b="1" dirty="0">
                <a:latin typeface="+mj-lt"/>
                <a:ea typeface="+mj-ea"/>
                <a:cs typeface="+mj-cs"/>
              </a:rPr>
              <a:t>Navigasjon</a:t>
            </a:r>
          </a:p>
          <a:p>
            <a:pPr algn="ctr">
              <a:lnSpc>
                <a:spcPct val="90000"/>
              </a:lnSpc>
              <a:spcBef>
                <a:spcPct val="0"/>
              </a:spcBef>
              <a:spcAft>
                <a:spcPts val="600"/>
              </a:spcAft>
            </a:pPr>
            <a:r>
              <a:rPr lang="en-US" sz="4200" b="1" dirty="0">
                <a:latin typeface="+mj-lt"/>
                <a:ea typeface="+mj-ea"/>
                <a:cs typeface="+mj-cs"/>
              </a:rPr>
              <a:t>FAGKODE: 9</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716" y="5664903"/>
            <a:ext cx="3810000" cy="571500"/>
          </a:xfrm>
          <a:prstGeom prst="rect">
            <a:avLst/>
          </a:prstGeom>
        </p:spPr>
      </p:pic>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83A045-7B4A-4C4A-9D91-C7F0D6B981FC}"/>
              </a:ext>
            </a:extLst>
          </p:cNvPr>
          <p:cNvSpPr>
            <a:spLocks noGrp="1"/>
          </p:cNvSpPr>
          <p:nvPr>
            <p:ph type="title"/>
          </p:nvPr>
        </p:nvSpPr>
        <p:spPr>
          <a:xfrm>
            <a:off x="838200" y="4440602"/>
            <a:ext cx="3300663" cy="1645920"/>
          </a:xfrm>
        </p:spPr>
        <p:txBody>
          <a:bodyPr>
            <a:normAutofit/>
          </a:bodyPr>
          <a:lstStyle/>
          <a:p>
            <a:r>
              <a:rPr lang="nb-NO" sz="2800" b="1" i="1" dirty="0"/>
              <a:t>Storsirkler</a:t>
            </a:r>
            <a:r>
              <a:rPr lang="nb-NO" sz="2800" b="1" dirty="0"/>
              <a:t>, småsirkler og Loksodrom 1/3</a:t>
            </a:r>
          </a:p>
        </p:txBody>
      </p:sp>
      <p:pic>
        <p:nvPicPr>
          <p:cNvPr id="9" name="Bilde 8" descr="Et bilde som inneholder tilbehør, kuppel, paraply, bygning&#10;&#10;Automatisk generert beskrivelse">
            <a:extLst>
              <a:ext uri="{FF2B5EF4-FFF2-40B4-BE49-F238E27FC236}">
                <a16:creationId xmlns:a16="http://schemas.microsoft.com/office/drawing/2014/main" id="{066F0EE0-FDA7-4720-91D5-37129A474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15" y="390917"/>
            <a:ext cx="3584448" cy="3589620"/>
          </a:xfrm>
          <a:prstGeom prst="rect">
            <a:avLst/>
          </a:prstGeom>
        </p:spPr>
      </p:pic>
      <p:pic>
        <p:nvPicPr>
          <p:cNvPr id="7" name="Bilde 6" descr="Et bilde som inneholder sport, spill, ball, racket&#10;&#10;Automatisk generert beskrivelse">
            <a:extLst>
              <a:ext uri="{FF2B5EF4-FFF2-40B4-BE49-F238E27FC236}">
                <a16:creationId xmlns:a16="http://schemas.microsoft.com/office/drawing/2014/main" id="{BC83E335-89BE-4065-8AEF-42A165B99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915" y="399392"/>
            <a:ext cx="3584448" cy="3572045"/>
          </a:xfrm>
          <a:prstGeom prst="rect">
            <a:avLst/>
          </a:prstGeom>
        </p:spPr>
      </p:pic>
      <p:pic>
        <p:nvPicPr>
          <p:cNvPr id="5" name="Plassholder for innhold 4" descr="Et bilde som inneholder tilbehør, luftfartøy, paraply, ballong&#10;&#10;Automatisk generert beskrivelse">
            <a:extLst>
              <a:ext uri="{FF2B5EF4-FFF2-40B4-BE49-F238E27FC236}">
                <a16:creationId xmlns:a16="http://schemas.microsoft.com/office/drawing/2014/main" id="{81E462AC-9A3A-4BF4-887C-CE40964D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415" y="541050"/>
            <a:ext cx="3584448" cy="3288730"/>
          </a:xfrm>
          <a:prstGeom prst="rect">
            <a:avLst/>
          </a:prstGeom>
        </p:spPr>
      </p:pic>
      <p:sp>
        <p:nvSpPr>
          <p:cNvPr id="20" name="Rectangle 19">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AD187B3D-CAC8-40C7-8208-4DDDA750247E}"/>
              </a:ext>
            </a:extLst>
          </p:cNvPr>
          <p:cNvSpPr>
            <a:spLocks noGrp="1"/>
          </p:cNvSpPr>
          <p:nvPr>
            <p:ph idx="1"/>
          </p:nvPr>
        </p:nvSpPr>
        <p:spPr>
          <a:xfrm>
            <a:off x="4578824" y="4218905"/>
            <a:ext cx="6860184" cy="2098045"/>
          </a:xfrm>
        </p:spPr>
        <p:txBody>
          <a:bodyPr anchor="ctr">
            <a:noAutofit/>
          </a:bodyPr>
          <a:lstStyle/>
          <a:p>
            <a:r>
              <a:rPr lang="nb-NO" sz="2000" dirty="0"/>
              <a:t>En storsirkel «G/C – </a:t>
            </a:r>
            <a:r>
              <a:rPr lang="nb-NO" sz="2000" dirty="0" err="1"/>
              <a:t>great</a:t>
            </a:r>
            <a:r>
              <a:rPr lang="nb-NO" sz="2000" dirty="0"/>
              <a:t> </a:t>
            </a:r>
            <a:r>
              <a:rPr lang="nb-NO" sz="2000" dirty="0" err="1"/>
              <a:t>circle</a:t>
            </a:r>
            <a:r>
              <a:rPr lang="nb-NO" sz="2000" dirty="0"/>
              <a:t>») er en tenkt sirkel som går gjennom Jordens sentrum</a:t>
            </a:r>
          </a:p>
          <a:p>
            <a:r>
              <a:rPr lang="nb-NO" sz="2000" dirty="0"/>
              <a:t>En storsirkel er den største sirkelen vi kan dele Jorden opp i</a:t>
            </a:r>
          </a:p>
          <a:p>
            <a:r>
              <a:rPr lang="nb-NO" sz="2000" dirty="0"/>
              <a:t>Storsirkelen er korteste veien mellom to punkter på jordens overflate</a:t>
            </a:r>
          </a:p>
          <a:p>
            <a:r>
              <a:rPr lang="nb-NO" sz="2000" dirty="0"/>
              <a:t>Ekvator er en storsirkel</a:t>
            </a:r>
          </a:p>
        </p:txBody>
      </p:sp>
      <p:sp>
        <p:nvSpPr>
          <p:cNvPr id="3" name="Plassholder for dato 2">
            <a:extLst>
              <a:ext uri="{FF2B5EF4-FFF2-40B4-BE49-F238E27FC236}">
                <a16:creationId xmlns:a16="http://schemas.microsoft.com/office/drawing/2014/main" id="{5B06F04E-2025-4D82-9408-81AD4E0A955D}"/>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CE635B47-CD1C-484E-95DC-C0EAE38B9ED4}"/>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78954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83A045-7B4A-4C4A-9D91-C7F0D6B981FC}"/>
              </a:ext>
            </a:extLst>
          </p:cNvPr>
          <p:cNvSpPr>
            <a:spLocks noGrp="1"/>
          </p:cNvSpPr>
          <p:nvPr>
            <p:ph type="title"/>
          </p:nvPr>
        </p:nvSpPr>
        <p:spPr>
          <a:xfrm>
            <a:off x="838200" y="723578"/>
            <a:ext cx="4595071" cy="1645501"/>
          </a:xfrm>
        </p:spPr>
        <p:txBody>
          <a:bodyPr>
            <a:normAutofit/>
          </a:bodyPr>
          <a:lstStyle/>
          <a:p>
            <a:r>
              <a:rPr lang="nb-NO" sz="4100" b="1" dirty="0"/>
              <a:t>Storsirkler, </a:t>
            </a:r>
            <a:r>
              <a:rPr lang="nb-NO" sz="4100" b="1" i="1" dirty="0"/>
              <a:t>småsirkler</a:t>
            </a:r>
            <a:r>
              <a:rPr lang="nb-NO" sz="4100" b="1" dirty="0"/>
              <a:t> og Loksodrom 2/3</a:t>
            </a:r>
          </a:p>
        </p:txBody>
      </p:sp>
      <p:sp>
        <p:nvSpPr>
          <p:cNvPr id="13" name="Content Placeholder 12">
            <a:extLst>
              <a:ext uri="{FF2B5EF4-FFF2-40B4-BE49-F238E27FC236}">
                <a16:creationId xmlns:a16="http://schemas.microsoft.com/office/drawing/2014/main" id="{AD187B3D-CAC8-40C7-8208-4DDDA750247E}"/>
              </a:ext>
            </a:extLst>
          </p:cNvPr>
          <p:cNvSpPr>
            <a:spLocks noGrp="1"/>
          </p:cNvSpPr>
          <p:nvPr>
            <p:ph idx="1"/>
          </p:nvPr>
        </p:nvSpPr>
        <p:spPr>
          <a:xfrm>
            <a:off x="838200" y="2548467"/>
            <a:ext cx="4595071" cy="3628495"/>
          </a:xfrm>
        </p:spPr>
        <p:txBody>
          <a:bodyPr>
            <a:normAutofit/>
          </a:bodyPr>
          <a:lstStyle/>
          <a:p>
            <a:r>
              <a:rPr lang="nb-NO" sz="2000" dirty="0"/>
              <a:t>Dersom vi ikke kutter gjennom sentrum av jordkloden, men kakker for eksempel av toppen av kloden som vi skulle åpnet et kokt egg, lager vi en småsirkel («</a:t>
            </a:r>
            <a:r>
              <a:rPr lang="nb-NO" sz="2000" dirty="0" err="1"/>
              <a:t>small</a:t>
            </a:r>
            <a:r>
              <a:rPr lang="nb-NO" sz="2000" dirty="0"/>
              <a:t> </a:t>
            </a:r>
            <a:r>
              <a:rPr lang="nb-NO" sz="2000" dirty="0" err="1"/>
              <a:t>circle</a:t>
            </a:r>
            <a:r>
              <a:rPr lang="nb-NO" sz="2000" dirty="0"/>
              <a:t>»)</a:t>
            </a:r>
          </a:p>
          <a:p>
            <a:r>
              <a:rPr lang="nb-NO" sz="2000" dirty="0"/>
              <a:t>En småsirkel kan være ganske stor om vi skjærer oss gjennom jordkloden i nærheten til Ekvator, og relativt sett liten om vi kutter i nærheten av polene </a:t>
            </a:r>
          </a:p>
        </p:txBody>
      </p:sp>
      <p:sp>
        <p:nvSpPr>
          <p:cNvPr id="27" name="Rectangle 26">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descr="Et bilde som inneholder tilbehør, kuppel, paraply, bygning&#10;&#10;Automatisk generert beskrivelse">
            <a:extLst>
              <a:ext uri="{FF2B5EF4-FFF2-40B4-BE49-F238E27FC236}">
                <a16:creationId xmlns:a16="http://schemas.microsoft.com/office/drawing/2014/main" id="{066F0EE0-FDA7-4720-91D5-37129A474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908" y="507777"/>
            <a:ext cx="2364317" cy="2367728"/>
          </a:xfrm>
          <a:prstGeom prst="rect">
            <a:avLst/>
          </a:prstGeom>
        </p:spPr>
      </p:pic>
      <p:sp>
        <p:nvSpPr>
          <p:cNvPr id="33" name="Rectangle 32">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descr="Et bilde som inneholder sport, spill, ball, racket&#10;&#10;Automatisk generert beskrivelse">
            <a:extLst>
              <a:ext uri="{FF2B5EF4-FFF2-40B4-BE49-F238E27FC236}">
                <a16:creationId xmlns:a16="http://schemas.microsoft.com/office/drawing/2014/main" id="{BC83E335-89BE-4065-8AEF-42A165B99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775" y="513573"/>
            <a:ext cx="2364317" cy="2356135"/>
          </a:xfrm>
          <a:prstGeom prst="rect">
            <a:avLst/>
          </a:prstGeom>
        </p:spPr>
      </p:pic>
      <p:pic>
        <p:nvPicPr>
          <p:cNvPr id="5" name="Plassholder for innhold 4" descr="Et bilde som inneholder tilbehør, luftfartøy, paraply, ballong&#10;&#10;Automatisk generert beskrivelse">
            <a:extLst>
              <a:ext uri="{FF2B5EF4-FFF2-40B4-BE49-F238E27FC236}">
                <a16:creationId xmlns:a16="http://schemas.microsoft.com/office/drawing/2014/main" id="{81E462AC-9A3A-4BF4-887C-CE40964D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960" y="3796452"/>
            <a:ext cx="2790079" cy="2559898"/>
          </a:xfrm>
          <a:prstGeom prst="rect">
            <a:avLst/>
          </a:prstGeom>
        </p:spPr>
      </p:pic>
      <p:sp>
        <p:nvSpPr>
          <p:cNvPr id="3" name="Plassholder for dato 2">
            <a:extLst>
              <a:ext uri="{FF2B5EF4-FFF2-40B4-BE49-F238E27FC236}">
                <a16:creationId xmlns:a16="http://schemas.microsoft.com/office/drawing/2014/main" id="{877F27BA-4B7D-4AA5-B46E-003F5B9CB5DF}"/>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A2674912-6FD0-45F2-BA91-65D0BBAE2750}"/>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68952346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83A045-7B4A-4C4A-9D91-C7F0D6B981FC}"/>
              </a:ext>
            </a:extLst>
          </p:cNvPr>
          <p:cNvSpPr>
            <a:spLocks noGrp="1"/>
          </p:cNvSpPr>
          <p:nvPr>
            <p:ph type="title"/>
          </p:nvPr>
        </p:nvSpPr>
        <p:spPr>
          <a:xfrm>
            <a:off x="838200" y="4440602"/>
            <a:ext cx="3300663" cy="1645920"/>
          </a:xfrm>
        </p:spPr>
        <p:txBody>
          <a:bodyPr>
            <a:normAutofit/>
          </a:bodyPr>
          <a:lstStyle/>
          <a:p>
            <a:r>
              <a:rPr lang="nb-NO" sz="2800" b="1" dirty="0"/>
              <a:t>Storsirkler, småsirkler og </a:t>
            </a:r>
            <a:r>
              <a:rPr lang="nb-NO" sz="2800" b="1" i="1" dirty="0"/>
              <a:t>Loksodrom</a:t>
            </a:r>
            <a:r>
              <a:rPr lang="nb-NO" sz="2800" b="1" dirty="0"/>
              <a:t> 3/3</a:t>
            </a:r>
          </a:p>
        </p:txBody>
      </p:sp>
      <p:pic>
        <p:nvPicPr>
          <p:cNvPr id="9" name="Bilde 8" descr="Et bilde som inneholder tilbehør, kuppel, paraply, bygning&#10;&#10;Automatisk generert beskrivelse">
            <a:extLst>
              <a:ext uri="{FF2B5EF4-FFF2-40B4-BE49-F238E27FC236}">
                <a16:creationId xmlns:a16="http://schemas.microsoft.com/office/drawing/2014/main" id="{066F0EE0-FDA7-4720-91D5-37129A474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15" y="390917"/>
            <a:ext cx="3584448" cy="3589620"/>
          </a:xfrm>
          <a:prstGeom prst="rect">
            <a:avLst/>
          </a:prstGeom>
        </p:spPr>
      </p:pic>
      <p:pic>
        <p:nvPicPr>
          <p:cNvPr id="7" name="Bilde 6" descr="Et bilde som inneholder sport, spill, ball, racket&#10;&#10;Automatisk generert beskrivelse">
            <a:extLst>
              <a:ext uri="{FF2B5EF4-FFF2-40B4-BE49-F238E27FC236}">
                <a16:creationId xmlns:a16="http://schemas.microsoft.com/office/drawing/2014/main" id="{BC83E335-89BE-4065-8AEF-42A165B99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915" y="399392"/>
            <a:ext cx="3584448" cy="3572045"/>
          </a:xfrm>
          <a:prstGeom prst="rect">
            <a:avLst/>
          </a:prstGeom>
        </p:spPr>
      </p:pic>
      <p:pic>
        <p:nvPicPr>
          <p:cNvPr id="5" name="Plassholder for innhold 4" descr="Et bilde som inneholder tilbehør, luftfartøy, paraply, ballong&#10;&#10;Automatisk generert beskrivelse">
            <a:extLst>
              <a:ext uri="{FF2B5EF4-FFF2-40B4-BE49-F238E27FC236}">
                <a16:creationId xmlns:a16="http://schemas.microsoft.com/office/drawing/2014/main" id="{81E462AC-9A3A-4BF4-887C-CE40964D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415" y="541050"/>
            <a:ext cx="3584448" cy="3288730"/>
          </a:xfrm>
          <a:prstGeom prst="rect">
            <a:avLst/>
          </a:prstGeom>
        </p:spPr>
      </p:pic>
      <p:sp>
        <p:nvSpPr>
          <p:cNvPr id="20" name="Rectangle 19">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AD187B3D-CAC8-40C7-8208-4DDDA750247E}"/>
              </a:ext>
            </a:extLst>
          </p:cNvPr>
          <p:cNvSpPr>
            <a:spLocks noGrp="1"/>
          </p:cNvSpPr>
          <p:nvPr>
            <p:ph idx="1"/>
          </p:nvPr>
        </p:nvSpPr>
        <p:spPr>
          <a:xfrm>
            <a:off x="4532117" y="4251133"/>
            <a:ext cx="6860184" cy="1867620"/>
          </a:xfrm>
        </p:spPr>
        <p:txBody>
          <a:bodyPr anchor="ctr">
            <a:normAutofit fontScale="70000" lnSpcReduction="20000"/>
          </a:bodyPr>
          <a:lstStyle/>
          <a:p>
            <a:r>
              <a:rPr lang="nb-NO" dirty="0"/>
              <a:t>Flyr vi på en loksodrom («R/L – rhumb line»), er det en buelinje som krysser alle meridianene med samme konstante vinkel</a:t>
            </a:r>
          </a:p>
          <a:p>
            <a:r>
              <a:rPr lang="nb-NO" dirty="0"/>
              <a:t>Loksodromen svinger seg som en spiral fra Ekvator, og vil teoretisk fortsette til Nordpolen (men aldri treffe den) </a:t>
            </a:r>
          </a:p>
          <a:p>
            <a:r>
              <a:rPr lang="nb-NO" dirty="0"/>
              <a:t>Loksodromen vil ha en konstant peiling målt relativt til sann eller magnetisk nord</a:t>
            </a:r>
            <a:endParaRPr lang="nb-NO" sz="1800" dirty="0"/>
          </a:p>
        </p:txBody>
      </p:sp>
      <p:sp>
        <p:nvSpPr>
          <p:cNvPr id="3" name="Plassholder for dato 2">
            <a:extLst>
              <a:ext uri="{FF2B5EF4-FFF2-40B4-BE49-F238E27FC236}">
                <a16:creationId xmlns:a16="http://schemas.microsoft.com/office/drawing/2014/main" id="{33C76316-C3B2-4B88-A154-82AC43EFB29D}"/>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B94F8D1A-05A3-4659-9C27-78354B36F9ED}"/>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02259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42C3C-3EE0-4EDB-B0BD-B219BF08B9D7}"/>
              </a:ext>
            </a:extLst>
          </p:cNvPr>
          <p:cNvSpPr>
            <a:spLocks noGrp="1"/>
          </p:cNvSpPr>
          <p:nvPr>
            <p:ph type="title"/>
          </p:nvPr>
        </p:nvSpPr>
        <p:spPr>
          <a:xfrm>
            <a:off x="762001" y="803325"/>
            <a:ext cx="5314536" cy="1325563"/>
          </a:xfrm>
        </p:spPr>
        <p:txBody>
          <a:bodyPr>
            <a:normAutofit/>
          </a:bodyPr>
          <a:lstStyle/>
          <a:p>
            <a:r>
              <a:rPr lang="nb-NO" b="1" dirty="0"/>
              <a:t>Breddeparalleller og meridianer</a:t>
            </a:r>
          </a:p>
        </p:txBody>
      </p:sp>
      <p:sp>
        <p:nvSpPr>
          <p:cNvPr id="3" name="Plassholder for innhold 2">
            <a:extLst>
              <a:ext uri="{FF2B5EF4-FFF2-40B4-BE49-F238E27FC236}">
                <a16:creationId xmlns:a16="http://schemas.microsoft.com/office/drawing/2014/main" id="{9CF170A0-CE96-40FE-9FE5-68B66FD998B2}"/>
              </a:ext>
            </a:extLst>
          </p:cNvPr>
          <p:cNvSpPr>
            <a:spLocks noGrp="1"/>
          </p:cNvSpPr>
          <p:nvPr>
            <p:ph idx="1"/>
          </p:nvPr>
        </p:nvSpPr>
        <p:spPr>
          <a:xfrm>
            <a:off x="762001" y="2495423"/>
            <a:ext cx="5513672" cy="3559252"/>
          </a:xfrm>
        </p:spPr>
        <p:txBody>
          <a:bodyPr anchor="t">
            <a:normAutofit/>
          </a:bodyPr>
          <a:lstStyle/>
          <a:p>
            <a:r>
              <a:rPr lang="nb-NO" sz="2000" dirty="0"/>
              <a:t>En breddeparallell («parallell of Latitude») eller parallellsirkel er enten en småsirkel som er vinkelrett på Jordens rotasjonsakse, </a:t>
            </a:r>
          </a:p>
          <a:p>
            <a:r>
              <a:rPr lang="nb-NO" sz="2000" dirty="0"/>
              <a:t>eller Ekvator (storsirkel) </a:t>
            </a:r>
          </a:p>
          <a:p>
            <a:r>
              <a:rPr lang="nb-NO" sz="2000" dirty="0"/>
              <a:t>En meridian («meridian») er halvdelen av en storsirkel (pol til pol)</a:t>
            </a:r>
          </a:p>
          <a:p>
            <a:r>
              <a:rPr lang="nb-NO" sz="2000" dirty="0"/>
              <a:t>Den andre halvdelen (på andre siden) kalles for anti-meridian</a:t>
            </a:r>
          </a:p>
          <a:p>
            <a:r>
              <a:rPr lang="nb-NO" sz="2000" dirty="0"/>
              <a:t>Meridianene kalles også for lengdesirkler </a:t>
            </a:r>
          </a:p>
        </p:txBody>
      </p:sp>
      <p:sp>
        <p:nvSpPr>
          <p:cNvPr id="21"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6C803758-AAB8-4915-9F96-B4C0F66AD80E}"/>
              </a:ext>
            </a:extLst>
          </p:cNvPr>
          <p:cNvPicPr>
            <a:picLocks noChangeAspect="1"/>
          </p:cNvPicPr>
          <p:nvPr/>
        </p:nvPicPr>
        <p:blipFill rotWithShape="1">
          <a:blip r:embed="rId2">
            <a:extLst>
              <a:ext uri="{28A0092B-C50C-407E-A947-70E740481C1C}">
                <a14:useLocalDpi xmlns:a14="http://schemas.microsoft.com/office/drawing/2010/main" val="0"/>
              </a:ext>
            </a:extLst>
          </a:blip>
          <a:srcRect l="4563" r="-1"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Plassholder for dato 3">
            <a:extLst>
              <a:ext uri="{FF2B5EF4-FFF2-40B4-BE49-F238E27FC236}">
                <a16:creationId xmlns:a16="http://schemas.microsoft.com/office/drawing/2014/main" id="{67AD919F-9973-4E65-9BD6-8B88D53393F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8304AF8D-57E3-4BCC-A8B8-334EB727181F}"/>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738477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4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Bredde («latitude»)</a:t>
            </a:r>
          </a:p>
        </p:txBody>
      </p:sp>
      <p:pic>
        <p:nvPicPr>
          <p:cNvPr id="5" name="Picture 4">
            <a:extLst>
              <a:ext uri="{FF2B5EF4-FFF2-40B4-BE49-F238E27FC236}">
                <a16:creationId xmlns:a16="http://schemas.microsoft.com/office/drawing/2014/main" id="{8EAC0D95-7CDD-46AB-A56C-03B56B8ABFA5}"/>
              </a:ext>
            </a:extLst>
          </p:cNvPr>
          <p:cNvPicPr>
            <a:picLocks noChangeAspect="1"/>
          </p:cNvPicPr>
          <p:nvPr/>
        </p:nvPicPr>
        <p:blipFill rotWithShape="1">
          <a:blip r:embed="rId2"/>
          <a:srcRect t="3984" r="1" b="8838"/>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8029319" y="917725"/>
            <a:ext cx="3638425" cy="5319446"/>
          </a:xfrm>
        </p:spPr>
        <p:txBody>
          <a:bodyPr anchor="ctr">
            <a:normAutofit fontScale="92500" lnSpcReduction="10000"/>
          </a:bodyPr>
          <a:lstStyle/>
          <a:p>
            <a:r>
              <a:rPr lang="nb-NO" sz="2000" dirty="0">
                <a:solidFill>
                  <a:srgbClr val="FFFFFF"/>
                </a:solidFill>
              </a:rPr>
              <a:t>Ekvator er en fiktiv sirkel som ligger midt mellom nordpolen og sydpolen </a:t>
            </a:r>
          </a:p>
          <a:p>
            <a:r>
              <a:rPr lang="nb-NO" sz="2000" dirty="0">
                <a:solidFill>
                  <a:srgbClr val="FFFFFF"/>
                </a:solidFill>
              </a:rPr>
              <a:t>Dersom vi tegner opp sirkler over og under og parallelt med ekvator, kaller vi disse for breddesirkler eller breddeparalleller («parallels of latitude») </a:t>
            </a:r>
          </a:p>
          <a:p>
            <a:r>
              <a:rPr lang="nb-NO" sz="2000" dirty="0">
                <a:solidFill>
                  <a:srgbClr val="FFFFFF"/>
                </a:solidFill>
              </a:rPr>
              <a:t>De brukes til å måle breddegrader nord- og syd av ekvator. Vi kaller det for nordlig eller sydlig bredde </a:t>
            </a:r>
          </a:p>
          <a:p>
            <a:r>
              <a:rPr lang="nb-NO" sz="2000" dirty="0">
                <a:solidFill>
                  <a:srgbClr val="FFFFFF"/>
                </a:solidFill>
              </a:rPr>
              <a:t>Det er nitti grader fra ekvator til nordpolen, og nitti grader fra ekvator til sydpolen</a:t>
            </a:r>
          </a:p>
          <a:p>
            <a:r>
              <a:rPr lang="nb-NO" sz="2000" dirty="0">
                <a:solidFill>
                  <a:srgbClr val="FFFFFF"/>
                </a:solidFill>
              </a:rPr>
              <a:t>Det vil si at høyeste posisjon i syd-nord retning er 90° nord (N), og høyeste posisjon i nord-syd retning er 90° syd (S) </a:t>
            </a:r>
          </a:p>
        </p:txBody>
      </p:sp>
      <p:sp>
        <p:nvSpPr>
          <p:cNvPr id="4" name="Plassholder for dato 3">
            <a:extLst>
              <a:ext uri="{FF2B5EF4-FFF2-40B4-BE49-F238E27FC236}">
                <a16:creationId xmlns:a16="http://schemas.microsoft.com/office/drawing/2014/main" id="{3BD1BFDE-E06A-42DA-925A-C9997EC0E5B9}"/>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AEFBC232-AD84-44F7-B53B-EE282C8E5A94}"/>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0231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Lengde</a:t>
            </a:r>
          </a:p>
        </p:txBody>
      </p:sp>
      <p:pic>
        <p:nvPicPr>
          <p:cNvPr id="5" name="Bilde 4" descr="Et bilde som inneholder bord, holder&#10;&#10;Automatisk generert beskrivelse">
            <a:extLst>
              <a:ext uri="{FF2B5EF4-FFF2-40B4-BE49-F238E27FC236}">
                <a16:creationId xmlns:a16="http://schemas.microsoft.com/office/drawing/2014/main" id="{5098552C-1F9F-4CA1-A45F-8AF098BB96D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494" r="1" b="1328"/>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7802880" y="416560"/>
            <a:ext cx="3864863" cy="5754581"/>
          </a:xfrm>
        </p:spPr>
        <p:txBody>
          <a:bodyPr anchor="ctr">
            <a:normAutofit/>
          </a:bodyPr>
          <a:lstStyle/>
          <a:p>
            <a:r>
              <a:rPr lang="nb-NO" sz="1800" dirty="0">
                <a:solidFill>
                  <a:srgbClr val="FFFFFF"/>
                </a:solidFill>
              </a:rPr>
              <a:t>Vi tegner inn linjer som går nord-sør fra nordpolen til sydpolen, og kaller disse for lengdesirkler («parallels of longitude») eller meridianer </a:t>
            </a:r>
          </a:p>
          <a:p>
            <a:r>
              <a:rPr lang="nb-NO" sz="1800" dirty="0">
                <a:solidFill>
                  <a:srgbClr val="FFFFFF"/>
                </a:solidFill>
              </a:rPr>
              <a:t>For å vite hva som er øst, og hva som er vest, trenger vi et nullpunkt</a:t>
            </a:r>
          </a:p>
          <a:p>
            <a:r>
              <a:rPr lang="nb-NO" sz="1800" dirty="0">
                <a:solidFill>
                  <a:srgbClr val="FFFFFF"/>
                </a:solidFill>
              </a:rPr>
              <a:t>Det finner vi på meridianen som går igjennom Greenwich i England. Den kaller vi for nullmeridianen eller Greenwich (prime)-meridianen </a:t>
            </a:r>
          </a:p>
          <a:p>
            <a:r>
              <a:rPr lang="nb-NO" sz="1800" dirty="0">
                <a:solidFill>
                  <a:srgbClr val="FFFFFF"/>
                </a:solidFill>
              </a:rPr>
              <a:t>Vest for nullmeridianen uttrykker vi posisjonen vår i grader vestlig lengde, mens vi øst for nullmeridianen sier østlig lengde. Det vil si at den mest vestlige posisjonen er på 180 grader vest (W), og den mest østlige posisjon er på 180 grader øst (E)</a:t>
            </a:r>
          </a:p>
        </p:txBody>
      </p:sp>
      <p:sp>
        <p:nvSpPr>
          <p:cNvPr id="4" name="Plassholder for dato 3">
            <a:extLst>
              <a:ext uri="{FF2B5EF4-FFF2-40B4-BE49-F238E27FC236}">
                <a16:creationId xmlns:a16="http://schemas.microsoft.com/office/drawing/2014/main" id="{42B5CD86-818F-4D38-9847-0607C8C888AB}"/>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9BE29582-6C11-46A3-AEFA-8294F67EB45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23269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2D8E1421-6C82-42DF-9F79-0DEE613F0FC2}"/>
              </a:ext>
            </a:extLst>
          </p:cNvPr>
          <p:cNvPicPr>
            <a:picLocks noChangeAspect="1"/>
          </p:cNvPicPr>
          <p:nvPr/>
        </p:nvPicPr>
        <p:blipFill rotWithShape="1">
          <a:blip r:embed="rId2">
            <a:extLst>
              <a:ext uri="{28A0092B-C50C-407E-A947-70E740481C1C}">
                <a14:useLocalDpi xmlns:a14="http://schemas.microsoft.com/office/drawing/2010/main" val="0"/>
              </a:ext>
            </a:extLst>
          </a:blip>
          <a:srcRect l="2008" r="3" b="3"/>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57" name="Freeform: Shape 20">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Freeform: Shape 22">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571AC0D-B7E1-490A-AA7A-26F7B8634627}"/>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b="1"/>
              <a:t>Bredde og lengde</a:t>
            </a:r>
          </a:p>
        </p:txBody>
      </p:sp>
      <p:sp>
        <p:nvSpPr>
          <p:cNvPr id="59" name="Rectangle 2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dato 2">
            <a:extLst>
              <a:ext uri="{FF2B5EF4-FFF2-40B4-BE49-F238E27FC236}">
                <a16:creationId xmlns:a16="http://schemas.microsoft.com/office/drawing/2014/main" id="{85093272-B92D-4C8A-8972-CC1015324170}"/>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F468C287-BE27-45E7-B922-9AA4766A3FD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467304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AA1E572-217D-4424-9503-9FEC4286557B}"/>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Grader, minutter og sekunder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83C8648-190D-4A92-B9E6-001228F90DD1}"/>
              </a:ext>
            </a:extLst>
          </p:cNvPr>
          <p:cNvSpPr>
            <a:spLocks noGrp="1"/>
          </p:cNvSpPr>
          <p:nvPr>
            <p:ph idx="1"/>
          </p:nvPr>
        </p:nvSpPr>
        <p:spPr>
          <a:xfrm>
            <a:off x="4976031" y="963877"/>
            <a:ext cx="6377769" cy="4930246"/>
          </a:xfrm>
        </p:spPr>
        <p:txBody>
          <a:bodyPr anchor="ctr">
            <a:normAutofit/>
          </a:bodyPr>
          <a:lstStyle/>
          <a:p>
            <a:r>
              <a:rPr lang="nb-NO" sz="2400" dirty="0"/>
              <a:t>Siden Jorden tilnærmet er formet som en kule, kan vi dele den opp i like deler på følgende måte: </a:t>
            </a:r>
          </a:p>
          <a:p>
            <a:r>
              <a:rPr lang="nb-NO" sz="2400" dirty="0"/>
              <a:t>En sirkel kan deles opp i 360 like deler. Disse kalles grader og har symbolet ° </a:t>
            </a:r>
          </a:p>
          <a:p>
            <a:r>
              <a:rPr lang="nb-NO" sz="2400" dirty="0"/>
              <a:t>En grad kan deles opp i 60 like deler. Disse kalles minutter og har symbolet ‘. Ett bueminutt tilsvarer en nautisk mil </a:t>
            </a:r>
          </a:p>
          <a:p>
            <a:r>
              <a:rPr lang="nb-NO" sz="2400" dirty="0"/>
              <a:t>Et minutt kan deles opp i 60 like deler. Disse kalles sekunder og har symbolet ‘’ </a:t>
            </a:r>
          </a:p>
          <a:p>
            <a:r>
              <a:rPr lang="nb-NO" sz="2400" dirty="0"/>
              <a:t>Vi bruker disse oppdelingene til å angi posisjonen vår i grader, minutter og sekunder </a:t>
            </a:r>
          </a:p>
        </p:txBody>
      </p:sp>
      <p:sp>
        <p:nvSpPr>
          <p:cNvPr id="4" name="Plassholder for dato 3">
            <a:extLst>
              <a:ext uri="{FF2B5EF4-FFF2-40B4-BE49-F238E27FC236}">
                <a16:creationId xmlns:a16="http://schemas.microsoft.com/office/drawing/2014/main" id="{29F23358-DAA1-4ADA-BC98-D33B02E06EE0}"/>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FE3F389D-7D88-4DE4-A5BA-F16453FB3B4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709278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5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Forskjell i bredde («dlat – difference of latitude») 1/2</a:t>
            </a:r>
          </a:p>
        </p:txBody>
      </p:sp>
      <p:pic>
        <p:nvPicPr>
          <p:cNvPr id="6" name="Bilde 5">
            <a:extLst>
              <a:ext uri="{FF2B5EF4-FFF2-40B4-BE49-F238E27FC236}">
                <a16:creationId xmlns:a16="http://schemas.microsoft.com/office/drawing/2014/main" id="{278446D8-BC9E-44D6-AC68-CAE546D2E6B7}"/>
              </a:ext>
            </a:extLst>
          </p:cNvPr>
          <p:cNvPicPr>
            <a:picLocks noChangeAspect="1"/>
          </p:cNvPicPr>
          <p:nvPr/>
        </p:nvPicPr>
        <p:blipFill rotWithShape="1">
          <a:blip r:embed="rId2">
            <a:extLst>
              <a:ext uri="{28A0092B-C50C-407E-A947-70E740481C1C}">
                <a14:useLocalDpi xmlns:a14="http://schemas.microsoft.com/office/drawing/2010/main" val="0"/>
              </a:ext>
            </a:extLst>
          </a:blip>
          <a:srcRect t="4681" r="1" b="9109"/>
          <a:stretch/>
        </p:blipFill>
        <p:spPr>
          <a:xfrm>
            <a:off x="327547" y="321733"/>
            <a:ext cx="7058306" cy="4107392"/>
          </a:xfrm>
          <a:prstGeom prst="rect">
            <a:avLst/>
          </a:prstGeom>
        </p:spPr>
      </p:pic>
      <p:sp>
        <p:nvSpPr>
          <p:cNvPr id="39" name="Rectangle 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7582563" y="428624"/>
            <a:ext cx="4152237" cy="6107641"/>
          </a:xfrm>
        </p:spPr>
        <p:txBody>
          <a:bodyPr anchor="ctr">
            <a:normAutofit/>
          </a:bodyPr>
          <a:lstStyle/>
          <a:p>
            <a:r>
              <a:rPr lang="nb-NO" sz="2000" dirty="0">
                <a:solidFill>
                  <a:srgbClr val="FFFFFF"/>
                </a:solidFill>
              </a:rPr>
              <a:t>Siden ett bueminutt er 60 minutter, er vi i stand til å regne forskjell i bredde og lengde både i form av grader og minutter, og i form av distanseenheter</a:t>
            </a:r>
          </a:p>
          <a:p>
            <a:r>
              <a:rPr lang="nb-NO" sz="2000" dirty="0">
                <a:solidFill>
                  <a:srgbClr val="FFFFFF"/>
                </a:solidFill>
              </a:rPr>
              <a:t>Hva er forskjellen mellom posisjonene A og B? </a:t>
            </a:r>
          </a:p>
          <a:p>
            <a:r>
              <a:rPr lang="pt-BR" sz="2000" dirty="0">
                <a:solidFill>
                  <a:srgbClr val="FFFFFF"/>
                </a:solidFill>
              </a:rPr>
              <a:t>A: 50° 50’ N 010° 15’E </a:t>
            </a:r>
          </a:p>
          <a:p>
            <a:r>
              <a:rPr lang="pt-BR" sz="2000" dirty="0">
                <a:solidFill>
                  <a:srgbClr val="FFFFFF"/>
                </a:solidFill>
              </a:rPr>
              <a:t>B: 32° 20’ N 010° 15’E </a:t>
            </a:r>
          </a:p>
          <a:p>
            <a:r>
              <a:rPr lang="nb-NO" sz="2000" dirty="0">
                <a:solidFill>
                  <a:srgbClr val="FFFFFF"/>
                </a:solidFill>
              </a:rPr>
              <a:t>Begge disse posisjonene ligger på samme halvkule (N), vi finner forskjellen ved å trekke den laveste posisjonen fra den høyeste. Det er altså 18° og 30’ mellom disse posisjonene. Vi vet at det er 60 bueminutter i en grad og at et bueminutt er en nautisk mil </a:t>
            </a:r>
          </a:p>
          <a:p>
            <a:r>
              <a:rPr lang="nb-NO" sz="2000" dirty="0">
                <a:solidFill>
                  <a:srgbClr val="FFFFFF"/>
                </a:solidFill>
              </a:rPr>
              <a:t>18 x 60 = 1080 bueminutter + 30 = 1110 bueminutter = 1110 NM </a:t>
            </a:r>
          </a:p>
        </p:txBody>
      </p:sp>
      <p:sp>
        <p:nvSpPr>
          <p:cNvPr id="4" name="Plassholder for dato 3">
            <a:extLst>
              <a:ext uri="{FF2B5EF4-FFF2-40B4-BE49-F238E27FC236}">
                <a16:creationId xmlns:a16="http://schemas.microsoft.com/office/drawing/2014/main" id="{5C7D8A53-0E97-4B1C-BA89-6FD05D06B988}"/>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F9FEB3F8-B8B4-4AA3-AC57-CC3981E455C4}"/>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168711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Forskjell i bredde («dlat – difference of latitude») 2/2</a:t>
            </a:r>
          </a:p>
        </p:txBody>
      </p:sp>
      <p:cxnSp>
        <p:nvCxnSpPr>
          <p:cNvPr id="13"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4976031" y="963877"/>
            <a:ext cx="6377769" cy="4930246"/>
          </a:xfrm>
        </p:spPr>
        <p:txBody>
          <a:bodyPr anchor="ctr">
            <a:normAutofit/>
          </a:bodyPr>
          <a:lstStyle/>
          <a:p>
            <a:r>
              <a:rPr lang="nb-NO" sz="2400" dirty="0"/>
              <a:t>Dersom posisjonene derimot ligger på hver sin halvkule må vi legge sammen: </a:t>
            </a:r>
          </a:p>
          <a:p>
            <a:r>
              <a:rPr lang="pt-BR" sz="2400" dirty="0"/>
              <a:t>A: 50° 50’ N 010° 15’E </a:t>
            </a:r>
          </a:p>
          <a:p>
            <a:r>
              <a:rPr lang="pt-BR" sz="2400" dirty="0"/>
              <a:t>B: 32° 20’ S 010° 15’E </a:t>
            </a:r>
          </a:p>
          <a:p>
            <a:r>
              <a:rPr lang="nb-NO" sz="2400" dirty="0"/>
              <a:t>50° 50’ + 32° 20’ = 83° 10’ </a:t>
            </a:r>
          </a:p>
          <a:p>
            <a:r>
              <a:rPr lang="nb-NO" sz="2400" dirty="0"/>
              <a:t>Det gir videre 83 x 60 = 4980 + 10 = 4990 bueminutter = 4990 NM </a:t>
            </a:r>
          </a:p>
        </p:txBody>
      </p:sp>
      <p:sp>
        <p:nvSpPr>
          <p:cNvPr id="4" name="Plassholder for dato 3">
            <a:extLst>
              <a:ext uri="{FF2B5EF4-FFF2-40B4-BE49-F238E27FC236}">
                <a16:creationId xmlns:a16="http://schemas.microsoft.com/office/drawing/2014/main" id="{4D865465-BA55-4FC6-8CB2-DF6CC6825809}"/>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F87EA425-A15D-4FD9-8FD1-C6E77813A57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92135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pic>
        <p:nvPicPr>
          <p:cNvPr id="11" name="Bilde 10">
            <a:extLst>
              <a:ext uri="{FF2B5EF4-FFF2-40B4-BE49-F238E27FC236}">
                <a16:creationId xmlns:a16="http://schemas.microsoft.com/office/drawing/2014/main" id="{51666EB8-C80D-4FB2-A594-0145FC269223}"/>
              </a:ext>
            </a:extLst>
          </p:cNvPr>
          <p:cNvPicPr>
            <a:picLocks noChangeAspect="1"/>
          </p:cNvPicPr>
          <p:nvPr/>
        </p:nvPicPr>
        <p:blipFill rotWithShape="1">
          <a:blip r:embed="rId2">
            <a:extLst>
              <a:ext uri="{28A0092B-C50C-407E-A947-70E740481C1C}">
                <a14:useLocalDpi xmlns:a14="http://schemas.microsoft.com/office/drawing/2010/main" val="0"/>
              </a:ext>
            </a:extLst>
          </a:blip>
          <a:srcRect b="38882"/>
          <a:stretch/>
        </p:blipFill>
        <p:spPr>
          <a:xfrm>
            <a:off x="-2530" y="10165"/>
            <a:ext cx="12191980" cy="4191445"/>
          </a:xfrm>
          <a:prstGeom prst="rect">
            <a:avLst/>
          </a:prstGeom>
        </p:spPr>
      </p:pic>
      <p:pic>
        <p:nvPicPr>
          <p:cNvPr id="13" name="Bilde 12">
            <a:extLst>
              <a:ext uri="{FF2B5EF4-FFF2-40B4-BE49-F238E27FC236}">
                <a16:creationId xmlns:a16="http://schemas.microsoft.com/office/drawing/2014/main" id="{51666EB8-C80D-4FB2-A594-0145FC269223}"/>
              </a:ext>
            </a:extLst>
          </p:cNvPr>
          <p:cNvPicPr>
            <a:picLocks noChangeAspect="1"/>
          </p:cNvPicPr>
          <p:nvPr/>
        </p:nvPicPr>
        <p:blipFill rotWithShape="1">
          <a:blip r:embed="rId2">
            <a:extLst>
              <a:ext uri="{28A0092B-C50C-407E-A947-70E740481C1C}">
                <a14:useLocalDpi xmlns:a14="http://schemas.microsoft.com/office/drawing/2010/main" val="0"/>
              </a:ext>
            </a:extLst>
          </a:blip>
          <a:srcRect b="38882"/>
          <a:stretch/>
        </p:blipFill>
        <p:spPr>
          <a:xfrm>
            <a:off x="20" y="44900"/>
            <a:ext cx="12191980" cy="4191445"/>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838200" y="365125"/>
            <a:ext cx="10515599" cy="1325563"/>
          </a:xfrm>
        </p:spPr>
        <p:txBody>
          <a:bodyPr>
            <a:normAutofit/>
          </a:bodyPr>
          <a:lstStyle/>
          <a:p>
            <a:r>
              <a:rPr lang="nb-NO" b="1"/>
              <a:t>Middelbredde («mlat – mean latitude»)</a:t>
            </a: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838200" y="1825625"/>
            <a:ext cx="5393361" cy="4351338"/>
          </a:xfrm>
        </p:spPr>
        <p:txBody>
          <a:bodyPr>
            <a:normAutofit lnSpcReduction="10000"/>
          </a:bodyPr>
          <a:lstStyle/>
          <a:p>
            <a:r>
              <a:rPr lang="nb-NO" sz="2000" dirty="0"/>
              <a:t>Middelbredde kalles på engelsk for «mean latitude» og forkortes «mlat» </a:t>
            </a:r>
          </a:p>
          <a:p>
            <a:r>
              <a:rPr lang="nb-NO" sz="2000" dirty="0"/>
              <a:t>Hvis begge breddeposisjonene er på samme halvkule regner vi ut middelbredden ved å legge posisjonene sammen og dele på to og gi svaret samme benevning som halvkulen vi er på. Eksempelvis:</a:t>
            </a:r>
          </a:p>
          <a:p>
            <a:r>
              <a:rPr lang="pt-BR" sz="2000" dirty="0"/>
              <a:t>50° 50’ + 32° 20’ = 83° 10’ / 2 = 41° 35’ N </a:t>
            </a:r>
          </a:p>
          <a:p>
            <a:r>
              <a:rPr lang="nb-NO" sz="2000" dirty="0"/>
              <a:t>Dersom de to posisjonene ligger på hver sin halvkule, finner vi middelbredden ved å trekke den laveste posisjonen fra den høyeste og så beholder vi benevningen til posisjonen som har høyest bredde, eksempelvis: </a:t>
            </a:r>
          </a:p>
          <a:p>
            <a:r>
              <a:rPr lang="pt-BR" sz="2000" dirty="0"/>
              <a:t>50° 50’ N - 32° 20’ S = 18° 30’ N </a:t>
            </a:r>
            <a:endParaRPr lang="nb-NO" sz="2000" dirty="0"/>
          </a:p>
        </p:txBody>
      </p:sp>
      <p:pic>
        <p:nvPicPr>
          <p:cNvPr id="5" name="Bilde 4" descr="Et bilde som inneholder kuleramme, objekt&#10;&#10;Automatisk generert beskrivelse">
            <a:extLst>
              <a:ext uri="{FF2B5EF4-FFF2-40B4-BE49-F238E27FC236}">
                <a16:creationId xmlns:a16="http://schemas.microsoft.com/office/drawing/2014/main" id="{2A8BB221-80F3-4664-8046-818605C175CE}"/>
              </a:ext>
            </a:extLst>
          </p:cNvPr>
          <p:cNvPicPr>
            <a:picLocks noChangeAspect="1"/>
          </p:cNvPicPr>
          <p:nvPr/>
        </p:nvPicPr>
        <p:blipFill rotWithShape="1">
          <a:blip r:embed="rId2">
            <a:extLst>
              <a:ext uri="{28A0092B-C50C-407E-A947-70E740481C1C}">
                <a14:useLocalDpi xmlns:a14="http://schemas.microsoft.com/office/drawing/2010/main" val="0"/>
              </a:ext>
            </a:extLst>
          </a:blip>
          <a:srcRect l="15395" r="9603"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EF74C0A8-4807-4866-840D-B390CE3CB5DC}"/>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93E55522-2F74-405E-B89F-1735ADD3E16C}"/>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23851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Forskjell i lengde («dlong – difference of longitude»)</a:t>
            </a:r>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4976031" y="963877"/>
            <a:ext cx="6377769" cy="4930246"/>
          </a:xfrm>
        </p:spPr>
        <p:txBody>
          <a:bodyPr anchor="ctr">
            <a:normAutofit/>
          </a:bodyPr>
          <a:lstStyle/>
          <a:p>
            <a:r>
              <a:rPr lang="nb-NO" sz="1900" dirty="0"/>
              <a:t>For å uttrykke hvor langt to posisjoner er fra hverandre i retning øst – vest regner vi ut lengdeforskjell. Det regnes ut på samme måte som </a:t>
            </a:r>
            <a:r>
              <a:rPr lang="nb-NO" sz="1900" dirty="0" err="1"/>
              <a:t>dlat</a:t>
            </a:r>
            <a:r>
              <a:rPr lang="nb-NO" sz="1900" dirty="0"/>
              <a:t>, med noen avvik. Eksempelvis to posisjoner som ligger øst for Greenwich: </a:t>
            </a:r>
          </a:p>
          <a:p>
            <a:r>
              <a:rPr lang="nb-NO" sz="1900" dirty="0"/>
              <a:t>Hva er forskjellen mellom posisjonene A og B? </a:t>
            </a:r>
          </a:p>
          <a:p>
            <a:r>
              <a:rPr lang="pt-BR" sz="1900" dirty="0"/>
              <a:t>A: 50° 50’ N 020° 15’E </a:t>
            </a:r>
          </a:p>
          <a:p>
            <a:r>
              <a:rPr lang="pt-BR" sz="1900" dirty="0"/>
              <a:t>B: 50° 50’ N 010° 15’E </a:t>
            </a:r>
          </a:p>
          <a:p>
            <a:r>
              <a:rPr lang="nb-NO" sz="1900" dirty="0"/>
              <a:t>Lengdeforskjellen regnes alltid ut ved at vi beregner korteste vei rundt kloden. Lengdeforskjellen vil ikke overstige 180°. A og B ligger øst for 0-meridianen og finnes ut ved at vi trekker den laveste posisjonen fra den høyeste: </a:t>
            </a:r>
          </a:p>
          <a:p>
            <a:r>
              <a:rPr lang="nb-NO" sz="1900" dirty="0"/>
              <a:t>020° 15’E - 010° 15’E = 010° 00’ E </a:t>
            </a:r>
          </a:p>
          <a:p>
            <a:r>
              <a:rPr lang="nb-NO" sz="1900" dirty="0"/>
              <a:t>Lengdeforskjellen uttrykkes i grader og minutter på en gitt breddesirkel </a:t>
            </a:r>
          </a:p>
        </p:txBody>
      </p:sp>
      <p:sp>
        <p:nvSpPr>
          <p:cNvPr id="4" name="Plassholder for dato 3">
            <a:extLst>
              <a:ext uri="{FF2B5EF4-FFF2-40B4-BE49-F238E27FC236}">
                <a16:creationId xmlns:a16="http://schemas.microsoft.com/office/drawing/2014/main" id="{230E8F8B-25F6-4A85-9DB8-2640BA12C53D}"/>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43FF20CD-4400-41F2-A2E1-2F62A9881CEC}"/>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38363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Tid og solens gang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4288272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BA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0952DCB-3A7C-4AB9-94F7-E2EFA8C17404}"/>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Tilsynelatende sol («apparent sun»)</a:t>
            </a:r>
          </a:p>
        </p:txBody>
      </p:sp>
      <p:pic>
        <p:nvPicPr>
          <p:cNvPr id="5" name="Bilde 4" descr="Et bilde som inneholder natur, solnedgang, sol, utendørs&#10;&#10;Automatisk generert beskrivelse">
            <a:extLst>
              <a:ext uri="{FF2B5EF4-FFF2-40B4-BE49-F238E27FC236}">
                <a16:creationId xmlns:a16="http://schemas.microsoft.com/office/drawing/2014/main" id="{DEFED5E6-135E-402B-B8AE-D9EA02E0BFDF}"/>
              </a:ext>
            </a:extLst>
          </p:cNvPr>
          <p:cNvPicPr>
            <a:picLocks noChangeAspect="1"/>
          </p:cNvPicPr>
          <p:nvPr/>
        </p:nvPicPr>
        <p:blipFill rotWithShape="1">
          <a:blip r:embed="rId2">
            <a:extLst>
              <a:ext uri="{28A0092B-C50C-407E-A947-70E740481C1C}">
                <a14:useLocalDpi xmlns:a14="http://schemas.microsoft.com/office/drawing/2010/main" val="0"/>
              </a:ext>
            </a:extLst>
          </a:blip>
          <a:srcRect l="23701" r="9709"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35E9E2-6017-459B-9F11-BB4C34B9AB8C}"/>
              </a:ext>
            </a:extLst>
          </p:cNvPr>
          <p:cNvSpPr>
            <a:spLocks noGrp="1"/>
          </p:cNvSpPr>
          <p:nvPr>
            <p:ph idx="1"/>
          </p:nvPr>
        </p:nvSpPr>
        <p:spPr>
          <a:xfrm>
            <a:off x="8019694" y="715594"/>
            <a:ext cx="3511372" cy="5223193"/>
          </a:xfrm>
        </p:spPr>
        <p:txBody>
          <a:bodyPr anchor="ctr">
            <a:normAutofit lnSpcReduction="10000"/>
          </a:bodyPr>
          <a:lstStyle/>
          <a:p>
            <a:r>
              <a:rPr lang="nb-NO" sz="2000" dirty="0">
                <a:solidFill>
                  <a:srgbClr val="FFFFFF"/>
                </a:solidFill>
              </a:rPr>
              <a:t>Solen slik vi ser den på himmelen er kjent som den tilsynelatende solen («apparent sun»)</a:t>
            </a:r>
          </a:p>
          <a:p>
            <a:pPr>
              <a:buFontTx/>
              <a:buChar char="-"/>
            </a:pPr>
            <a:r>
              <a:rPr lang="nb-NO" sz="2000" dirty="0">
                <a:solidFill>
                  <a:srgbClr val="FFFFFF"/>
                </a:solidFill>
              </a:rPr>
              <a:t>den ser ut til å stå opp i øst og</a:t>
            </a:r>
          </a:p>
          <a:p>
            <a:pPr>
              <a:buFontTx/>
              <a:buChar char="-"/>
            </a:pPr>
            <a:r>
              <a:rPr lang="nb-NO" sz="2000" dirty="0">
                <a:solidFill>
                  <a:srgbClr val="FFFFFF"/>
                </a:solidFill>
              </a:rPr>
              <a:t>å gå ned vest og</a:t>
            </a:r>
          </a:p>
          <a:p>
            <a:pPr>
              <a:buFontTx/>
              <a:buChar char="-"/>
            </a:pPr>
            <a:r>
              <a:rPr lang="nb-NO" sz="2000" dirty="0">
                <a:solidFill>
                  <a:srgbClr val="FFFFFF"/>
                </a:solidFill>
              </a:rPr>
              <a:t>bruke 24 timer på prosessen</a:t>
            </a:r>
          </a:p>
          <a:p>
            <a:r>
              <a:rPr lang="nb-NO" sz="2000" dirty="0">
                <a:solidFill>
                  <a:srgbClr val="FFFFFF"/>
                </a:solidFill>
              </a:rPr>
              <a:t>En tilsynelatende soldag («apparent solar day») beskrives som intervallet mellom to passeringer av solen over en gitt meridian</a:t>
            </a:r>
          </a:p>
          <a:p>
            <a:r>
              <a:rPr lang="nb-NO" sz="2000" dirty="0">
                <a:solidFill>
                  <a:srgbClr val="FFFFFF"/>
                </a:solidFill>
              </a:rPr>
              <a:t>I tillegg roterer Jorden med en noen variabel hastighet i ekliptikkplanet, og det er derfor variasjoner i lengden på en soldag </a:t>
            </a:r>
          </a:p>
        </p:txBody>
      </p:sp>
      <p:sp>
        <p:nvSpPr>
          <p:cNvPr id="4" name="Plassholder for dato 3">
            <a:extLst>
              <a:ext uri="{FF2B5EF4-FFF2-40B4-BE49-F238E27FC236}">
                <a16:creationId xmlns:a16="http://schemas.microsoft.com/office/drawing/2014/main" id="{0A98D4DB-7A12-451A-95E7-0E13F2A3522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E9FD60AA-A521-4992-A2C0-436DA2FCF178}"/>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11513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429768" y="411480"/>
            <a:ext cx="11201400" cy="1106424"/>
          </a:xfrm>
        </p:spPr>
        <p:txBody>
          <a:bodyPr>
            <a:normAutofit/>
          </a:bodyPr>
          <a:lstStyle/>
          <a:p>
            <a:r>
              <a:rPr lang="nb-NO" sz="3600" b="1" dirty="0"/>
              <a:t>Tidsbegreper og solens gang</a:t>
            </a:r>
          </a:p>
        </p:txBody>
      </p:sp>
      <p:sp>
        <p:nvSpPr>
          <p:cNvPr id="24" name="Rectangle 23">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tekst, kart&#10;&#10;Automatisk generert beskrivelse">
            <a:extLst>
              <a:ext uri="{FF2B5EF4-FFF2-40B4-BE49-F238E27FC236}">
                <a16:creationId xmlns:a16="http://schemas.microsoft.com/office/drawing/2014/main" id="{6592B707-41AB-4980-A44E-75657BB8156D}"/>
              </a:ext>
            </a:extLst>
          </p:cNvPr>
          <p:cNvPicPr>
            <a:picLocks noChangeAspect="1"/>
          </p:cNvPicPr>
          <p:nvPr/>
        </p:nvPicPr>
        <p:blipFill rotWithShape="1">
          <a:blip r:embed="rId2">
            <a:extLst>
              <a:ext uri="{28A0092B-C50C-407E-A947-70E740481C1C}">
                <a14:useLocalDpi xmlns:a14="http://schemas.microsoft.com/office/drawing/2010/main" val="0"/>
              </a:ext>
            </a:extLst>
          </a:blip>
          <a:srcRect l="9846" r="10063" b="2"/>
          <a:stretch/>
        </p:blipFill>
        <p:spPr>
          <a:xfrm>
            <a:off x="404621" y="1517904"/>
            <a:ext cx="6309895" cy="4254246"/>
          </a:xfrm>
          <a:prstGeom prst="rect">
            <a:avLst/>
          </a:prstGeom>
        </p:spPr>
      </p:pic>
      <p:sp useBgFill="1">
        <p:nvSpPr>
          <p:cNvPr id="26" name="Rectangle 25">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6860286" y="1156539"/>
            <a:ext cx="5200650" cy="5289981"/>
          </a:xfrm>
        </p:spPr>
        <p:txBody>
          <a:bodyPr anchor="ctr">
            <a:normAutofit lnSpcReduction="10000"/>
          </a:bodyPr>
          <a:lstStyle/>
          <a:p>
            <a:r>
              <a:rPr lang="nb-NO" sz="2000" dirty="0"/>
              <a:t>Siden det er variasjoner i lengden på en soldag, har vi:</a:t>
            </a:r>
          </a:p>
          <a:p>
            <a:r>
              <a:rPr lang="nb-NO" sz="2000" dirty="0"/>
              <a:t>Middelsoldag («mean solar day») beskrives som intervallet mellom to passeringer av middelsolen over en gitt meridian</a:t>
            </a:r>
          </a:p>
          <a:p>
            <a:r>
              <a:rPr lang="nb-NO" sz="2000" dirty="0"/>
              <a:t>Middelsolen er en tenkt sol som er tilpasset middelsoldagen. Den går rundt Jorden med konstant fart slik at hver dag blir like lang</a:t>
            </a:r>
          </a:p>
          <a:p>
            <a:r>
              <a:rPr lang="nb-NO" sz="2000" dirty="0"/>
              <a:t>Lokal middeltid («local mean time») Basert på middelsoldagen – og beskrives som solmiddeltid for en gitt posisjon på jordoverflaten – samme for alle posisjoner som deler samme lengdegrad</a:t>
            </a:r>
          </a:p>
          <a:p>
            <a:r>
              <a:rPr lang="nb-NO" sz="2000" dirty="0"/>
              <a:t>Jordkloden roterer med 15 grader i timen, og det lages tidssoner for hver femtende grad</a:t>
            </a:r>
          </a:p>
          <a:p>
            <a:r>
              <a:rPr lang="nb-NO" sz="2000" dirty="0"/>
              <a:t>Standardtid er normaltid som gjelder i flere tidssoner</a:t>
            </a:r>
          </a:p>
        </p:txBody>
      </p:sp>
      <p:sp>
        <p:nvSpPr>
          <p:cNvPr id="4" name="Plassholder for dato 3">
            <a:extLst>
              <a:ext uri="{FF2B5EF4-FFF2-40B4-BE49-F238E27FC236}">
                <a16:creationId xmlns:a16="http://schemas.microsoft.com/office/drawing/2014/main" id="{8A4A2574-D659-402F-90D4-FCB429FA9631}"/>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B934FA54-E900-4DB5-8EB8-68644EB31B3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52356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13">
            <a:extLst>
              <a:ext uri="{FF2B5EF4-FFF2-40B4-BE49-F238E27FC236}">
                <a16:creationId xmlns:a16="http://schemas.microsoft.com/office/drawing/2014/main" id="{DF3BEF5D-816D-4F51-A029-0243943F4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422898" y="576263"/>
            <a:ext cx="3881313" cy="2967606"/>
          </a:xfrm>
        </p:spPr>
        <p:txBody>
          <a:bodyPr vert="horz" lIns="91440" tIns="45720" rIns="91440" bIns="45720" rtlCol="0" anchor="b">
            <a:normAutofit/>
          </a:bodyPr>
          <a:lstStyle/>
          <a:p>
            <a:r>
              <a:rPr lang="en-US" sz="4800" b="1"/>
              <a:t>Dag og natt og internasjonal datolinje</a:t>
            </a:r>
          </a:p>
        </p:txBody>
      </p:sp>
      <p:pic>
        <p:nvPicPr>
          <p:cNvPr id="5" name="Plassholder for innhold 4">
            <a:extLst>
              <a:ext uri="{FF2B5EF4-FFF2-40B4-BE49-F238E27FC236}">
                <a16:creationId xmlns:a16="http://schemas.microsoft.com/office/drawing/2014/main" id="{664BFA9C-07DF-43A4-8711-44D8230EE7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5"/>
          <a:stretch/>
        </p:blipFill>
        <p:spPr>
          <a:xfrm>
            <a:off x="5927650" y="680965"/>
            <a:ext cx="5434927" cy="5432444"/>
          </a:xfrm>
          <a:prstGeom prst="rect">
            <a:avLst/>
          </a:prstGeom>
        </p:spPr>
      </p:pic>
      <p:sp>
        <p:nvSpPr>
          <p:cNvPr id="22" name="Rectangle 15">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7774" y="678699"/>
            <a:ext cx="823464" cy="54347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8" name="Straight Connector 17">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9EBF63BE-F976-487F-876C-30D079B2B6CB}"/>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8EB5424A-DE2D-494F-8098-161758A59BC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55299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Magnetisme, retning og distanse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2918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D3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95D2B1A-58F7-4C97-91C1-AD7647910CDF}"/>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Oppdeling og kardinalkurser</a:t>
            </a:r>
          </a:p>
        </p:txBody>
      </p:sp>
      <p:pic>
        <p:nvPicPr>
          <p:cNvPr id="5" name="Bilde 4" descr="Et bilde som inneholder objekt, klokke, innendørs, sitter&#10;&#10;Automatisk generert beskrivelse">
            <a:extLst>
              <a:ext uri="{FF2B5EF4-FFF2-40B4-BE49-F238E27FC236}">
                <a16:creationId xmlns:a16="http://schemas.microsoft.com/office/drawing/2014/main" id="{094F5BD2-C811-440F-A673-6A2715E1E2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3A899D4-A8EC-47C8-B555-E5581E42E765}"/>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Jordkloden og horisonten (slik vi ser det i et fly) deles opp i 360 grader </a:t>
            </a:r>
          </a:p>
          <a:p>
            <a:r>
              <a:rPr lang="nb-NO" sz="2000" dirty="0">
                <a:solidFill>
                  <a:srgbClr val="FFFFFF"/>
                </a:solidFill>
              </a:rPr>
              <a:t>Nord, øst, syd og vest kalles for kardinalkurser, og vi skriver gradene som:</a:t>
            </a:r>
          </a:p>
          <a:p>
            <a:r>
              <a:rPr lang="nb-NO" sz="2000" dirty="0">
                <a:solidFill>
                  <a:srgbClr val="FFFFFF"/>
                </a:solidFill>
              </a:rPr>
              <a:t>Nord er 360, 000 eller N</a:t>
            </a:r>
          </a:p>
          <a:p>
            <a:r>
              <a:rPr lang="nb-NO" sz="2000" dirty="0">
                <a:solidFill>
                  <a:srgbClr val="FFFFFF"/>
                </a:solidFill>
              </a:rPr>
              <a:t>Øst er 090 eller Ø («E»)</a:t>
            </a:r>
          </a:p>
          <a:p>
            <a:r>
              <a:rPr lang="nb-NO" sz="2000" dirty="0">
                <a:solidFill>
                  <a:srgbClr val="FFFFFF"/>
                </a:solidFill>
              </a:rPr>
              <a:t>Syd er 180 eller S</a:t>
            </a:r>
          </a:p>
          <a:p>
            <a:r>
              <a:rPr lang="nb-NO" sz="2000" dirty="0">
                <a:solidFill>
                  <a:srgbClr val="FFFFFF"/>
                </a:solidFill>
              </a:rPr>
              <a:t>Vest er 270 eller V («W»)</a:t>
            </a:r>
          </a:p>
        </p:txBody>
      </p:sp>
      <p:sp>
        <p:nvSpPr>
          <p:cNvPr id="4" name="Plassholder for dato 3">
            <a:extLst>
              <a:ext uri="{FF2B5EF4-FFF2-40B4-BE49-F238E27FC236}">
                <a16:creationId xmlns:a16="http://schemas.microsoft.com/office/drawing/2014/main" id="{91DBCAF1-AFAC-4206-8308-B0635030D63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9FC2765E-B4FC-40B0-8FC5-60E5C9A1F9C4}"/>
              </a:ext>
            </a:extLst>
          </p:cNvPr>
          <p:cNvSpPr>
            <a:spLocks noGrp="1"/>
          </p:cNvSpPr>
          <p:nvPr>
            <p:ph type="ftr" sz="quarter" idx="11"/>
          </p:nvPr>
        </p:nvSpPr>
        <p:spPr>
          <a:xfrm>
            <a:off x="7629099" y="6027157"/>
            <a:ext cx="4114800" cy="365125"/>
          </a:xfrm>
        </p:spPr>
        <p:txBody>
          <a:bodyPr/>
          <a:lstStyle/>
          <a:p>
            <a:r>
              <a:rPr lang="nb-NO" dirty="0"/>
              <a:t>Versjon 2.0</a:t>
            </a:r>
          </a:p>
        </p:txBody>
      </p:sp>
    </p:spTree>
    <p:extLst>
      <p:ext uri="{BB962C8B-B14F-4D97-AF65-F5344CB8AC3E}">
        <p14:creationId xmlns:p14="http://schemas.microsoft.com/office/powerpoint/2010/main" val="363298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0212CD-E14F-4857-BC77-A2A54CA9990A}"/>
              </a:ext>
            </a:extLst>
          </p:cNvPr>
          <p:cNvSpPr>
            <a:spLocks noGrp="1"/>
          </p:cNvSpPr>
          <p:nvPr>
            <p:ph type="title"/>
          </p:nvPr>
        </p:nvSpPr>
        <p:spPr>
          <a:xfrm>
            <a:off x="838200" y="365125"/>
            <a:ext cx="10515600" cy="1325563"/>
          </a:xfrm>
        </p:spPr>
        <p:txBody>
          <a:bodyPr>
            <a:normAutofit/>
          </a:bodyPr>
          <a:lstStyle/>
          <a:p>
            <a:r>
              <a:rPr lang="nb-NO" b="1"/>
              <a:t>Sann pol og magnetisk pol</a:t>
            </a:r>
            <a:endParaRPr lang="nb-NO" b="1" dirty="0"/>
          </a:p>
        </p:txBody>
      </p:sp>
      <p:pic>
        <p:nvPicPr>
          <p:cNvPr id="5" name="Plassholder for innhold 4" descr="Et bilde som inneholder stol, tegning&#10;&#10;Automatisk generert beskrivelse">
            <a:extLst>
              <a:ext uri="{FF2B5EF4-FFF2-40B4-BE49-F238E27FC236}">
                <a16:creationId xmlns:a16="http://schemas.microsoft.com/office/drawing/2014/main" id="{8C830161-B35D-4153-834A-D46DA61B6253}"/>
              </a:ext>
            </a:extLst>
          </p:cNvPr>
          <p:cNvPicPr>
            <a:picLocks noChangeAspect="1"/>
          </p:cNvPicPr>
          <p:nvPr/>
        </p:nvPicPr>
        <p:blipFill rotWithShape="1">
          <a:blip r:embed="rId2">
            <a:extLst>
              <a:ext uri="{28A0092B-C50C-407E-A947-70E740481C1C}">
                <a14:useLocalDpi xmlns:a14="http://schemas.microsoft.com/office/drawing/2010/main" val="0"/>
              </a:ext>
            </a:extLst>
          </a:blip>
          <a:srcRect r="3" b="301"/>
          <a:stretch/>
        </p:blipFill>
        <p:spPr>
          <a:xfrm>
            <a:off x="838199" y="1504252"/>
            <a:ext cx="4086225" cy="4988623"/>
          </a:xfrm>
          <a:prstGeom prst="rect">
            <a:avLst/>
          </a:prstGeom>
        </p:spPr>
      </p:pic>
      <p:sp>
        <p:nvSpPr>
          <p:cNvPr id="9" name="Content Placeholder 8">
            <a:extLst>
              <a:ext uri="{FF2B5EF4-FFF2-40B4-BE49-F238E27FC236}">
                <a16:creationId xmlns:a16="http://schemas.microsoft.com/office/drawing/2014/main" id="{CD9F39DC-DBBA-487A-B6BD-C8C0E4D2C23C}"/>
              </a:ext>
            </a:extLst>
          </p:cNvPr>
          <p:cNvSpPr>
            <a:spLocks noGrp="1"/>
          </p:cNvSpPr>
          <p:nvPr>
            <p:ph idx="1"/>
          </p:nvPr>
        </p:nvSpPr>
        <p:spPr>
          <a:xfrm>
            <a:off x="5150358" y="1822894"/>
            <a:ext cx="6717792" cy="4351338"/>
          </a:xfrm>
        </p:spPr>
        <p:txBody>
          <a:bodyPr>
            <a:normAutofit/>
          </a:bodyPr>
          <a:lstStyle/>
          <a:p>
            <a:r>
              <a:rPr lang="nb-NO" sz="2400" dirty="0"/>
              <a:t>På grunn av endringer i Jordens magnetiske indre, ligger ikke magnetisk nordpol og sydpol sammen med geografiske nordpol og sydpol </a:t>
            </a:r>
          </a:p>
          <a:p>
            <a:r>
              <a:rPr lang="nb-NO" sz="2400" dirty="0"/>
              <a:t>Men «vandrer» henholdsvis rundt geografisk nordpol og geografisk sydpol</a:t>
            </a:r>
          </a:p>
          <a:p>
            <a:r>
              <a:rPr lang="nb-NO" sz="2400" dirty="0"/>
              <a:t>Det blir en vinkel mellom retningen til geografisk nord- og sydpol og retningen til magnetisk nord- og sydpol</a:t>
            </a:r>
            <a:endParaRPr lang="en-US" sz="2400" dirty="0"/>
          </a:p>
        </p:txBody>
      </p:sp>
      <p:sp>
        <p:nvSpPr>
          <p:cNvPr id="3" name="Plassholder for dato 2">
            <a:extLst>
              <a:ext uri="{FF2B5EF4-FFF2-40B4-BE49-F238E27FC236}">
                <a16:creationId xmlns:a16="http://schemas.microsoft.com/office/drawing/2014/main" id="{FB8F6CED-D646-45A8-BB57-E4083590B454}"/>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1923E328-F2CE-42D3-8A62-96F1AC4D5212}"/>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07381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5D2B1A-58F7-4C97-91C1-AD7647910CDF}"/>
              </a:ext>
            </a:extLst>
          </p:cNvPr>
          <p:cNvSpPr>
            <a:spLocks noGrp="1"/>
          </p:cNvSpPr>
          <p:nvPr>
            <p:ph type="title"/>
          </p:nvPr>
        </p:nvSpPr>
        <p:spPr>
          <a:xfrm>
            <a:off x="4965430" y="629268"/>
            <a:ext cx="6586491" cy="1286160"/>
          </a:xfrm>
        </p:spPr>
        <p:txBody>
          <a:bodyPr anchor="b">
            <a:normAutofit/>
          </a:bodyPr>
          <a:lstStyle/>
          <a:p>
            <a:r>
              <a:rPr lang="nb-NO" sz="4000" b="1" dirty="0"/>
              <a:t>Variasjon, deklinasjon, misvisning – samme betydning</a:t>
            </a:r>
          </a:p>
        </p:txBody>
      </p:sp>
      <p:sp>
        <p:nvSpPr>
          <p:cNvPr id="3" name="Plassholder for innhold 2">
            <a:extLst>
              <a:ext uri="{FF2B5EF4-FFF2-40B4-BE49-F238E27FC236}">
                <a16:creationId xmlns:a16="http://schemas.microsoft.com/office/drawing/2014/main" id="{93A899D4-A8EC-47C8-B555-E5581E42E765}"/>
              </a:ext>
            </a:extLst>
          </p:cNvPr>
          <p:cNvSpPr>
            <a:spLocks noGrp="1"/>
          </p:cNvSpPr>
          <p:nvPr>
            <p:ph idx="1"/>
          </p:nvPr>
        </p:nvSpPr>
        <p:spPr>
          <a:xfrm>
            <a:off x="4965431" y="2438400"/>
            <a:ext cx="6586489" cy="3785419"/>
          </a:xfrm>
        </p:spPr>
        <p:txBody>
          <a:bodyPr>
            <a:normAutofit/>
          </a:bodyPr>
          <a:lstStyle/>
          <a:p>
            <a:r>
              <a:rPr lang="nb-NO" sz="2000" dirty="0"/>
              <a:t>Vinkelen mellom retningen til geografisk og retningen til magnetisk nord kaller vi for </a:t>
            </a:r>
            <a:r>
              <a:rPr lang="nb-NO" sz="2000" b="1" dirty="0"/>
              <a:t>misvisning</a:t>
            </a:r>
            <a:r>
              <a:rPr lang="nb-NO" sz="2000" dirty="0"/>
              <a:t> eller </a:t>
            </a:r>
            <a:r>
              <a:rPr lang="nb-NO" sz="2000" b="1" dirty="0"/>
              <a:t>variasjon</a:t>
            </a:r>
            <a:r>
              <a:rPr lang="nb-NO" sz="2000" dirty="0"/>
              <a:t> </a:t>
            </a:r>
          </a:p>
          <a:p>
            <a:r>
              <a:rPr lang="nb-NO" sz="2000" dirty="0"/>
              <a:t>Misvisningen øker når vi nærmer oss en av de magnetiske polene, men like viktig er at misvisningen forandrer seg hele tiden. Opplysninger om misvisning på en flyplass finner vi i AIP – del AD for den enkelte flyplass</a:t>
            </a:r>
          </a:p>
          <a:p>
            <a:r>
              <a:rPr lang="nb-NO" sz="2000" dirty="0"/>
              <a:t>Misvisningen har skjedd hurtigere de siste årene. I 1998 var misvisningen null i Oslo, mens i 2022 har den blitt mer enn fire grader øst.  Null misvisningen (agonen) ligger dette året midt ute i Nordsjøen. </a:t>
            </a:r>
          </a:p>
        </p:txBody>
      </p:sp>
      <p:pic>
        <p:nvPicPr>
          <p:cNvPr id="5" name="Picture 4">
            <a:extLst>
              <a:ext uri="{FF2B5EF4-FFF2-40B4-BE49-F238E27FC236}">
                <a16:creationId xmlns:a16="http://schemas.microsoft.com/office/drawing/2014/main" id="{D325AE40-32A3-4AF7-97A1-4A0D1590ACA0}"/>
              </a:ext>
            </a:extLst>
          </p:cNvPr>
          <p:cNvPicPr>
            <a:picLocks noChangeAspect="1"/>
          </p:cNvPicPr>
          <p:nvPr/>
        </p:nvPicPr>
        <p:blipFill rotWithShape="1">
          <a:blip r:embed="rId2"/>
          <a:srcRect l="55180" r="798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D8895"/>
            </a:solidFill>
          </a:ln>
        </p:spPr>
        <p:style>
          <a:lnRef idx="1">
            <a:schemeClr val="accent1"/>
          </a:lnRef>
          <a:fillRef idx="0">
            <a:schemeClr val="accent1"/>
          </a:fillRef>
          <a:effectRef idx="0">
            <a:schemeClr val="accent1"/>
          </a:effectRef>
          <a:fontRef idx="minor">
            <a:schemeClr val="tx1"/>
          </a:fontRef>
        </p:style>
      </p:cxnSp>
      <p:sp>
        <p:nvSpPr>
          <p:cNvPr id="4" name="Plassholder for dato 3">
            <a:extLst>
              <a:ext uri="{FF2B5EF4-FFF2-40B4-BE49-F238E27FC236}">
                <a16:creationId xmlns:a16="http://schemas.microsoft.com/office/drawing/2014/main" id="{B480337D-2739-4808-95FA-5D760E801289}"/>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DA6AABFA-74A3-45DB-AD2B-642C5A19D54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655820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199" y="963877"/>
            <a:ext cx="3621191"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dirty="0">
                <a:solidFill>
                  <a:schemeClr val="accent3">
                    <a:lumMod val="50000"/>
                  </a:schemeClr>
                </a:solidFill>
                <a:latin typeface="+mj-lt"/>
                <a:ea typeface="+mj-ea"/>
                <a:cs typeface="+mj-cs"/>
              </a:rPr>
              <a:t>Mål for undervisningen i Navigation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a:r>
              <a:rPr lang="nb-NO" sz="2400" dirty="0"/>
              <a:t>Å gi kunnskap om </a:t>
            </a:r>
          </a:p>
          <a:p>
            <a:pPr>
              <a:buFontTx/>
              <a:buChar char="-"/>
            </a:pPr>
            <a:r>
              <a:rPr lang="nb-NO" sz="2400" dirty="0"/>
              <a:t>grunnleggende navigasjon</a:t>
            </a:r>
          </a:p>
          <a:p>
            <a:pPr>
              <a:buFontTx/>
              <a:buChar char="-"/>
            </a:pPr>
            <a:r>
              <a:rPr lang="nb-NO" sz="2400" dirty="0"/>
              <a:t>beregninger og vurderinger før og underveis i en flyvning, samt</a:t>
            </a:r>
          </a:p>
          <a:p>
            <a:pPr>
              <a:buFontTx/>
              <a:buChar char="-"/>
            </a:pPr>
            <a:r>
              <a:rPr lang="nb-NO" sz="2400" dirty="0"/>
              <a:t>beste praksis </a:t>
            </a:r>
          </a:p>
          <a:p>
            <a:r>
              <a:rPr lang="nb-NO" sz="2400" dirty="0"/>
              <a:t>Spesielt med tanke på flysikkerhet og for å unngå hendelser, skader og ulykker</a:t>
            </a:r>
          </a:p>
        </p:txBody>
      </p:sp>
      <p:sp>
        <p:nvSpPr>
          <p:cNvPr id="4" name="Plassholder for dato 3">
            <a:extLst>
              <a:ext uri="{FF2B5EF4-FFF2-40B4-BE49-F238E27FC236}">
                <a16:creationId xmlns:a16="http://schemas.microsoft.com/office/drawing/2014/main" id="{B7116B00-CBCE-4277-957D-C51C0ACE0A7D}"/>
              </a:ext>
            </a:extLst>
          </p:cNvPr>
          <p:cNvSpPr>
            <a:spLocks noGrp="1"/>
          </p:cNvSpPr>
          <p:nvPr>
            <p:ph type="dt" sz="half" idx="10"/>
          </p:nvPr>
        </p:nvSpPr>
        <p:spPr/>
        <p:txBody>
          <a:bodyPr/>
          <a:lstStyle/>
          <a:p>
            <a:r>
              <a:rPr lang="nb-NO" dirty="0"/>
              <a:t>28.11.2023</a:t>
            </a:r>
          </a:p>
        </p:txBody>
      </p:sp>
      <p:sp>
        <p:nvSpPr>
          <p:cNvPr id="5" name="Plassholder for bunntekst 4">
            <a:extLst>
              <a:ext uri="{FF2B5EF4-FFF2-40B4-BE49-F238E27FC236}">
                <a16:creationId xmlns:a16="http://schemas.microsoft.com/office/drawing/2014/main" id="{ACF02189-5E0E-4482-93A6-F7498A80F327}"/>
              </a:ext>
            </a:extLst>
          </p:cNvPr>
          <p:cNvSpPr>
            <a:spLocks noGrp="1"/>
          </p:cNvSpPr>
          <p:nvPr>
            <p:ph type="ftr" sz="quarter" idx="11"/>
          </p:nvPr>
        </p:nvSpPr>
        <p:spPr/>
        <p:txBody>
          <a:bodyPr/>
          <a:lstStyle/>
          <a:p>
            <a:r>
              <a:rPr lang="nb-NO" dirty="0"/>
              <a:t>Versjon 2.1</a:t>
            </a:r>
          </a:p>
        </p:txBody>
      </p:sp>
    </p:spTree>
    <p:extLst>
      <p:ext uri="{BB962C8B-B14F-4D97-AF65-F5344CB8AC3E}">
        <p14:creationId xmlns:p14="http://schemas.microsoft.com/office/powerpoint/2010/main" val="328713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95D2B1A-58F7-4C97-91C1-AD7647910CDF}"/>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Jordens magnetiske felt, </a:t>
            </a:r>
            <a:r>
              <a:rPr lang="nb-NO" b="1" dirty="0" err="1">
                <a:solidFill>
                  <a:schemeClr val="accent1"/>
                </a:solidFill>
              </a:rPr>
              <a:t>dipvinkel</a:t>
            </a:r>
            <a:r>
              <a:rPr lang="nb-NO" b="1" dirty="0">
                <a:solidFill>
                  <a:schemeClr val="accent1"/>
                </a:solidFill>
              </a:rPr>
              <a:t> og inklinasjon</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3A899D4-A8EC-47C8-B555-E5581E42E765}"/>
              </a:ext>
            </a:extLst>
          </p:cNvPr>
          <p:cNvSpPr>
            <a:spLocks noGrp="1"/>
          </p:cNvSpPr>
          <p:nvPr>
            <p:ph idx="1"/>
          </p:nvPr>
        </p:nvSpPr>
        <p:spPr>
          <a:xfrm>
            <a:off x="4964515" y="648229"/>
            <a:ext cx="6377769" cy="4930246"/>
          </a:xfrm>
        </p:spPr>
        <p:txBody>
          <a:bodyPr anchor="ctr">
            <a:normAutofit/>
          </a:bodyPr>
          <a:lstStyle/>
          <a:p>
            <a:r>
              <a:rPr lang="nb-NO" sz="2200" dirty="0"/>
              <a:t>Jordkloden har et magnetisk felt som spenner fra magnetisk </a:t>
            </a:r>
            <a:r>
              <a:rPr lang="nb-NO" sz="2200" dirty="0" err="1"/>
              <a:t>nordpol</a:t>
            </a:r>
            <a:r>
              <a:rPr lang="nb-NO" sz="2200" dirty="0"/>
              <a:t> i nord til magnetisk sydpol i syd </a:t>
            </a:r>
          </a:p>
          <a:p>
            <a:r>
              <a:rPr lang="nb-NO" sz="2200" dirty="0"/>
              <a:t>Magnetfeltet er horisontale linjer som går fra pol til pol og skråner ned mot polpunktet gjennom jordoverflaten (inklinasjon) </a:t>
            </a:r>
          </a:p>
          <a:p>
            <a:r>
              <a:rPr lang="nb-NO" sz="2200" dirty="0"/>
              <a:t>Det kaller vi for </a:t>
            </a:r>
            <a:r>
              <a:rPr lang="nb-NO" sz="2200" dirty="0" err="1"/>
              <a:t>dip</a:t>
            </a:r>
            <a:r>
              <a:rPr lang="nb-NO" sz="2200" dirty="0"/>
              <a:t>-vinkelen, og ved de magnetiske polene er denne nitti grader (på Ekvator null grader) </a:t>
            </a:r>
          </a:p>
          <a:p>
            <a:r>
              <a:rPr lang="nb-NO" sz="2200" dirty="0"/>
              <a:t>Siden magneten (nålen) i kompasset følger Jordens magnetiske felt, betyr det at kompasset blir mer og mer ubrukbart dess lengre nord vi beveger oss på den nordlige halvkule, over 75 grader breddegrad vil kompassnålen vri seg så mye ned mot bakken at det blir vanskelig å bruke kompasset</a:t>
            </a:r>
          </a:p>
          <a:p>
            <a:r>
              <a:rPr lang="nb-NO" sz="2200" dirty="0"/>
              <a:t>Lenke til «</a:t>
            </a:r>
            <a:r>
              <a:rPr lang="nb-NO" sz="2200" dirty="0">
                <a:hlinkClick r:id="rId2"/>
              </a:rPr>
              <a:t>Historisk modell for misvisning</a:t>
            </a:r>
            <a:r>
              <a:rPr lang="nb-NO" sz="2200" dirty="0"/>
              <a:t>»</a:t>
            </a:r>
          </a:p>
        </p:txBody>
      </p:sp>
      <p:sp>
        <p:nvSpPr>
          <p:cNvPr id="4" name="Plassholder for dato 3">
            <a:extLst>
              <a:ext uri="{FF2B5EF4-FFF2-40B4-BE49-F238E27FC236}">
                <a16:creationId xmlns:a16="http://schemas.microsoft.com/office/drawing/2014/main" id="{B0B8116D-5F86-46E0-8D9F-56E1C05608F9}"/>
              </a:ext>
            </a:extLst>
          </p:cNvPr>
          <p:cNvSpPr>
            <a:spLocks noGrp="1"/>
          </p:cNvSpPr>
          <p:nvPr>
            <p:ph type="dt" sz="half" idx="10"/>
          </p:nvPr>
        </p:nvSpPr>
        <p:spPr/>
        <p:txBody>
          <a:bodyPr/>
          <a:lstStyle/>
          <a:p>
            <a:r>
              <a:rPr lang="nb-NO" dirty="0"/>
              <a:t>17.11.2022</a:t>
            </a:r>
          </a:p>
        </p:txBody>
      </p:sp>
      <p:sp>
        <p:nvSpPr>
          <p:cNvPr id="5" name="Plassholder for bunntekst 4">
            <a:extLst>
              <a:ext uri="{FF2B5EF4-FFF2-40B4-BE49-F238E27FC236}">
                <a16:creationId xmlns:a16="http://schemas.microsoft.com/office/drawing/2014/main" id="{D9385CAA-8328-47A3-A4D3-6CC859FB3A14}"/>
              </a:ext>
            </a:extLst>
          </p:cNvPr>
          <p:cNvSpPr>
            <a:spLocks noGrp="1"/>
          </p:cNvSpPr>
          <p:nvPr>
            <p:ph type="ftr" sz="quarter" idx="11"/>
          </p:nvPr>
        </p:nvSpPr>
        <p:spPr/>
        <p:txBody>
          <a:bodyPr/>
          <a:lstStyle/>
          <a:p>
            <a:r>
              <a:rPr lang="nb-NO" dirty="0"/>
              <a:t>Versjon 2.1</a:t>
            </a:r>
          </a:p>
        </p:txBody>
      </p:sp>
    </p:spTree>
    <p:extLst>
      <p:ext uri="{BB962C8B-B14F-4D97-AF65-F5344CB8AC3E}">
        <p14:creationId xmlns:p14="http://schemas.microsoft.com/office/powerpoint/2010/main" val="1778409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4655970-5405-45DD-B5EB-5D5D226B49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24755" y="72727"/>
            <a:ext cx="11427553" cy="6662871"/>
          </a:xfrm>
        </p:spPr>
      </p:pic>
      <p:sp>
        <p:nvSpPr>
          <p:cNvPr id="2" name="Tittel 1">
            <a:extLst>
              <a:ext uri="{FF2B5EF4-FFF2-40B4-BE49-F238E27FC236}">
                <a16:creationId xmlns:a16="http://schemas.microsoft.com/office/drawing/2014/main" id="{157E628A-E9D2-4B9C-B5CF-F229525CED5F}"/>
              </a:ext>
            </a:extLst>
          </p:cNvPr>
          <p:cNvSpPr>
            <a:spLocks noGrp="1"/>
          </p:cNvSpPr>
          <p:nvPr>
            <p:ph type="title"/>
          </p:nvPr>
        </p:nvSpPr>
        <p:spPr>
          <a:xfrm>
            <a:off x="838200" y="317279"/>
            <a:ext cx="4775791" cy="1325563"/>
          </a:xfrm>
        </p:spPr>
        <p:txBody>
          <a:bodyPr/>
          <a:lstStyle/>
          <a:p>
            <a:pPr algn="ctr"/>
            <a:r>
              <a:rPr lang="nb-NO" b="1" dirty="0">
                <a:solidFill>
                  <a:srgbClr val="002060"/>
                </a:solidFill>
              </a:rPr>
              <a:t>Agoner og isogoner</a:t>
            </a:r>
            <a:br>
              <a:rPr lang="nb-NO" b="1" dirty="0">
                <a:solidFill>
                  <a:srgbClr val="002060"/>
                </a:solidFill>
              </a:rPr>
            </a:br>
            <a:r>
              <a:rPr lang="nb-NO" sz="2800" b="1" dirty="0">
                <a:solidFill>
                  <a:srgbClr val="002060"/>
                </a:solidFill>
              </a:rPr>
              <a:t>2024</a:t>
            </a:r>
          </a:p>
        </p:txBody>
      </p:sp>
      <p:sp>
        <p:nvSpPr>
          <p:cNvPr id="3" name="Plassholder for dato 2">
            <a:extLst>
              <a:ext uri="{FF2B5EF4-FFF2-40B4-BE49-F238E27FC236}">
                <a16:creationId xmlns:a16="http://schemas.microsoft.com/office/drawing/2014/main" id="{33BB4A67-A795-4935-848E-8521ABB8C3EF}"/>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5287B86D-A250-428F-8921-A7B99689ADCF}"/>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37875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C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E3B8643-1220-4CC0-93D9-8DECFC3A6D8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Deviasjon</a:t>
            </a:r>
          </a:p>
        </p:txBody>
      </p:sp>
      <p:pic>
        <p:nvPicPr>
          <p:cNvPr id="5" name="Bilde 4">
            <a:extLst>
              <a:ext uri="{FF2B5EF4-FFF2-40B4-BE49-F238E27FC236}">
                <a16:creationId xmlns:a16="http://schemas.microsoft.com/office/drawing/2014/main" id="{C2AE0B4D-A067-48D5-BD22-64C1D0F589ED}"/>
              </a:ext>
            </a:extLst>
          </p:cNvPr>
          <p:cNvPicPr>
            <a:picLocks noChangeAspect="1"/>
          </p:cNvPicPr>
          <p:nvPr/>
        </p:nvPicPr>
        <p:blipFill>
          <a:blip r:embed="rId2">
            <a:extLst>
              <a:ext uri="{28A0092B-C50C-407E-A947-70E740481C1C}">
                <a14:useLocalDpi xmlns:a14="http://schemas.microsoft.com/office/drawing/2010/main" val="0"/>
              </a:ext>
            </a:extLst>
          </a:blip>
          <a:srcRect l="1561" r="156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667C23-E256-4E9C-8733-0C94D65E9ACC}"/>
              </a:ext>
            </a:extLst>
          </p:cNvPr>
          <p:cNvSpPr>
            <a:spLocks noGrp="1"/>
          </p:cNvSpPr>
          <p:nvPr>
            <p:ph idx="1"/>
          </p:nvPr>
        </p:nvSpPr>
        <p:spPr>
          <a:xfrm>
            <a:off x="8029319" y="917725"/>
            <a:ext cx="3424739" cy="4852362"/>
          </a:xfrm>
        </p:spPr>
        <p:txBody>
          <a:bodyPr anchor="ctr">
            <a:normAutofit/>
          </a:bodyPr>
          <a:lstStyle/>
          <a:p>
            <a:endParaRPr lang="nb-NO" sz="2000">
              <a:solidFill>
                <a:srgbClr val="FFFFFF"/>
              </a:solidFill>
            </a:endParaRPr>
          </a:p>
          <a:p>
            <a:pPr marL="0" indent="0">
              <a:buNone/>
            </a:pPr>
            <a:r>
              <a:rPr lang="nb-NO" sz="2000">
                <a:solidFill>
                  <a:srgbClr val="FFFFFF"/>
                </a:solidFill>
              </a:rPr>
              <a:t>Deviasjon («deviation») – forstyrrelser på grunn av lokale magnetiske felt i flyet </a:t>
            </a:r>
          </a:p>
          <a:p>
            <a:endParaRPr lang="nb-NO" sz="2000">
              <a:solidFill>
                <a:srgbClr val="FFFFFF"/>
              </a:solidFill>
            </a:endParaRPr>
          </a:p>
        </p:txBody>
      </p:sp>
      <p:sp>
        <p:nvSpPr>
          <p:cNvPr id="4" name="Plassholder for dato 3">
            <a:extLst>
              <a:ext uri="{FF2B5EF4-FFF2-40B4-BE49-F238E27FC236}">
                <a16:creationId xmlns:a16="http://schemas.microsoft.com/office/drawing/2014/main" id="{12905B58-F96B-4117-AAEB-D5DB353401A1}"/>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210403BB-6C87-4CA5-A327-1BB74D0844A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818235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676E778-662F-437D-BFC2-8936AC426A17}"/>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Oversikt begreper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7C4CED9-DC61-4E74-BA0F-85B71F5F356C}"/>
              </a:ext>
            </a:extLst>
          </p:cNvPr>
          <p:cNvSpPr>
            <a:spLocks noGrp="1"/>
          </p:cNvSpPr>
          <p:nvPr>
            <p:ph idx="1"/>
          </p:nvPr>
        </p:nvSpPr>
        <p:spPr>
          <a:xfrm>
            <a:off x="4976031" y="963877"/>
            <a:ext cx="6377769" cy="4930246"/>
          </a:xfrm>
        </p:spPr>
        <p:txBody>
          <a:bodyPr anchor="ctr">
            <a:normAutofit/>
          </a:bodyPr>
          <a:lstStyle/>
          <a:p>
            <a:r>
              <a:rPr lang="nb-NO" sz="2200" dirty="0"/>
              <a:t>Det er lett å forveksle inklinasjon, deklinasjon og deviasjon, så vi summerer opp: </a:t>
            </a:r>
          </a:p>
          <a:p>
            <a:r>
              <a:rPr lang="nb-NO" sz="2200" dirty="0"/>
              <a:t>Inklinasjon («inclination») – er hvor mye jordens magnetiske felt skråner ned mot jordoverflaten </a:t>
            </a:r>
          </a:p>
          <a:p>
            <a:r>
              <a:rPr lang="nb-NO" sz="2200" dirty="0"/>
              <a:t>Variasjon («variation») eller misvisning, er vinkelforskjellen mellom retningen på geografisk og magnetisk nord </a:t>
            </a:r>
          </a:p>
          <a:p>
            <a:r>
              <a:rPr lang="nb-NO" sz="2200" dirty="0"/>
              <a:t>Deviasjon («deviation») – er forstyrrelser på grunn av lokale magnetiske felt i flyet </a:t>
            </a:r>
          </a:p>
          <a:p>
            <a:r>
              <a:rPr lang="nb-NO" sz="2200" dirty="0"/>
              <a:t>Agon –linje tegnet på et kart som går gjennom områder med null variasjon</a:t>
            </a:r>
          </a:p>
          <a:p>
            <a:r>
              <a:rPr lang="nb-NO" sz="2200" dirty="0"/>
              <a:t>Isogon – linje tegnet på et kart som går gjennom områder med samme variasjon</a:t>
            </a:r>
          </a:p>
          <a:p>
            <a:endParaRPr lang="nb-NO" sz="2200" dirty="0"/>
          </a:p>
        </p:txBody>
      </p:sp>
      <p:sp>
        <p:nvSpPr>
          <p:cNvPr id="4" name="Plassholder for dato 3">
            <a:extLst>
              <a:ext uri="{FF2B5EF4-FFF2-40B4-BE49-F238E27FC236}">
                <a16:creationId xmlns:a16="http://schemas.microsoft.com/office/drawing/2014/main" id="{0E3B43B7-2DF0-4196-B8DA-66FC731E8E61}"/>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CFA044A0-DA44-4958-868B-92330DABE0F1}"/>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947699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Kart og kompass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521184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54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3C8534B-669C-4468-BF10-A501F2D1281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Kart</a:t>
            </a:r>
          </a:p>
        </p:txBody>
      </p:sp>
      <p:pic>
        <p:nvPicPr>
          <p:cNvPr id="9" name="Bilde 8" descr="Et bilde som inneholder tekst, kart&#10;&#10;Automatisk generert beskrivelse">
            <a:extLst>
              <a:ext uri="{FF2B5EF4-FFF2-40B4-BE49-F238E27FC236}">
                <a16:creationId xmlns:a16="http://schemas.microsoft.com/office/drawing/2014/main" id="{2B190008-C53C-4DD4-88B9-A9F64BF0282A}"/>
              </a:ext>
            </a:extLst>
          </p:cNvPr>
          <p:cNvPicPr>
            <a:picLocks noChangeAspect="1"/>
          </p:cNvPicPr>
          <p:nvPr/>
        </p:nvPicPr>
        <p:blipFill rotWithShape="1">
          <a:blip r:embed="rId2">
            <a:extLst>
              <a:ext uri="{28A0092B-C50C-407E-A947-70E740481C1C}">
                <a14:useLocalDpi xmlns:a14="http://schemas.microsoft.com/office/drawing/2010/main" val="0"/>
              </a:ext>
            </a:extLst>
          </a:blip>
          <a:srcRect t="11502" r="-1" b="40053"/>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1C8C606-19B3-4739-BA8B-5DA55C4A3B41}"/>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Et flatt og forminsket bilde av jordkloden</a:t>
            </a:r>
          </a:p>
          <a:p>
            <a:r>
              <a:rPr lang="nb-NO" sz="2000" dirty="0">
                <a:solidFill>
                  <a:srgbClr val="FFFFFF"/>
                </a:solidFill>
              </a:rPr>
              <a:t>Alle kart er tegnet i en gitt målestokk</a:t>
            </a:r>
          </a:p>
          <a:p>
            <a:r>
              <a:rPr lang="nb-NO" sz="2000" dirty="0">
                <a:solidFill>
                  <a:srgbClr val="FFFFFF"/>
                </a:solidFill>
              </a:rPr>
              <a:t>Målestokk er forholdet mellom avstanden vi måler på et fysisk kart og reell avstand i terrenget</a:t>
            </a:r>
          </a:p>
          <a:p>
            <a:r>
              <a:rPr lang="nb-NO" sz="2000" dirty="0">
                <a:solidFill>
                  <a:srgbClr val="FFFFFF"/>
                </a:solidFill>
              </a:rPr>
              <a:t>En målestokk på 1:500 000 betyr at alle avstander vi måler på kartet er 500 000 ganger lengre i virkeligheten. 1 cm = 500 000 cm = 5000 meter i virkeligheten</a:t>
            </a:r>
          </a:p>
        </p:txBody>
      </p:sp>
      <p:sp>
        <p:nvSpPr>
          <p:cNvPr id="4" name="Plassholder for dato 3">
            <a:extLst>
              <a:ext uri="{FF2B5EF4-FFF2-40B4-BE49-F238E27FC236}">
                <a16:creationId xmlns:a16="http://schemas.microsoft.com/office/drawing/2014/main" id="{A53C915E-129D-49F0-91A9-44FEE7BF0BD0}"/>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0A464BEF-7633-47A3-9741-E0A1757633D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573347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2E56131C-BFF8-447A-97F9-96F30203BE23}"/>
              </a:ext>
            </a:extLst>
          </p:cNvPr>
          <p:cNvSpPr>
            <a:spLocks noGrp="1"/>
          </p:cNvSpPr>
          <p:nvPr>
            <p:ph type="title"/>
          </p:nvPr>
        </p:nvSpPr>
        <p:spPr>
          <a:xfrm>
            <a:off x="838200" y="365125"/>
            <a:ext cx="10515599" cy="1325563"/>
          </a:xfrm>
        </p:spPr>
        <p:txBody>
          <a:bodyPr>
            <a:normAutofit/>
          </a:bodyPr>
          <a:lstStyle/>
          <a:p>
            <a:r>
              <a:rPr lang="nb-NO" b="1" dirty="0"/>
              <a:t>Regne distanser ut fra målestokk</a:t>
            </a:r>
          </a:p>
        </p:txBody>
      </p:sp>
      <p:sp>
        <p:nvSpPr>
          <p:cNvPr id="3" name="Plassholder for innhold 2">
            <a:extLst>
              <a:ext uri="{FF2B5EF4-FFF2-40B4-BE49-F238E27FC236}">
                <a16:creationId xmlns:a16="http://schemas.microsoft.com/office/drawing/2014/main" id="{57D22CE1-CEA6-429D-90AA-A6BFF7728DD7}"/>
              </a:ext>
            </a:extLst>
          </p:cNvPr>
          <p:cNvSpPr>
            <a:spLocks noGrp="1"/>
          </p:cNvSpPr>
          <p:nvPr>
            <p:ph idx="1"/>
          </p:nvPr>
        </p:nvSpPr>
        <p:spPr>
          <a:xfrm>
            <a:off x="838200" y="1825625"/>
            <a:ext cx="5393361" cy="4351338"/>
          </a:xfrm>
        </p:spPr>
        <p:txBody>
          <a:bodyPr>
            <a:normAutofit/>
          </a:bodyPr>
          <a:lstStyle/>
          <a:p>
            <a:r>
              <a:rPr lang="nb-NO" dirty="0"/>
              <a:t>Målestokk 1:150 000. Hvor langt er 8 cm på kartet i meter på bakken?</a:t>
            </a:r>
          </a:p>
          <a:p>
            <a:r>
              <a:rPr lang="nb-NO" dirty="0"/>
              <a:t>150 000 x 8/100 = 12 000 meter</a:t>
            </a:r>
          </a:p>
          <a:p>
            <a:r>
              <a:rPr lang="nb-NO" dirty="0"/>
              <a:t>Målestokk 1:500 000. Hvor mange centimeter på kartet er 20 000 meter på bakken?</a:t>
            </a:r>
          </a:p>
          <a:p>
            <a:r>
              <a:rPr lang="nb-NO" dirty="0"/>
              <a:t>20 000/500 000 x 100 = 4 centimeter</a:t>
            </a:r>
          </a:p>
        </p:txBody>
      </p:sp>
      <p:pic>
        <p:nvPicPr>
          <p:cNvPr id="5" name="Bilde 4" descr="Et bilde som inneholder elektronikk, fjernkontroll, bord, svart&#10;&#10;Automatisk generert beskrivelse">
            <a:extLst>
              <a:ext uri="{FF2B5EF4-FFF2-40B4-BE49-F238E27FC236}">
                <a16:creationId xmlns:a16="http://schemas.microsoft.com/office/drawing/2014/main" id="{D62424B2-79A5-4474-AFA2-46208A3F7A6A}"/>
              </a:ext>
            </a:extLst>
          </p:cNvPr>
          <p:cNvPicPr>
            <a:picLocks noChangeAspect="1"/>
          </p:cNvPicPr>
          <p:nvPr/>
        </p:nvPicPr>
        <p:blipFill rotWithShape="1">
          <a:blip r:embed="rId2">
            <a:extLst>
              <a:ext uri="{28A0092B-C50C-407E-A947-70E740481C1C}">
                <a14:useLocalDpi xmlns:a14="http://schemas.microsoft.com/office/drawing/2010/main" val="0"/>
              </a:ext>
            </a:extLst>
          </a:blip>
          <a:srcRect l="17611" r="15638" b="-1"/>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95B1425B-8206-451C-8D42-4084593FF2C4}"/>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8ACBF19-CD70-4832-8589-8150CD30412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663871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DD89D62-9116-43E5-A4BD-276CA818750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VFR-flykart</a:t>
            </a:r>
          </a:p>
        </p:txBody>
      </p:sp>
      <p:sp>
        <p:nvSpPr>
          <p:cNvPr id="3" name="Plassholder for innhold 2">
            <a:extLst>
              <a:ext uri="{FF2B5EF4-FFF2-40B4-BE49-F238E27FC236}">
                <a16:creationId xmlns:a16="http://schemas.microsoft.com/office/drawing/2014/main" id="{180E62CD-6FF8-47BA-97FB-FDDE014F2AB3}"/>
              </a:ext>
            </a:extLst>
          </p:cNvPr>
          <p:cNvSpPr>
            <a:spLocks noGrp="1"/>
          </p:cNvSpPr>
          <p:nvPr>
            <p:ph idx="1"/>
          </p:nvPr>
        </p:nvSpPr>
        <p:spPr>
          <a:xfrm>
            <a:off x="643467" y="2638043"/>
            <a:ext cx="3499907" cy="3415623"/>
          </a:xfrm>
        </p:spPr>
        <p:txBody>
          <a:bodyPr>
            <a:normAutofit/>
          </a:bodyPr>
          <a:lstStyle/>
          <a:p>
            <a:r>
              <a:rPr lang="nb-NO" sz="2000" dirty="0"/>
              <a:t>Topografiske kart som er påført informasjon som terreng, luftrom , radionavigasjonshjelpemidler og flyplasser</a:t>
            </a:r>
          </a:p>
          <a:p>
            <a:r>
              <a:rPr lang="nb-NO" sz="2000" dirty="0"/>
              <a:t>Terrenginformasjon fremstilles ved hjelp av høydekurver som kalles for koter</a:t>
            </a:r>
          </a:p>
          <a:p>
            <a:r>
              <a:rPr lang="nb-NO" sz="2000" dirty="0"/>
              <a:t>Distansen mellom to koter kalles for ekvidistanse</a:t>
            </a:r>
          </a:p>
        </p:txBody>
      </p:sp>
      <p:pic>
        <p:nvPicPr>
          <p:cNvPr id="7" name="Bilde 6">
            <a:extLst>
              <a:ext uri="{FF2B5EF4-FFF2-40B4-BE49-F238E27FC236}">
                <a16:creationId xmlns:a16="http://schemas.microsoft.com/office/drawing/2014/main" id="{2C8F4CE0-F112-4205-A188-2330C81A9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032" y="423675"/>
            <a:ext cx="5640404" cy="6207243"/>
          </a:xfrm>
          <a:prstGeom prst="rect">
            <a:avLst/>
          </a:prstGeom>
        </p:spPr>
      </p:pic>
      <p:sp>
        <p:nvSpPr>
          <p:cNvPr id="4" name="Plassholder for dato 3">
            <a:extLst>
              <a:ext uri="{FF2B5EF4-FFF2-40B4-BE49-F238E27FC236}">
                <a16:creationId xmlns:a16="http://schemas.microsoft.com/office/drawing/2014/main" id="{71C9A4BB-A8DC-4D59-BF8C-FAA13FB86704}"/>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7012DCF5-A70F-4C06-8C3A-AB4D481DD1DF}"/>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84809446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1683CE-53DD-49C3-9A2E-51B7E95E77BA}"/>
              </a:ext>
            </a:extLst>
          </p:cNvPr>
          <p:cNvSpPr>
            <a:spLocks noGrp="1"/>
          </p:cNvSpPr>
          <p:nvPr>
            <p:ph type="title"/>
          </p:nvPr>
        </p:nvSpPr>
        <p:spPr>
          <a:xfrm>
            <a:off x="655320" y="365125"/>
            <a:ext cx="5120114" cy="1692794"/>
          </a:xfrm>
        </p:spPr>
        <p:txBody>
          <a:bodyPr>
            <a:normAutofit/>
          </a:bodyPr>
          <a:lstStyle/>
          <a:p>
            <a:r>
              <a:rPr lang="nb-NO" b="1"/>
              <a:t>Rammeinformasjon på VFR-flykart</a:t>
            </a:r>
            <a:endParaRPr lang="nb-NO" b="1" dirty="0"/>
          </a:p>
        </p:txBody>
      </p:sp>
      <p:cxnSp>
        <p:nvCxnSpPr>
          <p:cNvPr id="12"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D7536A5-B5CA-4590-97FE-2BD8A26D1B08}"/>
              </a:ext>
            </a:extLst>
          </p:cNvPr>
          <p:cNvSpPr>
            <a:spLocks noGrp="1"/>
          </p:cNvSpPr>
          <p:nvPr>
            <p:ph idx="1"/>
          </p:nvPr>
        </p:nvSpPr>
        <p:spPr>
          <a:xfrm>
            <a:off x="655321" y="2575034"/>
            <a:ext cx="5120113" cy="3462228"/>
          </a:xfrm>
        </p:spPr>
        <p:txBody>
          <a:bodyPr>
            <a:normAutofit/>
          </a:bodyPr>
          <a:lstStyle/>
          <a:p>
            <a:r>
              <a:rPr lang="nb-NO" sz="2000" dirty="0"/>
              <a:t>Viktig informasjon om kartet, står i tilknytting til kartbildet og består blant annet av kartsymboler. Disse forteller oss det vi trenger å vite om terreng, byer og luftrom langs den ruten vi skal fly </a:t>
            </a:r>
          </a:p>
          <a:p>
            <a:r>
              <a:rPr lang="nb-NO" sz="2000" dirty="0"/>
              <a:t>I tillegg finner vi hvilken projeksjon som er brukt når kartet ble produsert og hvilken geodetisk datum som er brukt</a:t>
            </a:r>
          </a:p>
          <a:p>
            <a:r>
              <a:rPr lang="nb-NO" sz="2000" dirty="0"/>
              <a:t>Rammeinformasjonen gjør oss med andre ord i stand til å bruke kartet på en effektiv og fornuftig måte </a:t>
            </a:r>
          </a:p>
        </p:txBody>
      </p:sp>
      <p:pic>
        <p:nvPicPr>
          <p:cNvPr id="5" name="Bilde 4" descr="Et bilde som inneholder tekst&#10;&#10;Automatisk generert beskrivelse">
            <a:extLst>
              <a:ext uri="{FF2B5EF4-FFF2-40B4-BE49-F238E27FC236}">
                <a16:creationId xmlns:a16="http://schemas.microsoft.com/office/drawing/2014/main" id="{321C9A41-2ACF-4977-B956-9C9AEB0714D1}"/>
              </a:ext>
            </a:extLst>
          </p:cNvPr>
          <p:cNvPicPr>
            <a:picLocks noChangeAspect="1"/>
          </p:cNvPicPr>
          <p:nvPr/>
        </p:nvPicPr>
        <p:blipFill rotWithShape="1">
          <a:blip r:embed="rId2">
            <a:extLst>
              <a:ext uri="{28A0092B-C50C-407E-A947-70E740481C1C}">
                <a14:useLocalDpi xmlns:a14="http://schemas.microsoft.com/office/drawing/2010/main" val="0"/>
              </a:ext>
            </a:extLst>
          </a:blip>
          <a:srcRect r="1" b="2151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ssholder for dato 3">
            <a:extLst>
              <a:ext uri="{FF2B5EF4-FFF2-40B4-BE49-F238E27FC236}">
                <a16:creationId xmlns:a16="http://schemas.microsoft.com/office/drawing/2014/main" id="{26183549-4B49-4F63-97E5-ED252EA1F3EA}"/>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A347CABC-E7FD-4097-96F2-BA6A08660C6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765117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8E2486C-21FC-42D0-9190-58E89E084E27}"/>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Ønskede egenskaper VFR-flykart</a:t>
            </a:r>
          </a:p>
        </p:txBody>
      </p:sp>
      <p:pic>
        <p:nvPicPr>
          <p:cNvPr id="5" name="Bilde 4">
            <a:extLst>
              <a:ext uri="{FF2B5EF4-FFF2-40B4-BE49-F238E27FC236}">
                <a16:creationId xmlns:a16="http://schemas.microsoft.com/office/drawing/2014/main" id="{916E9556-80B5-4A6C-8347-0C36167AB026}"/>
              </a:ext>
            </a:extLst>
          </p:cNvPr>
          <p:cNvPicPr>
            <a:picLocks noChangeAspect="1"/>
          </p:cNvPicPr>
          <p:nvPr/>
        </p:nvPicPr>
        <p:blipFill>
          <a:blip r:embed="rId2">
            <a:extLst>
              <a:ext uri="{28A0092B-C50C-407E-A947-70E740481C1C}">
                <a14:useLocalDpi xmlns:a14="http://schemas.microsoft.com/office/drawing/2010/main" val="0"/>
              </a:ext>
            </a:extLst>
          </a:blip>
          <a:srcRect l="24" r="2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F6A8D9C3-94E6-4B00-8D28-221E2E3EB11E}"/>
              </a:ext>
            </a:extLst>
          </p:cNvPr>
          <p:cNvSpPr>
            <a:spLocks noGrp="1"/>
          </p:cNvSpPr>
          <p:nvPr>
            <p:ph idx="1"/>
          </p:nvPr>
        </p:nvSpPr>
        <p:spPr>
          <a:xfrm>
            <a:off x="8029319" y="632860"/>
            <a:ext cx="3638425" cy="5592278"/>
          </a:xfrm>
        </p:spPr>
        <p:txBody>
          <a:bodyPr anchor="ctr">
            <a:normAutofit fontScale="92500" lnSpcReduction="20000"/>
          </a:bodyPr>
          <a:lstStyle/>
          <a:p>
            <a:r>
              <a:rPr lang="nb-NO" sz="2200" dirty="0">
                <a:solidFill>
                  <a:srgbClr val="FFFFFF"/>
                </a:solidFill>
              </a:rPr>
              <a:t>Et kart er et flatt bilde (projeksjon) av en klode, og det vil være feil i kartet, da det ikke er mulig å avbilde kloden på en slik måte at alle vinkler, flater og lengder er korrekte</a:t>
            </a:r>
          </a:p>
          <a:p>
            <a:r>
              <a:rPr lang="nb-NO" sz="2200" dirty="0">
                <a:solidFill>
                  <a:srgbClr val="FFFFFF"/>
                </a:solidFill>
              </a:rPr>
              <a:t>Vi snakker derfor om at kartet enten har en lengdefeil, flatefeil eller vinkelfeil, og om det er avstandstro (ekvidistant), flatetro (ekvivalent) eller vinkeltro (konformt)</a:t>
            </a:r>
          </a:p>
          <a:p>
            <a:r>
              <a:rPr lang="nb-NO" sz="2200" dirty="0">
                <a:solidFill>
                  <a:srgbClr val="FFFFFF"/>
                </a:solidFill>
              </a:rPr>
              <a:t>Avstandstro: Distansen er korrekt langs visse linjer </a:t>
            </a:r>
          </a:p>
          <a:p>
            <a:r>
              <a:rPr lang="nb-NO" sz="2200" dirty="0">
                <a:solidFill>
                  <a:srgbClr val="FFFFFF"/>
                </a:solidFill>
              </a:rPr>
              <a:t>Flatetro: Alle flater er forminsket i samme forhold – gir riktig areal på kartet </a:t>
            </a:r>
          </a:p>
          <a:p>
            <a:r>
              <a:rPr lang="nb-NO" sz="2200" dirty="0">
                <a:solidFill>
                  <a:srgbClr val="FFFFFF"/>
                </a:solidFill>
              </a:rPr>
              <a:t>Vinkeltro: Flatene har riktig form, men er ikke respektivt i riktig størrelse </a:t>
            </a:r>
          </a:p>
          <a:p>
            <a:pPr marL="0" indent="0">
              <a:buNone/>
            </a:pPr>
            <a:endParaRPr lang="nb-NO" sz="2000" dirty="0">
              <a:solidFill>
                <a:srgbClr val="FFFFFF"/>
              </a:solidFill>
            </a:endParaRPr>
          </a:p>
        </p:txBody>
      </p:sp>
      <p:sp>
        <p:nvSpPr>
          <p:cNvPr id="4" name="Plassholder for dato 3">
            <a:extLst>
              <a:ext uri="{FF2B5EF4-FFF2-40B4-BE49-F238E27FC236}">
                <a16:creationId xmlns:a16="http://schemas.microsoft.com/office/drawing/2014/main" id="{D075E135-3B21-4C4C-B72D-0C75E3C0659A}"/>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66A09DFB-ACE2-4AC9-A713-9390C532EC55}"/>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086792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643468" y="623392"/>
            <a:ext cx="3363974" cy="1607060"/>
          </a:xfrm>
          <a:prstGeom prst="rect">
            <a:avLst/>
          </a:prstGeom>
          <a:noFill/>
          <a:ln w="19050">
            <a:solidFill>
              <a:schemeClr val="tx1"/>
            </a:solidFill>
          </a:ln>
        </p:spPr>
        <p:txBody>
          <a:bodyPr vert="horz" wrap="square" lIns="91440" tIns="45720" rIns="91440" bIns="45720" rtlCol="0" anchor="ctr">
            <a:normAutofit/>
          </a:bodyPr>
          <a:lstStyle/>
          <a:p>
            <a:pPr algn="ctr">
              <a:lnSpc>
                <a:spcPct val="90000"/>
              </a:lnSpc>
              <a:spcBef>
                <a:spcPct val="0"/>
              </a:spcBef>
              <a:spcAft>
                <a:spcPts val="600"/>
              </a:spcAft>
            </a:pPr>
            <a:r>
              <a:rPr lang="en-US" sz="2800" b="1" kern="1200">
                <a:solidFill>
                  <a:schemeClr val="tx1"/>
                </a:solidFill>
                <a:latin typeface="+mj-lt"/>
                <a:ea typeface="+mj-ea"/>
                <a:cs typeface="+mj-cs"/>
              </a:rPr>
              <a:t>Forutsetninger</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643468" y="2638043"/>
            <a:ext cx="3363974" cy="3415623"/>
          </a:xfrm>
        </p:spPr>
        <p:txBody>
          <a:bodyPr vert="horz" lIns="91440" tIns="45720" rIns="91440" bIns="45720" rtlCol="0">
            <a:normAutofit/>
          </a:bodyPr>
          <a:lstStyle/>
          <a:p>
            <a:r>
              <a:rPr lang="en-US" sz="2000" dirty="0" err="1"/>
              <a:t>Motiverte</a:t>
            </a:r>
            <a:r>
              <a:rPr lang="en-US" sz="2000" dirty="0"/>
              <a:t> og </a:t>
            </a:r>
            <a:r>
              <a:rPr lang="en-US" sz="2000" dirty="0" err="1"/>
              <a:t>forberedte</a:t>
            </a:r>
            <a:r>
              <a:rPr lang="en-US" sz="2000" dirty="0"/>
              <a:t> </a:t>
            </a:r>
            <a:r>
              <a:rPr lang="en-US" sz="2000" dirty="0" err="1"/>
              <a:t>elever</a:t>
            </a:r>
            <a:r>
              <a:rPr lang="en-US" sz="2000" dirty="0"/>
              <a:t>!</a:t>
            </a:r>
          </a:p>
          <a:p>
            <a:r>
              <a:rPr lang="en-US" sz="2000" dirty="0"/>
              <a:t>Som har lest eller </a:t>
            </a:r>
            <a:r>
              <a:rPr lang="en-US" sz="2000" dirty="0" err="1"/>
              <a:t>leser</a:t>
            </a:r>
            <a:r>
              <a:rPr lang="en-US" sz="2000" dirty="0"/>
              <a:t> </a:t>
            </a:r>
            <a:r>
              <a:rPr lang="en-US" sz="2000" dirty="0" err="1"/>
              <a:t>gjennom</a:t>
            </a:r>
            <a:r>
              <a:rPr lang="en-US" sz="2000" dirty="0"/>
              <a:t> pensum-</a:t>
            </a:r>
            <a:r>
              <a:rPr lang="en-US" sz="2000" dirty="0" err="1"/>
              <a:t>litteraturen</a:t>
            </a:r>
            <a:r>
              <a:rPr lang="en-US" sz="2000" dirty="0"/>
              <a:t> </a:t>
            </a:r>
            <a:r>
              <a:rPr lang="en-US" sz="2000" dirty="0" err="1"/>
              <a:t>parallelt</a:t>
            </a:r>
            <a:r>
              <a:rPr lang="en-US" sz="2000" dirty="0"/>
              <a:t> med </a:t>
            </a:r>
            <a:r>
              <a:rPr lang="en-US" sz="2000" dirty="0" err="1"/>
              <a:t>klasseromsundervisningen</a:t>
            </a:r>
            <a:r>
              <a:rPr lang="en-US" sz="2000" dirty="0"/>
              <a:t> </a:t>
            </a:r>
          </a:p>
          <a:p>
            <a:r>
              <a:rPr lang="en-US" sz="2000" dirty="0" err="1"/>
              <a:t>Skolen</a:t>
            </a:r>
            <a:r>
              <a:rPr lang="en-US" sz="2000" dirty="0"/>
              <a:t> </a:t>
            </a:r>
            <a:r>
              <a:rPr lang="en-US" sz="2000" dirty="0" err="1"/>
              <a:t>følger</a:t>
            </a:r>
            <a:r>
              <a:rPr lang="en-US" sz="2000" dirty="0"/>
              <a:t> pensum som </a:t>
            </a:r>
            <a:r>
              <a:rPr lang="en-US" sz="2000" dirty="0" err="1"/>
              <a:t>beskrevet</a:t>
            </a:r>
            <a:r>
              <a:rPr lang="en-US" sz="2000" dirty="0"/>
              <a:t> i NLF </a:t>
            </a:r>
            <a:r>
              <a:rPr lang="en-US" sz="2000" dirty="0" err="1"/>
              <a:t>skolehåndboken</a:t>
            </a:r>
            <a:endParaRPr lang="en-US" sz="2000" dirty="0"/>
          </a:p>
          <a:p>
            <a:endParaRPr lang="en-US" sz="2000" dirty="0"/>
          </a:p>
        </p:txBody>
      </p:sp>
      <p:pic>
        <p:nvPicPr>
          <p:cNvPr id="5" name="Bilde 4">
            <a:extLst>
              <a:ext uri="{FF2B5EF4-FFF2-40B4-BE49-F238E27FC236}">
                <a16:creationId xmlns:a16="http://schemas.microsoft.com/office/drawing/2014/main" id="{9503CC09-DC8A-479E-BFDE-40A97CFE8664}"/>
              </a:ext>
            </a:extLst>
          </p:cNvPr>
          <p:cNvPicPr>
            <a:picLocks noChangeAspect="1"/>
          </p:cNvPicPr>
          <p:nvPr/>
        </p:nvPicPr>
        <p:blipFill rotWithShape="1">
          <a:blip r:embed="rId2">
            <a:extLst>
              <a:ext uri="{28A0092B-C50C-407E-A947-70E740481C1C}">
                <a14:useLocalDpi xmlns:a14="http://schemas.microsoft.com/office/drawing/2010/main" val="0"/>
              </a:ext>
            </a:extLst>
          </a:blip>
          <a:srcRect t="285" r="-2" b="8915"/>
          <a:stretch/>
        </p:blipFill>
        <p:spPr>
          <a:xfrm>
            <a:off x="5443904" y="643467"/>
            <a:ext cx="5958487" cy="5410199"/>
          </a:xfrm>
          <a:prstGeom prst="rect">
            <a:avLst/>
          </a:prstGeom>
        </p:spPr>
      </p:pic>
      <p:sp>
        <p:nvSpPr>
          <p:cNvPr id="4" name="Plassholder for dato 3">
            <a:extLst>
              <a:ext uri="{FF2B5EF4-FFF2-40B4-BE49-F238E27FC236}">
                <a16:creationId xmlns:a16="http://schemas.microsoft.com/office/drawing/2014/main" id="{4D61460A-47FA-4C3D-8600-BA3BE18A6F2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8BD6493F-785B-42A0-997D-B92241784468}"/>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89687053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5EFB3F03-A62F-4974-B749-841EC01DC28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889" r="-1" b="-1"/>
          <a:stretch/>
        </p:blipFill>
        <p:spPr>
          <a:xfrm>
            <a:off x="20" y="1"/>
            <a:ext cx="12191980" cy="6857999"/>
          </a:xfrm>
          <a:prstGeom prst="rect">
            <a:avLst/>
          </a:prstGeom>
        </p:spPr>
      </p:pic>
      <p:sp>
        <p:nvSpPr>
          <p:cNvPr id="2" name="Tittel 1">
            <a:extLst>
              <a:ext uri="{FF2B5EF4-FFF2-40B4-BE49-F238E27FC236}">
                <a16:creationId xmlns:a16="http://schemas.microsoft.com/office/drawing/2014/main" id="{7301059A-1FB9-4E9D-813A-984086CF71E9}"/>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ICAOs krav</a:t>
            </a:r>
          </a:p>
        </p:txBody>
      </p:sp>
      <p:cxnSp>
        <p:nvCxnSpPr>
          <p:cNvPr id="44" name="Straight Connector 4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D50ED82-6CA1-42A0-BF8D-CBB6F4F14322}"/>
              </a:ext>
            </a:extLst>
          </p:cNvPr>
          <p:cNvSpPr>
            <a:spLocks noGrp="1"/>
          </p:cNvSpPr>
          <p:nvPr>
            <p:ph idx="1"/>
          </p:nvPr>
        </p:nvSpPr>
        <p:spPr>
          <a:xfrm>
            <a:off x="5155380" y="514950"/>
            <a:ext cx="6741441" cy="6343049"/>
          </a:xfrm>
        </p:spPr>
        <p:txBody>
          <a:bodyPr anchor="ctr">
            <a:normAutofit/>
          </a:bodyPr>
          <a:lstStyle/>
          <a:p>
            <a:r>
              <a:rPr lang="nb-NO" sz="2000" dirty="0">
                <a:solidFill>
                  <a:srgbClr val="FFFFFF"/>
                </a:solidFill>
              </a:rPr>
              <a:t>Et VFR-flykart må være</a:t>
            </a:r>
          </a:p>
          <a:p>
            <a:pPr>
              <a:buFontTx/>
              <a:buChar char="-"/>
            </a:pPr>
            <a:r>
              <a:rPr lang="nb-NO" sz="2000" dirty="0">
                <a:solidFill>
                  <a:srgbClr val="FFFFFF"/>
                </a:solidFill>
              </a:rPr>
              <a:t>konformt, og</a:t>
            </a:r>
          </a:p>
          <a:p>
            <a:pPr>
              <a:buFontTx/>
              <a:buChar char="-"/>
            </a:pPr>
            <a:r>
              <a:rPr lang="nb-NO" sz="2000" dirty="0">
                <a:solidFill>
                  <a:srgbClr val="FFFFFF"/>
                </a:solidFill>
              </a:rPr>
              <a:t>storsirkeltrekket må fremstå som en rett linje</a:t>
            </a:r>
          </a:p>
          <a:p>
            <a:pPr>
              <a:buFontTx/>
              <a:buChar char="-"/>
            </a:pPr>
            <a:r>
              <a:rPr lang="nb-NO" sz="2000" dirty="0">
                <a:solidFill>
                  <a:srgbClr val="FFFFFF"/>
                </a:solidFill>
              </a:rPr>
              <a:t>peilinger og vinkler må stemme fullt og helt med tilsvarende peilinger og vinkler på jordkloden</a:t>
            </a:r>
          </a:p>
          <a:p>
            <a:r>
              <a:rPr lang="nb-NO" sz="2000" dirty="0">
                <a:solidFill>
                  <a:srgbClr val="FFFFFF"/>
                </a:solidFill>
              </a:rPr>
              <a:t>Et konformt kart har følgende egenskaper: </a:t>
            </a:r>
          </a:p>
          <a:p>
            <a:pPr>
              <a:buFontTx/>
              <a:buChar char="-"/>
            </a:pPr>
            <a:r>
              <a:rPr lang="nb-NO" sz="2000" dirty="0">
                <a:solidFill>
                  <a:srgbClr val="FFFFFF"/>
                </a:solidFill>
              </a:rPr>
              <a:t>alle breddeparalleller og meridianer skjærer hverandre med</a:t>
            </a:r>
            <a:br>
              <a:rPr lang="nb-NO" sz="2000" dirty="0">
                <a:solidFill>
                  <a:srgbClr val="FFFFFF"/>
                </a:solidFill>
              </a:rPr>
            </a:br>
            <a:r>
              <a:rPr lang="nb-NO" sz="2000" dirty="0">
                <a:solidFill>
                  <a:srgbClr val="FFFFFF"/>
                </a:solidFill>
              </a:rPr>
              <a:t>rett vinkel</a:t>
            </a:r>
          </a:p>
          <a:p>
            <a:pPr>
              <a:buFontTx/>
              <a:buChar char="-"/>
            </a:pPr>
            <a:r>
              <a:rPr lang="nb-NO" sz="2000" dirty="0">
                <a:solidFill>
                  <a:srgbClr val="FFFFFF"/>
                </a:solidFill>
              </a:rPr>
              <a:t>alle peilinger er korrekte</a:t>
            </a:r>
          </a:p>
          <a:p>
            <a:pPr>
              <a:buFontTx/>
              <a:buChar char="-"/>
            </a:pPr>
            <a:r>
              <a:rPr lang="nb-NO" sz="2000" dirty="0">
                <a:solidFill>
                  <a:srgbClr val="FFFFFF"/>
                </a:solidFill>
              </a:rPr>
              <a:t>målestokken er korrekt i alle retninger fra et gitt punkt</a:t>
            </a:r>
          </a:p>
          <a:p>
            <a:pPr>
              <a:buFontTx/>
              <a:buChar char="-"/>
            </a:pPr>
            <a:r>
              <a:rPr lang="nb-NO" sz="2000" dirty="0">
                <a:solidFill>
                  <a:srgbClr val="FFFFFF"/>
                </a:solidFill>
              </a:rPr>
              <a:t>formen på små arealer vil være korrekt, men noe forvrengt på større arealer</a:t>
            </a:r>
          </a:p>
          <a:p>
            <a:pPr>
              <a:buFontTx/>
              <a:buChar char="-"/>
            </a:pPr>
            <a:r>
              <a:rPr lang="nb-NO" sz="2000" dirty="0">
                <a:solidFill>
                  <a:srgbClr val="FFFFFF"/>
                </a:solidFill>
              </a:rPr>
              <a:t>både storsirkel og loksodromlinjene presenteres som rette linjer slik at vi slipper problemer med konvergens</a:t>
            </a:r>
          </a:p>
          <a:p>
            <a:endParaRPr lang="nb-NO" sz="2000" dirty="0">
              <a:solidFill>
                <a:srgbClr val="FFFFFF"/>
              </a:solidFill>
            </a:endParaRPr>
          </a:p>
        </p:txBody>
      </p:sp>
      <p:sp>
        <p:nvSpPr>
          <p:cNvPr id="4" name="Plassholder for dato 3">
            <a:extLst>
              <a:ext uri="{FF2B5EF4-FFF2-40B4-BE49-F238E27FC236}">
                <a16:creationId xmlns:a16="http://schemas.microsoft.com/office/drawing/2014/main" id="{094552E0-D06C-47DF-9F46-10479EF3D2A2}"/>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592C4E47-6E81-4661-81B9-0F41AD29650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14602088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E94DB1D-EB9D-4FA0-AB90-38AB68838352}"/>
              </a:ext>
            </a:extLst>
          </p:cNvPr>
          <p:cNvSpPr>
            <a:spLocks noGrp="1"/>
          </p:cNvSpPr>
          <p:nvPr>
            <p:ph type="title"/>
          </p:nvPr>
        </p:nvSpPr>
        <p:spPr>
          <a:xfrm>
            <a:off x="429768" y="411480"/>
            <a:ext cx="11201400" cy="1106424"/>
          </a:xfrm>
        </p:spPr>
        <p:txBody>
          <a:bodyPr>
            <a:normAutofit/>
          </a:bodyPr>
          <a:lstStyle/>
          <a:p>
            <a:r>
              <a:rPr lang="nb-NO" sz="3600" b="1"/>
              <a:t>Planprojeksjon («plan projection»)</a:t>
            </a:r>
          </a:p>
        </p:txBody>
      </p:sp>
      <p:sp>
        <p:nvSpPr>
          <p:cNvPr id="25" name="Rectangle 2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descr="Et bilde som inneholder enhet, kopp&#10;&#10;Automatisk generert beskrivelse">
            <a:extLst>
              <a:ext uri="{FF2B5EF4-FFF2-40B4-BE49-F238E27FC236}">
                <a16:creationId xmlns:a16="http://schemas.microsoft.com/office/drawing/2014/main" id="{ED5523DC-A004-411D-AF51-554C577060FE}"/>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1522476" y="1719072"/>
            <a:ext cx="4517136" cy="4517136"/>
          </a:xfrm>
          <a:prstGeom prst="rect">
            <a:avLst/>
          </a:prstGeom>
        </p:spPr>
      </p:pic>
      <p:sp useBgFill="1">
        <p:nvSpPr>
          <p:cNvPr id="23" name="Rectangle 2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CF8055A-2E96-4C88-AD3C-C2D0CB8D3546}"/>
              </a:ext>
            </a:extLst>
          </p:cNvPr>
          <p:cNvSpPr>
            <a:spLocks noGrp="1"/>
          </p:cNvSpPr>
          <p:nvPr>
            <p:ph idx="1"/>
          </p:nvPr>
        </p:nvSpPr>
        <p:spPr>
          <a:xfrm>
            <a:off x="7709836" y="1719072"/>
            <a:ext cx="3684013" cy="4261104"/>
          </a:xfrm>
        </p:spPr>
        <p:txBody>
          <a:bodyPr anchor="ctr">
            <a:normAutofit/>
          </a:bodyPr>
          <a:lstStyle/>
          <a:p>
            <a:r>
              <a:rPr lang="nb-NO" sz="2000" dirty="0"/>
              <a:t>I en planprojeksjon tar vi området fra jordkloden og fører det over på en plan flate med utgangspunkt i midtpunktet på området</a:t>
            </a:r>
          </a:p>
          <a:p>
            <a:r>
              <a:rPr lang="nb-NO" sz="2000" dirty="0"/>
              <a:t>Denne metoden brukes i sær til å fremstille Jordens halvkuler og til polare kart m.m. </a:t>
            </a:r>
          </a:p>
        </p:txBody>
      </p:sp>
      <p:sp>
        <p:nvSpPr>
          <p:cNvPr id="4" name="Plassholder for dato 3">
            <a:extLst>
              <a:ext uri="{FF2B5EF4-FFF2-40B4-BE49-F238E27FC236}">
                <a16:creationId xmlns:a16="http://schemas.microsoft.com/office/drawing/2014/main" id="{CB9C1B20-7FA9-4F7C-ABF7-368FA8B439D9}"/>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031A7FED-96CE-432E-935F-85B78E04BF1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562878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E94DB1D-EB9D-4FA0-AB90-38AB68838352}"/>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Kjegleprojeksjon («cone projection»)</a:t>
            </a:r>
          </a:p>
        </p:txBody>
      </p:sp>
      <p:pic>
        <p:nvPicPr>
          <p:cNvPr id="5" name="Bilde 4" descr="Et bilde som inneholder tekst, kart&#10;&#10;Automatisk generert beskrivelse">
            <a:extLst>
              <a:ext uri="{FF2B5EF4-FFF2-40B4-BE49-F238E27FC236}">
                <a16:creationId xmlns:a16="http://schemas.microsoft.com/office/drawing/2014/main" id="{5FC5CA83-0A10-4757-A4DB-14D1E3FFB676}"/>
              </a:ext>
            </a:extLst>
          </p:cNvPr>
          <p:cNvPicPr>
            <a:picLocks noChangeAspect="1"/>
          </p:cNvPicPr>
          <p:nvPr/>
        </p:nvPicPr>
        <p:blipFill rotWithShape="1">
          <a:blip r:embed="rId2">
            <a:extLst>
              <a:ext uri="{28A0092B-C50C-407E-A947-70E740481C1C}">
                <a14:useLocalDpi xmlns:a14="http://schemas.microsoft.com/office/drawing/2010/main" val="0"/>
              </a:ext>
            </a:extLst>
          </a:blip>
          <a:srcRect t="5874" r="1" b="1391"/>
          <a:stretch/>
        </p:blipFill>
        <p:spPr>
          <a:xfrm>
            <a:off x="327547" y="321733"/>
            <a:ext cx="7058306" cy="4107392"/>
          </a:xfrm>
          <a:prstGeom prst="rect">
            <a:avLst/>
          </a:prstGeom>
        </p:spPr>
      </p:pic>
      <p:sp>
        <p:nvSpPr>
          <p:cNvPr id="24"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CF8055A-2E96-4C88-AD3C-C2D0CB8D3546}"/>
              </a:ext>
            </a:extLst>
          </p:cNvPr>
          <p:cNvSpPr>
            <a:spLocks noGrp="1"/>
          </p:cNvSpPr>
          <p:nvPr>
            <p:ph idx="1"/>
          </p:nvPr>
        </p:nvSpPr>
        <p:spPr>
          <a:xfrm>
            <a:off x="7990091" y="941288"/>
            <a:ext cx="3424739" cy="3825784"/>
          </a:xfrm>
        </p:spPr>
        <p:txBody>
          <a:bodyPr anchor="ctr">
            <a:normAutofit/>
          </a:bodyPr>
          <a:lstStyle/>
          <a:p>
            <a:r>
              <a:rPr lang="nb-NO" sz="2000" dirty="0">
                <a:solidFill>
                  <a:srgbClr val="FFFFFF"/>
                </a:solidFill>
              </a:rPr>
              <a:t>I en kjegleprojeksjon projiseres området som skal overføres til et kartet over på en kjegleplate som deretter brettes ut som et plan</a:t>
            </a:r>
          </a:p>
          <a:p>
            <a:r>
              <a:rPr lang="nb-NO" sz="2000" dirty="0">
                <a:solidFill>
                  <a:srgbClr val="FFFFFF"/>
                </a:solidFill>
              </a:rPr>
              <a:t>Meridianene er rette linjer og parallellsirklene konsentriske sirkler </a:t>
            </a:r>
          </a:p>
        </p:txBody>
      </p:sp>
      <p:sp>
        <p:nvSpPr>
          <p:cNvPr id="4" name="Plassholder for dato 3">
            <a:extLst>
              <a:ext uri="{FF2B5EF4-FFF2-40B4-BE49-F238E27FC236}">
                <a16:creationId xmlns:a16="http://schemas.microsoft.com/office/drawing/2014/main" id="{20743B45-B7E5-439D-BBC8-DD519AAE496E}"/>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DF1E9D6D-1051-4A0C-8164-7FE47AA27FDC}"/>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890759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E94DB1D-EB9D-4FA0-AB90-38AB6883835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Sylinderprojeksjon («cylinder projection»)</a:t>
            </a:r>
          </a:p>
        </p:txBody>
      </p:sp>
      <p:sp>
        <p:nvSpPr>
          <p:cNvPr id="3" name="Plassholder for innhold 2">
            <a:extLst>
              <a:ext uri="{FF2B5EF4-FFF2-40B4-BE49-F238E27FC236}">
                <a16:creationId xmlns:a16="http://schemas.microsoft.com/office/drawing/2014/main" id="{6CF8055A-2E96-4C88-AD3C-C2D0CB8D3546}"/>
              </a:ext>
            </a:extLst>
          </p:cNvPr>
          <p:cNvSpPr>
            <a:spLocks noGrp="1"/>
          </p:cNvSpPr>
          <p:nvPr>
            <p:ph idx="1"/>
          </p:nvPr>
        </p:nvSpPr>
        <p:spPr>
          <a:xfrm>
            <a:off x="643468" y="2818985"/>
            <a:ext cx="3363974" cy="3415623"/>
          </a:xfrm>
        </p:spPr>
        <p:txBody>
          <a:bodyPr>
            <a:normAutofit/>
          </a:bodyPr>
          <a:lstStyle/>
          <a:p>
            <a:r>
              <a:rPr lang="nb-NO" sz="2000" dirty="0"/>
              <a:t>I en sylinderprojeksjon projiseres området som skal overføres til et kart på en sylinder som deretter brettes ut som et plan</a:t>
            </a:r>
          </a:p>
        </p:txBody>
      </p:sp>
      <p:pic>
        <p:nvPicPr>
          <p:cNvPr id="5" name="Bilde 4" descr="Et bilde som inneholder tekst, kart&#10;&#10;Automatisk generert beskrivelse">
            <a:extLst>
              <a:ext uri="{FF2B5EF4-FFF2-40B4-BE49-F238E27FC236}">
                <a16:creationId xmlns:a16="http://schemas.microsoft.com/office/drawing/2014/main" id="{F8FCA18A-BFA1-4CF6-9399-CEE78252C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699803"/>
            <a:ext cx="6250769" cy="5297526"/>
          </a:xfrm>
          <a:prstGeom prst="rect">
            <a:avLst/>
          </a:prstGeom>
        </p:spPr>
      </p:pic>
      <p:sp>
        <p:nvSpPr>
          <p:cNvPr id="4" name="Plassholder for dato 3">
            <a:extLst>
              <a:ext uri="{FF2B5EF4-FFF2-40B4-BE49-F238E27FC236}">
                <a16:creationId xmlns:a16="http://schemas.microsoft.com/office/drawing/2014/main" id="{D7FCA011-4973-4AE4-A7F4-74CD7518FCC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3F357A0F-6C61-4629-9308-B62FFD2AAFC5}"/>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08485278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ekst, kart&#10;&#10;Automatisk generert beskrivelse">
            <a:extLst>
              <a:ext uri="{FF2B5EF4-FFF2-40B4-BE49-F238E27FC236}">
                <a16:creationId xmlns:a16="http://schemas.microsoft.com/office/drawing/2014/main" id="{D5D7BED7-DA7B-461E-B613-CCF5B31AF673}"/>
              </a:ext>
            </a:extLst>
          </p:cNvPr>
          <p:cNvPicPr>
            <a:picLocks noChangeAspect="1"/>
          </p:cNvPicPr>
          <p:nvPr/>
        </p:nvPicPr>
        <p:blipFill rotWithShape="1">
          <a:blip r:embed="rId2">
            <a:extLst>
              <a:ext uri="{28A0092B-C50C-407E-A947-70E740481C1C}">
                <a14:useLocalDpi xmlns:a14="http://schemas.microsoft.com/office/drawing/2010/main" val="0"/>
              </a:ext>
            </a:extLst>
          </a:blip>
          <a:srcRect t="607" b="3302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63C8534B-669C-4468-BF10-A501F2D12816}"/>
              </a:ext>
            </a:extLst>
          </p:cNvPr>
          <p:cNvSpPr>
            <a:spLocks noGrp="1"/>
          </p:cNvSpPr>
          <p:nvPr>
            <p:ph type="title"/>
          </p:nvPr>
        </p:nvSpPr>
        <p:spPr>
          <a:xfrm>
            <a:off x="709448" y="1913950"/>
            <a:ext cx="4204137" cy="1342754"/>
          </a:xfrm>
        </p:spPr>
        <p:txBody>
          <a:bodyPr>
            <a:normAutofit/>
          </a:bodyPr>
          <a:lstStyle/>
          <a:p>
            <a:pPr algn="ctr"/>
            <a:r>
              <a:rPr lang="nb-NO" sz="3600" b="1"/>
              <a:t>Merkators projeksjon («direct Mercator»)</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51C8C606-19B3-4739-BA8B-5DA55C4A3B41}"/>
              </a:ext>
            </a:extLst>
          </p:cNvPr>
          <p:cNvSpPr>
            <a:spLocks noGrp="1"/>
          </p:cNvSpPr>
          <p:nvPr>
            <p:ph idx="1"/>
          </p:nvPr>
        </p:nvSpPr>
        <p:spPr>
          <a:xfrm>
            <a:off x="487014" y="3176941"/>
            <a:ext cx="4874257" cy="2973599"/>
          </a:xfrm>
        </p:spPr>
        <p:txBody>
          <a:bodyPr anchor="ctr">
            <a:normAutofit/>
          </a:bodyPr>
          <a:lstStyle/>
          <a:p>
            <a:r>
              <a:rPr lang="nb-NO" sz="2000" dirty="0"/>
              <a:t>Merkator er en karttype som i hovedsak brukes i maritim navigasjon («direct Mercator»), men som også kan brukes til flynavigasjon rundt polene («</a:t>
            </a:r>
            <a:r>
              <a:rPr lang="nb-NO" sz="2000" dirty="0" err="1"/>
              <a:t>transverse</a:t>
            </a:r>
            <a:r>
              <a:rPr lang="nb-NO" sz="2000" dirty="0"/>
              <a:t> og </a:t>
            </a:r>
            <a:r>
              <a:rPr lang="nb-NO" sz="2000" dirty="0" err="1"/>
              <a:t>oblique</a:t>
            </a:r>
            <a:r>
              <a:rPr lang="nb-NO" sz="2000" dirty="0"/>
              <a:t> Mercator») </a:t>
            </a:r>
          </a:p>
          <a:p>
            <a:r>
              <a:rPr lang="nb-NO" sz="2000" dirty="0"/>
              <a:t>Merkator (direct) er en sylinderprojeksjon</a:t>
            </a:r>
          </a:p>
        </p:txBody>
      </p:sp>
      <p:sp>
        <p:nvSpPr>
          <p:cNvPr id="4" name="Plassholder for dato 3">
            <a:extLst>
              <a:ext uri="{FF2B5EF4-FFF2-40B4-BE49-F238E27FC236}">
                <a16:creationId xmlns:a16="http://schemas.microsoft.com/office/drawing/2014/main" id="{8059DE57-BFD7-4A70-BDCC-496E2DA50F3A}"/>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84B20FD1-6476-4C0D-9D11-769A57412ED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2125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3C8534B-669C-4468-BF10-A501F2D1281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Lamberts konforme projeksjon («Lambert conformal»)</a:t>
            </a:r>
          </a:p>
        </p:txBody>
      </p:sp>
      <p:sp>
        <p:nvSpPr>
          <p:cNvPr id="3" name="Plassholder for innhold 2">
            <a:extLst>
              <a:ext uri="{FF2B5EF4-FFF2-40B4-BE49-F238E27FC236}">
                <a16:creationId xmlns:a16="http://schemas.microsoft.com/office/drawing/2014/main" id="{51C8C606-19B3-4739-BA8B-5DA55C4A3B41}"/>
              </a:ext>
            </a:extLst>
          </p:cNvPr>
          <p:cNvSpPr>
            <a:spLocks noGrp="1"/>
          </p:cNvSpPr>
          <p:nvPr>
            <p:ph idx="1"/>
          </p:nvPr>
        </p:nvSpPr>
        <p:spPr>
          <a:xfrm>
            <a:off x="244929" y="2638043"/>
            <a:ext cx="4318907" cy="3999521"/>
          </a:xfrm>
        </p:spPr>
        <p:txBody>
          <a:bodyPr>
            <a:normAutofit/>
          </a:bodyPr>
          <a:lstStyle/>
          <a:p>
            <a:r>
              <a:rPr lang="nb-NO" sz="2000" dirty="0"/>
              <a:t>Lambert er karttypen som er mest brukt i luftfart</a:t>
            </a:r>
          </a:p>
          <a:p>
            <a:r>
              <a:rPr lang="nb-NO" sz="2000" dirty="0"/>
              <a:t>Lambert lages ved at en papirkjegle rulles rundt området som skal kartlegges. Mest vanlig er at kjeglens topp står over en pol, og at papirkjeglen berører jordkloden langs to breddeparalleller. Disse kalles for standardparalleller</a:t>
            </a:r>
          </a:p>
          <a:p>
            <a:r>
              <a:rPr lang="nb-NO" sz="2000" dirty="0"/>
              <a:t>Lambert brukes normalt i områdene fra Ekvator og til omtrent 80 grader bredde. Det vil si at polpunktene aldri kommer med på kartet </a:t>
            </a:r>
          </a:p>
        </p:txBody>
      </p:sp>
      <p:pic>
        <p:nvPicPr>
          <p:cNvPr id="5" name="Bilde 4">
            <a:extLst>
              <a:ext uri="{FF2B5EF4-FFF2-40B4-BE49-F238E27FC236}">
                <a16:creationId xmlns:a16="http://schemas.microsoft.com/office/drawing/2014/main" id="{8122F571-77EF-426F-9E6C-593C837255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7763" y="848259"/>
            <a:ext cx="6250768" cy="5000615"/>
          </a:xfrm>
          <a:prstGeom prst="rect">
            <a:avLst/>
          </a:prstGeom>
        </p:spPr>
      </p:pic>
      <p:sp>
        <p:nvSpPr>
          <p:cNvPr id="4" name="Plassholder for dato 3">
            <a:extLst>
              <a:ext uri="{FF2B5EF4-FFF2-40B4-BE49-F238E27FC236}">
                <a16:creationId xmlns:a16="http://schemas.microsoft.com/office/drawing/2014/main" id="{5D051156-0D82-4E30-B5BF-10F4C6775F69}"/>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0672E95-A028-4C7C-ABF9-498F5AA8A1F9}"/>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17828878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5E7976D-3465-4EF0-A869-207A9CB98D13}"/>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Kompass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E4CDA80-B891-49B1-9890-A1C0E05577F2}"/>
              </a:ext>
            </a:extLst>
          </p:cNvPr>
          <p:cNvSpPr>
            <a:spLocks noGrp="1"/>
          </p:cNvSpPr>
          <p:nvPr>
            <p:ph idx="1"/>
          </p:nvPr>
        </p:nvSpPr>
        <p:spPr>
          <a:xfrm>
            <a:off x="4976031" y="963877"/>
            <a:ext cx="6377769" cy="4930246"/>
          </a:xfrm>
        </p:spPr>
        <p:txBody>
          <a:bodyPr anchor="ctr">
            <a:normAutofit/>
          </a:bodyPr>
          <a:lstStyle/>
          <a:p>
            <a:r>
              <a:rPr lang="nb-NO" sz="2400" dirty="0"/>
              <a:t>Et magnetisk kompass svinger fritt i kassen sin </a:t>
            </a:r>
          </a:p>
          <a:p>
            <a:r>
              <a:rPr lang="nb-NO" sz="2400" dirty="0"/>
              <a:t>I sin enkleste form består det av to magneter som er festet til en metallflottør eller en pendel og lukket inne i en liten kasse (kalt «hus») sammen med en væske som demper bevegelse </a:t>
            </a:r>
          </a:p>
          <a:p>
            <a:r>
              <a:rPr lang="nb-NO" sz="2400" dirty="0"/>
              <a:t>Kassen har et vindu hvor det er en vertikal strek som kalles for styrestrek («</a:t>
            </a:r>
            <a:r>
              <a:rPr lang="nb-NO" sz="2400" dirty="0" err="1"/>
              <a:t>lubber</a:t>
            </a:r>
            <a:r>
              <a:rPr lang="nb-NO" sz="2400" dirty="0"/>
              <a:t> line»). Bak styrestreken finner vi en avlesningsskala som viser 360 grader</a:t>
            </a:r>
          </a:p>
        </p:txBody>
      </p:sp>
      <p:sp>
        <p:nvSpPr>
          <p:cNvPr id="4" name="Plassholder for dato 3">
            <a:extLst>
              <a:ext uri="{FF2B5EF4-FFF2-40B4-BE49-F238E27FC236}">
                <a16:creationId xmlns:a16="http://schemas.microsoft.com/office/drawing/2014/main" id="{E5FB500E-8D7A-4673-AC2A-4E6652E47B36}"/>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4C26302F-6BAF-4CA6-8ADD-DE6F36E154D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63534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EECF37-95D3-40B1-BCF3-808A8B2CD494}"/>
              </a:ext>
            </a:extLst>
          </p:cNvPr>
          <p:cNvSpPr>
            <a:spLocks noGrp="1"/>
          </p:cNvSpPr>
          <p:nvPr>
            <p:ph type="title"/>
          </p:nvPr>
        </p:nvSpPr>
        <p:spPr/>
        <p:txBody>
          <a:bodyPr/>
          <a:lstStyle/>
          <a:p>
            <a:r>
              <a:rPr lang="nb-NO" b="1" dirty="0"/>
              <a:t>Kompass</a:t>
            </a:r>
          </a:p>
        </p:txBody>
      </p:sp>
      <p:pic>
        <p:nvPicPr>
          <p:cNvPr id="5" name="Plassholder for innhold 4" descr="Et bilde som inneholder klokke, måler, ovn&#10;&#10;Automatisk generert beskrivelse">
            <a:extLst>
              <a:ext uri="{FF2B5EF4-FFF2-40B4-BE49-F238E27FC236}">
                <a16:creationId xmlns:a16="http://schemas.microsoft.com/office/drawing/2014/main" id="{B9E05917-93EC-4F0A-A74C-4906BE0967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152" y="1357162"/>
            <a:ext cx="10690441" cy="5077960"/>
          </a:xfrm>
        </p:spPr>
      </p:pic>
      <p:sp>
        <p:nvSpPr>
          <p:cNvPr id="3" name="Plassholder for dato 2">
            <a:extLst>
              <a:ext uri="{FF2B5EF4-FFF2-40B4-BE49-F238E27FC236}">
                <a16:creationId xmlns:a16="http://schemas.microsoft.com/office/drawing/2014/main" id="{6014B682-9198-4890-AFCF-0B0AC027732F}"/>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D47B8ABC-79A4-4761-995B-FEB62FB902C9}"/>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554699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0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9F95FF2-A441-4019-AAA1-3507C2153470}"/>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Kompass - svingefeil</a:t>
            </a:r>
          </a:p>
        </p:txBody>
      </p:sp>
      <p:pic>
        <p:nvPicPr>
          <p:cNvPr id="5" name="Plassholder for innhold 4" descr="Et bilde som inneholder fargerik&#10;&#10;Automatisk generert beskrivelse">
            <a:extLst>
              <a:ext uri="{FF2B5EF4-FFF2-40B4-BE49-F238E27FC236}">
                <a16:creationId xmlns:a16="http://schemas.microsoft.com/office/drawing/2014/main" id="{0FEEAA4D-7B95-4019-B25B-EE43EBFCCB0B}"/>
              </a:ext>
            </a:extLst>
          </p:cNvPr>
          <p:cNvPicPr>
            <a:picLocks noChangeAspect="1"/>
          </p:cNvPicPr>
          <p:nvPr/>
        </p:nvPicPr>
        <p:blipFill rotWithShape="1">
          <a:blip r:embed="rId2">
            <a:extLst>
              <a:ext uri="{28A0092B-C50C-407E-A947-70E740481C1C}">
                <a14:useLocalDpi xmlns:a14="http://schemas.microsoft.com/office/drawing/2010/main" val="0"/>
              </a:ext>
            </a:extLst>
          </a:blip>
          <a:srcRect r="2050" b="1"/>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A621DFDC-CDB2-40B6-919B-BDD8175D8F5A}"/>
              </a:ext>
            </a:extLst>
          </p:cNvPr>
          <p:cNvSpPr>
            <a:spLocks noGrp="1"/>
          </p:cNvSpPr>
          <p:nvPr>
            <p:ph idx="1"/>
          </p:nvPr>
        </p:nvSpPr>
        <p:spPr>
          <a:xfrm>
            <a:off x="8029319" y="917725"/>
            <a:ext cx="3424739" cy="4852362"/>
          </a:xfrm>
        </p:spPr>
        <p:txBody>
          <a:bodyPr anchor="ctr">
            <a:normAutofit/>
          </a:bodyPr>
          <a:lstStyle/>
          <a:p>
            <a:r>
              <a:rPr lang="nb-NO" sz="2000">
                <a:solidFill>
                  <a:srgbClr val="FFFFFF"/>
                </a:solidFill>
              </a:rPr>
              <a:t>Vi svinger vekk fra nordlig kurs (flyet krenger) (svingfeil). Kompasset viser for lite eller indikerer motsatt sving. Kompasset vil en stund vise en kurs som ligger etter («lags») virkelig kurs, men vil «ta oss igjen» etterhvert </a:t>
            </a:r>
          </a:p>
          <a:p>
            <a:r>
              <a:rPr lang="nb-NO" sz="2000">
                <a:solidFill>
                  <a:srgbClr val="FFFFFF"/>
                </a:solidFill>
              </a:rPr>
              <a:t>Vi svinger vekk fra sydlig kurs (flyet krenger) (svingfeil). Kompasset viser en for rask sving (ligger foran flyet). Den virkelige kursen tar etter hvert «igjen» kompassindikasjonen </a:t>
            </a:r>
            <a:endParaRPr lang="en-US" sz="2000">
              <a:solidFill>
                <a:srgbClr val="FFFFFF"/>
              </a:solidFill>
            </a:endParaRPr>
          </a:p>
        </p:txBody>
      </p:sp>
      <p:sp>
        <p:nvSpPr>
          <p:cNvPr id="3" name="Plassholder for dato 2">
            <a:extLst>
              <a:ext uri="{FF2B5EF4-FFF2-40B4-BE49-F238E27FC236}">
                <a16:creationId xmlns:a16="http://schemas.microsoft.com/office/drawing/2014/main" id="{2D1F90B0-332C-4EDA-8784-22B98D5CAD69}"/>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18E2F468-23DB-41FD-A35D-755888EE9A3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040376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5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1E849A5-AF65-4202-8DEA-D36A832952C1}"/>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Kompass - akselerasjonsfeil</a:t>
            </a:r>
          </a:p>
        </p:txBody>
      </p:sp>
      <p:pic>
        <p:nvPicPr>
          <p:cNvPr id="5" name="Plassholder for innhold 4" descr="Et bilde som inneholder foto, fugl, mann&#10;&#10;Automatisk generert beskrivelse">
            <a:extLst>
              <a:ext uri="{FF2B5EF4-FFF2-40B4-BE49-F238E27FC236}">
                <a16:creationId xmlns:a16="http://schemas.microsoft.com/office/drawing/2014/main" id="{45A65939-7429-48C7-B4A0-59F308100E4B}"/>
              </a:ext>
            </a:extLst>
          </p:cNvPr>
          <p:cNvPicPr>
            <a:picLocks noChangeAspect="1"/>
          </p:cNvPicPr>
          <p:nvPr/>
        </p:nvPicPr>
        <p:blipFill rotWithShape="1">
          <a:blip r:embed="rId2">
            <a:extLst>
              <a:ext uri="{28A0092B-C50C-407E-A947-70E740481C1C}">
                <a14:useLocalDpi xmlns:a14="http://schemas.microsoft.com/office/drawing/2010/main" val="0"/>
              </a:ext>
            </a:extLst>
          </a:blip>
          <a:srcRect r="4198" b="1"/>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5930379-48CE-424A-BEE2-51ACD0F604D6}"/>
              </a:ext>
            </a:extLst>
          </p:cNvPr>
          <p:cNvSpPr>
            <a:spLocks noGrp="1"/>
          </p:cNvSpPr>
          <p:nvPr>
            <p:ph idx="1"/>
          </p:nvPr>
        </p:nvSpPr>
        <p:spPr>
          <a:xfrm>
            <a:off x="8029319" y="917725"/>
            <a:ext cx="3424739" cy="4852362"/>
          </a:xfrm>
        </p:spPr>
        <p:txBody>
          <a:bodyPr anchor="ctr">
            <a:normAutofit/>
          </a:bodyPr>
          <a:lstStyle/>
          <a:p>
            <a:pPr marL="0" indent="0">
              <a:buNone/>
            </a:pPr>
            <a:r>
              <a:rPr lang="nb-NO" sz="2000">
                <a:solidFill>
                  <a:srgbClr val="FFFFFF"/>
                </a:solidFill>
              </a:rPr>
              <a:t>Vi øker eller senker farten på østlige eller vestlige kurser (akselerasjonsfeil). Øker vi farten vil kompasset indikere en sving mot nord. Senker vi farten vil kompasset indikere en sving mot syd</a:t>
            </a:r>
            <a:endParaRPr lang="en-US" sz="2000">
              <a:solidFill>
                <a:srgbClr val="FFFFFF"/>
              </a:solidFill>
            </a:endParaRPr>
          </a:p>
        </p:txBody>
      </p:sp>
      <p:sp>
        <p:nvSpPr>
          <p:cNvPr id="3" name="Plassholder for dato 2">
            <a:extLst>
              <a:ext uri="{FF2B5EF4-FFF2-40B4-BE49-F238E27FC236}">
                <a16:creationId xmlns:a16="http://schemas.microsoft.com/office/drawing/2014/main" id="{17E236BE-6363-4087-87BC-52EEF9E41C46}"/>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AC42B0C6-F0EE-4362-BF27-21B26C5D53FE}"/>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6440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1 Grunnleggende navigasjon</a:t>
            </a:r>
          </a:p>
        </p:txBody>
      </p:sp>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pic>
        <p:nvPicPr>
          <p:cNvPr id="9" name="Bilde 8">
            <a:extLst>
              <a:ext uri="{FF2B5EF4-FFF2-40B4-BE49-F238E27FC236}">
                <a16:creationId xmlns:a16="http://schemas.microsoft.com/office/drawing/2014/main" id="{51666EB8-C80D-4FB2-A594-0145FC269223}"/>
              </a:ext>
            </a:extLst>
          </p:cNvPr>
          <p:cNvPicPr>
            <a:picLocks noChangeAspect="1"/>
          </p:cNvPicPr>
          <p:nvPr/>
        </p:nvPicPr>
        <p:blipFill rotWithShape="1">
          <a:blip r:embed="rId3">
            <a:extLst>
              <a:ext uri="{28A0092B-C50C-407E-A947-70E740481C1C}">
                <a14:useLocalDpi xmlns:a14="http://schemas.microsoft.com/office/drawing/2010/main" val="0"/>
              </a:ext>
            </a:extLst>
          </a:blip>
          <a:srcRect b="38882"/>
          <a:stretch/>
        </p:blipFill>
        <p:spPr>
          <a:xfrm>
            <a:off x="-2530" y="10165"/>
            <a:ext cx="12191980" cy="4191445"/>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Bestikknavigasjon («dead reckoning»)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032233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45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26F7271-F6C9-4F2A-A1F5-E576A2A67BFE}"/>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Ønsket trekk («TT – true track»)</a:t>
            </a:r>
          </a:p>
        </p:txBody>
      </p:sp>
      <p:pic>
        <p:nvPicPr>
          <p:cNvPr id="5" name="Bilde 4" descr="Et bilde som inneholder klokke, tegning&#10;&#10;Automatisk generert beskrivelse">
            <a:extLst>
              <a:ext uri="{FF2B5EF4-FFF2-40B4-BE49-F238E27FC236}">
                <a16:creationId xmlns:a16="http://schemas.microsoft.com/office/drawing/2014/main" id="{0722A1A5-964C-4C3A-8729-AE6809EED078}"/>
              </a:ext>
            </a:extLst>
          </p:cNvPr>
          <p:cNvPicPr>
            <a:picLocks noChangeAspect="1"/>
          </p:cNvPicPr>
          <p:nvPr/>
        </p:nvPicPr>
        <p:blipFill rotWithShape="1">
          <a:blip r:embed="rId2">
            <a:extLst>
              <a:ext uri="{28A0092B-C50C-407E-A947-70E740481C1C}">
                <a14:useLocalDpi xmlns:a14="http://schemas.microsoft.com/office/drawing/2010/main" val="0"/>
              </a:ext>
            </a:extLst>
          </a:blip>
          <a:srcRect l="5500" r="3851" b="-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4367B61-3945-42D0-A068-42798607C45E}"/>
              </a:ext>
            </a:extLst>
          </p:cNvPr>
          <p:cNvSpPr>
            <a:spLocks noGrp="1"/>
          </p:cNvSpPr>
          <p:nvPr>
            <p:ph idx="1"/>
          </p:nvPr>
        </p:nvSpPr>
        <p:spPr>
          <a:xfrm>
            <a:off x="8029319" y="917725"/>
            <a:ext cx="3424739" cy="4852362"/>
          </a:xfrm>
        </p:spPr>
        <p:txBody>
          <a:bodyPr anchor="ctr">
            <a:normAutofit/>
          </a:bodyPr>
          <a:lstStyle/>
          <a:p>
            <a:r>
              <a:rPr lang="nb-NO" sz="1700" dirty="0">
                <a:solidFill>
                  <a:srgbClr val="FFFFFF"/>
                </a:solidFill>
              </a:rPr>
              <a:t>Vi bruker jordens meridianer for å bestemme retning </a:t>
            </a:r>
          </a:p>
          <a:p>
            <a:r>
              <a:rPr lang="nb-NO" sz="1700" dirty="0">
                <a:solidFill>
                  <a:srgbClr val="FFFFFF"/>
                </a:solidFill>
              </a:rPr>
              <a:t>Vi tegner opp på et kart den ruten vi ønsker å fly, og deretter måle vinkelen mellom ruten og en meridian </a:t>
            </a:r>
          </a:p>
          <a:p>
            <a:r>
              <a:rPr lang="nb-NO" sz="1700" dirty="0">
                <a:solidFill>
                  <a:srgbClr val="FFFFFF"/>
                </a:solidFill>
              </a:rPr>
              <a:t>Ruten kaller vi for trekket, eller ønsket trekk og siden vi måler i retning med klokken fra en sann meridian, kaller vi også trekket for sant («TT – true </a:t>
            </a:r>
            <a:r>
              <a:rPr lang="nb-NO" sz="1700" dirty="0" err="1">
                <a:solidFill>
                  <a:srgbClr val="FFFFFF"/>
                </a:solidFill>
              </a:rPr>
              <a:t>track</a:t>
            </a:r>
            <a:r>
              <a:rPr lang="nb-NO" sz="1700" dirty="0">
                <a:solidFill>
                  <a:srgbClr val="FFFFFF"/>
                </a:solidFill>
              </a:rPr>
              <a:t>»)</a:t>
            </a:r>
          </a:p>
          <a:p>
            <a:r>
              <a:rPr lang="nb-NO" sz="1700" dirty="0">
                <a:solidFill>
                  <a:srgbClr val="FFFFFF"/>
                </a:solidFill>
              </a:rPr>
              <a:t>For å måle retning korrekt, må vi derfor måle fra den meridianen som ligger midtveis mellom punktene vi skal fly</a:t>
            </a:r>
          </a:p>
        </p:txBody>
      </p:sp>
      <p:sp>
        <p:nvSpPr>
          <p:cNvPr id="4" name="Plassholder for dato 3">
            <a:extLst>
              <a:ext uri="{FF2B5EF4-FFF2-40B4-BE49-F238E27FC236}">
                <a16:creationId xmlns:a16="http://schemas.microsoft.com/office/drawing/2014/main" id="{FCCCDAF2-6AB2-4D17-A64A-97922DEDC9A4}"/>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EB3F2A6C-457D-49CF-B8E5-DCEAED49F84B}"/>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736636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905A4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tel 1">
            <a:extLst>
              <a:ext uri="{FF2B5EF4-FFF2-40B4-BE49-F238E27FC236}">
                <a16:creationId xmlns:a16="http://schemas.microsoft.com/office/drawing/2014/main" id="{C0DC6606-FF9E-4153-B1FB-154B307E5B59}"/>
              </a:ext>
            </a:extLst>
          </p:cNvPr>
          <p:cNvSpPr>
            <a:spLocks noGrp="1"/>
          </p:cNvSpPr>
          <p:nvPr>
            <p:ph type="title"/>
          </p:nvPr>
        </p:nvSpPr>
        <p:spPr>
          <a:xfrm>
            <a:off x="777240" y="731519"/>
            <a:ext cx="2845191" cy="3237579"/>
          </a:xfrm>
        </p:spPr>
        <p:txBody>
          <a:bodyPr>
            <a:normAutofit/>
          </a:bodyPr>
          <a:lstStyle/>
          <a:p>
            <a:r>
              <a:rPr lang="nb-NO" sz="3800" b="1" dirty="0">
                <a:solidFill>
                  <a:srgbClr val="FFFFFF"/>
                </a:solidFill>
              </a:rPr>
              <a:t>Vind og hastighet</a:t>
            </a:r>
          </a:p>
        </p:txBody>
      </p:sp>
      <p:pic>
        <p:nvPicPr>
          <p:cNvPr id="5" name="Plassholder for innhold 4">
            <a:extLst>
              <a:ext uri="{FF2B5EF4-FFF2-40B4-BE49-F238E27FC236}">
                <a16:creationId xmlns:a16="http://schemas.microsoft.com/office/drawing/2014/main" id="{A84AFA95-439B-47AB-8799-B33E26440B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68818" y="448056"/>
            <a:ext cx="6432020" cy="3802932"/>
          </a:xfrm>
          <a:prstGeom prst="rect">
            <a:avLst/>
          </a:prstGeom>
        </p:spPr>
      </p:pic>
      <p:sp>
        <p:nvSpPr>
          <p:cNvPr id="25"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28FD5E2-1255-403A-B5C9-24672B51208A}"/>
              </a:ext>
            </a:extLst>
          </p:cNvPr>
          <p:cNvSpPr>
            <a:spLocks noGrp="1"/>
          </p:cNvSpPr>
          <p:nvPr>
            <p:ph idx="1"/>
          </p:nvPr>
        </p:nvSpPr>
        <p:spPr>
          <a:xfrm>
            <a:off x="4379709" y="4642338"/>
            <a:ext cx="7037591" cy="1564310"/>
          </a:xfrm>
        </p:spPr>
        <p:txBody>
          <a:bodyPr anchor="ctr">
            <a:normAutofit/>
          </a:bodyPr>
          <a:lstStyle/>
          <a:p>
            <a:endParaRPr lang="en-US" sz="1800"/>
          </a:p>
        </p:txBody>
      </p:sp>
      <p:sp>
        <p:nvSpPr>
          <p:cNvPr id="3" name="Plassholder for dato 2">
            <a:extLst>
              <a:ext uri="{FF2B5EF4-FFF2-40B4-BE49-F238E27FC236}">
                <a16:creationId xmlns:a16="http://schemas.microsoft.com/office/drawing/2014/main" id="{C88FAAB5-C6AB-4464-B19A-80CC8F26EB1F}"/>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F36FD539-8FAE-46D0-9D10-C502905C8DA8}"/>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580902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832391AC-56B6-43BF-A7F0-263CE65626AB}"/>
              </a:ext>
            </a:extLst>
          </p:cNvPr>
          <p:cNvPicPr>
            <a:picLocks noChangeAspect="1"/>
          </p:cNvPicPr>
          <p:nvPr/>
        </p:nvPicPr>
        <p:blipFill rotWithShape="1">
          <a:blip r:embed="rId2">
            <a:extLst>
              <a:ext uri="{28A0092B-C50C-407E-A947-70E740481C1C}">
                <a14:useLocalDpi xmlns:a14="http://schemas.microsoft.com/office/drawing/2010/main" val="0"/>
              </a:ext>
            </a:extLst>
          </a:blip>
          <a:srcRect l="3725" r="23146" b="-1"/>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D1881C7-0098-47F7-BD8C-BE75A5037712}"/>
              </a:ext>
            </a:extLst>
          </p:cNvPr>
          <p:cNvSpPr>
            <a:spLocks noGrp="1"/>
          </p:cNvSpPr>
          <p:nvPr>
            <p:ph type="title"/>
          </p:nvPr>
        </p:nvSpPr>
        <p:spPr>
          <a:xfrm>
            <a:off x="841248" y="5009083"/>
            <a:ext cx="2889504" cy="1345997"/>
          </a:xfrm>
        </p:spPr>
        <p:txBody>
          <a:bodyPr anchor="ctr">
            <a:normAutofit/>
          </a:bodyPr>
          <a:lstStyle/>
          <a:p>
            <a:r>
              <a:rPr lang="nb-NO" sz="2600" b="1" dirty="0">
                <a:solidFill>
                  <a:schemeClr val="bg1"/>
                </a:solidFill>
              </a:rPr>
              <a:t>Prinsipp for vindopplegg</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C3A9BB65-B345-483B-8BB9-94FAFA7A1F3D}"/>
              </a:ext>
            </a:extLst>
          </p:cNvPr>
          <p:cNvSpPr>
            <a:spLocks noGrp="1"/>
          </p:cNvSpPr>
          <p:nvPr>
            <p:ph idx="1"/>
          </p:nvPr>
        </p:nvSpPr>
        <p:spPr>
          <a:xfrm>
            <a:off x="4379976" y="5009083"/>
            <a:ext cx="6976872" cy="1345997"/>
          </a:xfrm>
        </p:spPr>
        <p:txBody>
          <a:bodyPr anchor="ctr">
            <a:normAutofit/>
          </a:bodyPr>
          <a:lstStyle/>
          <a:p>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Indikert </a:t>
            </a:r>
            <a:r>
              <a:rPr lang="nb-NO" sz="18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flygefart</a:t>
            </a:r>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synker med høyden i forhold til sann </a:t>
            </a:r>
            <a:r>
              <a:rPr lang="nb-NO" sz="18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flygefart</a:t>
            </a:r>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
            </a:r>
          </a:p>
          <a:p>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Tommelfingerregel for å finne sann </a:t>
            </a:r>
            <a:r>
              <a:rPr lang="nb-NO" sz="18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flygefart</a:t>
            </a:r>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er å bruke indikert </a:t>
            </a:r>
            <a:r>
              <a:rPr lang="nb-NO" sz="18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flygefart</a:t>
            </a:r>
            <a:r>
              <a:rPr lang="nb-NO"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og så legge til to prosent per 1000 fot.</a:t>
            </a:r>
            <a:endParaRPr lang="en-US" sz="1700" dirty="0">
              <a:solidFill>
                <a:schemeClr val="bg1"/>
              </a:solidFill>
            </a:endParaRPr>
          </a:p>
        </p:txBody>
      </p:sp>
      <p:sp>
        <p:nvSpPr>
          <p:cNvPr id="3" name="Plassholder for dato 2">
            <a:extLst>
              <a:ext uri="{FF2B5EF4-FFF2-40B4-BE49-F238E27FC236}">
                <a16:creationId xmlns:a16="http://schemas.microsoft.com/office/drawing/2014/main" id="{D5094026-8B5D-4B7F-B7D7-DABC48933FC7}"/>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2F90A058-DDCF-4D58-8B7D-FD0DBAC4559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962992074"/>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C4D065E-FC1B-442D-B455-3F1E1851B5C9}"/>
              </a:ext>
            </a:extLst>
          </p:cNvPr>
          <p:cNvSpPr>
            <a:spLocks noGrp="1"/>
          </p:cNvSpPr>
          <p:nvPr>
            <p:ph type="title"/>
          </p:nvPr>
        </p:nvSpPr>
        <p:spPr>
          <a:xfrm>
            <a:off x="1046746" y="641850"/>
            <a:ext cx="3611880" cy="1535865"/>
          </a:xfrm>
        </p:spPr>
        <p:txBody>
          <a:bodyPr>
            <a:normAutofit/>
          </a:bodyPr>
          <a:lstStyle/>
          <a:p>
            <a:r>
              <a:rPr lang="nb-NO" sz="3200" b="1" dirty="0"/>
              <a:t>Sann kurs («TH – true heading»)</a:t>
            </a:r>
          </a:p>
        </p:txBody>
      </p:sp>
      <p:sp>
        <p:nvSpPr>
          <p:cNvPr id="20"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49AE9AA-86FD-45C0-BC89-35EFCD55CBF8}"/>
              </a:ext>
            </a:extLst>
          </p:cNvPr>
          <p:cNvSpPr>
            <a:spLocks noGrp="1"/>
          </p:cNvSpPr>
          <p:nvPr>
            <p:ph idx="1"/>
          </p:nvPr>
        </p:nvSpPr>
        <p:spPr>
          <a:xfrm>
            <a:off x="5300640" y="641850"/>
            <a:ext cx="6053160" cy="1535865"/>
          </a:xfrm>
        </p:spPr>
        <p:txBody>
          <a:bodyPr anchor="ctr">
            <a:normAutofit/>
          </a:bodyPr>
          <a:lstStyle/>
          <a:p>
            <a:r>
              <a:rPr lang="nb-NO" sz="2000" dirty="0"/>
              <a:t>Sann kurs er hvor nesen på flyet peker under flyging</a:t>
            </a:r>
          </a:p>
          <a:p>
            <a:r>
              <a:rPr lang="nb-NO" sz="2000" dirty="0"/>
              <a:t>Sann kurs måles også med klokken fra sant nord</a:t>
            </a:r>
          </a:p>
          <a:p>
            <a:r>
              <a:rPr lang="nb-NO" sz="2000" dirty="0"/>
              <a:t>Forskjellen mellom ønsket trekk og sann kurs skyldes vind</a:t>
            </a:r>
          </a:p>
        </p:txBody>
      </p:sp>
      <p:pic>
        <p:nvPicPr>
          <p:cNvPr id="5" name="Bilde 4">
            <a:extLst>
              <a:ext uri="{FF2B5EF4-FFF2-40B4-BE49-F238E27FC236}">
                <a16:creationId xmlns:a16="http://schemas.microsoft.com/office/drawing/2014/main" id="{814FF25C-EC9C-4128-89FC-AC0AF8838B73}"/>
              </a:ext>
            </a:extLst>
          </p:cNvPr>
          <p:cNvPicPr>
            <a:picLocks noChangeAspect="1"/>
          </p:cNvPicPr>
          <p:nvPr/>
        </p:nvPicPr>
        <p:blipFill rotWithShape="1">
          <a:blip r:embed="rId2">
            <a:extLst>
              <a:ext uri="{28A0092B-C50C-407E-A947-70E740481C1C}">
                <a14:useLocalDpi xmlns:a14="http://schemas.microsoft.com/office/drawing/2010/main" val="0"/>
              </a:ext>
            </a:extLst>
          </a:blip>
          <a:srcRect r="1463" b="-1"/>
          <a:stretch/>
        </p:blipFill>
        <p:spPr>
          <a:xfrm>
            <a:off x="43573" y="2490852"/>
            <a:ext cx="11937527" cy="3725299"/>
          </a:xfrm>
          <a:prstGeom prst="rect">
            <a:avLst/>
          </a:prstGeom>
        </p:spPr>
      </p:pic>
      <p:sp>
        <p:nvSpPr>
          <p:cNvPr id="4" name="Plassholder for dato 3">
            <a:extLst>
              <a:ext uri="{FF2B5EF4-FFF2-40B4-BE49-F238E27FC236}">
                <a16:creationId xmlns:a16="http://schemas.microsoft.com/office/drawing/2014/main" id="{721D25E9-6BF8-4AD3-8A46-E784758D7E26}"/>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7FE879A9-C504-48C2-83A7-14109CB1A8B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039256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31645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tel 1">
            <a:extLst>
              <a:ext uri="{FF2B5EF4-FFF2-40B4-BE49-F238E27FC236}">
                <a16:creationId xmlns:a16="http://schemas.microsoft.com/office/drawing/2014/main" id="{D4CB41EA-204F-475F-B07F-60EBB222C7AA}"/>
              </a:ext>
            </a:extLst>
          </p:cNvPr>
          <p:cNvSpPr>
            <a:spLocks noGrp="1"/>
          </p:cNvSpPr>
          <p:nvPr>
            <p:ph type="title"/>
          </p:nvPr>
        </p:nvSpPr>
        <p:spPr>
          <a:xfrm>
            <a:off x="777240" y="694944"/>
            <a:ext cx="6610388" cy="1042416"/>
          </a:xfrm>
        </p:spPr>
        <p:txBody>
          <a:bodyPr>
            <a:normAutofit/>
          </a:bodyPr>
          <a:lstStyle/>
          <a:p>
            <a:r>
              <a:rPr lang="nb-NO" sz="3300" b="1">
                <a:solidFill>
                  <a:srgbClr val="FFFFFF"/>
                </a:solidFill>
              </a:rPr>
              <a:t>Magnetisk kurs («MH – magnetic heading»)</a:t>
            </a:r>
          </a:p>
        </p:txBody>
      </p:sp>
      <p:sp>
        <p:nvSpPr>
          <p:cNvPr id="24" name="Rectangle 2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094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094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Bilde 4" descr="Et bilde som inneholder tegning&#10;&#10;Automatisk generert beskrivelse">
            <a:extLst>
              <a:ext uri="{FF2B5EF4-FFF2-40B4-BE49-F238E27FC236}">
                <a16:creationId xmlns:a16="http://schemas.microsoft.com/office/drawing/2014/main" id="{6D13708C-964B-4DFD-9FB9-20B7BD99D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42" y="3041071"/>
            <a:ext cx="6795370" cy="2446333"/>
          </a:xfrm>
          <a:prstGeom prst="rect">
            <a:avLst/>
          </a:prstGeom>
        </p:spPr>
      </p:pic>
      <p:sp>
        <p:nvSpPr>
          <p:cNvPr id="35" name="Rectangle 2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C96ECE9-4E67-4004-B631-96D932570D5B}"/>
              </a:ext>
            </a:extLst>
          </p:cNvPr>
          <p:cNvSpPr>
            <a:spLocks noGrp="1"/>
          </p:cNvSpPr>
          <p:nvPr>
            <p:ph idx="1"/>
          </p:nvPr>
        </p:nvSpPr>
        <p:spPr>
          <a:xfrm>
            <a:off x="7960093" y="2223436"/>
            <a:ext cx="3676850" cy="4061861"/>
          </a:xfrm>
        </p:spPr>
        <p:txBody>
          <a:bodyPr anchor="ctr">
            <a:normAutofit/>
          </a:bodyPr>
          <a:lstStyle/>
          <a:p>
            <a:r>
              <a:rPr lang="nb-NO" sz="2000" dirty="0"/>
              <a:t>Variasjon / misvisning er vinkelforskjellen mellom retningen til geografisk og magnetisk nord </a:t>
            </a:r>
          </a:p>
          <a:p>
            <a:r>
              <a:rPr lang="nb-NO" sz="2000" dirty="0"/>
              <a:t>Variasjonen må legges til, eller trekkes fra sann kurs for å finne magnetisk kurs som vi i de fleste tilfeller leser rett av flyets instrumenter </a:t>
            </a:r>
          </a:p>
          <a:p>
            <a:r>
              <a:rPr lang="nb-NO" sz="2000" dirty="0"/>
              <a:t>Forskjellen mellom sann kurs og magnetisk kurs skyldes variasjonen på stedet </a:t>
            </a:r>
          </a:p>
        </p:txBody>
      </p:sp>
      <p:sp>
        <p:nvSpPr>
          <p:cNvPr id="4" name="Plassholder for dato 3">
            <a:extLst>
              <a:ext uri="{FF2B5EF4-FFF2-40B4-BE49-F238E27FC236}">
                <a16:creationId xmlns:a16="http://schemas.microsoft.com/office/drawing/2014/main" id="{33B7801D-3BF6-423C-A34B-72DAE996CF4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7FD3448B-C3B6-434D-B0F6-C93289870530}"/>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432815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7E2294FC-C42B-4C04-8EA8-FF382F6EF65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Kompasskurs («CH – compass heading»)</a:t>
            </a:r>
          </a:p>
        </p:txBody>
      </p:sp>
      <p:sp>
        <p:nvSpPr>
          <p:cNvPr id="3" name="Plassholder for innhold 2">
            <a:extLst>
              <a:ext uri="{FF2B5EF4-FFF2-40B4-BE49-F238E27FC236}">
                <a16:creationId xmlns:a16="http://schemas.microsoft.com/office/drawing/2014/main" id="{42AB2250-8661-42B9-A096-9A9D9E00FCD6}"/>
              </a:ext>
            </a:extLst>
          </p:cNvPr>
          <p:cNvSpPr>
            <a:spLocks noGrp="1"/>
          </p:cNvSpPr>
          <p:nvPr>
            <p:ph idx="1"/>
          </p:nvPr>
        </p:nvSpPr>
        <p:spPr>
          <a:xfrm>
            <a:off x="404261" y="2638043"/>
            <a:ext cx="3975233" cy="3415623"/>
          </a:xfrm>
        </p:spPr>
        <p:txBody>
          <a:bodyPr>
            <a:normAutofit/>
          </a:bodyPr>
          <a:lstStyle/>
          <a:p>
            <a:r>
              <a:rPr lang="nb-NO" sz="2000" dirty="0"/>
              <a:t>Et fly har mange elektromagnetiske kilder, som i seg selv påvirker kompasset, og vi får en feil som vi må korrigere for </a:t>
            </a:r>
          </a:p>
          <a:p>
            <a:r>
              <a:rPr lang="nb-NO" sz="2000" dirty="0"/>
              <a:t>Da må altså deviasjonen legges til, eller trekkes fra magnetisk kurs for å finne kompasskursen </a:t>
            </a:r>
          </a:p>
          <a:p>
            <a:r>
              <a:rPr lang="nb-NO" sz="2000" dirty="0"/>
              <a:t>Forskjellen mellom magnetisk kurs og kompasskurs skyldes altså deviasjon </a:t>
            </a:r>
          </a:p>
        </p:txBody>
      </p:sp>
      <p:pic>
        <p:nvPicPr>
          <p:cNvPr id="5" name="Bilde 4" descr="Et bilde som inneholder skilt, klokke&#10;&#10;Automatisk generert beskrivelse">
            <a:extLst>
              <a:ext uri="{FF2B5EF4-FFF2-40B4-BE49-F238E27FC236}">
                <a16:creationId xmlns:a16="http://schemas.microsoft.com/office/drawing/2014/main" id="{CEE5D514-2A6B-4A91-BD89-55B5597CA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716" y="643467"/>
            <a:ext cx="5848863" cy="5410199"/>
          </a:xfrm>
          <a:prstGeom prst="rect">
            <a:avLst/>
          </a:prstGeom>
        </p:spPr>
      </p:pic>
      <p:sp>
        <p:nvSpPr>
          <p:cNvPr id="4" name="Plassholder for dato 3">
            <a:extLst>
              <a:ext uri="{FF2B5EF4-FFF2-40B4-BE49-F238E27FC236}">
                <a16:creationId xmlns:a16="http://schemas.microsoft.com/office/drawing/2014/main" id="{99C41C76-9325-4329-B7E6-09C3B97B0BF5}"/>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EF77454D-1E5E-41BE-8765-0896B4F4A76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2804479115"/>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F2CD966-473D-49F3-99A7-DFD91F875E06}"/>
              </a:ext>
            </a:extLst>
          </p:cNvPr>
          <p:cNvSpPr>
            <a:spLocks noGrp="1"/>
          </p:cNvSpPr>
          <p:nvPr>
            <p:ph type="title"/>
          </p:nvPr>
        </p:nvSpPr>
        <p:spPr>
          <a:xfrm>
            <a:off x="804671" y="640263"/>
            <a:ext cx="3284331" cy="5254510"/>
          </a:xfrm>
        </p:spPr>
        <p:txBody>
          <a:bodyPr>
            <a:normAutofit/>
          </a:bodyPr>
          <a:lstStyle/>
          <a:p>
            <a:r>
              <a:rPr lang="nb-NO" sz="3700" b="1" dirty="0"/>
              <a:t>Fortegnsregelen og sammenheng mellom TH, MH og CH</a:t>
            </a:r>
          </a:p>
        </p:txBody>
      </p:sp>
      <p:sp>
        <p:nvSpPr>
          <p:cNvPr id="3" name="Plassholder for innhold 2">
            <a:extLst>
              <a:ext uri="{FF2B5EF4-FFF2-40B4-BE49-F238E27FC236}">
                <a16:creationId xmlns:a16="http://schemas.microsoft.com/office/drawing/2014/main" id="{AC5077FC-F00C-4C4E-8D20-2D7A507C6A79}"/>
              </a:ext>
            </a:extLst>
          </p:cNvPr>
          <p:cNvSpPr>
            <a:spLocks noGrp="1"/>
          </p:cNvSpPr>
          <p:nvPr>
            <p:ph idx="1"/>
          </p:nvPr>
        </p:nvSpPr>
        <p:spPr>
          <a:xfrm>
            <a:off x="4892149" y="365760"/>
            <a:ext cx="6908423" cy="6227545"/>
          </a:xfrm>
        </p:spPr>
        <p:txBody>
          <a:bodyPr anchor="ctr">
            <a:normAutofit/>
          </a:bodyPr>
          <a:lstStyle/>
          <a:p>
            <a:r>
              <a:rPr lang="nb-NO" sz="2000" dirty="0">
                <a:solidFill>
                  <a:schemeClr val="bg1"/>
                </a:solidFill>
              </a:rPr>
              <a:t>Sammenhengen mellom TH, MH og CH, finner vi ved å ta TH og legge på eller trekke fra variasjonen (VAR), og ta MH og legge på eller trekke fra deviasjonen (DEV)</a:t>
            </a:r>
          </a:p>
          <a:p>
            <a:r>
              <a:rPr lang="nb-NO" sz="2000" dirty="0">
                <a:solidFill>
                  <a:schemeClr val="bg1"/>
                </a:solidFill>
              </a:rPr>
              <a:t>VAR og DEV oppgis som vestlig eller østlig, men kan også oppgis med plusstegnet (+) og minustegnet (-) </a:t>
            </a:r>
          </a:p>
          <a:p>
            <a:r>
              <a:rPr lang="nb-NO" sz="2000" dirty="0">
                <a:solidFill>
                  <a:schemeClr val="bg1"/>
                </a:solidFill>
              </a:rPr>
              <a:t>Når vi skal regne fra TH til CH har vi følgende huskeregel: </a:t>
            </a:r>
            <a:br>
              <a:rPr lang="nb-NO" sz="2000" dirty="0">
                <a:solidFill>
                  <a:schemeClr val="bg1"/>
                </a:solidFill>
              </a:rPr>
            </a:br>
            <a:r>
              <a:rPr lang="nb-NO" sz="2000" b="1" i="1" dirty="0">
                <a:solidFill>
                  <a:schemeClr val="bg1"/>
                </a:solidFill>
              </a:rPr>
              <a:t>West is best og east is least</a:t>
            </a:r>
          </a:p>
          <a:p>
            <a:r>
              <a:rPr lang="nb-NO" sz="2000" dirty="0">
                <a:solidFill>
                  <a:schemeClr val="bg1"/>
                </a:solidFill>
              </a:rPr>
              <a:t>Vi legger på vestlig («W») VAR og DEV og trekker fra østlig VAR og DEV («E») når vi tar utgangspunkt i TH og skal finne CH </a:t>
            </a:r>
          </a:p>
          <a:p>
            <a:r>
              <a:rPr lang="nb-NO" sz="2000" dirty="0">
                <a:solidFill>
                  <a:schemeClr val="bg1"/>
                </a:solidFill>
              </a:rPr>
              <a:t>Når vi tar utgangspunkt i CH og skal finne TH, trekker vi fra vestlig VAR og DEV og legger på østlig VAR og DEV </a:t>
            </a:r>
          </a:p>
          <a:p>
            <a:r>
              <a:rPr lang="nb-NO" sz="2000" dirty="0">
                <a:solidFill>
                  <a:schemeClr val="bg1"/>
                </a:solidFill>
              </a:rPr>
              <a:t>Blander vi noe som kalles «fortegnsregelen» inn i dette, får W fortegnet minus (-) og E får fortegnet pluss (+)</a:t>
            </a:r>
          </a:p>
          <a:p>
            <a:r>
              <a:rPr lang="nb-NO" sz="2000" dirty="0">
                <a:solidFill>
                  <a:schemeClr val="bg1"/>
                </a:solidFill>
              </a:rPr>
              <a:t>Det  betyr at når vi går fra CH til TH skal fortegnet brukes med sitt rette fortegn og </a:t>
            </a:r>
          </a:p>
          <a:p>
            <a:r>
              <a:rPr lang="nb-NO" sz="2000" dirty="0">
                <a:solidFill>
                  <a:schemeClr val="bg1"/>
                </a:solidFill>
              </a:rPr>
              <a:t>når vi tar utgangspunkt i TH og skal finne CH, regnes (+) som minus, og (-) som pluss </a:t>
            </a:r>
          </a:p>
        </p:txBody>
      </p:sp>
      <p:sp>
        <p:nvSpPr>
          <p:cNvPr id="4" name="Plassholder for dato 3">
            <a:extLst>
              <a:ext uri="{FF2B5EF4-FFF2-40B4-BE49-F238E27FC236}">
                <a16:creationId xmlns:a16="http://schemas.microsoft.com/office/drawing/2014/main" id="{23D9B5DF-AC5C-404D-9C97-1DEC52F8F719}"/>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11A38A9E-77C8-461A-935B-2CF03ECBBE39}"/>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947603023"/>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A0ABD6-13D4-4599-908B-5DC228D1AB35}"/>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b="1">
                <a:solidFill>
                  <a:schemeClr val="bg1"/>
                </a:solidFill>
              </a:rPr>
              <a:t>Sammenheng mellom TH, MH og CH</a:t>
            </a:r>
          </a:p>
        </p:txBody>
      </p:sp>
      <p:pic>
        <p:nvPicPr>
          <p:cNvPr id="5" name="Plassholder for innhold 4">
            <a:extLst>
              <a:ext uri="{FF2B5EF4-FFF2-40B4-BE49-F238E27FC236}">
                <a16:creationId xmlns:a16="http://schemas.microsoft.com/office/drawing/2014/main" id="{6763575A-B7E7-4514-890D-70FCED8846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105"/>
          <a:stretch/>
        </p:blipFill>
        <p:spPr>
          <a:xfrm>
            <a:off x="4654297" y="10"/>
            <a:ext cx="7537704" cy="6857990"/>
          </a:xfrm>
          <a:prstGeom prst="rect">
            <a:avLst/>
          </a:prstGeom>
        </p:spPr>
      </p:pic>
      <p:sp>
        <p:nvSpPr>
          <p:cNvPr id="3" name="Plassholder for dato 2">
            <a:extLst>
              <a:ext uri="{FF2B5EF4-FFF2-40B4-BE49-F238E27FC236}">
                <a16:creationId xmlns:a16="http://schemas.microsoft.com/office/drawing/2014/main" id="{40147B6A-E23C-4FF2-BA23-0EC8381CE2E0}"/>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ADAB1E09-FCE4-4D14-B27C-9D86963AD72C}"/>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895337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E5DEA9-9FE4-40AE-98C3-DB0DE7CE8B79}"/>
              </a:ext>
            </a:extLst>
          </p:cNvPr>
          <p:cNvSpPr>
            <a:spLocks noGrp="1"/>
          </p:cNvSpPr>
          <p:nvPr>
            <p:ph type="title"/>
          </p:nvPr>
        </p:nvSpPr>
        <p:spPr>
          <a:xfrm>
            <a:off x="5080934" y="257129"/>
            <a:ext cx="6586491" cy="710433"/>
          </a:xfrm>
        </p:spPr>
        <p:txBody>
          <a:bodyPr anchor="b">
            <a:normAutofit/>
          </a:bodyPr>
          <a:lstStyle/>
          <a:p>
            <a:r>
              <a:rPr lang="nb-NO" b="1" dirty="0"/>
              <a:t>Peilinger</a:t>
            </a:r>
          </a:p>
        </p:txBody>
      </p:sp>
      <p:sp>
        <p:nvSpPr>
          <p:cNvPr id="3" name="Plassholder for innhold 2">
            <a:extLst>
              <a:ext uri="{FF2B5EF4-FFF2-40B4-BE49-F238E27FC236}">
                <a16:creationId xmlns:a16="http://schemas.microsoft.com/office/drawing/2014/main" id="{1D79BD45-0342-47EC-848C-12F08E26AEDA}"/>
              </a:ext>
            </a:extLst>
          </p:cNvPr>
          <p:cNvSpPr>
            <a:spLocks noGrp="1"/>
          </p:cNvSpPr>
          <p:nvPr>
            <p:ph idx="1"/>
          </p:nvPr>
        </p:nvSpPr>
        <p:spPr>
          <a:xfrm>
            <a:off x="4965431" y="967562"/>
            <a:ext cx="6586489" cy="5256258"/>
          </a:xfrm>
        </p:spPr>
        <p:txBody>
          <a:bodyPr>
            <a:noAutofit/>
          </a:bodyPr>
          <a:lstStyle/>
          <a:p>
            <a:r>
              <a:rPr lang="nb-NO" sz="2000" i="1" dirty="0"/>
              <a:t>Relativ peiling </a:t>
            </a:r>
            <a:r>
              <a:rPr lang="nb-NO" sz="2000" dirty="0"/>
              <a:t>(«RB – relative </a:t>
            </a:r>
            <a:r>
              <a:rPr lang="nb-NO" sz="2000" dirty="0" err="1"/>
              <a:t>bearing</a:t>
            </a:r>
            <a:r>
              <a:rPr lang="nb-NO" sz="2000" dirty="0"/>
              <a:t>»), vi bestemmer posisjonen til et objekt relativt til flyets lengdeakse, enten i form av grader, eller i form av å bruke en klokke som referanse</a:t>
            </a:r>
          </a:p>
          <a:p>
            <a:r>
              <a:rPr lang="nb-NO" sz="2000" i="1" dirty="0"/>
              <a:t>Sann peiling </a:t>
            </a:r>
            <a:r>
              <a:rPr lang="nb-NO" sz="2000" dirty="0"/>
              <a:t>(«TB – true </a:t>
            </a:r>
            <a:r>
              <a:rPr lang="nb-NO" sz="2000" dirty="0" err="1"/>
              <a:t>bearing</a:t>
            </a:r>
            <a:r>
              <a:rPr lang="nb-NO" sz="2000" dirty="0"/>
              <a:t>»), vi bestemmer posisjonen til et objekt ut fra sant nord. Sann peiling finner vi ved å ta sann kurs (TH) og legge til relativ peiling (RB). TB = TH + RB </a:t>
            </a:r>
          </a:p>
          <a:p>
            <a:r>
              <a:rPr lang="nb-NO" sz="2000" i="1" dirty="0"/>
              <a:t>Magnetisk peiling </a:t>
            </a:r>
            <a:r>
              <a:rPr lang="nb-NO" sz="2000" dirty="0"/>
              <a:t>(«MB – </a:t>
            </a:r>
            <a:r>
              <a:rPr lang="nb-NO" sz="2000" dirty="0" err="1"/>
              <a:t>magnetic</a:t>
            </a:r>
            <a:r>
              <a:rPr lang="nb-NO" sz="2000" dirty="0"/>
              <a:t> </a:t>
            </a:r>
            <a:r>
              <a:rPr lang="nb-NO" sz="2000" dirty="0" err="1"/>
              <a:t>bearing</a:t>
            </a:r>
            <a:r>
              <a:rPr lang="nb-NO" sz="2000" dirty="0"/>
              <a:t>») vi bestemmer posisjonen til et objekt ut fra magnetisk nord. Magnetisk peiling finner vi ved å ta magnetisk kurs (MH) og legge til relativ peiling. MB = MH + RB </a:t>
            </a:r>
          </a:p>
          <a:p>
            <a:r>
              <a:rPr lang="nb-NO" sz="2000" i="1" dirty="0"/>
              <a:t>Kompass peiling </a:t>
            </a:r>
            <a:r>
              <a:rPr lang="nb-NO" sz="2000" dirty="0"/>
              <a:t>(«CB – </a:t>
            </a:r>
            <a:r>
              <a:rPr lang="nb-NO" sz="2000" dirty="0" err="1"/>
              <a:t>compass</a:t>
            </a:r>
            <a:r>
              <a:rPr lang="nb-NO" sz="2000" dirty="0"/>
              <a:t> </a:t>
            </a:r>
            <a:r>
              <a:rPr lang="nb-NO" sz="2000" dirty="0" err="1"/>
              <a:t>bearing</a:t>
            </a:r>
            <a:r>
              <a:rPr lang="nb-NO" sz="2000" dirty="0"/>
              <a:t>») hvor vi bestemmer posisjonen til et objekt ut fra kompass nord. Kompass peiling finner vi ved å ta kompasskurs (CH) og legge til relativ peiling. CB = CH + RB </a:t>
            </a:r>
          </a:p>
        </p:txBody>
      </p:sp>
      <p:pic>
        <p:nvPicPr>
          <p:cNvPr id="7" name="Bilde 6">
            <a:extLst>
              <a:ext uri="{FF2B5EF4-FFF2-40B4-BE49-F238E27FC236}">
                <a16:creationId xmlns:a16="http://schemas.microsoft.com/office/drawing/2014/main" id="{CD0A1D52-4B33-4C1A-8B38-4DB3487DBB3A}"/>
              </a:ext>
            </a:extLst>
          </p:cNvPr>
          <p:cNvPicPr>
            <a:picLocks noChangeAspect="1"/>
          </p:cNvPicPr>
          <p:nvPr/>
        </p:nvPicPr>
        <p:blipFill rotWithShape="1">
          <a:blip r:embed="rId2">
            <a:extLst>
              <a:ext uri="{28A0092B-C50C-407E-A947-70E740481C1C}">
                <a14:useLocalDpi xmlns:a14="http://schemas.microsoft.com/office/drawing/2010/main" val="0"/>
              </a:ext>
            </a:extLst>
          </a:blip>
          <a:srcRect l="30349" r="7127"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BB63"/>
            </a:solidFill>
          </a:ln>
        </p:spPr>
        <p:style>
          <a:lnRef idx="1">
            <a:schemeClr val="accent1"/>
          </a:lnRef>
          <a:fillRef idx="0">
            <a:schemeClr val="accent1"/>
          </a:fillRef>
          <a:effectRef idx="0">
            <a:schemeClr val="accent1"/>
          </a:effectRef>
          <a:fontRef idx="minor">
            <a:schemeClr val="tx1"/>
          </a:fontRef>
        </p:style>
      </p:cxnSp>
      <p:sp>
        <p:nvSpPr>
          <p:cNvPr id="4" name="Plassholder for dato 3">
            <a:extLst>
              <a:ext uri="{FF2B5EF4-FFF2-40B4-BE49-F238E27FC236}">
                <a16:creationId xmlns:a16="http://schemas.microsoft.com/office/drawing/2014/main" id="{7E1AED2B-212F-4DF1-B658-180D38015009}"/>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9C6F4310-7DDD-46D7-B6F2-30CC2AC0255B}"/>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13009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rotWithShape="1">
          <a:blip r:embed="rId2">
            <a:extLst>
              <a:ext uri="{28A0092B-C50C-407E-A947-70E740481C1C}">
                <a14:useLocalDpi xmlns:a14="http://schemas.microsoft.com/office/drawing/2010/main" val="0"/>
              </a:ext>
            </a:extLst>
          </a:blip>
          <a:srcRect b="28100"/>
          <a:stretch/>
        </p:blipFill>
        <p:spPr>
          <a:xfrm>
            <a:off x="-2530" y="10166"/>
            <a:ext cx="12191980" cy="4862776"/>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Solsystemet og jorden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944161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AB6BEEC-AAD3-4722-9997-2F30B5E1C9D1}"/>
              </a:ext>
            </a:extLst>
          </p:cNvPr>
          <p:cNvSpPr>
            <a:spLocks noGrp="1"/>
          </p:cNvSpPr>
          <p:nvPr>
            <p:ph type="title"/>
          </p:nvPr>
        </p:nvSpPr>
        <p:spPr>
          <a:xfrm>
            <a:off x="838200" y="963877"/>
            <a:ext cx="3494362" cy="4930246"/>
          </a:xfrm>
        </p:spPr>
        <p:txBody>
          <a:bodyPr>
            <a:normAutofit/>
          </a:bodyPr>
          <a:lstStyle/>
          <a:p>
            <a:pPr algn="r"/>
            <a:r>
              <a:rPr lang="nb-NO" sz="4100" b="1">
                <a:solidFill>
                  <a:schemeClr val="accent1"/>
                </a:solidFill>
              </a:rPr>
              <a:t>Oppsummering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3B1BA8E-C2B1-43E1-B35F-DC39FFA2E358}"/>
              </a:ext>
            </a:extLst>
          </p:cNvPr>
          <p:cNvSpPr>
            <a:spLocks noGrp="1"/>
          </p:cNvSpPr>
          <p:nvPr>
            <p:ph idx="1"/>
          </p:nvPr>
        </p:nvSpPr>
        <p:spPr>
          <a:xfrm>
            <a:off x="4976031" y="963877"/>
            <a:ext cx="6377769" cy="4930246"/>
          </a:xfrm>
        </p:spPr>
        <p:txBody>
          <a:bodyPr anchor="ctr">
            <a:normAutofit/>
          </a:bodyPr>
          <a:lstStyle/>
          <a:p>
            <a:r>
              <a:rPr lang="nb-NO" sz="2000" i="1" dirty="0"/>
              <a:t>Trekk </a:t>
            </a:r>
            <a:r>
              <a:rPr lang="nb-NO" sz="2000" dirty="0"/>
              <a:t>er ønsket trekk over bakken, det vil si den linjen vi trekker mellom to punkter på et kart </a:t>
            </a:r>
          </a:p>
          <a:p>
            <a:r>
              <a:rPr lang="nb-NO" sz="2000" dirty="0"/>
              <a:t>Trekket er vinkel i grader målt med klokken fra en spesiell referanse datum (0 grader til 360 grader) </a:t>
            </a:r>
          </a:p>
          <a:p>
            <a:r>
              <a:rPr lang="nb-NO" sz="2000" i="1" dirty="0"/>
              <a:t>Kurs </a:t>
            </a:r>
            <a:r>
              <a:rPr lang="nb-NO" sz="2000" dirty="0"/>
              <a:t>er den retningen som flyets nese peker under flyvningen </a:t>
            </a:r>
          </a:p>
          <a:p>
            <a:r>
              <a:rPr lang="nb-NO" sz="2000" i="1" dirty="0"/>
              <a:t>Utfløyet trekk </a:t>
            </a:r>
            <a:r>
              <a:rPr lang="nb-NO" sz="2000" dirty="0"/>
              <a:t>er som navnet tilsier, det aktuelle trekket vi følger over bakken, og dersom vi har korrigert korrekt for vind (eller det ikke blåser) – skal utfløyet trekk tilsvare trekket (linjen) vi tegnet på kartet </a:t>
            </a:r>
          </a:p>
          <a:p>
            <a:r>
              <a:rPr lang="nb-NO" sz="2000" i="1" dirty="0"/>
              <a:t>Driftvinkel</a:t>
            </a:r>
            <a:r>
              <a:rPr lang="nb-NO" sz="2000" dirty="0"/>
              <a:t> («DA – drift angle») er vinkelen mellom kursen og trekket </a:t>
            </a:r>
          </a:p>
          <a:p>
            <a:r>
              <a:rPr lang="nb-NO" sz="2000" i="1" dirty="0"/>
              <a:t>Vindkorreksjonsvinkel</a:t>
            </a:r>
            <a:r>
              <a:rPr lang="nb-NO" sz="2000" dirty="0"/>
              <a:t> («WCA – wind correction angle») er korreksjon for vinden slik at vi får en kurs som tar oss langs ønsket trekk </a:t>
            </a:r>
          </a:p>
        </p:txBody>
      </p:sp>
      <p:sp>
        <p:nvSpPr>
          <p:cNvPr id="4" name="Plassholder for dato 3">
            <a:extLst>
              <a:ext uri="{FF2B5EF4-FFF2-40B4-BE49-F238E27FC236}">
                <a16:creationId xmlns:a16="http://schemas.microsoft.com/office/drawing/2014/main" id="{54936336-0E17-41A3-A44C-C89D354ABC51}"/>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238877DB-8902-4EA1-AF38-A4D7943282D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76116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8EACE-4039-46FC-858E-65C3197507DB}"/>
              </a:ext>
            </a:extLst>
          </p:cNvPr>
          <p:cNvSpPr>
            <a:spLocks noGrp="1"/>
          </p:cNvSpPr>
          <p:nvPr>
            <p:ph type="title"/>
          </p:nvPr>
        </p:nvSpPr>
        <p:spPr/>
        <p:txBody>
          <a:bodyPr>
            <a:normAutofit/>
          </a:bodyPr>
          <a:lstStyle/>
          <a:p>
            <a:pPr algn="ctr"/>
            <a:r>
              <a:rPr lang="nb-NO" sz="4000" b="1" dirty="0"/>
              <a:t>Fremgangsmåte for å tegne et vindtriangel</a:t>
            </a:r>
          </a:p>
        </p:txBody>
      </p:sp>
      <p:pic>
        <p:nvPicPr>
          <p:cNvPr id="5" name="Plassholder for innhold 4" descr="Et bilde som inneholder tekst, kart&#10;&#10;Automatisk generert beskrivelse">
            <a:extLst>
              <a:ext uri="{FF2B5EF4-FFF2-40B4-BE49-F238E27FC236}">
                <a16:creationId xmlns:a16="http://schemas.microsoft.com/office/drawing/2014/main" id="{B89E3888-F721-438E-A0A0-A6876F0ED7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9528" y="1476154"/>
            <a:ext cx="9798517" cy="5217711"/>
          </a:xfrm>
        </p:spPr>
      </p:pic>
      <p:sp>
        <p:nvSpPr>
          <p:cNvPr id="3" name="Plassholder for dato 2">
            <a:extLst>
              <a:ext uri="{FF2B5EF4-FFF2-40B4-BE49-F238E27FC236}">
                <a16:creationId xmlns:a16="http://schemas.microsoft.com/office/drawing/2014/main" id="{8D1B1348-DEE3-49D9-AE98-FD126BB6BD5C}"/>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BE36F16A-0580-4E91-94CB-A93734EA2CC3}"/>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444536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DC6606-FF9E-4153-B1FB-154B307E5B59}"/>
              </a:ext>
            </a:extLst>
          </p:cNvPr>
          <p:cNvSpPr>
            <a:spLocks noGrp="1"/>
          </p:cNvSpPr>
          <p:nvPr>
            <p:ph type="title"/>
          </p:nvPr>
        </p:nvSpPr>
        <p:spPr/>
        <p:txBody>
          <a:bodyPr>
            <a:normAutofit/>
          </a:bodyPr>
          <a:lstStyle/>
          <a:p>
            <a:pPr algn="ctr"/>
            <a:r>
              <a:rPr lang="nb-NO" sz="4000" b="1" dirty="0"/>
              <a:t>Posisjonsbestemmelse («DR </a:t>
            </a:r>
            <a:r>
              <a:rPr lang="nb-NO" sz="4000" b="1" dirty="0" err="1"/>
              <a:t>position</a:t>
            </a:r>
            <a:r>
              <a:rPr lang="nb-NO" sz="4000" b="1" dirty="0"/>
              <a:t> </a:t>
            </a:r>
            <a:r>
              <a:rPr lang="nb-NO" sz="4000" b="1" dirty="0" err="1"/>
              <a:t>fix</a:t>
            </a:r>
            <a:r>
              <a:rPr lang="nb-NO" sz="4000" b="1" dirty="0"/>
              <a:t>»)</a:t>
            </a:r>
          </a:p>
        </p:txBody>
      </p:sp>
      <p:sp>
        <p:nvSpPr>
          <p:cNvPr id="3" name="Plassholder for innhold 2">
            <a:extLst>
              <a:ext uri="{FF2B5EF4-FFF2-40B4-BE49-F238E27FC236}">
                <a16:creationId xmlns:a16="http://schemas.microsoft.com/office/drawing/2014/main" id="{ECE32881-EC09-4C7A-B768-9C0FD74774D5}"/>
              </a:ext>
            </a:extLst>
          </p:cNvPr>
          <p:cNvSpPr>
            <a:spLocks noGrp="1"/>
          </p:cNvSpPr>
          <p:nvPr>
            <p:ph idx="1"/>
          </p:nvPr>
        </p:nvSpPr>
        <p:spPr/>
        <p:txBody>
          <a:bodyPr>
            <a:normAutofit/>
          </a:bodyPr>
          <a:lstStyle/>
          <a:p>
            <a:r>
              <a:rPr lang="nb-NO" sz="2400" dirty="0"/>
              <a:t>Finne tidsforbruket: Del distansen på bakkefart. Eksempelvis 25 nautiske mil med en bakkefart på 100 knop = 25/100 = 0,25 time = 15 minutter </a:t>
            </a:r>
          </a:p>
          <a:p>
            <a:r>
              <a:rPr lang="nb-NO" sz="2400" dirty="0"/>
              <a:t>Finne utfløyet distanse: Gang bakkefarten med tiden. Eksempelvis 0,25 timer og 100 knop = 25 nautiske mil </a:t>
            </a:r>
          </a:p>
          <a:p>
            <a:r>
              <a:rPr lang="nb-NO" sz="2400" dirty="0"/>
              <a:t>Finne bakkefarten: Del distansen med tiden. Eksempelvis 25 nautiske mil og 0,25 = 25/0,25 = 100 knop. </a:t>
            </a:r>
          </a:p>
          <a:p>
            <a:r>
              <a:rPr lang="nb-NO" sz="2400" dirty="0"/>
              <a:t>En nautisk mil («NM») er 1,852 kilometer </a:t>
            </a:r>
          </a:p>
          <a:p>
            <a:r>
              <a:rPr lang="nb-NO" sz="2400" dirty="0"/>
              <a:t>1:60 regelen (</a:t>
            </a:r>
            <a:r>
              <a:rPr lang="nb-NO" sz="2400" dirty="0" err="1"/>
              <a:t>kap</a:t>
            </a:r>
            <a:r>
              <a:rPr lang="nb-NO" sz="2400" dirty="0"/>
              <a:t> 14.1.6.2)</a:t>
            </a:r>
            <a:br>
              <a:rPr lang="nb-NO" sz="2400" dirty="0"/>
            </a:br>
            <a:r>
              <a:rPr lang="nb-NO" sz="2400" dirty="0"/>
              <a:t>Dette bør elever øve på med eksempler </a:t>
            </a:r>
          </a:p>
          <a:p>
            <a:endParaRPr lang="nb-NO" sz="2400" dirty="0"/>
          </a:p>
        </p:txBody>
      </p:sp>
      <p:pic>
        <p:nvPicPr>
          <p:cNvPr id="31" name="Bilde 30">
            <a:extLst>
              <a:ext uri="{FF2B5EF4-FFF2-40B4-BE49-F238E27FC236}">
                <a16:creationId xmlns:a16="http://schemas.microsoft.com/office/drawing/2014/main" id="{255E372B-D7C8-4BC9-8897-27E727679489}"/>
              </a:ext>
            </a:extLst>
          </p:cNvPr>
          <p:cNvPicPr>
            <a:picLocks noChangeAspect="1"/>
          </p:cNvPicPr>
          <p:nvPr/>
        </p:nvPicPr>
        <p:blipFill>
          <a:blip r:embed="rId2"/>
          <a:stretch>
            <a:fillRect/>
          </a:stretch>
        </p:blipFill>
        <p:spPr>
          <a:xfrm>
            <a:off x="6699952" y="4516488"/>
            <a:ext cx="4653848" cy="1660475"/>
          </a:xfrm>
          <a:prstGeom prst="rect">
            <a:avLst/>
          </a:prstGeom>
        </p:spPr>
      </p:pic>
      <p:sp>
        <p:nvSpPr>
          <p:cNvPr id="4" name="Plassholder for dato 3">
            <a:extLst>
              <a:ext uri="{FF2B5EF4-FFF2-40B4-BE49-F238E27FC236}">
                <a16:creationId xmlns:a16="http://schemas.microsoft.com/office/drawing/2014/main" id="{B5DEA617-7B13-4505-9E1A-D3DF84EC23BE}"/>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C4F255F0-6E3A-48E6-98D9-5D7EEF37B311}"/>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493480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0DC6606-FF9E-4153-B1FB-154B307E5B5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b="1" dirty="0">
                <a:solidFill>
                  <a:srgbClr val="FFFFFF"/>
                </a:solidFill>
              </a:rPr>
              <a:t>Bruk av </a:t>
            </a:r>
            <a:r>
              <a:rPr lang="en-US" b="1" dirty="0" err="1">
                <a:solidFill>
                  <a:srgbClr val="FFFFFF"/>
                </a:solidFill>
              </a:rPr>
              <a:t>mekanisk</a:t>
            </a:r>
            <a:r>
              <a:rPr lang="en-US" b="1" dirty="0">
                <a:solidFill>
                  <a:srgbClr val="FFFFFF"/>
                </a:solidFill>
              </a:rPr>
              <a:t> </a:t>
            </a:r>
            <a:r>
              <a:rPr lang="en-US" b="1" dirty="0" err="1">
                <a:solidFill>
                  <a:srgbClr val="FFFFFF"/>
                </a:solidFill>
              </a:rPr>
              <a:t>regneskive</a:t>
            </a:r>
            <a:endParaRPr lang="en-US" b="1" dirty="0">
              <a:solidFill>
                <a:srgbClr val="FFFFFF"/>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6A161EC2-0F28-4AA8-845A-2404D80E14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0353" y="2426818"/>
            <a:ext cx="2798345"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E03B43BC-6E76-48F3-BD27-DC5D6FD14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873" y="2426818"/>
            <a:ext cx="2848316" cy="3997637"/>
          </a:xfrm>
          <a:prstGeom prst="rect">
            <a:avLst/>
          </a:prstGeom>
        </p:spPr>
      </p:pic>
      <p:sp>
        <p:nvSpPr>
          <p:cNvPr id="3" name="Plassholder for dato 2">
            <a:extLst>
              <a:ext uri="{FF2B5EF4-FFF2-40B4-BE49-F238E27FC236}">
                <a16:creationId xmlns:a16="http://schemas.microsoft.com/office/drawing/2014/main" id="{55B9AD1D-F1E3-4595-BC32-FCF9E6813757}"/>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DE1A4BFE-0C26-4825-BAE0-37563C776BD7}"/>
              </a:ext>
            </a:extLst>
          </p:cNvPr>
          <p:cNvSpPr>
            <a:spLocks noGrp="1"/>
          </p:cNvSpPr>
          <p:nvPr>
            <p:ph type="ftr" sz="quarter" idx="11"/>
          </p:nvPr>
        </p:nvSpPr>
        <p:spPr/>
        <p:txBody>
          <a:bodyPr/>
          <a:lstStyle/>
          <a:p>
            <a:r>
              <a:rPr lang="nb-NO" dirty="0"/>
              <a:t>Versjon 2.0</a:t>
            </a:r>
          </a:p>
        </p:txBody>
      </p:sp>
      <p:sp>
        <p:nvSpPr>
          <p:cNvPr id="10" name="Plassholder for bunntekst 3">
            <a:extLst>
              <a:ext uri="{FF2B5EF4-FFF2-40B4-BE49-F238E27FC236}">
                <a16:creationId xmlns:a16="http://schemas.microsoft.com/office/drawing/2014/main" id="{67B54EBA-83DB-4DBC-98D9-D1BC24FE4AA6}"/>
              </a:ext>
            </a:extLst>
          </p:cNvPr>
          <p:cNvSpPr txBox="1">
            <a:spLocks/>
          </p:cNvSpPr>
          <p:nvPr/>
        </p:nvSpPr>
        <p:spPr>
          <a:xfrm>
            <a:off x="4069080" y="166243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600" dirty="0">
                <a:solidFill>
                  <a:srgbClr val="FFC000"/>
                </a:solidFill>
              </a:rPr>
              <a:t>Se hvordan den brukes i kapittel 14.1.4</a:t>
            </a:r>
          </a:p>
        </p:txBody>
      </p:sp>
    </p:spTree>
    <p:extLst>
      <p:ext uri="{BB962C8B-B14F-4D97-AF65-F5344CB8AC3E}">
        <p14:creationId xmlns:p14="http://schemas.microsoft.com/office/powerpoint/2010/main" val="2519753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Antenner og radiobølger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974105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008296-2CB7-4DE1-AE55-F35E5C9DA289}"/>
              </a:ext>
            </a:extLst>
          </p:cNvPr>
          <p:cNvSpPr>
            <a:spLocks noGrp="1"/>
          </p:cNvSpPr>
          <p:nvPr>
            <p:ph type="title"/>
          </p:nvPr>
        </p:nvSpPr>
        <p:spPr>
          <a:xfrm>
            <a:off x="838201" y="593075"/>
            <a:ext cx="6487670" cy="1325563"/>
          </a:xfrm>
        </p:spPr>
        <p:txBody>
          <a:bodyPr>
            <a:normAutofit/>
          </a:bodyPr>
          <a:lstStyle/>
          <a:p>
            <a:r>
              <a:rPr lang="nb-NO" b="1" dirty="0"/>
              <a:t>Antenner</a:t>
            </a:r>
          </a:p>
        </p:txBody>
      </p:sp>
      <p:sp>
        <p:nvSpPr>
          <p:cNvPr id="3" name="Plassholder for innhold 2">
            <a:extLst>
              <a:ext uri="{FF2B5EF4-FFF2-40B4-BE49-F238E27FC236}">
                <a16:creationId xmlns:a16="http://schemas.microsoft.com/office/drawing/2014/main" id="{7F6371EA-7D12-4F00-A767-4F2353B01307}"/>
              </a:ext>
            </a:extLst>
          </p:cNvPr>
          <p:cNvSpPr>
            <a:spLocks noGrp="1"/>
          </p:cNvSpPr>
          <p:nvPr>
            <p:ph idx="1"/>
          </p:nvPr>
        </p:nvSpPr>
        <p:spPr>
          <a:xfrm>
            <a:off x="616016" y="1684421"/>
            <a:ext cx="7372951" cy="4754880"/>
          </a:xfrm>
        </p:spPr>
        <p:txBody>
          <a:bodyPr>
            <a:noAutofit/>
          </a:bodyPr>
          <a:lstStyle/>
          <a:p>
            <a:endParaRPr lang="nb-NO" sz="2000" dirty="0"/>
          </a:p>
          <a:p>
            <a:r>
              <a:rPr lang="nb-NO" sz="2000" dirty="0"/>
              <a:t>Vi bruker en antenne for å fange opp og sende radiobølger</a:t>
            </a:r>
          </a:p>
          <a:p>
            <a:r>
              <a:rPr lang="nb-NO" sz="2000" dirty="0"/>
              <a:t>En ideell antennelengde utgjør halve eller en fjerdedel av bølgelengden på aktuell frekvens</a:t>
            </a:r>
          </a:p>
          <a:p>
            <a:r>
              <a:rPr lang="nb-NO" sz="2000" dirty="0"/>
              <a:t>Antennens polarisasjon, type og retning spiller også inn</a:t>
            </a:r>
          </a:p>
          <a:p>
            <a:r>
              <a:rPr lang="nb-NO" sz="2000" dirty="0"/>
              <a:t>En antenne som er vertikalt polarisert monteres vertikalt, og radiobølgene stråler ut fra antennen i et smultring-mønster og i alle retninger</a:t>
            </a:r>
          </a:p>
          <a:p>
            <a:r>
              <a:rPr lang="nb-NO" sz="2000" dirty="0"/>
              <a:t>En antenne som er horisontalt polarisert monteres horisontalt og radiobølgene stråler også her ut fra antennen i et smultringsmønster </a:t>
            </a:r>
          </a:p>
          <a:p>
            <a:r>
              <a:rPr lang="nb-NO" sz="2000" dirty="0"/>
              <a:t>Det sterkeste signalet sender og mottar vi 90 grader på antennelengden</a:t>
            </a:r>
          </a:p>
        </p:txBody>
      </p:sp>
      <p:pic>
        <p:nvPicPr>
          <p:cNvPr id="7" name="Bilde 6" descr="Et bilde som inneholder tegning&#10;&#10;Automatisk generert beskrivelse">
            <a:extLst>
              <a:ext uri="{FF2B5EF4-FFF2-40B4-BE49-F238E27FC236}">
                <a16:creationId xmlns:a16="http://schemas.microsoft.com/office/drawing/2014/main" id="{C227510B-9C68-44AC-B37E-537616BEF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661" y="281401"/>
            <a:ext cx="3604797" cy="3010006"/>
          </a:xfrm>
          <a:prstGeom prst="rect">
            <a:avLst/>
          </a:prstGeom>
        </p:spPr>
      </p:pic>
      <p:pic>
        <p:nvPicPr>
          <p:cNvPr id="5" name="Bilde 4" descr="Et bilde som inneholder tegning, skilt, paraply&#10;&#10;Automatisk generert beskrivelse">
            <a:extLst>
              <a:ext uri="{FF2B5EF4-FFF2-40B4-BE49-F238E27FC236}">
                <a16:creationId xmlns:a16="http://schemas.microsoft.com/office/drawing/2014/main" id="{E0E9D394-2596-4BAE-9C40-3B68176A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802" y="3609930"/>
            <a:ext cx="3626514" cy="3010007"/>
          </a:xfrm>
          <a:prstGeom prst="rect">
            <a:avLst/>
          </a:prstGeom>
        </p:spPr>
      </p:pic>
      <p:sp>
        <p:nvSpPr>
          <p:cNvPr id="4" name="Plassholder for dato 3">
            <a:extLst>
              <a:ext uri="{FF2B5EF4-FFF2-40B4-BE49-F238E27FC236}">
                <a16:creationId xmlns:a16="http://schemas.microsoft.com/office/drawing/2014/main" id="{B8E1CD27-0ACC-43A7-8345-C8E48A885EFF}"/>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DADA8EFD-354C-404A-9492-44A557EA0D44}"/>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536832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2" name="Tittel 1">
            <a:extLst>
              <a:ext uri="{FF2B5EF4-FFF2-40B4-BE49-F238E27FC236}">
                <a16:creationId xmlns:a16="http://schemas.microsoft.com/office/drawing/2014/main" id="{5E008296-2CB7-4DE1-AE55-F35E5C9DA289}"/>
              </a:ext>
            </a:extLst>
          </p:cNvPr>
          <p:cNvSpPr>
            <a:spLocks noGrp="1"/>
          </p:cNvSpPr>
          <p:nvPr>
            <p:ph type="title"/>
          </p:nvPr>
        </p:nvSpPr>
        <p:spPr>
          <a:xfrm>
            <a:off x="888631" y="4760132"/>
            <a:ext cx="3947420" cy="1777829"/>
          </a:xfrm>
        </p:spPr>
        <p:txBody>
          <a:bodyPr>
            <a:normAutofit/>
          </a:bodyPr>
          <a:lstStyle/>
          <a:p>
            <a:r>
              <a:rPr lang="nb-NO" sz="4000" b="1"/>
              <a:t>Dipolantenner</a:t>
            </a:r>
          </a:p>
        </p:txBody>
      </p:sp>
      <p:sp>
        <p:nvSpPr>
          <p:cNvPr id="33" name="Freeform: Shape 32">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Bilde 4" descr="Et bilde som inneholder klokke&#10;&#10;Automatisk generert beskrivelse">
            <a:extLst>
              <a:ext uri="{FF2B5EF4-FFF2-40B4-BE49-F238E27FC236}">
                <a16:creationId xmlns:a16="http://schemas.microsoft.com/office/drawing/2014/main" id="{B25DD8E5-126B-48F0-975B-C40E3BFC3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87247"/>
            <a:ext cx="10914060" cy="2728515"/>
          </a:xfrm>
          <a:prstGeom prst="rect">
            <a:avLst/>
          </a:prstGeom>
        </p:spPr>
      </p:pic>
      <p:sp>
        <p:nvSpPr>
          <p:cNvPr id="3" name="Plassholder for innhold 2">
            <a:extLst>
              <a:ext uri="{FF2B5EF4-FFF2-40B4-BE49-F238E27FC236}">
                <a16:creationId xmlns:a16="http://schemas.microsoft.com/office/drawing/2014/main" id="{7F6371EA-7D12-4F00-A767-4F2353B01307}"/>
              </a:ext>
            </a:extLst>
          </p:cNvPr>
          <p:cNvSpPr>
            <a:spLocks noGrp="1"/>
          </p:cNvSpPr>
          <p:nvPr>
            <p:ph idx="1"/>
          </p:nvPr>
        </p:nvSpPr>
        <p:spPr>
          <a:xfrm>
            <a:off x="5118447" y="4767660"/>
            <a:ext cx="6281873" cy="1770300"/>
          </a:xfrm>
        </p:spPr>
        <p:txBody>
          <a:bodyPr anchor="ctr">
            <a:normAutofit/>
          </a:bodyPr>
          <a:lstStyle/>
          <a:p>
            <a:r>
              <a:rPr lang="nb-NO" sz="1800"/>
              <a:t>En dipolantenne regnes som en av de mest brukte og enkleste antenner </a:t>
            </a:r>
          </a:p>
          <a:p>
            <a:r>
              <a:rPr lang="nb-NO" sz="1800"/>
              <a:t>Den er enkel og billig å lage, og gir samtidig en grei ytelse</a:t>
            </a:r>
          </a:p>
          <a:p>
            <a:endParaRPr lang="nb-NO" sz="1800"/>
          </a:p>
        </p:txBody>
      </p:sp>
      <p:sp>
        <p:nvSpPr>
          <p:cNvPr id="4" name="Plassholder for dato 3">
            <a:extLst>
              <a:ext uri="{FF2B5EF4-FFF2-40B4-BE49-F238E27FC236}">
                <a16:creationId xmlns:a16="http://schemas.microsoft.com/office/drawing/2014/main" id="{DC2FF94F-751A-4729-8512-545FC3B50B91}"/>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11BF532E-634A-4139-9439-5C109BB9AACF}"/>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873196000"/>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E008296-2CB7-4DE1-AE55-F35E5C9DA28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err="1"/>
              <a:t>Marconiantenner</a:t>
            </a:r>
            <a:r>
              <a:rPr lang="nb-NO" sz="2800" b="1" dirty="0"/>
              <a:t> </a:t>
            </a:r>
          </a:p>
        </p:txBody>
      </p:sp>
      <p:sp>
        <p:nvSpPr>
          <p:cNvPr id="3" name="Plassholder for innhold 2">
            <a:extLst>
              <a:ext uri="{FF2B5EF4-FFF2-40B4-BE49-F238E27FC236}">
                <a16:creationId xmlns:a16="http://schemas.microsoft.com/office/drawing/2014/main" id="{7F6371EA-7D12-4F00-A767-4F2353B01307}"/>
              </a:ext>
            </a:extLst>
          </p:cNvPr>
          <p:cNvSpPr>
            <a:spLocks noGrp="1"/>
          </p:cNvSpPr>
          <p:nvPr>
            <p:ph idx="1"/>
          </p:nvPr>
        </p:nvSpPr>
        <p:spPr>
          <a:xfrm>
            <a:off x="643468" y="2638043"/>
            <a:ext cx="3363974" cy="3415623"/>
          </a:xfrm>
        </p:spPr>
        <p:txBody>
          <a:bodyPr>
            <a:normAutofit/>
          </a:bodyPr>
          <a:lstStyle/>
          <a:p>
            <a:r>
              <a:rPr lang="nb-NO" sz="2000" dirty="0"/>
              <a:t>De fleste VHF-kommunikasjonsantenner er av denne typen </a:t>
            </a:r>
          </a:p>
          <a:p>
            <a:r>
              <a:rPr lang="nb-NO" sz="2000" dirty="0"/>
              <a:t>De er vertikalt polarisert, og skaper et elektromagnetisk felt som er rundstrålende </a:t>
            </a:r>
          </a:p>
        </p:txBody>
      </p:sp>
      <p:pic>
        <p:nvPicPr>
          <p:cNvPr id="7" name="Bilde 6" descr="Et bilde som inneholder klokke&#10;&#10;Automatisk generert beskrivelse">
            <a:extLst>
              <a:ext uri="{FF2B5EF4-FFF2-40B4-BE49-F238E27FC236}">
                <a16:creationId xmlns:a16="http://schemas.microsoft.com/office/drawing/2014/main" id="{100AF34A-1281-41BE-9C2C-9A67F2A42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608" y="643467"/>
            <a:ext cx="5725078" cy="5410199"/>
          </a:xfrm>
          <a:prstGeom prst="rect">
            <a:avLst/>
          </a:prstGeom>
        </p:spPr>
      </p:pic>
      <p:sp>
        <p:nvSpPr>
          <p:cNvPr id="4" name="Plassholder for dato 3">
            <a:extLst>
              <a:ext uri="{FF2B5EF4-FFF2-40B4-BE49-F238E27FC236}">
                <a16:creationId xmlns:a16="http://schemas.microsoft.com/office/drawing/2014/main" id="{F92EFBDC-0B13-4063-BA7D-8455A0D8A236}"/>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E82C88A0-DCDD-4813-9D5B-F98090B73046}"/>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641123615"/>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E008296-2CB7-4DE1-AE55-F35E5C9DA289}"/>
              </a:ext>
            </a:extLst>
          </p:cNvPr>
          <p:cNvSpPr>
            <a:spLocks noGrp="1"/>
          </p:cNvSpPr>
          <p:nvPr>
            <p:ph type="title"/>
          </p:nvPr>
        </p:nvSpPr>
        <p:spPr>
          <a:xfrm>
            <a:off x="524256" y="516804"/>
            <a:ext cx="6594189" cy="1625210"/>
          </a:xfrm>
        </p:spPr>
        <p:txBody>
          <a:bodyPr>
            <a:normAutofit/>
          </a:bodyPr>
          <a:lstStyle/>
          <a:p>
            <a:r>
              <a:rPr lang="nb-NO" b="1">
                <a:solidFill>
                  <a:srgbClr val="FFFFFF"/>
                </a:solidFill>
              </a:rPr>
              <a:t>Rammeantenner («loop») </a:t>
            </a:r>
          </a:p>
        </p:txBody>
      </p:sp>
      <p:sp>
        <p:nvSpPr>
          <p:cNvPr id="14" name="Rectangle 1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72475722-7EAB-4204-9587-8B21CD543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44" y="2970351"/>
            <a:ext cx="6579910" cy="3026758"/>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F6371EA-7D12-4F00-A767-4F2353B01307}"/>
              </a:ext>
            </a:extLst>
          </p:cNvPr>
          <p:cNvSpPr>
            <a:spLocks noGrp="1"/>
          </p:cNvSpPr>
          <p:nvPr>
            <p:ph idx="1"/>
          </p:nvPr>
        </p:nvSpPr>
        <p:spPr>
          <a:xfrm>
            <a:off x="8029320" y="917724"/>
            <a:ext cx="3713502" cy="5377197"/>
          </a:xfrm>
        </p:spPr>
        <p:txBody>
          <a:bodyPr anchor="ctr">
            <a:normAutofit/>
          </a:bodyPr>
          <a:lstStyle/>
          <a:p>
            <a:r>
              <a:rPr lang="nb-NO" sz="2000" dirty="0">
                <a:solidFill>
                  <a:srgbClr val="FFFFFF"/>
                </a:solidFill>
              </a:rPr>
              <a:t>En rammeantenne er en leder som er formet som en ramme eller sløyfe </a:t>
            </a:r>
          </a:p>
          <a:p>
            <a:r>
              <a:rPr lang="nb-NO" sz="2000" dirty="0">
                <a:solidFill>
                  <a:srgbClr val="FFFFFF"/>
                </a:solidFill>
              </a:rPr>
              <a:t>Rammeantennen er retningsfølsom. Dersom den er dreid slik at den står vinkelrett på radiobølgen vil det ikke skapes noe signal </a:t>
            </a:r>
          </a:p>
          <a:p>
            <a:r>
              <a:rPr lang="nb-NO" sz="2000" dirty="0">
                <a:solidFill>
                  <a:srgbClr val="FFFFFF"/>
                </a:solidFill>
              </a:rPr>
              <a:t>Dersom radiobølgen treffer rammen, det vil si at den står parallelt med radiobølgen, vil det skapes strøm først på den ene siden, og så på den andre </a:t>
            </a:r>
          </a:p>
          <a:p>
            <a:r>
              <a:rPr lang="nb-NO" sz="2000" dirty="0">
                <a:solidFill>
                  <a:srgbClr val="FFFFFF"/>
                </a:solidFill>
              </a:rPr>
              <a:t>Det sterkeste signalet oppnås med rammeantennen i denne posisjonen </a:t>
            </a:r>
          </a:p>
        </p:txBody>
      </p:sp>
      <p:sp>
        <p:nvSpPr>
          <p:cNvPr id="4" name="Plassholder for dato 3">
            <a:extLst>
              <a:ext uri="{FF2B5EF4-FFF2-40B4-BE49-F238E27FC236}">
                <a16:creationId xmlns:a16="http://schemas.microsoft.com/office/drawing/2014/main" id="{6208ED62-E10D-4295-A2F3-9C5082403C62}"/>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9B0D9663-19E4-4C87-B935-A951E5483DC8}"/>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044577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900FF2B-33CB-4464-B16E-F009A184B262}"/>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GPS antenner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41F601F-9AD2-4074-9575-2141DCF25353}"/>
              </a:ext>
            </a:extLst>
          </p:cNvPr>
          <p:cNvSpPr>
            <a:spLocks noGrp="1"/>
          </p:cNvSpPr>
          <p:nvPr>
            <p:ph idx="1"/>
          </p:nvPr>
        </p:nvSpPr>
        <p:spPr>
          <a:xfrm>
            <a:off x="4976031" y="963877"/>
            <a:ext cx="6377769" cy="4930246"/>
          </a:xfrm>
        </p:spPr>
        <p:txBody>
          <a:bodyPr anchor="ctr">
            <a:normAutofit/>
          </a:bodyPr>
          <a:lstStyle/>
          <a:p>
            <a:r>
              <a:rPr lang="nb-NO" sz="2000"/>
              <a:t>En GPS-antenne må «se» himmelen for å få tak i GPS signaler</a:t>
            </a:r>
          </a:p>
          <a:p>
            <a:r>
              <a:rPr lang="nb-NO" sz="2000"/>
              <a:t>Det betyr at antennen må være montert på et tak, eller i et vindu (om mulig)</a:t>
            </a:r>
          </a:p>
          <a:p>
            <a:r>
              <a:rPr lang="nb-NO" sz="2000"/>
              <a:t>Antennestørrelsen er liten, og siden signalene er svake, ha antennen også en forsterker som hjelper signalet fra antennen til mottakeren </a:t>
            </a:r>
          </a:p>
          <a:p>
            <a:r>
              <a:rPr lang="nb-NO" sz="2000"/>
              <a:t>En GPS-mottaker som er fast montert på flyets instrumentpanel står sannsynlighet på taket av flyets kabin </a:t>
            </a:r>
          </a:p>
          <a:p>
            <a:r>
              <a:rPr lang="nb-NO" sz="2000"/>
              <a:t>Har vi en håndholdt mottaker, er det viktig (for signalene) at vi har en antenne utenom mottakeren. Antennen fester vi i frontvinduet, og på grunn av GPS-mottakerens følsomhet må vi være nøye med kabellengden</a:t>
            </a:r>
          </a:p>
        </p:txBody>
      </p:sp>
      <p:sp>
        <p:nvSpPr>
          <p:cNvPr id="4" name="Plassholder for dato 3">
            <a:extLst>
              <a:ext uri="{FF2B5EF4-FFF2-40B4-BE49-F238E27FC236}">
                <a16:creationId xmlns:a16="http://schemas.microsoft.com/office/drawing/2014/main" id="{FEED7103-C324-49B7-B3AC-B9049CB5EE56}"/>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9D185C61-72DF-4D13-9FB1-F9E6E06810BB}"/>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14959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13B2053-846E-4B43-A021-1172DF73247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Solsystemet og jorden</a:t>
            </a:r>
          </a:p>
        </p:txBody>
      </p:sp>
      <p:sp>
        <p:nvSpPr>
          <p:cNvPr id="3" name="Plassholder for innhold 2">
            <a:extLst>
              <a:ext uri="{FF2B5EF4-FFF2-40B4-BE49-F238E27FC236}">
                <a16:creationId xmlns:a16="http://schemas.microsoft.com/office/drawing/2014/main" id="{E8AB8C34-91FD-40DC-990D-7379AB20E1A2}"/>
              </a:ext>
            </a:extLst>
          </p:cNvPr>
          <p:cNvSpPr>
            <a:spLocks noGrp="1"/>
          </p:cNvSpPr>
          <p:nvPr>
            <p:ph idx="1"/>
          </p:nvPr>
        </p:nvSpPr>
        <p:spPr>
          <a:xfrm>
            <a:off x="643468" y="2638043"/>
            <a:ext cx="3363974" cy="3415623"/>
          </a:xfrm>
        </p:spPr>
        <p:txBody>
          <a:bodyPr>
            <a:normAutofit/>
          </a:bodyPr>
          <a:lstStyle/>
          <a:p>
            <a:r>
              <a:rPr lang="nb-NO" sz="2000" dirty="0"/>
              <a:t>Jordkloden er tilnærmet rund, men ikke helt, da den er litt flattrykt ved polene, og litt tykkere ved Ekvator </a:t>
            </a:r>
          </a:p>
          <a:p>
            <a:r>
              <a:rPr lang="nb-NO" sz="2000" dirty="0"/>
              <a:t>Vi kaller den for en sfære, en kule </a:t>
            </a:r>
          </a:p>
          <a:p>
            <a:r>
              <a:rPr lang="nb-NO" sz="2000" dirty="0"/>
              <a:t>Jorden er den femte største planeten i solsystemet </a:t>
            </a:r>
          </a:p>
          <a:p>
            <a:r>
              <a:rPr lang="nb-NO" sz="2000" dirty="0"/>
              <a:t>Den har en omkrets på </a:t>
            </a:r>
            <a:br>
              <a:rPr lang="nb-NO" sz="2000" dirty="0"/>
            </a:br>
            <a:r>
              <a:rPr lang="nb-NO" sz="2000" dirty="0"/>
              <a:t>40 000 km </a:t>
            </a:r>
          </a:p>
        </p:txBody>
      </p:sp>
      <p:pic>
        <p:nvPicPr>
          <p:cNvPr id="5" name="Bilde 4" descr="Et bilde som inneholder stjerne, lys&#10;&#10;Automatisk generert beskrivelse">
            <a:extLst>
              <a:ext uri="{FF2B5EF4-FFF2-40B4-BE49-F238E27FC236}">
                <a16:creationId xmlns:a16="http://schemas.microsoft.com/office/drawing/2014/main" id="{16DB7E74-A764-4C78-A412-21C631AC6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395201"/>
            <a:ext cx="6250769" cy="3906730"/>
          </a:xfrm>
          <a:prstGeom prst="rect">
            <a:avLst/>
          </a:prstGeom>
        </p:spPr>
      </p:pic>
      <p:sp>
        <p:nvSpPr>
          <p:cNvPr id="4" name="Plassholder for dato 3">
            <a:extLst>
              <a:ext uri="{FF2B5EF4-FFF2-40B4-BE49-F238E27FC236}">
                <a16:creationId xmlns:a16="http://schemas.microsoft.com/office/drawing/2014/main" id="{1B005DCD-0B5F-4923-B101-E99CF352EA4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1C7442A7-23BE-44A4-9ADD-DDB3C4F515BE}"/>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67869584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VDF</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080683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7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49308F3-E3CB-4B0E-8823-F525E457CAE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VDF-peilere</a:t>
            </a:r>
          </a:p>
        </p:txBody>
      </p:sp>
      <p:pic>
        <p:nvPicPr>
          <p:cNvPr id="5" name="Bilde 4" descr="Et bilde som inneholder utendørs, klokke, bygning, tårn&#10;&#10;Automatisk generert beskrivelse">
            <a:extLst>
              <a:ext uri="{FF2B5EF4-FFF2-40B4-BE49-F238E27FC236}">
                <a16:creationId xmlns:a16="http://schemas.microsoft.com/office/drawing/2014/main" id="{DEC8BAD7-7EC3-4149-9637-8CF852EE5D50}"/>
              </a:ext>
            </a:extLst>
          </p:cNvPr>
          <p:cNvPicPr>
            <a:picLocks noChangeAspect="1"/>
          </p:cNvPicPr>
          <p:nvPr/>
        </p:nvPicPr>
        <p:blipFill rotWithShape="1">
          <a:blip r:embed="rId2">
            <a:extLst>
              <a:ext uri="{28A0092B-C50C-407E-A947-70E740481C1C}">
                <a14:useLocalDpi xmlns:a14="http://schemas.microsoft.com/office/drawing/2010/main" val="0"/>
              </a:ext>
            </a:extLst>
          </a:blip>
          <a:srcRect t="12790" r="1" b="3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F63CF6E-E4B8-4420-BCF0-239E6ED0C29A}"/>
              </a:ext>
            </a:extLst>
          </p:cNvPr>
          <p:cNvSpPr>
            <a:spLocks noGrp="1"/>
          </p:cNvSpPr>
          <p:nvPr>
            <p:ph idx="1"/>
          </p:nvPr>
        </p:nvSpPr>
        <p:spPr>
          <a:xfrm>
            <a:off x="7739743" y="530680"/>
            <a:ext cx="4041321" cy="5861602"/>
          </a:xfrm>
        </p:spPr>
        <p:txBody>
          <a:bodyPr anchor="ctr">
            <a:normAutofit fontScale="92500" lnSpcReduction="20000"/>
          </a:bodyPr>
          <a:lstStyle/>
          <a:p>
            <a:r>
              <a:rPr lang="nb-NO" sz="2000" dirty="0">
                <a:solidFill>
                  <a:srgbClr val="FFFFFF"/>
                </a:solidFill>
              </a:rPr>
              <a:t>En VDF-peiling er en peiling som vi får fra en VDF-peilestasjon i kontrolltårn og på AFIS-plasser, om vi ber om det </a:t>
            </a:r>
          </a:p>
          <a:p>
            <a:r>
              <a:rPr lang="nb-NO" sz="2000" dirty="0">
                <a:solidFill>
                  <a:srgbClr val="FFFFFF"/>
                </a:solidFill>
              </a:rPr>
              <a:t>Vi bruker radio og flyets kommunikasjonsantenne. Det er en VHF-antenne, og da gjelder også prinsippet om fri sikt mellom antenne og stasjon. Det er viktig at vi sender i minst ti sekunder</a:t>
            </a:r>
          </a:p>
          <a:p>
            <a:r>
              <a:rPr lang="nb-NO" sz="2000" dirty="0">
                <a:solidFill>
                  <a:srgbClr val="FFFFFF"/>
                </a:solidFill>
              </a:rPr>
              <a:t>Peilinger blir klassifisert etter nøyaktighet: </a:t>
            </a:r>
          </a:p>
          <a:p>
            <a:pPr>
              <a:buFontTx/>
              <a:buChar char="-"/>
            </a:pPr>
            <a:r>
              <a:rPr lang="nb-NO" sz="2000" dirty="0">
                <a:solidFill>
                  <a:srgbClr val="FFFFFF"/>
                </a:solidFill>
              </a:rPr>
              <a:t>klasse A - nøyaktighet innen ± 2 grader</a:t>
            </a:r>
          </a:p>
          <a:p>
            <a:pPr>
              <a:buFontTx/>
              <a:buChar char="-"/>
            </a:pPr>
            <a:r>
              <a:rPr lang="nb-NO" sz="2000" dirty="0">
                <a:solidFill>
                  <a:srgbClr val="FFFFFF"/>
                </a:solidFill>
              </a:rPr>
              <a:t>klasse B - nøyaktighet innen ± 5 grader</a:t>
            </a:r>
          </a:p>
          <a:p>
            <a:pPr>
              <a:buFontTx/>
              <a:buChar char="-"/>
            </a:pPr>
            <a:r>
              <a:rPr lang="nb-NO" sz="2000" dirty="0">
                <a:solidFill>
                  <a:srgbClr val="FFFFFF"/>
                </a:solidFill>
              </a:rPr>
              <a:t>klasse C - nøyaktighet innen ± 10 grader </a:t>
            </a:r>
          </a:p>
          <a:p>
            <a:pPr>
              <a:buFontTx/>
              <a:buChar char="-"/>
            </a:pPr>
            <a:r>
              <a:rPr lang="nb-NO" sz="2000" dirty="0">
                <a:solidFill>
                  <a:srgbClr val="FFFFFF"/>
                </a:solidFill>
              </a:rPr>
              <a:t>klasse D - dårligere enn klasse C </a:t>
            </a:r>
          </a:p>
          <a:p>
            <a:r>
              <a:rPr lang="nb-NO" sz="2000" dirty="0">
                <a:solidFill>
                  <a:srgbClr val="FFFFFF"/>
                </a:solidFill>
              </a:rPr>
              <a:t>VDF-stasjonen på bakken har en retningsfølsom antenne som bruker signalet vi sender til å regne ut retning til flyet </a:t>
            </a:r>
          </a:p>
        </p:txBody>
      </p:sp>
      <p:sp>
        <p:nvSpPr>
          <p:cNvPr id="4" name="Plassholder for dato 3">
            <a:extLst>
              <a:ext uri="{FF2B5EF4-FFF2-40B4-BE49-F238E27FC236}">
                <a16:creationId xmlns:a16="http://schemas.microsoft.com/office/drawing/2014/main" id="{2B2C6304-F075-4F76-BFE8-AAA8C12F2877}"/>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AA0C4349-A1A2-4AEB-9553-742ACC28168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7150320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872015-7252-4398-BC8D-89EBCF1779E1}"/>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VDF-peiling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99C21D1-8180-4022-B669-2724797245EF}"/>
              </a:ext>
            </a:extLst>
          </p:cNvPr>
          <p:cNvSpPr>
            <a:spLocks noGrp="1"/>
          </p:cNvSpPr>
          <p:nvPr>
            <p:ph idx="1"/>
          </p:nvPr>
        </p:nvSpPr>
        <p:spPr>
          <a:xfrm>
            <a:off x="4976031" y="487680"/>
            <a:ext cx="6377769" cy="5700358"/>
          </a:xfrm>
        </p:spPr>
        <p:txBody>
          <a:bodyPr anchor="ctr">
            <a:noAutofit/>
          </a:bodyPr>
          <a:lstStyle/>
          <a:p>
            <a:r>
              <a:rPr lang="nb-NO" sz="1800" dirty="0"/>
              <a:t>Radiofraseologien er «REQUEST QDM» - og svaret fra stasjonen kan eksempelvis være «QDM IS 270 DEGREES», som leses direkte ut av peileutstyret i tårnet. </a:t>
            </a:r>
          </a:p>
          <a:p>
            <a:r>
              <a:rPr lang="nb-NO" sz="1800" dirty="0"/>
              <a:t>QD</a:t>
            </a:r>
            <a:r>
              <a:rPr lang="nb-NO" sz="1800" b="1" dirty="0"/>
              <a:t>M</a:t>
            </a:r>
            <a:r>
              <a:rPr lang="nb-NO" sz="1800" dirty="0"/>
              <a:t> er den magnetiske kursen vi må styre i null vind for å komme til plassen hvor VDF-senderen står, mens Q-koden QD</a:t>
            </a:r>
            <a:r>
              <a:rPr lang="nb-NO" sz="1800" b="1" dirty="0"/>
              <a:t>R</a:t>
            </a:r>
            <a:r>
              <a:rPr lang="nb-NO" sz="1800" dirty="0"/>
              <a:t> er magnetisk kurs fra VDF-stasjonen til flyet som sender. </a:t>
            </a:r>
            <a:br>
              <a:rPr lang="nb-NO" sz="1800" dirty="0"/>
            </a:br>
            <a:r>
              <a:rPr lang="nb-NO" sz="1800" dirty="0"/>
              <a:t>QD</a:t>
            </a:r>
            <a:r>
              <a:rPr lang="nb-NO" sz="1800" b="1" dirty="0"/>
              <a:t>M</a:t>
            </a:r>
            <a:r>
              <a:rPr lang="nb-NO" sz="1800" dirty="0"/>
              <a:t> – Stasjonen i </a:t>
            </a:r>
            <a:r>
              <a:rPr lang="nb-NO" sz="1800" b="1" dirty="0"/>
              <a:t>M</a:t>
            </a:r>
            <a:r>
              <a:rPr lang="nb-NO" sz="1800" dirty="0"/>
              <a:t>agen		QD</a:t>
            </a:r>
            <a:r>
              <a:rPr lang="nb-NO" sz="1800" b="1" dirty="0"/>
              <a:t>R</a:t>
            </a:r>
            <a:r>
              <a:rPr lang="nb-NO" sz="1800" dirty="0"/>
              <a:t> stasjonen i </a:t>
            </a:r>
            <a:r>
              <a:rPr lang="nb-NO" sz="1800" b="1" dirty="0"/>
              <a:t>R</a:t>
            </a:r>
            <a:r>
              <a:rPr lang="nb-NO" sz="1800" dirty="0"/>
              <a:t>yggen</a:t>
            </a:r>
          </a:p>
          <a:p>
            <a:r>
              <a:rPr lang="nb-NO" sz="1800" dirty="0"/>
              <a:t>QTE – som også er en av Q-kodene vi må kunne, betyr derimot sann retning fra stasjonen </a:t>
            </a:r>
          </a:p>
          <a:p>
            <a:r>
              <a:rPr lang="nb-NO" sz="1800" dirty="0"/>
              <a:t>Er vi innenfor optisk rekkevidde, er rekkevidden til VDF-peileren avhengig av høyden vår</a:t>
            </a:r>
          </a:p>
          <a:p>
            <a:r>
              <a:rPr lang="nb-NO" sz="1800" dirty="0"/>
              <a:t>Vi regner ut rekkevidden for disse radionavigasjonshjelpemidlene på følgende måte: 1,25 x (√ℎ1 + √ℎ2) h1 er høyden («height») på senderantennen og h2 er høyden («altitude») til flyet </a:t>
            </a:r>
          </a:p>
          <a:p>
            <a:r>
              <a:rPr lang="nb-NO" sz="1800" dirty="0"/>
              <a:t>Eksempelvis om høyden til senderantennen er 125 fot og høyden vi flyr på er 3000 fot, vil rekkevidden bli: </a:t>
            </a:r>
          </a:p>
          <a:p>
            <a:r>
              <a:rPr lang="nn-NO" sz="1800" dirty="0"/>
              <a:t>1,25 x (11,1 + 54,7) = 82,2 NM </a:t>
            </a:r>
            <a:endParaRPr lang="nb-NO" sz="1800" dirty="0"/>
          </a:p>
          <a:p>
            <a:endParaRPr lang="nb-NO" sz="1800" dirty="0"/>
          </a:p>
        </p:txBody>
      </p:sp>
      <p:sp>
        <p:nvSpPr>
          <p:cNvPr id="4" name="Plassholder for dato 3">
            <a:extLst>
              <a:ext uri="{FF2B5EF4-FFF2-40B4-BE49-F238E27FC236}">
                <a16:creationId xmlns:a16="http://schemas.microsoft.com/office/drawing/2014/main" id="{EFFBD447-454E-4149-A184-54D6DA365E89}"/>
              </a:ext>
            </a:extLst>
          </p:cNvPr>
          <p:cNvSpPr>
            <a:spLocks noGrp="1"/>
          </p:cNvSpPr>
          <p:nvPr>
            <p:ph type="dt" sz="half" idx="10"/>
          </p:nvPr>
        </p:nvSpPr>
        <p:spPr/>
        <p:txBody>
          <a:bodyPr/>
          <a:lstStyle/>
          <a:p>
            <a:r>
              <a:rPr lang="nb-NO" dirty="0"/>
              <a:t>28.11.2023</a:t>
            </a:r>
          </a:p>
        </p:txBody>
      </p:sp>
      <p:sp>
        <p:nvSpPr>
          <p:cNvPr id="5" name="Plassholder for bunntekst 4">
            <a:extLst>
              <a:ext uri="{FF2B5EF4-FFF2-40B4-BE49-F238E27FC236}">
                <a16:creationId xmlns:a16="http://schemas.microsoft.com/office/drawing/2014/main" id="{887255FA-611E-48AF-A800-B69955BEDB82}"/>
              </a:ext>
            </a:extLst>
          </p:cNvPr>
          <p:cNvSpPr>
            <a:spLocks noGrp="1"/>
          </p:cNvSpPr>
          <p:nvPr>
            <p:ph type="ftr" sz="quarter" idx="11"/>
          </p:nvPr>
        </p:nvSpPr>
        <p:spPr/>
        <p:txBody>
          <a:bodyPr/>
          <a:lstStyle/>
          <a:p>
            <a:r>
              <a:rPr lang="nb-NO" dirty="0"/>
              <a:t>Versjon 2.1</a:t>
            </a:r>
          </a:p>
        </p:txBody>
      </p:sp>
    </p:spTree>
    <p:extLst>
      <p:ext uri="{BB962C8B-B14F-4D97-AF65-F5344CB8AC3E}">
        <p14:creationId xmlns:p14="http://schemas.microsoft.com/office/powerpoint/2010/main" val="942791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Bakkeradar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1829660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2EFF6E-BC2D-4736-B514-DA94A02E5ED0}"/>
              </a:ext>
            </a:extLst>
          </p:cNvPr>
          <p:cNvSpPr>
            <a:spLocks noGrp="1"/>
          </p:cNvSpPr>
          <p:nvPr>
            <p:ph type="title"/>
          </p:nvPr>
        </p:nvSpPr>
        <p:spPr>
          <a:xfrm>
            <a:off x="838200" y="963877"/>
            <a:ext cx="3494362" cy="4930246"/>
          </a:xfrm>
        </p:spPr>
        <p:txBody>
          <a:bodyPr>
            <a:normAutofit/>
          </a:bodyPr>
          <a:lstStyle/>
          <a:p>
            <a:pPr algn="r"/>
            <a:r>
              <a:rPr lang="nb-NO" sz="4100" b="1" dirty="0"/>
              <a:t>Primærradar og radarprinsipper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lassholder for innhold 2">
            <a:extLst>
              <a:ext uri="{FF2B5EF4-FFF2-40B4-BE49-F238E27FC236}">
                <a16:creationId xmlns:a16="http://schemas.microsoft.com/office/drawing/2014/main" id="{6B64C450-1E41-4640-8354-E3E15BA42B7C}"/>
              </a:ext>
            </a:extLst>
          </p:cNvPr>
          <p:cNvSpPr>
            <a:spLocks noGrp="1"/>
          </p:cNvSpPr>
          <p:nvPr>
            <p:ph idx="1"/>
          </p:nvPr>
        </p:nvSpPr>
        <p:spPr>
          <a:xfrm>
            <a:off x="4976031" y="963876"/>
            <a:ext cx="6606367" cy="5560749"/>
          </a:xfrm>
        </p:spPr>
        <p:txBody>
          <a:bodyPr anchor="ctr">
            <a:normAutofit lnSpcReduction="10000"/>
          </a:bodyPr>
          <a:lstStyle/>
          <a:p>
            <a:r>
              <a:rPr lang="nb-NO" sz="2000" dirty="0"/>
              <a:t>Bruker refleksjon- (primær) eller spørre-svareteknologi (sekundær) for å finne distanse, retning og hastighet til et objekt</a:t>
            </a:r>
          </a:p>
          <a:p>
            <a:r>
              <a:rPr lang="nb-NO" sz="2000" dirty="0"/>
              <a:t>Fungerer ved at den sender ut signalpulser</a:t>
            </a:r>
          </a:p>
          <a:p>
            <a:r>
              <a:rPr lang="nb-NO" sz="2000" dirty="0"/>
              <a:t>Noe av den energien som sendes ut reflekteres tilbake (ekko) når den treffer på et objekt</a:t>
            </a:r>
          </a:p>
          <a:p>
            <a:r>
              <a:rPr lang="nb-NO" sz="2000" dirty="0"/>
              <a:t>Det er tidsforskjellen mellom signalpulsen som sendes ut og når den sendes tilbake som gjør at vi kan måle avstanden til gjenstanden som blir reflektert. Ekkoene vises på en radarskjerm</a:t>
            </a:r>
          </a:p>
          <a:p>
            <a:r>
              <a:rPr lang="nb-NO" sz="2000" dirty="0"/>
              <a:t>En radar som fungerer på denne måten, kalles for en primærradar, og et fly vil utgjøre et objekt som kan fanges opp på primærradaren. Vi trenger altså ikke noe eget system om bord for at det skal skje </a:t>
            </a:r>
          </a:p>
          <a:p>
            <a:r>
              <a:rPr lang="nb-NO" sz="2000" dirty="0"/>
              <a:t>Rekkevidden på en primærradar er avhengig av de atmosfæriske forholdene, som også kan være med å danne falske ekkoer. Hva som mottas på radaren er også avhengig av hvordan signalpulsene reflekteres i objektet </a:t>
            </a:r>
          </a:p>
          <a:p>
            <a:endParaRPr lang="nb-NO" sz="1700" dirty="0"/>
          </a:p>
        </p:txBody>
      </p:sp>
      <p:sp>
        <p:nvSpPr>
          <p:cNvPr id="3" name="Plassholder for dato 2">
            <a:extLst>
              <a:ext uri="{FF2B5EF4-FFF2-40B4-BE49-F238E27FC236}">
                <a16:creationId xmlns:a16="http://schemas.microsoft.com/office/drawing/2014/main" id="{9A0619CB-7541-4A64-80C2-E126680B656D}"/>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9E7B0129-BBFD-4E60-B5C6-7461C0ED3290}"/>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50843610"/>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DE556D7-44A0-4BBA-8873-C9BA66D82ABF}"/>
              </a:ext>
            </a:extLst>
          </p:cNvPr>
          <p:cNvSpPr>
            <a:spLocks noGrp="1"/>
          </p:cNvSpPr>
          <p:nvPr>
            <p:ph type="title"/>
          </p:nvPr>
        </p:nvSpPr>
        <p:spPr>
          <a:xfrm>
            <a:off x="838200" y="365760"/>
            <a:ext cx="10515600" cy="1325563"/>
          </a:xfrm>
        </p:spPr>
        <p:txBody>
          <a:bodyPr>
            <a:normAutofit/>
          </a:bodyPr>
          <a:lstStyle/>
          <a:p>
            <a:r>
              <a:rPr lang="nb-NO" b="1" dirty="0">
                <a:solidFill>
                  <a:schemeClr val="bg1"/>
                </a:solidFill>
              </a:rPr>
              <a:t>Sekundærradar og transponder</a:t>
            </a:r>
          </a:p>
        </p:txBody>
      </p:sp>
      <p:sp>
        <p:nvSpPr>
          <p:cNvPr id="3" name="Plassholder for innhold 2">
            <a:extLst>
              <a:ext uri="{FF2B5EF4-FFF2-40B4-BE49-F238E27FC236}">
                <a16:creationId xmlns:a16="http://schemas.microsoft.com/office/drawing/2014/main" id="{EF3AA4A1-3D39-4197-A0D2-E1F68D5BCD4A}"/>
              </a:ext>
            </a:extLst>
          </p:cNvPr>
          <p:cNvSpPr>
            <a:spLocks noGrp="1"/>
          </p:cNvSpPr>
          <p:nvPr>
            <p:ph idx="1"/>
          </p:nvPr>
        </p:nvSpPr>
        <p:spPr>
          <a:xfrm>
            <a:off x="545972" y="2276856"/>
            <a:ext cx="5416677" cy="4215383"/>
          </a:xfrm>
        </p:spPr>
        <p:txBody>
          <a:bodyPr anchor="ctr">
            <a:normAutofit lnSpcReduction="10000"/>
          </a:bodyPr>
          <a:lstStyle/>
          <a:p>
            <a:r>
              <a:rPr lang="nb-NO" sz="2000" dirty="0"/>
              <a:t>En sekundærradar («SSR – secondary surveiilance radar») er et system som ikke bare gir retning og distanse til et objekt, men som også kan bære med informasjon om flyet, eksempelvis flyets kallesignal og høyde</a:t>
            </a:r>
          </a:p>
          <a:p>
            <a:r>
              <a:rPr lang="nb-NO" sz="2000" dirty="0"/>
              <a:t>SSR er avhengig at vi har et eget system om bord som vi kaller for en transponder. Sekundærradarprinsippet fungerer ved at transponderen i flyet svarer på en spørrepuls fra sekundærradaren </a:t>
            </a:r>
          </a:p>
          <a:p>
            <a:r>
              <a:rPr lang="nb-NO" sz="2000" dirty="0"/>
              <a:t>Sekundærradaren er bedre enn en primærradar, da den baseres på en spørre-svar puls og ikke på et ekko, slik at den ikke er avhengig av hvor godt objektet reflekterer energi. At den også kan bære med informasjon om flyet, er et pluss </a:t>
            </a:r>
          </a:p>
        </p:txBody>
      </p:sp>
      <p:pic>
        <p:nvPicPr>
          <p:cNvPr id="6" name="Bilde 5" descr="Et bilde som inneholder utendørs, bygning, stor, skip&#10;&#10;Automatisk generert beskrivelse">
            <a:extLst>
              <a:ext uri="{FF2B5EF4-FFF2-40B4-BE49-F238E27FC236}">
                <a16:creationId xmlns:a16="http://schemas.microsoft.com/office/drawing/2014/main" id="{0581F30C-BD2D-4469-B5F4-82B4393AAFD9}"/>
              </a:ext>
            </a:extLst>
          </p:cNvPr>
          <p:cNvPicPr>
            <a:picLocks noChangeAspect="1"/>
          </p:cNvPicPr>
          <p:nvPr/>
        </p:nvPicPr>
        <p:blipFill rotWithShape="1">
          <a:blip r:embed="rId2">
            <a:extLst>
              <a:ext uri="{28A0092B-C50C-407E-A947-70E740481C1C}">
                <a14:useLocalDpi xmlns:a14="http://schemas.microsoft.com/office/drawing/2010/main" val="0"/>
              </a:ext>
            </a:extLst>
          </a:blip>
          <a:srcRect l="3551" r="-3" b="-3"/>
          <a:stretch/>
        </p:blipFill>
        <p:spPr>
          <a:xfrm>
            <a:off x="6335270" y="2276857"/>
            <a:ext cx="5015484" cy="3900106"/>
          </a:xfrm>
          <a:prstGeom prst="rect">
            <a:avLst/>
          </a:prstGeom>
        </p:spPr>
      </p:pic>
      <p:sp>
        <p:nvSpPr>
          <p:cNvPr id="4" name="Plassholder for dato 3">
            <a:extLst>
              <a:ext uri="{FF2B5EF4-FFF2-40B4-BE49-F238E27FC236}">
                <a16:creationId xmlns:a16="http://schemas.microsoft.com/office/drawing/2014/main" id="{0B7DD30A-7A28-4772-AEBF-4E750C7622FE}"/>
              </a:ext>
            </a:extLst>
          </p:cNvPr>
          <p:cNvSpPr>
            <a:spLocks noGrp="1"/>
          </p:cNvSpPr>
          <p:nvPr>
            <p:ph type="dt" sz="half" idx="10"/>
          </p:nvPr>
        </p:nvSpPr>
        <p:spPr/>
        <p:txBody>
          <a:bodyPr/>
          <a:lstStyle/>
          <a:p>
            <a:r>
              <a:rPr lang="nb-NO" dirty="0"/>
              <a:t>31.03.2022</a:t>
            </a:r>
          </a:p>
        </p:txBody>
      </p:sp>
      <p:sp>
        <p:nvSpPr>
          <p:cNvPr id="5" name="Plassholder for bunntekst 4">
            <a:extLst>
              <a:ext uri="{FF2B5EF4-FFF2-40B4-BE49-F238E27FC236}">
                <a16:creationId xmlns:a16="http://schemas.microsoft.com/office/drawing/2014/main" id="{BE3BD522-7ED1-42EE-884E-3C37D4D5F1BE}"/>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780859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37F77-C4A2-4B70-9308-4AB6728CBEAC}"/>
              </a:ext>
            </a:extLst>
          </p:cNvPr>
          <p:cNvSpPr>
            <a:spLocks noGrp="1"/>
          </p:cNvSpPr>
          <p:nvPr>
            <p:ph type="title"/>
          </p:nvPr>
        </p:nvSpPr>
        <p:spPr/>
        <p:txBody>
          <a:bodyPr/>
          <a:lstStyle/>
          <a:p>
            <a:pPr algn="ctr"/>
            <a:r>
              <a:rPr lang="nb-NO" b="1" dirty="0"/>
              <a:t>Transponderenhet, et eksempel</a:t>
            </a:r>
          </a:p>
        </p:txBody>
      </p:sp>
      <p:pic>
        <p:nvPicPr>
          <p:cNvPr id="5" name="Plassholder for innhold 4" descr="Et bilde som inneholder kart, klokke&#10;&#10;Automatisk generert beskrivelse">
            <a:extLst>
              <a:ext uri="{FF2B5EF4-FFF2-40B4-BE49-F238E27FC236}">
                <a16:creationId xmlns:a16="http://schemas.microsoft.com/office/drawing/2014/main" id="{72A97551-30CA-4EA9-891A-CE8844E36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175" y="1690688"/>
            <a:ext cx="11143340" cy="4889500"/>
          </a:xfrm>
        </p:spPr>
      </p:pic>
      <p:sp>
        <p:nvSpPr>
          <p:cNvPr id="3" name="Plassholder for dato 2">
            <a:extLst>
              <a:ext uri="{FF2B5EF4-FFF2-40B4-BE49-F238E27FC236}">
                <a16:creationId xmlns:a16="http://schemas.microsoft.com/office/drawing/2014/main" id="{29EE7FC0-6FF9-4DC1-A400-D0A9DF2BB74C}"/>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8CE0442B-F8D2-415E-96F4-237C4A6997E0}"/>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194494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AC9E50B-E685-4325-9428-6C1490371C1A}"/>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Transponderkoder </a:t>
            </a:r>
            <a:br>
              <a:rPr lang="nb-NO" b="1" dirty="0">
                <a:solidFill>
                  <a:srgbClr val="FFFFFF"/>
                </a:solidFill>
              </a:rPr>
            </a:br>
            <a:r>
              <a:rPr lang="nb-NO" b="1" dirty="0">
                <a:solidFill>
                  <a:srgbClr val="FFFFFF"/>
                </a:solidFill>
              </a:rPr>
              <a:t>– en repetisjon</a:t>
            </a:r>
          </a:p>
        </p:txBody>
      </p:sp>
      <p:pic>
        <p:nvPicPr>
          <p:cNvPr id="16" name="Picture 15">
            <a:extLst>
              <a:ext uri="{FF2B5EF4-FFF2-40B4-BE49-F238E27FC236}">
                <a16:creationId xmlns:a16="http://schemas.microsoft.com/office/drawing/2014/main" id="{C1DA3658-395B-44CB-B739-4602D0867B7B}"/>
              </a:ext>
            </a:extLst>
          </p:cNvPr>
          <p:cNvPicPr>
            <a:picLocks noChangeAspect="1"/>
          </p:cNvPicPr>
          <p:nvPr/>
        </p:nvPicPr>
        <p:blipFill rotWithShape="1">
          <a:blip r:embed="rId2">
            <a:extLst>
              <a:ext uri="{28A0092B-C50C-407E-A947-70E740481C1C}">
                <a14:useLocalDpi xmlns:a14="http://schemas.microsoft.com/office/drawing/2010/main" val="0"/>
              </a:ext>
            </a:extLst>
          </a:blip>
          <a:srcRect t="4586" r="1" b="8561"/>
          <a:stretch/>
        </p:blipFill>
        <p:spPr>
          <a:xfrm>
            <a:off x="327547" y="321733"/>
            <a:ext cx="7058306" cy="4107392"/>
          </a:xfrm>
          <a:prstGeom prst="rect">
            <a:avLst/>
          </a:prstGeom>
        </p:spPr>
      </p:pic>
      <p:sp>
        <p:nvSpPr>
          <p:cNvPr id="31" name="Rectangle 3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ssholder for innhold 2">
            <a:extLst>
              <a:ext uri="{FF2B5EF4-FFF2-40B4-BE49-F238E27FC236}">
                <a16:creationId xmlns:a16="http://schemas.microsoft.com/office/drawing/2014/main" id="{F0A33F6E-9DC2-41EC-91D6-9D5345F78F03}"/>
              </a:ext>
            </a:extLst>
          </p:cNvPr>
          <p:cNvSpPr>
            <a:spLocks noGrp="1"/>
          </p:cNvSpPr>
          <p:nvPr>
            <p:ph idx="1"/>
          </p:nvPr>
        </p:nvSpPr>
        <p:spPr>
          <a:xfrm>
            <a:off x="8029319" y="917725"/>
            <a:ext cx="3424739" cy="4852362"/>
          </a:xfrm>
        </p:spPr>
        <p:txBody>
          <a:bodyPr anchor="ctr">
            <a:normAutofit/>
          </a:bodyPr>
          <a:lstStyle/>
          <a:p>
            <a:pPr marL="0" indent="0">
              <a:buNone/>
            </a:pPr>
            <a:r>
              <a:rPr lang="nb-NO" sz="2000" dirty="0">
                <a:solidFill>
                  <a:srgbClr val="FFFFFF"/>
                </a:solidFill>
              </a:rPr>
              <a:t>Transponderen skal alltid stå på, og i stilling «ALT» under flyging, uansett klasse luftrom.</a:t>
            </a:r>
            <a:br>
              <a:rPr lang="nb-NO" sz="2000" dirty="0">
                <a:solidFill>
                  <a:srgbClr val="FFFFFF"/>
                </a:solidFill>
              </a:rPr>
            </a:br>
            <a:endParaRPr lang="nb-NO" sz="2000" dirty="0">
              <a:solidFill>
                <a:srgbClr val="FFFFFF"/>
              </a:solidFill>
            </a:endParaRPr>
          </a:p>
          <a:p>
            <a:pPr marL="0" indent="0">
              <a:buNone/>
            </a:pPr>
            <a:r>
              <a:rPr lang="nb-NO" sz="2400" b="1" dirty="0">
                <a:solidFill>
                  <a:srgbClr val="FFFFFF"/>
                </a:solidFill>
              </a:rPr>
              <a:t>Huskeregel: NRK</a:t>
            </a:r>
          </a:p>
          <a:p>
            <a:r>
              <a:rPr lang="nb-NO" sz="2000" dirty="0">
                <a:solidFill>
                  <a:srgbClr val="FFFFFF"/>
                </a:solidFill>
              </a:rPr>
              <a:t>7700 Nød</a:t>
            </a:r>
          </a:p>
          <a:p>
            <a:r>
              <a:rPr lang="nb-NO" sz="2000" dirty="0">
                <a:solidFill>
                  <a:srgbClr val="FFFFFF"/>
                </a:solidFill>
              </a:rPr>
              <a:t>7600 Radiofeil</a:t>
            </a:r>
          </a:p>
          <a:p>
            <a:r>
              <a:rPr lang="nb-NO" sz="2000" dirty="0">
                <a:solidFill>
                  <a:srgbClr val="FFFFFF"/>
                </a:solidFill>
              </a:rPr>
              <a:t>7500 Kapring</a:t>
            </a:r>
          </a:p>
          <a:p>
            <a:endParaRPr lang="nb-NO" sz="2000" dirty="0">
              <a:solidFill>
                <a:srgbClr val="FFFFFF"/>
              </a:solidFill>
            </a:endParaRPr>
          </a:p>
          <a:p>
            <a:pPr marL="0" indent="0">
              <a:buNone/>
            </a:pPr>
            <a:r>
              <a:rPr lang="nb-NO" sz="2000" b="1" dirty="0">
                <a:solidFill>
                  <a:srgbClr val="FFFFFF"/>
                </a:solidFill>
              </a:rPr>
              <a:t>IDENT knappen:</a:t>
            </a:r>
            <a:br>
              <a:rPr lang="nb-NO" sz="2000" dirty="0">
                <a:solidFill>
                  <a:srgbClr val="FFFFFF"/>
                </a:solidFill>
              </a:rPr>
            </a:br>
            <a:r>
              <a:rPr lang="nb-NO" sz="2000" dirty="0">
                <a:solidFill>
                  <a:srgbClr val="FFFFFF"/>
                </a:solidFill>
              </a:rPr>
              <a:t>Når vi trykker på denne vil s</a:t>
            </a:r>
            <a:r>
              <a:rPr lang="nb-NO"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ymbolet vårt vil blinke på radarskjermen i 30 sekunder</a:t>
            </a:r>
            <a:endParaRPr lang="nb-NO" sz="2000" dirty="0">
              <a:solidFill>
                <a:schemeClr val="bg1"/>
              </a:solidFill>
            </a:endParaRPr>
          </a:p>
        </p:txBody>
      </p:sp>
      <p:sp>
        <p:nvSpPr>
          <p:cNvPr id="3" name="Plassholder for dato 2">
            <a:extLst>
              <a:ext uri="{FF2B5EF4-FFF2-40B4-BE49-F238E27FC236}">
                <a16:creationId xmlns:a16="http://schemas.microsoft.com/office/drawing/2014/main" id="{80392210-5183-40E8-8977-554C6BB34763}"/>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E0541462-5CC2-4CE1-BD46-E7622A357CD7}"/>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987086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 Globale satellittbaserte navigasjonssystem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227758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BB734BB-70DC-42B7-8522-78AE8CED211C}"/>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GNSS – prinsipper </a:t>
            </a:r>
          </a:p>
        </p:txBody>
      </p:sp>
      <p:pic>
        <p:nvPicPr>
          <p:cNvPr id="5" name="Bilde 4" descr="Et bilde som inneholder transport, satellitt, gå på ski, svart&#10;&#10;Automatisk generert beskrivelse">
            <a:extLst>
              <a:ext uri="{FF2B5EF4-FFF2-40B4-BE49-F238E27FC236}">
                <a16:creationId xmlns:a16="http://schemas.microsoft.com/office/drawing/2014/main" id="{E648C7C9-E78D-4D43-A3F7-4030FDBFAC40}"/>
              </a:ext>
            </a:extLst>
          </p:cNvPr>
          <p:cNvPicPr>
            <a:picLocks noChangeAspect="1"/>
          </p:cNvPicPr>
          <p:nvPr/>
        </p:nvPicPr>
        <p:blipFill rotWithShape="1">
          <a:blip r:embed="rId2">
            <a:extLst>
              <a:ext uri="{28A0092B-C50C-407E-A947-70E740481C1C}">
                <a14:useLocalDpi xmlns:a14="http://schemas.microsoft.com/office/drawing/2010/main" val="0"/>
              </a:ext>
            </a:extLst>
          </a:blip>
          <a:srcRect l="9782"/>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49677A3-A5EB-4AE8-A1BD-88F03564EA68}"/>
              </a:ext>
            </a:extLst>
          </p:cNvPr>
          <p:cNvSpPr>
            <a:spLocks noGrp="1"/>
          </p:cNvSpPr>
          <p:nvPr>
            <p:ph idx="1"/>
          </p:nvPr>
        </p:nvSpPr>
        <p:spPr>
          <a:xfrm>
            <a:off x="7772401" y="917724"/>
            <a:ext cx="3895344" cy="5359251"/>
          </a:xfrm>
        </p:spPr>
        <p:txBody>
          <a:bodyPr anchor="ctr">
            <a:normAutofit/>
          </a:bodyPr>
          <a:lstStyle/>
          <a:p>
            <a:r>
              <a:rPr lang="nb-NO" sz="2000" dirty="0">
                <a:solidFill>
                  <a:srgbClr val="FFFFFF"/>
                </a:solidFill>
              </a:rPr>
              <a:t>GNSS er verdensomspennende posisjonssystem som består av satellitter, mottakere og overvåkningssystemer </a:t>
            </a:r>
          </a:p>
          <a:p>
            <a:r>
              <a:rPr lang="nb-NO" sz="2000" dirty="0">
                <a:solidFill>
                  <a:srgbClr val="FFFFFF"/>
                </a:solidFill>
              </a:rPr>
              <a:t>Et GNSS-system er i stand til å gi oss posisjon, hastighet og tid</a:t>
            </a:r>
          </a:p>
          <a:p>
            <a:r>
              <a:rPr lang="nb-NO" sz="2000" dirty="0">
                <a:solidFill>
                  <a:srgbClr val="FFFFFF"/>
                </a:solidFill>
              </a:rPr>
              <a:t>Vi skal se på</a:t>
            </a:r>
          </a:p>
          <a:p>
            <a:r>
              <a:rPr lang="nb-NO" sz="2000" dirty="0">
                <a:solidFill>
                  <a:srgbClr val="FFFFFF"/>
                </a:solidFill>
              </a:rPr>
              <a:t>GPS som er et satellitt-basert posisjon, hastighet og tidssystem som i utgangspunktet var utviklet for det amerikanske forsvaret, men som nå er fritt tilgjengelig for sivil bruk</a:t>
            </a:r>
          </a:p>
          <a:p>
            <a:r>
              <a:rPr lang="nb-NO" sz="2000" dirty="0">
                <a:solidFill>
                  <a:srgbClr val="FFFFFF"/>
                </a:solidFill>
              </a:rPr>
              <a:t>Det opereres av det amerikanske forsvarsdepartementet  </a:t>
            </a:r>
          </a:p>
        </p:txBody>
      </p:sp>
      <p:sp>
        <p:nvSpPr>
          <p:cNvPr id="4" name="Plassholder for dato 3">
            <a:extLst>
              <a:ext uri="{FF2B5EF4-FFF2-40B4-BE49-F238E27FC236}">
                <a16:creationId xmlns:a16="http://schemas.microsoft.com/office/drawing/2014/main" id="{DC032D1D-EE20-4EA4-B5CB-2A06ED67BE18}"/>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F793267A-0552-481E-AEE3-9F4913928712}"/>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720849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7588DB22-98D3-4108-BA49-B34893512B1F}"/>
              </a:ext>
            </a:extLst>
          </p:cNvPr>
          <p:cNvSpPr>
            <a:spLocks noGrp="1"/>
          </p:cNvSpPr>
          <p:nvPr>
            <p:ph type="title"/>
          </p:nvPr>
        </p:nvSpPr>
        <p:spPr>
          <a:xfrm>
            <a:off x="4384039" y="365125"/>
            <a:ext cx="7164493" cy="1325563"/>
          </a:xfrm>
        </p:spPr>
        <p:txBody>
          <a:bodyPr>
            <a:normAutofit/>
          </a:bodyPr>
          <a:lstStyle/>
          <a:p>
            <a:r>
              <a:rPr lang="nb-NO" b="1"/>
              <a:t>Årstider</a:t>
            </a:r>
          </a:p>
        </p:txBody>
      </p:sp>
      <p:pic>
        <p:nvPicPr>
          <p:cNvPr id="5" name="Bilde 4">
            <a:extLst>
              <a:ext uri="{FF2B5EF4-FFF2-40B4-BE49-F238E27FC236}">
                <a16:creationId xmlns:a16="http://schemas.microsoft.com/office/drawing/2014/main" id="{13FCB88B-DE75-4C97-A10F-586F15EDCCD4}"/>
              </a:ext>
            </a:extLst>
          </p:cNvPr>
          <p:cNvPicPr>
            <a:picLocks noChangeAspect="1"/>
          </p:cNvPicPr>
          <p:nvPr/>
        </p:nvPicPr>
        <p:blipFill>
          <a:blip r:embed="rId2" cstate="hqprint">
            <a:extLst>
              <a:ext uri="{28A0092B-C50C-407E-A947-70E740481C1C}">
                <a14:useLocalDpi xmlns:a14="http://schemas.microsoft.com/office/drawing/2010/main" val="0"/>
              </a:ext>
            </a:extLst>
          </a:blip>
          <a:stretch/>
        </p:blipFill>
        <p:spPr>
          <a:xfrm>
            <a:off x="384810" y="1781127"/>
            <a:ext cx="3653790" cy="3737892"/>
          </a:xfrm>
          <a:prstGeom prst="rect">
            <a:avLst/>
          </a:prstGeom>
        </p:spPr>
      </p:pic>
      <p:sp>
        <p:nvSpPr>
          <p:cNvPr id="3" name="Plassholder for innhold 2">
            <a:extLst>
              <a:ext uri="{FF2B5EF4-FFF2-40B4-BE49-F238E27FC236}">
                <a16:creationId xmlns:a16="http://schemas.microsoft.com/office/drawing/2014/main" id="{186F9487-305A-4756-80B1-59C3556E80B4}"/>
              </a:ext>
            </a:extLst>
          </p:cNvPr>
          <p:cNvSpPr>
            <a:spLocks noGrp="1"/>
          </p:cNvSpPr>
          <p:nvPr>
            <p:ph idx="1"/>
          </p:nvPr>
        </p:nvSpPr>
        <p:spPr>
          <a:xfrm>
            <a:off x="4387515" y="2022601"/>
            <a:ext cx="7161017" cy="4244849"/>
          </a:xfrm>
        </p:spPr>
        <p:txBody>
          <a:bodyPr>
            <a:normAutofit lnSpcReduction="10000"/>
          </a:bodyPr>
          <a:lstStyle/>
          <a:p>
            <a:r>
              <a:rPr lang="nb-NO" sz="2000" dirty="0"/>
              <a:t>Jorden roterer rundt en fiktiv akse som går mellom nordpolen og sydpolen, samtidig som den også beveger seg rundt solen. </a:t>
            </a:r>
          </a:p>
          <a:p>
            <a:pPr>
              <a:buFontTx/>
              <a:buChar char="-"/>
            </a:pPr>
            <a:r>
              <a:rPr lang="nb-NO" sz="2000" dirty="0"/>
              <a:t>det tar jorden i underkant av 24 timer å rotere rundt sin egen akse, og litt over 365 dager å fullføre en ellipseformet bane rundt solen</a:t>
            </a:r>
          </a:p>
          <a:p>
            <a:pPr>
              <a:buFontTx/>
              <a:buChar char="-"/>
            </a:pPr>
            <a:r>
              <a:rPr lang="nb-NO" sz="2000" dirty="0"/>
              <a:t>denne banen kaller vi for ekliptikkplanet </a:t>
            </a:r>
          </a:p>
          <a:p>
            <a:r>
              <a:rPr lang="nb-NO" sz="2000" dirty="0"/>
              <a:t>På grunn av at jordkloden roterer, får vi dager og netter, og på grunn av jordens posisjon i ekliptikkplanet, får vi årstider </a:t>
            </a:r>
          </a:p>
          <a:p>
            <a:r>
              <a:rPr lang="nb-NO" sz="2000" dirty="0"/>
              <a:t>Jordens akse har en vinkel til ekliptikkplanet, og det betyr at den nordlige og den sydlige halvkule peker både mot og bort fra solen i løpet av et år </a:t>
            </a:r>
          </a:p>
          <a:p>
            <a:r>
              <a:rPr lang="nb-NO" sz="2000" dirty="0"/>
              <a:t>På noen steder på jordkloden gjør det at den mengden sollys som kommer inn varierer, og det er på den måten vi får årstider </a:t>
            </a:r>
          </a:p>
        </p:txBody>
      </p:sp>
      <p:sp>
        <p:nvSpPr>
          <p:cNvPr id="4" name="Plassholder for dato 3">
            <a:extLst>
              <a:ext uri="{FF2B5EF4-FFF2-40B4-BE49-F238E27FC236}">
                <a16:creationId xmlns:a16="http://schemas.microsoft.com/office/drawing/2014/main" id="{76CEA7BB-3623-4CBE-9381-B3A102C90E5C}"/>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4567BC30-103F-4D44-8FB3-E4D2AECD775F}"/>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3555070904"/>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5A3E2-EA5A-4454-80FC-69470C9775AC}"/>
              </a:ext>
            </a:extLst>
          </p:cNvPr>
          <p:cNvSpPr>
            <a:spLocks noGrp="1"/>
          </p:cNvSpPr>
          <p:nvPr>
            <p:ph type="title"/>
          </p:nvPr>
        </p:nvSpPr>
        <p:spPr>
          <a:xfrm>
            <a:off x="4965430" y="629268"/>
            <a:ext cx="6586491" cy="854091"/>
          </a:xfrm>
        </p:spPr>
        <p:txBody>
          <a:bodyPr anchor="b">
            <a:normAutofit/>
          </a:bodyPr>
          <a:lstStyle/>
          <a:p>
            <a:r>
              <a:rPr lang="nb-NO" dirty="0"/>
              <a:t>GPS segmenter</a:t>
            </a:r>
          </a:p>
        </p:txBody>
      </p:sp>
      <p:sp>
        <p:nvSpPr>
          <p:cNvPr id="3" name="Plassholder for innhold 2">
            <a:extLst>
              <a:ext uri="{FF2B5EF4-FFF2-40B4-BE49-F238E27FC236}">
                <a16:creationId xmlns:a16="http://schemas.microsoft.com/office/drawing/2014/main" id="{FEE78AC1-5A18-4AB4-A629-CA9281B6F416}"/>
              </a:ext>
            </a:extLst>
          </p:cNvPr>
          <p:cNvSpPr>
            <a:spLocks noGrp="1"/>
          </p:cNvSpPr>
          <p:nvPr>
            <p:ph idx="1"/>
          </p:nvPr>
        </p:nvSpPr>
        <p:spPr>
          <a:xfrm>
            <a:off x="4965430" y="1629410"/>
            <a:ext cx="7102744" cy="4333867"/>
          </a:xfrm>
        </p:spPr>
        <p:txBody>
          <a:bodyPr>
            <a:normAutofit fontScale="92500" lnSpcReduction="10000"/>
          </a:bodyPr>
          <a:lstStyle/>
          <a:p>
            <a:r>
              <a:rPr lang="nb-NO" sz="2000" dirty="0"/>
              <a:t>GPS består av et segment i verdensrommet, et segment på bakken og et brukersegment </a:t>
            </a:r>
          </a:p>
          <a:p>
            <a:r>
              <a:rPr lang="nb-NO" sz="2000" dirty="0"/>
              <a:t>Segmentet i verdensrommet består av minst 24 satellitter som går i seks forskjellige baner rundt jorden</a:t>
            </a:r>
          </a:p>
          <a:p>
            <a:r>
              <a:rPr lang="nb-NO" sz="2000" dirty="0"/>
              <a:t>Bakkesegmentet kontrollerer at GPS fungerer korrekt. Det består av en hovedstasjon i USA og en rekke overvåkningsstasjoner rundt hele jordkloden </a:t>
            </a:r>
          </a:p>
          <a:p>
            <a:r>
              <a:rPr lang="nb-NO" sz="2000" dirty="0"/>
              <a:t>Brukersegmentet består av en spesiell radio mottaker / dataenhet med antenner som mottar GPS-signalene og bearbeider disse slik at vi blant annet kan lese av tid, distanse, hastighet og posisjon. Mottakeren krever at det er optisk rekkevidde mellom den og satellittene og er avhengig av å «se» flere satellitter for å kunne gi nøyaktige data </a:t>
            </a:r>
          </a:p>
          <a:p>
            <a:r>
              <a:rPr lang="nb-NO" sz="2000" dirty="0"/>
              <a:t>For å gi oss vår posisjon (bredde og lengde) må mottakeren «se» minst tre satellitter, for å gi oss </a:t>
            </a:r>
            <a:r>
              <a:rPr lang="nb-NO" sz="2000" b="1" dirty="0"/>
              <a:t>høyden i tillegg</a:t>
            </a:r>
            <a:r>
              <a:rPr lang="nb-NO" sz="2000" dirty="0"/>
              <a:t>, må den «se» </a:t>
            </a:r>
            <a:r>
              <a:rPr lang="nb-NO" sz="2000" b="1" dirty="0"/>
              <a:t>minst fire</a:t>
            </a:r>
            <a:r>
              <a:rPr lang="nb-NO" sz="2000" dirty="0"/>
              <a:t> satellitter. </a:t>
            </a:r>
          </a:p>
        </p:txBody>
      </p:sp>
      <p:pic>
        <p:nvPicPr>
          <p:cNvPr id="5" name="Bilde 4" descr="Et bilde som inneholder utendørs, sitter, brann, gate&#10;&#10;Automatisk generert beskrivelse">
            <a:extLst>
              <a:ext uri="{FF2B5EF4-FFF2-40B4-BE49-F238E27FC236}">
                <a16:creationId xmlns:a16="http://schemas.microsoft.com/office/drawing/2014/main" id="{10590799-F6A1-4850-9415-3D02D2B1E84B}"/>
              </a:ext>
            </a:extLst>
          </p:cNvPr>
          <p:cNvPicPr>
            <a:picLocks noChangeAspect="1"/>
          </p:cNvPicPr>
          <p:nvPr/>
        </p:nvPicPr>
        <p:blipFill rotWithShape="1">
          <a:blip r:embed="rId2">
            <a:extLst>
              <a:ext uri="{28A0092B-C50C-407E-A947-70E740481C1C}">
                <a14:useLocalDpi xmlns:a14="http://schemas.microsoft.com/office/drawing/2010/main" val="0"/>
              </a:ext>
            </a:extLst>
          </a:blip>
          <a:srcRect l="21410" r="2789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E56"/>
            </a:solidFill>
          </a:ln>
        </p:spPr>
        <p:style>
          <a:lnRef idx="1">
            <a:schemeClr val="accent1"/>
          </a:lnRef>
          <a:fillRef idx="0">
            <a:schemeClr val="accent1"/>
          </a:fillRef>
          <a:effectRef idx="0">
            <a:schemeClr val="accent1"/>
          </a:effectRef>
          <a:fontRef idx="minor">
            <a:schemeClr val="tx1"/>
          </a:fontRef>
        </p:style>
      </p:cxnSp>
      <p:sp>
        <p:nvSpPr>
          <p:cNvPr id="4" name="Plassholder for dato 3">
            <a:extLst>
              <a:ext uri="{FF2B5EF4-FFF2-40B4-BE49-F238E27FC236}">
                <a16:creationId xmlns:a16="http://schemas.microsoft.com/office/drawing/2014/main" id="{58D9309C-E07F-493E-A563-FF02E2C8F8EE}"/>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A527029D-8C02-4AE8-AB07-5865CC1DA435}"/>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4396990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E8832BAF-6C43-4C5F-A1E5-926A99ECEF7E}"/>
              </a:ext>
            </a:extLst>
          </p:cNvPr>
          <p:cNvSpPr>
            <a:spLocks noGrp="1"/>
          </p:cNvSpPr>
          <p:nvPr>
            <p:ph type="title"/>
          </p:nvPr>
        </p:nvSpPr>
        <p:spPr>
          <a:xfrm>
            <a:off x="838200" y="365125"/>
            <a:ext cx="10515599" cy="1325563"/>
          </a:xfrm>
        </p:spPr>
        <p:txBody>
          <a:bodyPr>
            <a:normAutofit/>
          </a:bodyPr>
          <a:lstStyle/>
          <a:p>
            <a:r>
              <a:rPr lang="nb-NO" b="1" dirty="0"/>
              <a:t>GPS – nøyaktighet </a:t>
            </a:r>
          </a:p>
        </p:txBody>
      </p:sp>
      <p:sp>
        <p:nvSpPr>
          <p:cNvPr id="3" name="Plassholder for innhold 2">
            <a:extLst>
              <a:ext uri="{FF2B5EF4-FFF2-40B4-BE49-F238E27FC236}">
                <a16:creationId xmlns:a16="http://schemas.microsoft.com/office/drawing/2014/main" id="{3CDC636F-C5E1-4A25-B1A8-4A31632E07AE}"/>
              </a:ext>
            </a:extLst>
          </p:cNvPr>
          <p:cNvSpPr>
            <a:spLocks noGrp="1"/>
          </p:cNvSpPr>
          <p:nvPr>
            <p:ph idx="1"/>
          </p:nvPr>
        </p:nvSpPr>
        <p:spPr>
          <a:xfrm>
            <a:off x="838200" y="1825625"/>
            <a:ext cx="5393361" cy="4351338"/>
          </a:xfrm>
        </p:spPr>
        <p:txBody>
          <a:bodyPr>
            <a:normAutofit/>
          </a:bodyPr>
          <a:lstStyle/>
          <a:p>
            <a:r>
              <a:rPr lang="nb-NO" sz="2200" dirty="0"/>
              <a:t>Det er en rekke faktorer som innvirker på nøyaktigheten til GPS-mottakere som brukes i luftfart, for eksempel oppgis nøyaktigheten på GARMIN GPS-mottakere med WAAS («wide area augmentation system») til å være innenfor tre meter </a:t>
            </a:r>
          </a:p>
          <a:p>
            <a:r>
              <a:rPr lang="nb-NO" sz="2200" dirty="0"/>
              <a:t>Ytterligere forbedring i form av DGPS – «differential GPS» gir en nøyaktighet på mellom en og tre meter</a:t>
            </a:r>
          </a:p>
          <a:p>
            <a:r>
              <a:rPr lang="nb-NO" sz="2200" dirty="0"/>
              <a:t>En slik nøyaktighet gjør at mange stoler helt og fullt på at en GPS til enhver tid viser korrekt data, men det er ikke alltid tilfelle </a:t>
            </a:r>
          </a:p>
        </p:txBody>
      </p:sp>
      <p:pic>
        <p:nvPicPr>
          <p:cNvPr id="5" name="Bilde 4" descr="Et bilde som inneholder person, ball, brett, ung&#10;&#10;Automatisk generert beskrivelse">
            <a:extLst>
              <a:ext uri="{FF2B5EF4-FFF2-40B4-BE49-F238E27FC236}">
                <a16:creationId xmlns:a16="http://schemas.microsoft.com/office/drawing/2014/main" id="{8D9B9E22-C434-4705-A25D-6C78A07D4FF4}"/>
              </a:ext>
            </a:extLst>
          </p:cNvPr>
          <p:cNvPicPr>
            <a:picLocks noChangeAspect="1"/>
          </p:cNvPicPr>
          <p:nvPr/>
        </p:nvPicPr>
        <p:blipFill rotWithShape="1">
          <a:blip r:embed="rId2">
            <a:extLst>
              <a:ext uri="{28A0092B-C50C-407E-A947-70E740481C1C}">
                <a14:useLocalDpi xmlns:a14="http://schemas.microsoft.com/office/drawing/2010/main" val="0"/>
              </a:ext>
            </a:extLst>
          </a:blip>
          <a:srcRect l="16970" r="23029"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2A120C80-B98A-490A-8751-67EEF987E5EC}"/>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28363E89-7F1C-4375-AE43-95C3AE357118}"/>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939854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C09E283-C8E4-462B-AB60-1EF8C08FA2A9}"/>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GPS RAIM</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8780B2D8-8708-456E-9249-EC62DCDF7BC5}"/>
              </a:ext>
            </a:extLst>
          </p:cNvPr>
          <p:cNvSpPr>
            <a:spLocks noGrp="1"/>
          </p:cNvSpPr>
          <p:nvPr>
            <p:ph idx="1"/>
          </p:nvPr>
        </p:nvSpPr>
        <p:spPr>
          <a:xfrm>
            <a:off x="4976031" y="963877"/>
            <a:ext cx="6377769" cy="4930246"/>
          </a:xfrm>
        </p:spPr>
        <p:txBody>
          <a:bodyPr anchor="ctr">
            <a:normAutofit/>
          </a:bodyPr>
          <a:lstStyle/>
          <a:p>
            <a:r>
              <a:rPr lang="nb-NO" sz="2400" dirty="0"/>
              <a:t>RAIM betyr «</a:t>
            </a:r>
            <a:r>
              <a:rPr lang="nb-NO" sz="2400" dirty="0" err="1"/>
              <a:t>receiver</a:t>
            </a:r>
            <a:r>
              <a:rPr lang="nb-NO" sz="2400" dirty="0"/>
              <a:t> </a:t>
            </a:r>
            <a:r>
              <a:rPr lang="nb-NO" sz="2400" dirty="0" err="1"/>
              <a:t>autonomous</a:t>
            </a:r>
            <a:r>
              <a:rPr lang="nb-NO" sz="2400" dirty="0"/>
              <a:t> </a:t>
            </a:r>
            <a:r>
              <a:rPr lang="nb-NO" sz="2400" dirty="0" err="1"/>
              <a:t>integrity</a:t>
            </a:r>
            <a:r>
              <a:rPr lang="nb-NO" sz="2400" dirty="0"/>
              <a:t> monitor” og er en del av GPS-systemet som sammenligner informasjon fra flere satellitter og advarer brukerne dersom det finner en feil </a:t>
            </a:r>
          </a:p>
          <a:p>
            <a:r>
              <a:rPr lang="nb-NO" sz="2400" dirty="0"/>
              <a:t>Dersom nok satellitter er synlige, kan denne funksjonen også identifisere hvor feilsignalet kommer fra, og deretter se bort fra det</a:t>
            </a:r>
          </a:p>
        </p:txBody>
      </p:sp>
      <p:sp>
        <p:nvSpPr>
          <p:cNvPr id="3" name="Plassholder for dato 2">
            <a:extLst>
              <a:ext uri="{FF2B5EF4-FFF2-40B4-BE49-F238E27FC236}">
                <a16:creationId xmlns:a16="http://schemas.microsoft.com/office/drawing/2014/main" id="{AEE13BC8-B33D-4C32-B1C0-AD409F9D0876}"/>
              </a:ext>
            </a:extLst>
          </p:cNvPr>
          <p:cNvSpPr>
            <a:spLocks noGrp="1"/>
          </p:cNvSpPr>
          <p:nvPr>
            <p:ph type="dt" sz="half" idx="10"/>
          </p:nvPr>
        </p:nvSpPr>
        <p:spPr/>
        <p:txBody>
          <a:bodyPr/>
          <a:lstStyle/>
          <a:p>
            <a:r>
              <a:rPr lang="nb-NO" dirty="0"/>
              <a:t>31.03.2022</a:t>
            </a:r>
          </a:p>
        </p:txBody>
      </p:sp>
      <p:sp>
        <p:nvSpPr>
          <p:cNvPr id="4" name="Plassholder for bunntekst 3">
            <a:extLst>
              <a:ext uri="{FF2B5EF4-FFF2-40B4-BE49-F238E27FC236}">
                <a16:creationId xmlns:a16="http://schemas.microsoft.com/office/drawing/2014/main" id="{14014CC2-75CB-4318-B2A5-237CE3EB39BB}"/>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13604543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14CC6004-34D4-4A65-A228-C5BE8E96CDC0}"/>
              </a:ext>
            </a:extLst>
          </p:cNvPr>
          <p:cNvSpPr>
            <a:spLocks noGrp="1"/>
          </p:cNvSpPr>
          <p:nvPr>
            <p:ph type="title"/>
          </p:nvPr>
        </p:nvSpPr>
        <p:spPr>
          <a:xfrm>
            <a:off x="4384039" y="365125"/>
            <a:ext cx="7164493" cy="1325563"/>
          </a:xfrm>
        </p:spPr>
        <p:txBody>
          <a:bodyPr>
            <a:normAutofit/>
          </a:bodyPr>
          <a:lstStyle/>
          <a:p>
            <a:r>
              <a:rPr lang="nb-NO" b="1" dirty="0"/>
              <a:t>GPS signalfeil</a:t>
            </a:r>
          </a:p>
        </p:txBody>
      </p:sp>
      <p:pic>
        <p:nvPicPr>
          <p:cNvPr id="5" name="Bilde 4" descr="Et bilde som inneholder stjerne, rød, lys, dyr&#10;&#10;Automatisk generert beskrivelse">
            <a:extLst>
              <a:ext uri="{FF2B5EF4-FFF2-40B4-BE49-F238E27FC236}">
                <a16:creationId xmlns:a16="http://schemas.microsoft.com/office/drawing/2014/main" id="{0DF9BF18-DDB2-4844-8E0C-C340027DA1E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 b="1250"/>
          <a:stretch/>
        </p:blipFill>
        <p:spPr>
          <a:xfrm>
            <a:off x="480060" y="894527"/>
            <a:ext cx="3425957" cy="5068464"/>
          </a:xfrm>
          <a:prstGeom prst="rect">
            <a:avLst/>
          </a:prstGeom>
        </p:spPr>
      </p:pic>
      <p:sp>
        <p:nvSpPr>
          <p:cNvPr id="3" name="Plassholder for innhold 2">
            <a:extLst>
              <a:ext uri="{FF2B5EF4-FFF2-40B4-BE49-F238E27FC236}">
                <a16:creationId xmlns:a16="http://schemas.microsoft.com/office/drawing/2014/main" id="{5C00F9B8-54B4-43C0-A18B-3C268F7452FB}"/>
              </a:ext>
            </a:extLst>
          </p:cNvPr>
          <p:cNvSpPr>
            <a:spLocks noGrp="1"/>
          </p:cNvSpPr>
          <p:nvPr>
            <p:ph idx="1"/>
          </p:nvPr>
        </p:nvSpPr>
        <p:spPr>
          <a:xfrm>
            <a:off x="4387515" y="1690688"/>
            <a:ext cx="7604460" cy="5024437"/>
          </a:xfrm>
        </p:spPr>
        <p:txBody>
          <a:bodyPr>
            <a:normAutofit fontScale="92500" lnSpcReduction="10000"/>
          </a:bodyPr>
          <a:lstStyle/>
          <a:p>
            <a:r>
              <a:rPr lang="nb-NO" sz="2000" dirty="0"/>
              <a:t>Satellittens klokke kan vise feil tid, det kan være feil med omløpsbanen, eller at senderen ikke fungerer</a:t>
            </a:r>
          </a:p>
          <a:p>
            <a:r>
              <a:rPr lang="nb-NO" sz="2000" dirty="0"/>
              <a:t>Terrengskygge. I lave høyder, og / eller i områder med høyt terreng, kan mottakeren komme i skygge </a:t>
            </a:r>
          </a:p>
          <a:p>
            <a:r>
              <a:rPr lang="nb-NO" sz="2000" dirty="0"/>
              <a:t>Deler av flyet kan komme i veien for signalet, for eksempel vingen i en sving. Det kalles for «dynamic masking» og kan det kan ta opptil flere minutter med horisontal flyging før signalet er tilbake</a:t>
            </a:r>
          </a:p>
          <a:p>
            <a:r>
              <a:rPr lang="nb-NO" sz="2000" dirty="0"/>
              <a:t>Refleksjoner. Signaler kan reflekteres av fjell og høye bygninger før det kommer frem til mottakeren, det kan oppdages som plutselige endringer i posisjon. Noen mottakere tolker det som en endring av vind og bakkefart, og gir derfor et varsel</a:t>
            </a:r>
          </a:p>
          <a:p>
            <a:r>
              <a:rPr lang="nb-NO" sz="2000" dirty="0"/>
              <a:t>Forstyrrelser og jamming. GPS-signalet er sårbart for forstyrrelser, som for eksempel når vi bruker flyets radio. Dersom noen med vilje vil ødelegge signalene (jamming), er det også lett å gjøre det. Vi må derfor alltid sjekke NOTAM før i bruker GPS i et gitt område </a:t>
            </a:r>
          </a:p>
          <a:p>
            <a:r>
              <a:rPr lang="nb-NO" sz="2000" dirty="0"/>
              <a:t>Solflekker og solstråling. Siden satellittene går i bane i veldig store høyder, kan solstråling og spesielt solflekker innvirke på sendingene. Sjekk NOTAM </a:t>
            </a:r>
          </a:p>
          <a:p>
            <a:endParaRPr lang="nb-NO" sz="1400" dirty="0"/>
          </a:p>
        </p:txBody>
      </p:sp>
      <p:sp>
        <p:nvSpPr>
          <p:cNvPr id="4" name="Plassholder for dato 3">
            <a:extLst>
              <a:ext uri="{FF2B5EF4-FFF2-40B4-BE49-F238E27FC236}">
                <a16:creationId xmlns:a16="http://schemas.microsoft.com/office/drawing/2014/main" id="{74B887CA-D02F-46A1-A8C5-70E841FE3A68}"/>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D6BC4249-F080-494A-BC6B-4C4F1B5B95A0}"/>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213489588"/>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D3C8A24-38A8-4F87-88F9-C5FEAD8CD0ED}"/>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GPS høydeangivelse</a:t>
            </a:r>
          </a:p>
        </p:txBody>
      </p:sp>
      <p:pic>
        <p:nvPicPr>
          <p:cNvPr id="5" name="Bilde 4" descr="Et bilde som inneholder klokke, svart, sitter, stående&#10;&#10;Automatisk generert beskrivelse">
            <a:extLst>
              <a:ext uri="{FF2B5EF4-FFF2-40B4-BE49-F238E27FC236}">
                <a16:creationId xmlns:a16="http://schemas.microsoft.com/office/drawing/2014/main" id="{4F9B1DE8-2C5B-47E2-AD45-F4E30D863131}"/>
              </a:ext>
            </a:extLst>
          </p:cNvPr>
          <p:cNvPicPr>
            <a:picLocks noChangeAspect="1"/>
          </p:cNvPicPr>
          <p:nvPr/>
        </p:nvPicPr>
        <p:blipFill rotWithShape="1">
          <a:blip r:embed="rId2">
            <a:extLst>
              <a:ext uri="{28A0092B-C50C-407E-A947-70E740481C1C}">
                <a14:useLocalDpi xmlns:a14="http://schemas.microsoft.com/office/drawing/2010/main" val="0"/>
              </a:ext>
            </a:extLst>
          </a:blip>
          <a:srcRect l="299" r="303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F84C661-6EFC-4045-8BCC-F58C59DFA833}"/>
              </a:ext>
            </a:extLst>
          </p:cNvPr>
          <p:cNvSpPr>
            <a:spLocks noGrp="1"/>
          </p:cNvSpPr>
          <p:nvPr>
            <p:ph idx="1"/>
          </p:nvPr>
        </p:nvSpPr>
        <p:spPr>
          <a:xfrm>
            <a:off x="7762875" y="917724"/>
            <a:ext cx="3904869" cy="5311625"/>
          </a:xfrm>
        </p:spPr>
        <p:txBody>
          <a:bodyPr anchor="ctr">
            <a:normAutofit/>
          </a:bodyPr>
          <a:lstStyle/>
          <a:p>
            <a:r>
              <a:rPr lang="nb-NO" sz="2000" dirty="0">
                <a:solidFill>
                  <a:srgbClr val="FFFFFF"/>
                </a:solidFill>
              </a:rPr>
              <a:t>GPS måler høyden ved hjelp av målinger fra fire eller flere satellitter, og derfor vil en GPS-mottaker vise absolutt høyde («absolute altitude») </a:t>
            </a:r>
          </a:p>
          <a:p>
            <a:r>
              <a:rPr lang="nb-NO" sz="2000" dirty="0">
                <a:solidFill>
                  <a:srgbClr val="FFFFFF"/>
                </a:solidFill>
              </a:rPr>
              <a:t>Selv om den er mer nøyaktig enn høyden den barometriske høydemåleren gir den ikke tilsvarende separasjon fra andre luftfartøy </a:t>
            </a:r>
          </a:p>
          <a:p>
            <a:r>
              <a:rPr lang="nb-NO" sz="2000" dirty="0">
                <a:solidFill>
                  <a:srgbClr val="FFFFFF"/>
                </a:solidFill>
              </a:rPr>
              <a:t>Det betyr også at informasjonen fra en vanlig GPS-mottaker ikke kan brukes i stedet for en høydemåler, med mindre GPS-mottakeren er godkjent slik at den korrigerer for forskjellen mellom GPS-høyde og barometrisk høyde</a:t>
            </a:r>
          </a:p>
        </p:txBody>
      </p:sp>
      <p:sp>
        <p:nvSpPr>
          <p:cNvPr id="4" name="Plassholder for dato 3">
            <a:extLst>
              <a:ext uri="{FF2B5EF4-FFF2-40B4-BE49-F238E27FC236}">
                <a16:creationId xmlns:a16="http://schemas.microsoft.com/office/drawing/2014/main" id="{8273B8BC-2FEC-40E7-A7C3-298E5B1006B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AB3BAD2-72E3-4B22-9D73-DBC14AB0F32A}"/>
              </a:ext>
            </a:extLst>
          </p:cNvPr>
          <p:cNvSpPr>
            <a:spLocks noGrp="1"/>
          </p:cNvSpPr>
          <p:nvPr>
            <p:ph type="ftr" sz="quarter" idx="11"/>
          </p:nvPr>
        </p:nvSpPr>
        <p:spPr/>
        <p:txBody>
          <a:bodyPr/>
          <a:lstStyle/>
          <a:p>
            <a:r>
              <a:rPr lang="nb-NO" dirty="0"/>
              <a:t>Versjon 2.0</a:t>
            </a:r>
          </a:p>
        </p:txBody>
      </p:sp>
    </p:spTree>
    <p:extLst>
      <p:ext uri="{BB962C8B-B14F-4D97-AF65-F5344CB8AC3E}">
        <p14:creationId xmlns:p14="http://schemas.microsoft.com/office/powerpoint/2010/main" val="42362265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fontScale="90000"/>
          </a:bodyPr>
          <a:lstStyle/>
          <a:p>
            <a:r>
              <a:rPr lang="nb-NO" sz="5800" dirty="0">
                <a:solidFill>
                  <a:srgbClr val="42505E"/>
                </a:solidFill>
              </a:rPr>
              <a:t>Mobile plattformer og ruteplanleggere</a:t>
            </a:r>
          </a:p>
        </p:txBody>
      </p:sp>
      <p:pic>
        <p:nvPicPr>
          <p:cNvPr id="8" name="Bilde 7">
            <a:extLst>
              <a:ext uri="{FF2B5EF4-FFF2-40B4-BE49-F238E27FC236}">
                <a16:creationId xmlns:a16="http://schemas.microsoft.com/office/drawing/2014/main" id="{6E6F92EF-9CA6-4915-A9C4-AC23A362D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pic>
        <p:nvPicPr>
          <p:cNvPr id="9" name="Bilde 8">
            <a:extLst>
              <a:ext uri="{FF2B5EF4-FFF2-40B4-BE49-F238E27FC236}">
                <a16:creationId xmlns:a16="http://schemas.microsoft.com/office/drawing/2014/main" id="{51666EB8-C80D-4FB2-A594-0145FC269223}"/>
              </a:ext>
            </a:extLst>
          </p:cNvPr>
          <p:cNvPicPr>
            <a:picLocks noChangeAspect="1"/>
          </p:cNvPicPr>
          <p:nvPr/>
        </p:nvPicPr>
        <p:blipFill rotWithShape="1">
          <a:blip r:embed="rId3">
            <a:extLst>
              <a:ext uri="{28A0092B-C50C-407E-A947-70E740481C1C}">
                <a14:useLocalDpi xmlns:a14="http://schemas.microsoft.com/office/drawing/2010/main" val="0"/>
              </a:ext>
            </a:extLst>
          </a:blip>
          <a:srcRect l="1778" r="2120" b="43993"/>
          <a:stretch/>
        </p:blipFill>
        <p:spPr>
          <a:xfrm>
            <a:off x="231495" y="256540"/>
            <a:ext cx="11716666" cy="3840898"/>
          </a:xfrm>
          <a:prstGeom prst="rect">
            <a:avLst/>
          </a:prstGeom>
        </p:spPr>
      </p:pic>
    </p:spTree>
    <p:extLst>
      <p:ext uri="{BB962C8B-B14F-4D97-AF65-F5344CB8AC3E}">
        <p14:creationId xmlns:p14="http://schemas.microsoft.com/office/powerpoint/2010/main" val="3405822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D3C8A24-38A8-4F87-88F9-C5FEAD8CD0ED}"/>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Mobile plattformer og ruteplanleggere</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F84C661-6EFC-4045-8BCC-F58C59DFA833}"/>
              </a:ext>
            </a:extLst>
          </p:cNvPr>
          <p:cNvSpPr>
            <a:spLocks noGrp="1"/>
          </p:cNvSpPr>
          <p:nvPr>
            <p:ph idx="1"/>
          </p:nvPr>
        </p:nvSpPr>
        <p:spPr>
          <a:xfrm>
            <a:off x="7762875" y="917724"/>
            <a:ext cx="3904869" cy="5311625"/>
          </a:xfrm>
        </p:spPr>
        <p:txBody>
          <a:bodyPr anchor="ctr">
            <a:normAutofit fontScale="92500" lnSpcReduction="20000"/>
          </a:bodyPr>
          <a:lstStyle/>
          <a:p>
            <a:r>
              <a:rPr lang="nb-NO" sz="2000" dirty="0">
                <a:solidFill>
                  <a:srgbClr val="FFFFFF"/>
                </a:solidFill>
              </a:rPr>
              <a:t>En stor fordel med dagens teknologi er at vi nå har et rikt utvalg av applikasjoner til mobiltelefon eller nettbrett. Enkelte av disse kommuniserer også med integrerte systemer i flyet slik at vi kan overføre ruteplanlegging og relevant informasjon om flyvningen. Sjekk systemet i ditt fly. </a:t>
            </a:r>
          </a:p>
          <a:p>
            <a:r>
              <a:rPr lang="nb-NO" sz="2100" dirty="0">
                <a:solidFill>
                  <a:srgbClr val="FFFFFF"/>
                </a:solidFill>
              </a:rPr>
              <a:t>De mobile applikasjonene kan også brukes som de er, men husk at en mobiltelefon eller nettbrett ikke er like robust som et produkt konstruert for bruk i flyging. De fleste av oss har sikkert opplevd at mobilen har sloknet på grunn av overoppheting eller at batteriet tappes raskere på grunn av kulde. Dersom du ikke har opplevd det ennå, kan jeg garantere at du vil oppleve det om mobilen står i solsteken når du er ute og flyr</a:t>
            </a:r>
            <a:r>
              <a:rPr lang="nb-NO" dirty="0"/>
              <a:t>. </a:t>
            </a:r>
          </a:p>
        </p:txBody>
      </p:sp>
      <p:sp>
        <p:nvSpPr>
          <p:cNvPr id="4" name="Plassholder for dato 3">
            <a:extLst>
              <a:ext uri="{FF2B5EF4-FFF2-40B4-BE49-F238E27FC236}">
                <a16:creationId xmlns:a16="http://schemas.microsoft.com/office/drawing/2014/main" id="{8273B8BC-2FEC-40E7-A7C3-298E5B1006B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AB3BAD2-72E3-4B22-9D73-DBC14AB0F32A}"/>
              </a:ext>
            </a:extLst>
          </p:cNvPr>
          <p:cNvSpPr>
            <a:spLocks noGrp="1"/>
          </p:cNvSpPr>
          <p:nvPr>
            <p:ph type="ftr" sz="quarter" idx="11"/>
          </p:nvPr>
        </p:nvSpPr>
        <p:spPr/>
        <p:txBody>
          <a:bodyPr/>
          <a:lstStyle/>
          <a:p>
            <a:r>
              <a:rPr lang="nb-NO" dirty="0"/>
              <a:t>Versjon 2.0</a:t>
            </a:r>
          </a:p>
        </p:txBody>
      </p:sp>
      <p:pic>
        <p:nvPicPr>
          <p:cNvPr id="9" name="Bilde 8"/>
          <p:cNvPicPr/>
          <p:nvPr/>
        </p:nvPicPr>
        <p:blipFill>
          <a:blip r:embed="rId2">
            <a:extLst>
              <a:ext uri="{28A0092B-C50C-407E-A947-70E740481C1C}">
                <a14:useLocalDpi xmlns:a14="http://schemas.microsoft.com/office/drawing/2010/main" val="0"/>
              </a:ext>
            </a:extLst>
          </a:blip>
          <a:stretch>
            <a:fillRect/>
          </a:stretch>
        </p:blipFill>
        <p:spPr>
          <a:xfrm>
            <a:off x="524257" y="73787"/>
            <a:ext cx="6351106" cy="4549302"/>
          </a:xfrm>
          <a:prstGeom prst="rect">
            <a:avLst/>
          </a:prstGeom>
        </p:spPr>
      </p:pic>
    </p:spTree>
    <p:extLst>
      <p:ext uri="{BB962C8B-B14F-4D97-AF65-F5344CB8AC3E}">
        <p14:creationId xmlns:p14="http://schemas.microsoft.com/office/powerpoint/2010/main" val="1373425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D3C8A24-38A8-4F87-88F9-C5FEAD8CD0ED}"/>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Mobile plattformer og ruteplanleggere</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F84C661-6EFC-4045-8BCC-F58C59DFA833}"/>
              </a:ext>
            </a:extLst>
          </p:cNvPr>
          <p:cNvSpPr>
            <a:spLocks noGrp="1"/>
          </p:cNvSpPr>
          <p:nvPr>
            <p:ph idx="1"/>
          </p:nvPr>
        </p:nvSpPr>
        <p:spPr>
          <a:xfrm>
            <a:off x="7762875" y="917724"/>
            <a:ext cx="3904869" cy="5311625"/>
          </a:xfrm>
        </p:spPr>
        <p:txBody>
          <a:bodyPr anchor="ctr">
            <a:normAutofit/>
          </a:bodyPr>
          <a:lstStyle/>
          <a:p>
            <a:r>
              <a:rPr lang="nb-NO" sz="2000" dirty="0">
                <a:solidFill>
                  <a:srgbClr val="FFFFFF"/>
                </a:solidFill>
              </a:rPr>
              <a:t>Derfor er det viktig at vi alltid har en back-up, eksempelvis en ekstra telefon, et nettbrett eller annet kart som vi kan bruke om telefonen slutter å virke. Det er også viktig at vi tar med både ladekabel og ekstra strømkilde om batteriet ikke holder. Husk også at flere av disse applikasjonene trekker mye strøm fra telefonen når de er i bruk. Har du ikke en kabel og powerbank som gir nok strøm til telefonen din, er det ikke sikkert at den vil lade når du bruker den. Sjekk derfor dette før du drar på langtur!</a:t>
            </a:r>
          </a:p>
        </p:txBody>
      </p:sp>
      <p:sp>
        <p:nvSpPr>
          <p:cNvPr id="4" name="Plassholder for dato 3">
            <a:extLst>
              <a:ext uri="{FF2B5EF4-FFF2-40B4-BE49-F238E27FC236}">
                <a16:creationId xmlns:a16="http://schemas.microsoft.com/office/drawing/2014/main" id="{8273B8BC-2FEC-40E7-A7C3-298E5B1006B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AB3BAD2-72E3-4B22-9D73-DBC14AB0F32A}"/>
              </a:ext>
            </a:extLst>
          </p:cNvPr>
          <p:cNvSpPr>
            <a:spLocks noGrp="1"/>
          </p:cNvSpPr>
          <p:nvPr>
            <p:ph type="ftr" sz="quarter" idx="11"/>
          </p:nvPr>
        </p:nvSpPr>
        <p:spPr/>
        <p:txBody>
          <a:bodyPr/>
          <a:lstStyle/>
          <a:p>
            <a:r>
              <a:rPr lang="nb-NO" dirty="0"/>
              <a:t>Versjon 2.0</a:t>
            </a:r>
          </a:p>
        </p:txBody>
      </p:sp>
      <p:pic>
        <p:nvPicPr>
          <p:cNvPr id="9" name="Bilde 8"/>
          <p:cNvPicPr/>
          <p:nvPr/>
        </p:nvPicPr>
        <p:blipFill>
          <a:blip r:embed="rId2">
            <a:extLst>
              <a:ext uri="{28A0092B-C50C-407E-A947-70E740481C1C}">
                <a14:useLocalDpi xmlns:a14="http://schemas.microsoft.com/office/drawing/2010/main" val="0"/>
              </a:ext>
            </a:extLst>
          </a:blip>
          <a:stretch>
            <a:fillRect/>
          </a:stretch>
        </p:blipFill>
        <p:spPr>
          <a:xfrm>
            <a:off x="524257" y="73787"/>
            <a:ext cx="6351106" cy="4549302"/>
          </a:xfrm>
          <a:prstGeom prst="rect">
            <a:avLst/>
          </a:prstGeom>
        </p:spPr>
      </p:pic>
    </p:spTree>
    <p:extLst>
      <p:ext uri="{BB962C8B-B14F-4D97-AF65-F5344CB8AC3E}">
        <p14:creationId xmlns:p14="http://schemas.microsoft.com/office/powerpoint/2010/main" val="2390143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D3C8A24-38A8-4F87-88F9-C5FEAD8CD0ED}"/>
              </a:ext>
            </a:extLst>
          </p:cNvPr>
          <p:cNvSpPr>
            <a:spLocks noGrp="1"/>
          </p:cNvSpPr>
          <p:nvPr>
            <p:ph type="title"/>
          </p:nvPr>
        </p:nvSpPr>
        <p:spPr>
          <a:xfrm>
            <a:off x="524256" y="4767072"/>
            <a:ext cx="6594189" cy="1625210"/>
          </a:xfrm>
        </p:spPr>
        <p:txBody>
          <a:bodyPr>
            <a:normAutofit/>
          </a:bodyPr>
          <a:lstStyle/>
          <a:p>
            <a:pPr algn="r"/>
            <a:r>
              <a:rPr lang="nb-NO" sz="3600" b="1" dirty="0" err="1">
                <a:solidFill>
                  <a:srgbClr val="FFFFFF"/>
                </a:solidFill>
              </a:rPr>
              <a:t>SkyDemon</a:t>
            </a:r>
            <a:r>
              <a:rPr lang="nb-NO" sz="3600" b="1" dirty="0">
                <a:solidFill>
                  <a:srgbClr val="FFFFFF"/>
                </a:solidFill>
              </a:rPr>
              <a:t> er et utbredt program som vi skal se nærmere på</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F84C661-6EFC-4045-8BCC-F58C59DFA833}"/>
              </a:ext>
            </a:extLst>
          </p:cNvPr>
          <p:cNvSpPr>
            <a:spLocks noGrp="1"/>
          </p:cNvSpPr>
          <p:nvPr>
            <p:ph idx="1"/>
          </p:nvPr>
        </p:nvSpPr>
        <p:spPr>
          <a:xfrm>
            <a:off x="7762875" y="917724"/>
            <a:ext cx="3904869" cy="5311625"/>
          </a:xfrm>
        </p:spPr>
        <p:txBody>
          <a:bodyPr anchor="ctr">
            <a:normAutofit/>
          </a:bodyPr>
          <a:lstStyle/>
          <a:p>
            <a:r>
              <a:rPr lang="nb-NO" sz="2400" dirty="0" err="1">
                <a:solidFill>
                  <a:srgbClr val="FFFFFF"/>
                </a:solidFill>
              </a:rPr>
              <a:t>SkyDemon</a:t>
            </a:r>
            <a:r>
              <a:rPr lang="nb-NO" sz="2400" dirty="0">
                <a:solidFill>
                  <a:srgbClr val="FFFFFF"/>
                </a:solidFill>
              </a:rPr>
              <a:t> har blitt et populært og svært utbredt program. Grafikken er oversiktlig, og du får god og enkel informasjon.</a:t>
            </a:r>
          </a:p>
          <a:p>
            <a:r>
              <a:rPr lang="nb-NO" sz="2400" dirty="0">
                <a:solidFill>
                  <a:srgbClr val="FFFFFF"/>
                </a:solidFill>
              </a:rPr>
              <a:t>Med et abonnement får du oppdatering på et stort utvalg land. Enkelte vil kanskje si at den gir for lite grafisk informasjon, mens andre kanskje synes den gir for mye informasjon. </a:t>
            </a:r>
          </a:p>
        </p:txBody>
      </p:sp>
      <p:sp>
        <p:nvSpPr>
          <p:cNvPr id="4" name="Plassholder for dato 3">
            <a:extLst>
              <a:ext uri="{FF2B5EF4-FFF2-40B4-BE49-F238E27FC236}">
                <a16:creationId xmlns:a16="http://schemas.microsoft.com/office/drawing/2014/main" id="{8273B8BC-2FEC-40E7-A7C3-298E5B1006B3}"/>
              </a:ext>
            </a:extLst>
          </p:cNvPr>
          <p:cNvSpPr>
            <a:spLocks noGrp="1"/>
          </p:cNvSpPr>
          <p:nvPr>
            <p:ph type="dt" sz="half" idx="10"/>
          </p:nvPr>
        </p:nvSpPr>
        <p:spPr/>
        <p:txBody>
          <a:bodyPr/>
          <a:lstStyle/>
          <a:p>
            <a:r>
              <a:rPr lang="nb-NO" dirty="0"/>
              <a:t>31.03.2022</a:t>
            </a:r>
          </a:p>
        </p:txBody>
      </p:sp>
      <p:sp>
        <p:nvSpPr>
          <p:cNvPr id="6" name="Plassholder for bunntekst 5">
            <a:extLst>
              <a:ext uri="{FF2B5EF4-FFF2-40B4-BE49-F238E27FC236}">
                <a16:creationId xmlns:a16="http://schemas.microsoft.com/office/drawing/2014/main" id="{CAB3BAD2-72E3-4B22-9D73-DBC14AB0F32A}"/>
              </a:ext>
            </a:extLst>
          </p:cNvPr>
          <p:cNvSpPr>
            <a:spLocks noGrp="1"/>
          </p:cNvSpPr>
          <p:nvPr>
            <p:ph type="ftr" sz="quarter" idx="11"/>
          </p:nvPr>
        </p:nvSpPr>
        <p:spPr/>
        <p:txBody>
          <a:bodyPr/>
          <a:lstStyle/>
          <a:p>
            <a:r>
              <a:rPr lang="nb-NO" dirty="0"/>
              <a:t>Versjon 2.0</a:t>
            </a:r>
          </a:p>
        </p:txBody>
      </p:sp>
      <p:pic>
        <p:nvPicPr>
          <p:cNvPr id="9" name="Bilde 8"/>
          <p:cNvPicPr/>
          <p:nvPr/>
        </p:nvPicPr>
        <p:blipFill>
          <a:blip r:embed="rId2">
            <a:extLst>
              <a:ext uri="{28A0092B-C50C-407E-A947-70E740481C1C}">
                <a14:useLocalDpi xmlns:a14="http://schemas.microsoft.com/office/drawing/2010/main" val="0"/>
              </a:ext>
            </a:extLst>
          </a:blip>
          <a:stretch>
            <a:fillRect/>
          </a:stretch>
        </p:blipFill>
        <p:spPr>
          <a:xfrm>
            <a:off x="524257" y="73787"/>
            <a:ext cx="6351106" cy="4549302"/>
          </a:xfrm>
          <a:prstGeom prst="rect">
            <a:avLst/>
          </a:prstGeom>
        </p:spPr>
      </p:pic>
    </p:spTree>
    <p:extLst>
      <p:ext uri="{BB962C8B-B14F-4D97-AF65-F5344CB8AC3E}">
        <p14:creationId xmlns:p14="http://schemas.microsoft.com/office/powerpoint/2010/main" val="1594332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pic>
        <p:nvPicPr>
          <p:cNvPr id="5" name="Bilde 4" descr="Et bilde som inneholder utendørs, himmel, vann, transport&#10;&#10;Automatisk generert beskrivelse">
            <a:extLst>
              <a:ext uri="{FF2B5EF4-FFF2-40B4-BE49-F238E27FC236}">
                <a16:creationId xmlns:a16="http://schemas.microsoft.com/office/drawing/2014/main" id="{54A87D54-6EFC-4BA6-B497-C9D7F02853EE}"/>
              </a:ext>
            </a:extLst>
          </p:cNvPr>
          <p:cNvPicPr>
            <a:picLocks noChangeAspect="1"/>
          </p:cNvPicPr>
          <p:nvPr/>
        </p:nvPicPr>
        <p:blipFill rotWithShape="1">
          <a:blip r:embed="rId2">
            <a:extLst>
              <a:ext uri="{28A0092B-C50C-407E-A947-70E740481C1C}">
                <a14:useLocalDpi xmlns:a14="http://schemas.microsoft.com/office/drawing/2010/main" val="0"/>
              </a:ext>
            </a:extLst>
          </a:blip>
          <a:srcRect t="25969" r="1" b="25849"/>
          <a:stretch/>
        </p:blipFill>
        <p:spPr>
          <a:xfrm>
            <a:off x="243840" y="256540"/>
            <a:ext cx="11704320" cy="3764276"/>
          </a:xfrm>
          <a:prstGeom prst="rect">
            <a:avLst/>
          </a:prstGeom>
        </p:spPr>
      </p:pic>
      <p:pic>
        <p:nvPicPr>
          <p:cNvPr id="8" name="Bilde 7">
            <a:extLst>
              <a:ext uri="{FF2B5EF4-FFF2-40B4-BE49-F238E27FC236}">
                <a16:creationId xmlns:a16="http://schemas.microsoft.com/office/drawing/2014/main" id="{6E6F92EF-9CA6-4915-A9C4-AC23A362D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pic>
        <p:nvPicPr>
          <p:cNvPr id="9" name="Bilde 8">
            <a:extLst>
              <a:ext uri="{FF2B5EF4-FFF2-40B4-BE49-F238E27FC236}">
                <a16:creationId xmlns:a16="http://schemas.microsoft.com/office/drawing/2014/main" id="{51666EB8-C80D-4FB2-A594-0145FC269223}"/>
              </a:ext>
            </a:extLst>
          </p:cNvPr>
          <p:cNvPicPr>
            <a:picLocks noChangeAspect="1"/>
          </p:cNvPicPr>
          <p:nvPr/>
        </p:nvPicPr>
        <p:blipFill rotWithShape="1">
          <a:blip r:embed="rId4">
            <a:extLst>
              <a:ext uri="{28A0092B-C50C-407E-A947-70E740481C1C}">
                <a14:useLocalDpi xmlns:a14="http://schemas.microsoft.com/office/drawing/2010/main" val="0"/>
              </a:ext>
            </a:extLst>
          </a:blip>
          <a:srcRect l="2537" t="-675" r="1361" b="41941"/>
          <a:stretch/>
        </p:blipFill>
        <p:spPr>
          <a:xfrm>
            <a:off x="231494" y="187744"/>
            <a:ext cx="11716666" cy="4027989"/>
          </a:xfrm>
          <a:prstGeom prst="rect">
            <a:avLst/>
          </a:prstGeom>
        </p:spPr>
      </p:pic>
      <p:sp>
        <p:nvSpPr>
          <p:cNvPr id="3" name="TekstSylinder 2">
            <a:extLst>
              <a:ext uri="{FF2B5EF4-FFF2-40B4-BE49-F238E27FC236}">
                <a16:creationId xmlns:a16="http://schemas.microsoft.com/office/drawing/2014/main" id="{C5AE1C14-BCCE-4F82-BD64-42E35249CBA3}"/>
              </a:ext>
            </a:extLst>
          </p:cNvPr>
          <p:cNvSpPr txBox="1"/>
          <p:nvPr/>
        </p:nvSpPr>
        <p:spPr>
          <a:xfrm>
            <a:off x="612946" y="599440"/>
            <a:ext cx="3639522" cy="1200329"/>
          </a:xfrm>
          <a:prstGeom prst="rect">
            <a:avLst/>
          </a:prstGeom>
          <a:noFill/>
        </p:spPr>
        <p:txBody>
          <a:bodyPr wrap="none" rtlCol="0">
            <a:spAutoFit/>
          </a:bodyPr>
          <a:lstStyle/>
          <a:p>
            <a:r>
              <a:rPr lang="nb-NO" sz="2400" dirty="0">
                <a:solidFill>
                  <a:srgbClr val="FFC000"/>
                </a:solidFill>
              </a:rPr>
              <a:t>Navigasjon med </a:t>
            </a:r>
            <a:r>
              <a:rPr lang="nb-NO" sz="2400" dirty="0" err="1">
                <a:solidFill>
                  <a:srgbClr val="FFC000"/>
                </a:solidFill>
              </a:rPr>
              <a:t>SkyDemon</a:t>
            </a:r>
            <a:r>
              <a:rPr lang="nb-NO" sz="2400" dirty="0">
                <a:solidFill>
                  <a:srgbClr val="FFC000"/>
                </a:solidFill>
              </a:rPr>
              <a:t> </a:t>
            </a:r>
          </a:p>
          <a:p>
            <a:r>
              <a:rPr lang="nb-NO" sz="2400" dirty="0">
                <a:solidFill>
                  <a:srgbClr val="FFC000"/>
                </a:solidFill>
              </a:rPr>
              <a:t>gjennomgås på kurset med </a:t>
            </a:r>
          </a:p>
          <a:p>
            <a:r>
              <a:rPr lang="nb-NO" sz="2400" dirty="0">
                <a:solidFill>
                  <a:srgbClr val="FFC000"/>
                </a:solidFill>
              </a:rPr>
              <a:t>en instruktør</a:t>
            </a:r>
          </a:p>
        </p:txBody>
      </p:sp>
      <p:sp>
        <p:nvSpPr>
          <p:cNvPr id="13" name="Tittel 1">
            <a:extLst>
              <a:ext uri="{FF2B5EF4-FFF2-40B4-BE49-F238E27FC236}">
                <a16:creationId xmlns:a16="http://schemas.microsoft.com/office/drawing/2014/main" id="{CFFA8012-B577-487E-BF48-5066EF7C88C2}"/>
              </a:ext>
            </a:extLst>
          </p:cNvPr>
          <p:cNvSpPr>
            <a:spLocks noGrp="1"/>
          </p:cNvSpPr>
          <p:nvPr>
            <p:ph type="ctrTitle"/>
          </p:nvPr>
        </p:nvSpPr>
        <p:spPr>
          <a:xfrm>
            <a:off x="1112520" y="4592878"/>
            <a:ext cx="9966960" cy="939105"/>
          </a:xfrm>
        </p:spPr>
        <p:txBody>
          <a:bodyPr>
            <a:normAutofit/>
          </a:bodyPr>
          <a:lstStyle/>
          <a:p>
            <a:r>
              <a:rPr lang="nb-NO" sz="5800" dirty="0">
                <a:solidFill>
                  <a:srgbClr val="42505E"/>
                </a:solidFill>
              </a:rPr>
              <a:t>Slutt fag 9</a:t>
            </a:r>
          </a:p>
        </p:txBody>
      </p:sp>
    </p:spTree>
    <p:extLst>
      <p:ext uri="{BB962C8B-B14F-4D97-AF65-F5344CB8AC3E}">
        <p14:creationId xmlns:p14="http://schemas.microsoft.com/office/powerpoint/2010/main" val="15456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Jordens koordinatsystem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2406379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5153</TotalTime>
  <Words>5891</Words>
  <Application>Microsoft Office PowerPoint</Application>
  <PresentationFormat>Widescreen</PresentationFormat>
  <Paragraphs>512</Paragraphs>
  <Slides>89</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89</vt:i4>
      </vt:variant>
    </vt:vector>
  </HeadingPairs>
  <TitlesOfParts>
    <vt:vector size="94" baseType="lpstr">
      <vt:lpstr>Arial</vt:lpstr>
      <vt:lpstr>Calibri</vt:lpstr>
      <vt:lpstr>Calibri Light</vt:lpstr>
      <vt:lpstr>Helvetica Neue Medium</vt:lpstr>
      <vt:lpstr>Office-tema</vt:lpstr>
      <vt:lpstr>PowerPoint-presentasjon</vt:lpstr>
      <vt:lpstr>Del 0 Innledning</vt:lpstr>
      <vt:lpstr>PowerPoint-presentasjon</vt:lpstr>
      <vt:lpstr>PowerPoint-presentasjon</vt:lpstr>
      <vt:lpstr>Del 1 Grunnleggende navigasjon</vt:lpstr>
      <vt:lpstr>Solsystemet og jorden</vt:lpstr>
      <vt:lpstr>Solsystemet og jorden</vt:lpstr>
      <vt:lpstr>Årstider</vt:lpstr>
      <vt:lpstr>Jordens koordinatsystem</vt:lpstr>
      <vt:lpstr>Storsirkler, småsirkler og Loksodrom 1/3</vt:lpstr>
      <vt:lpstr>Storsirkler, småsirkler og Loksodrom 2/3</vt:lpstr>
      <vt:lpstr>Storsirkler, småsirkler og Loksodrom 3/3</vt:lpstr>
      <vt:lpstr>Breddeparalleller og meridianer</vt:lpstr>
      <vt:lpstr>Bredde («latitude»)</vt:lpstr>
      <vt:lpstr>Lengde</vt:lpstr>
      <vt:lpstr>Bredde og lengde</vt:lpstr>
      <vt:lpstr>Grader, minutter og sekunder</vt:lpstr>
      <vt:lpstr>Forskjell i bredde («dlat – difference of latitude») 1/2</vt:lpstr>
      <vt:lpstr>Forskjell i bredde («dlat – difference of latitude») 2/2</vt:lpstr>
      <vt:lpstr>Middelbredde («mlat – mean latitude»)</vt:lpstr>
      <vt:lpstr>Forskjell i lengde («dlong – difference of longitude»)</vt:lpstr>
      <vt:lpstr>Tid og solens gang</vt:lpstr>
      <vt:lpstr>Tilsynelatende sol («apparent sun»)</vt:lpstr>
      <vt:lpstr>Tidsbegreper og solens gang</vt:lpstr>
      <vt:lpstr>Dag og natt og internasjonal datolinje</vt:lpstr>
      <vt:lpstr>Magnetisme, retning og distanse</vt:lpstr>
      <vt:lpstr>Oppdeling og kardinalkurser</vt:lpstr>
      <vt:lpstr>Sann pol og magnetisk pol</vt:lpstr>
      <vt:lpstr>Variasjon, deklinasjon, misvisning – samme betydning</vt:lpstr>
      <vt:lpstr>Jordens magnetiske felt, dipvinkel og inklinasjon</vt:lpstr>
      <vt:lpstr>Agoner og isogoner 2024</vt:lpstr>
      <vt:lpstr>Deviasjon</vt:lpstr>
      <vt:lpstr>Oversikt begreper</vt:lpstr>
      <vt:lpstr> Kart og kompass</vt:lpstr>
      <vt:lpstr>Kart</vt:lpstr>
      <vt:lpstr>Regne distanser ut fra målestokk</vt:lpstr>
      <vt:lpstr>VFR-flykart</vt:lpstr>
      <vt:lpstr>Rammeinformasjon på VFR-flykart</vt:lpstr>
      <vt:lpstr>Ønskede egenskaper VFR-flykart</vt:lpstr>
      <vt:lpstr>ICAOs krav</vt:lpstr>
      <vt:lpstr>Planprojeksjon («plan projection»)</vt:lpstr>
      <vt:lpstr>Kjegleprojeksjon («cone projection»)</vt:lpstr>
      <vt:lpstr>Sylinderprojeksjon («cylinder projection»)</vt:lpstr>
      <vt:lpstr>Merkators projeksjon («direct Mercator»)</vt:lpstr>
      <vt:lpstr>Lamberts konforme projeksjon («Lambert conformal»)</vt:lpstr>
      <vt:lpstr>Kompass</vt:lpstr>
      <vt:lpstr>Kompass</vt:lpstr>
      <vt:lpstr>Kompass - svingefeil</vt:lpstr>
      <vt:lpstr>Kompass - akselerasjonsfeil</vt:lpstr>
      <vt:lpstr> Bestikknavigasjon («dead reckoning»)</vt:lpstr>
      <vt:lpstr>Ønsket trekk («TT – true track»)</vt:lpstr>
      <vt:lpstr>Vind og hastighet</vt:lpstr>
      <vt:lpstr>Prinsipp for vindopplegg</vt:lpstr>
      <vt:lpstr>Sann kurs («TH – true heading»)</vt:lpstr>
      <vt:lpstr>Magnetisk kurs («MH – magnetic heading»)</vt:lpstr>
      <vt:lpstr>Kompasskurs («CH – compass heading»)</vt:lpstr>
      <vt:lpstr>Fortegnsregelen og sammenheng mellom TH, MH og CH</vt:lpstr>
      <vt:lpstr>Sammenheng mellom TH, MH og CH</vt:lpstr>
      <vt:lpstr>Peilinger</vt:lpstr>
      <vt:lpstr>Oppsummering</vt:lpstr>
      <vt:lpstr>Fremgangsmåte for å tegne et vindtriangel</vt:lpstr>
      <vt:lpstr>Posisjonsbestemmelse («DR position fix»)</vt:lpstr>
      <vt:lpstr>Bruk av mekanisk regneskive</vt:lpstr>
      <vt:lpstr> Antenner og radiobølger</vt:lpstr>
      <vt:lpstr>Antenner</vt:lpstr>
      <vt:lpstr>Dipolantenner</vt:lpstr>
      <vt:lpstr>Marconiantenner </vt:lpstr>
      <vt:lpstr>Rammeantenner («loop») </vt:lpstr>
      <vt:lpstr>GPS antenner</vt:lpstr>
      <vt:lpstr> VDF</vt:lpstr>
      <vt:lpstr>VDF-peilere</vt:lpstr>
      <vt:lpstr>VDF-peiling</vt:lpstr>
      <vt:lpstr> Bakkeradar</vt:lpstr>
      <vt:lpstr>Primærradar og radarprinsipper</vt:lpstr>
      <vt:lpstr>Sekundærradar og transponder</vt:lpstr>
      <vt:lpstr>Transponderenhet, et eksempel</vt:lpstr>
      <vt:lpstr>Transponderkoder  – en repetisjon</vt:lpstr>
      <vt:lpstr> Globale satellittbaserte navigasjonssystem</vt:lpstr>
      <vt:lpstr>GNSS – prinsipper </vt:lpstr>
      <vt:lpstr>GPS segmenter</vt:lpstr>
      <vt:lpstr>GPS – nøyaktighet </vt:lpstr>
      <vt:lpstr>GPS RAIM</vt:lpstr>
      <vt:lpstr>GPS signalfeil</vt:lpstr>
      <vt:lpstr>GPS høydeangivelse</vt:lpstr>
      <vt:lpstr>Mobile plattformer og ruteplanleggere</vt:lpstr>
      <vt:lpstr>Mobile plattformer og ruteplanleggere</vt:lpstr>
      <vt:lpstr>Mobile plattformer og ruteplanleggere</vt:lpstr>
      <vt:lpstr>SkyDemon er et utbredt program som vi skal se nærmere på</vt:lpstr>
      <vt:lpstr>Slutt fag 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Kjersti Melling</dc:creator>
  <cp:lastModifiedBy>Roger Holm</cp:lastModifiedBy>
  <cp:revision>14</cp:revision>
  <dcterms:created xsi:type="dcterms:W3CDTF">2020-01-28T13:18:58Z</dcterms:created>
  <dcterms:modified xsi:type="dcterms:W3CDTF">2023-11-29T12:04:50Z</dcterms:modified>
</cp:coreProperties>
</file>