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73" r:id="rId6"/>
    <p:sldMasterId id="2147483661" r:id="rId7"/>
  </p:sldMasterIdLst>
  <p:notesMasterIdLst>
    <p:notesMasterId r:id="rId41"/>
  </p:notesMasterIdLst>
  <p:sldIdLst>
    <p:sldId id="256" r:id="rId8"/>
    <p:sldId id="270" r:id="rId9"/>
    <p:sldId id="277" r:id="rId10"/>
    <p:sldId id="278" r:id="rId11"/>
    <p:sldId id="279" r:id="rId12"/>
    <p:sldId id="263" r:id="rId13"/>
    <p:sldId id="282" r:id="rId14"/>
    <p:sldId id="264" r:id="rId15"/>
    <p:sldId id="478" r:id="rId16"/>
    <p:sldId id="265" r:id="rId17"/>
    <p:sldId id="262" r:id="rId18"/>
    <p:sldId id="479" r:id="rId19"/>
    <p:sldId id="283" r:id="rId20"/>
    <p:sldId id="268" r:id="rId21"/>
    <p:sldId id="480" r:id="rId22"/>
    <p:sldId id="269" r:id="rId23"/>
    <p:sldId id="481" r:id="rId24"/>
    <p:sldId id="477" r:id="rId25"/>
    <p:sldId id="266" r:id="rId26"/>
    <p:sldId id="482" r:id="rId27"/>
    <p:sldId id="271" r:id="rId28"/>
    <p:sldId id="272" r:id="rId29"/>
    <p:sldId id="273" r:id="rId30"/>
    <p:sldId id="274" r:id="rId31"/>
    <p:sldId id="275" r:id="rId32"/>
    <p:sldId id="483" r:id="rId33"/>
    <p:sldId id="276" r:id="rId34"/>
    <p:sldId id="484" r:id="rId35"/>
    <p:sldId id="439" r:id="rId36"/>
    <p:sldId id="440" r:id="rId37"/>
    <p:sldId id="428" r:id="rId38"/>
    <p:sldId id="475" r:id="rId39"/>
    <p:sldId id="476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339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o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924787" y="1570389"/>
            <a:ext cx="10363201" cy="57308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500"/>
              </a:spcBef>
              <a:defRPr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500"/>
              </a:spcBef>
              <a:defRPr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500"/>
              </a:spcBef>
              <a:defRPr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500"/>
              </a:spcBef>
              <a:defRPr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53B7523E-F5EB-AB3D-8121-A87C663C1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40" t="12824" r="440" b="12824"/>
          <a:stretch>
            <a:fillRect/>
          </a:stretch>
        </p:blipFill>
        <p:spPr>
          <a:xfrm>
            <a:off x="0" y="158462"/>
            <a:ext cx="12192000" cy="6859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44EB17-9459-0C99-6DF6-E46E1B527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CDC7B0-4E56-B476-E86D-B6E2DE457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CF6C79-A45F-3754-4C02-FB34955B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9D56A8-8D0D-6763-B8E5-99878A32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1A4899-FFBD-2C1C-A66A-2E11BCD2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81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0432BB-D7DD-BE6C-62E1-0A96F0C5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C6F378-E961-90B4-F64C-2D3A1568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BF51CD-BBE3-F37B-FD9C-2B2479BC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FA2A94-35F5-7C85-CFFC-F5061EA1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6ABEB1-A08B-DF52-06D3-9E6D08AE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54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34EF1E-8D0D-5077-049F-4B75DC9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760EA7-C8F4-672A-3AEA-137B58F3D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9234A5-6FA8-1C7B-0470-7BD968FA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A8DA3B-C51B-1F28-2896-3264111D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72E1F5-138C-713B-C0DF-CB53F68B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2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A0D4F0-8FE4-277A-94DC-D3BB9A1A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C3D4C-730A-662F-6A40-71D1D96AE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541CC0-F8E1-C6CB-F5FD-A5967E156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C13297-F3CD-CEA0-F6A0-C66DCBBF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F2AC54-6C93-53F2-FE07-B4652000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699365-65D1-0BBA-0855-A91592F2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73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E3BD15-F8ED-DB76-85F6-3196BCC8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340804-62B6-05D1-C474-E7B2EF61F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A65AAD-3035-82CE-6A21-07FAD0142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50F266D-0261-6CD9-39A8-4401C7A92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A3EFEA-433E-DAFC-A9A1-9A645B1CD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90F71FC-8922-E840-809C-E4D10C31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971797-A560-DE0E-0ED0-CD43C134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15BF5EC-396B-CF8D-835F-E2B0E215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714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1FFEA7-3E8D-F5E9-B0C6-848ED4DD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016CE0D-5ADD-0D8B-6557-54AADC70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C4EB43-D30D-4D44-171F-F4271F65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152D6-8DCA-B823-3D03-23BBED91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21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CD1E0E5-0819-F887-CFC5-9B1AE7DE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C957AD3-3202-C037-7F7E-36292DBC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76A88F-FFF0-2931-54E1-0AA508F0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28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715881-5E20-B2D5-BFAB-7FBF617D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35C03C-E9B6-8ACD-338D-599694A6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2669672-30F2-D7B9-2E87-F732C0FE2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6DE14E-C85D-0E6A-2F45-5A924D1A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3A9F07-DE0F-00FC-FD06-77823EF2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ACE8DE-B42B-0663-AB2A-B4BE1A66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07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326495-7BDF-4DE3-AF11-08BDC139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DE8A93F-B12E-F3FD-25D1-017748D35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5787A2-1072-811E-9642-97BC0F04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37F21F-AA5D-6F6C-A9ED-2928CDE8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D64168-8100-B879-38E3-BD91826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816123-AD52-9139-FA31-88BA69D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38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710FD9-5419-D989-14DD-80A4FC34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18433FE-8DE6-51A6-D82A-89D20DF81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90BCD2-11EE-FE9E-B43F-22EFBCB6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389355-A9CE-1F1C-D6ED-4459F745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ADA08E-1B9F-E276-B350-F664644A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80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4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2311879" y="1641702"/>
            <a:ext cx="7946308" cy="4400551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Bilde 2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93179170-98F3-7AEF-8CAB-99E306E12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87" y="5456832"/>
            <a:ext cx="1439231" cy="89951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AE56282-35ED-115B-2331-7FC0BBDF0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F4882E1-385E-1E79-48CE-1FB82A986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6F063C-1AEB-C63C-9350-C8AB3EFC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6202F0-92C0-976F-2989-B05796BC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B3A6B0-713F-82FC-131B-4CF052EB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122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7412D-46C7-8D7A-B2B6-8264A2B1F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07FB10-F24A-6067-4CD6-83D8C1681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8EFDCE-20CA-E2E9-C362-F5E50238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C5AC16-A3F7-B9C3-78AC-1BF0BE96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6FFB99-B8F2-677A-6B09-32D56CC3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088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860FF9-0118-14EC-5294-6E88EA08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9B59B5-11AE-9C6B-59DC-6E0190F8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1D21A0-3637-C17B-6BEE-1E3E7DD0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1B44C7-9FCC-35BF-2EB2-2FAF1312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157AF2-4855-26DB-5411-447F31C9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92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CD2FC6-A8F9-3B4A-A6FB-46CD95DC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C0DBCE-6501-61E0-A132-549E6429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630FA9-3315-8F0E-3835-62890933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FFBBF9-01F7-357B-93D6-BF385CD1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4BC85D-3A14-295F-FC42-EC0253F8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34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1551AE-CD86-684D-4193-C59FA72A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FE036A-9B6F-E7CA-6EF5-AE1ED819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713FAE-3167-0911-676B-18EA13854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B570F8-E1BF-1B64-D18C-F778446E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43092D-E607-5BEA-0E89-34C8E71E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A360E8-CC0B-CC13-9727-BC782D02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212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5EFFE-FD48-10FE-E5F2-CD8BDFE4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AB825B-BE17-4F02-ED2B-2902B39F6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B2B032-39C4-D01C-6630-376E3E8EB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26685B-38DC-E631-6714-117DD74A9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8F9AA6-F4B5-08C0-6B47-802B85BF6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E6366B5-690E-CBBC-D9CB-14FB6500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092F76C-93E2-B167-E255-8F86947D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91B0006-17B0-BA0E-81B0-6543C3A5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465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7DF2C4-E32B-78AC-A712-AB50F153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257D661-6400-F4B1-7031-0AAA9C41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04A15A-D518-7397-C509-249E2FAD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695A82-3A49-56FC-C5F2-B698C0CE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75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871B318-8C9B-D3AC-7E12-341617B7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BFFDAAB-C34B-8459-D15D-0B86FA5F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6BC135-48CA-CBF6-8407-019B2A38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741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C8BF33-4064-EBE3-9E4A-F99D035D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685EFC-E6DE-B622-2037-19A984E25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DC6029D-4899-9EAF-12B7-D268C3DB8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5D77798-A635-2F1F-8586-A692C0A4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A61C23-6045-C3A5-E5C7-05525025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FB7A6E-2C4F-2B17-74D4-8C765D92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007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41099-3636-21DB-3499-38DB320C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5F4C467-42A0-E035-57A5-3BD5E3476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717D8-D8DD-3F88-5B42-3B007081E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50D26E-4BC5-BCCF-2F1C-D8108819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210297-B04E-BF73-E2AA-16221F95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C6F6EE-A003-DDE0-FD9A-770CC727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54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NLF_PPT1_Grundmal.jpg" descr="NLF_PPT1_Grundm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24984" y="1050925"/>
            <a:ext cx="10363201" cy="4400550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ECC213-B570-01F4-2F63-1E2C1AE8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2406427-1CC2-C69F-13E6-6BD8BDC6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C33BD4-116E-8E1D-4B89-03BC72E2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4950C6-CD43-E6F3-B5BF-4EF26C28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5CC275-64A5-7E62-22B6-B5816003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419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376E042-98BB-F89D-C1C5-8040159B5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81510BE-4BF1-A89B-775C-CE6FB2227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04AB2A-7B4A-BC0B-3A9C-6D6F025E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2FBD3-6B34-DDD6-EF3E-559B99AD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827F7-6C64-23DD-50A1-E5E3C37F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1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NLF_PPT1_Grundmal.jpg" descr="NLF_PPT1_Grundm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Bilde"/>
          <p:cNvSpPr>
            <a:spLocks noGrp="1"/>
          </p:cNvSpPr>
          <p:nvPr>
            <p:ph type="pic" sz="half" idx="13"/>
          </p:nvPr>
        </p:nvSpPr>
        <p:spPr>
          <a:xfrm>
            <a:off x="6282269" y="1050925"/>
            <a:ext cx="4891172" cy="4400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924983" y="1050925"/>
            <a:ext cx="4868636" cy="4400550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bbel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NLF_PPT1_Grundmal.jpg" descr="NLF_PPT1_Grund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924983" y="1050925"/>
            <a:ext cx="4868636" cy="4400550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3" name="Rektangel"/>
          <p:cNvSpPr>
            <a:spLocks noGrp="1"/>
          </p:cNvSpPr>
          <p:nvPr>
            <p:ph type="body" sz="half" idx="13"/>
          </p:nvPr>
        </p:nvSpPr>
        <p:spPr>
          <a:xfrm>
            <a:off x="6280041" y="1050925"/>
            <a:ext cx="4868635" cy="44005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24984" y="1050925"/>
            <a:ext cx="10363201" cy="440055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teltekst"/>
          <p:cNvSpPr txBox="1">
            <a:spLocks noGrp="1"/>
          </p:cNvSpPr>
          <p:nvPr>
            <p:ph type="title"/>
          </p:nvPr>
        </p:nvSpPr>
        <p:spPr>
          <a:xfrm>
            <a:off x="624417" y="404814"/>
            <a:ext cx="8830735" cy="1143001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Titteltekst</a:t>
            </a:r>
          </a:p>
        </p:txBody>
      </p:sp>
      <p:sp>
        <p:nvSpPr>
          <p:cNvPr id="108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624417" y="1628775"/>
            <a:ext cx="5369985" cy="4464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000000"/>
                </a:solidFill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 b="0">
                <a:solidFill>
                  <a:srgbClr val="000000"/>
                </a:solidFill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 b="0">
                <a:solidFill>
                  <a:srgbClr val="000000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9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1326564" y="6400414"/>
            <a:ext cx="255838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15064" y="1641702"/>
            <a:ext cx="8238227" cy="4400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3740-571F-41FC-9567-32DA01A981F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28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tekst"/>
          <p:cNvSpPr txBox="1">
            <a:spLocks noGrp="1"/>
          </p:cNvSpPr>
          <p:nvPr>
            <p:ph type="title"/>
          </p:nvPr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24984" y="1641702"/>
            <a:ext cx="10363201" cy="440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481763" y="6217852"/>
            <a:ext cx="255837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Bilde 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1F5D8B20-6A2C-621C-7838-607F13525E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87" y="5456832"/>
            <a:ext cx="1439231" cy="899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0" r:id="rId9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2F5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4572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9144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1371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18288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rgbClr val="002F50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9F51EE9-4B95-EFB1-64B6-E64B94B3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A5CE0F-FCAB-B470-BF02-C48C5BE9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14248E-1B72-D13C-2A31-449F82E0D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05ECB-A7C4-4CF0-AD4F-B9E32608FD4A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F89E0-44A7-0B7B-1181-B33101D7C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10BEAE-0002-6CF6-27A6-0D1FC33F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43C72-D999-4C6E-9AC0-36A724D915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61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26814B-8EA0-2E4E-949E-2B9CC87E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AF328B-AC22-62F4-710D-602875D07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8AC8E3-380B-D45A-8BB0-F783ADBD5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88F43-1DD6-4286-B9FD-AE330593B898}" type="datetimeFigureOut">
              <a:rPr lang="nb-NO" smtClean="0"/>
              <a:t>20.05.2025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865673-74C3-6A61-1AF7-26D385456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185E14-740D-F05E-22B5-39D996712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3DFA7-7163-4A98-835E-382B4CAAA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9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nstruktørkurs modellfly"/>
          <p:cNvSpPr txBox="1">
            <a:spLocks noGrp="1"/>
          </p:cNvSpPr>
          <p:nvPr>
            <p:ph type="title"/>
          </p:nvPr>
        </p:nvSpPr>
        <p:spPr>
          <a:xfrm>
            <a:off x="2567837" y="4535971"/>
            <a:ext cx="7828766" cy="5731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Grunnkurs for alle grener – instruktørutdanning i NLF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9" name="Jon Gunnar Wold"/>
          <p:cNvSpPr txBox="1">
            <a:spLocks noGrp="1"/>
          </p:cNvSpPr>
          <p:nvPr>
            <p:ph type="body" sz="quarter" idx="1"/>
          </p:nvPr>
        </p:nvSpPr>
        <p:spPr>
          <a:xfrm>
            <a:off x="3083672" y="5237133"/>
            <a:ext cx="6535816" cy="5730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Del 1 - Rollemodellen og instruksjon i luften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 skal bli bedre og bedre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15064" y="1641702"/>
            <a:ext cx="8238227" cy="3997097"/>
          </a:xfrm>
        </p:spPr>
        <p:txBody>
          <a:bodyPr>
            <a:noAutofit/>
          </a:bodyPr>
          <a:lstStyle/>
          <a:p>
            <a:r>
              <a:rPr lang="nb-NO" sz="2400" dirty="0"/>
              <a:t>Ta lærdom av hver enkelt instruktør du ser, men konsentrer deg om de gode. Nytt enhver anledning til å gjøre deg kjent med treningsprogrammets målsetting og problemer. Samarbeid med dine instruktørkolleger.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/>
              <a:t>Bestem deg for at du skal bli en stadig bedre instruktør så lenge du driver denne form for tjeneste. </a:t>
            </a:r>
          </a:p>
          <a:p>
            <a:endParaRPr lang="nb-NO" sz="2400" dirty="0"/>
          </a:p>
          <a:p>
            <a:r>
              <a:rPr lang="nb-NO" sz="2400" dirty="0"/>
              <a:t>Din fremgang avhenger helt av dine egne anstrengelser.</a:t>
            </a:r>
          </a:p>
          <a:p>
            <a:endParaRPr lang="nb-NO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15064" y="1641702"/>
            <a:ext cx="8238227" cy="33766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dirty="0"/>
              <a:t>En god instruktør er: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God utøver/flyger og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Høyt kunnskaps- og ferdighetsnivå – teoretisk og praktisk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Godt eksempel i luften og på bakken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Forbilde, elevene blir ofte et speilbilde av instruktøren</a:t>
            </a:r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B65CE22-54FD-9A4E-2A85-3A608EE9E074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b="1" dirty="0"/>
              <a:t>Instruktøren i luftsport</a:t>
            </a:r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8AD7-3072-771B-D88B-F4FE53AA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12D19F-FE80-5122-D14F-B90300D3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064" y="1641702"/>
            <a:ext cx="8238227" cy="35072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dirty="0"/>
              <a:t>To hovedområder å fokusere på:</a:t>
            </a:r>
            <a:br>
              <a:rPr lang="nb-NO" sz="2400" dirty="0"/>
            </a:br>
            <a:endParaRPr lang="nb-NO" sz="24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b-NO" sz="2400" dirty="0"/>
              <a:t>Undervisningsmetodikk</a:t>
            </a:r>
            <a:br>
              <a:rPr lang="nb-NO" sz="2400" dirty="0"/>
            </a:br>
            <a:r>
              <a:rPr lang="nb-NO" sz="2400" dirty="0"/>
              <a:t>		Utvikle dyktighet til å lære fra deg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Innhold i undervisningen</a:t>
            </a:r>
            <a:br>
              <a:rPr lang="nb-NO" sz="2400" dirty="0"/>
            </a:br>
            <a:r>
              <a:rPr lang="nb-NO" sz="2400" dirty="0"/>
              <a:t>		Søk mot høy standard i din undervisning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0E4E7509-3EB7-CA0B-0F56-8349DD10BE89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b="1" dirty="0"/>
              <a:t>Instruktøren i luftsport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82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Instruktørdisipl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/>
              <a:t>Instruktørdisiplin</a:t>
            </a:r>
            <a:r>
              <a:rPr lang="nb-NO" b="1" dirty="0"/>
              <a:t> er å</a:t>
            </a:r>
            <a:endParaRPr b="1" dirty="0"/>
          </a:p>
        </p:txBody>
      </p:sp>
      <p:sp>
        <p:nvSpPr>
          <p:cNvPr id="234" name="Møte tidsnok…"/>
          <p:cNvSpPr txBox="1">
            <a:spLocks noGrp="1"/>
          </p:cNvSpPr>
          <p:nvPr>
            <p:ph type="body" idx="1"/>
          </p:nvPr>
        </p:nvSpPr>
        <p:spPr>
          <a:xfrm>
            <a:off x="2311879" y="1641703"/>
            <a:ext cx="7946308" cy="37467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m</a:t>
            </a:r>
            <a:r>
              <a:rPr sz="2400" dirty="0" err="1"/>
              <a:t>øte</a:t>
            </a:r>
            <a:r>
              <a:rPr sz="2400" dirty="0"/>
              <a:t> </a:t>
            </a:r>
            <a:r>
              <a:rPr sz="2400" dirty="0" err="1"/>
              <a:t>tidsnok</a:t>
            </a:r>
            <a:endParaRPr sz="24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v</a:t>
            </a:r>
            <a:r>
              <a:rPr sz="2400" dirty="0" err="1"/>
              <a:t>ære</a:t>
            </a:r>
            <a:r>
              <a:rPr sz="2400" dirty="0"/>
              <a:t> </a:t>
            </a:r>
            <a:r>
              <a:rPr sz="2400" dirty="0" err="1"/>
              <a:t>forberedt</a:t>
            </a:r>
            <a:endParaRPr sz="24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v</a:t>
            </a:r>
            <a:r>
              <a:rPr sz="2400" dirty="0" err="1"/>
              <a:t>ære</a:t>
            </a:r>
            <a:r>
              <a:rPr sz="2400" dirty="0"/>
              <a:t> </a:t>
            </a:r>
            <a:r>
              <a:rPr sz="2400" dirty="0" err="1"/>
              <a:t>motivert</a:t>
            </a:r>
            <a:endParaRPr sz="24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v</a:t>
            </a:r>
            <a:r>
              <a:rPr sz="2400" dirty="0" err="1"/>
              <a:t>ære</a:t>
            </a:r>
            <a:r>
              <a:rPr sz="2400" dirty="0"/>
              <a:t> </a:t>
            </a:r>
            <a:r>
              <a:rPr sz="2400" dirty="0" err="1"/>
              <a:t>interessert</a:t>
            </a:r>
            <a:endParaRPr sz="24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følge standardiserte øvelser som de er beskrevet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ikke ta ”snarveier” eller velge egne alternativer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t</a:t>
            </a:r>
            <a:r>
              <a:rPr sz="2400" dirty="0"/>
              <a:t>a elevens </a:t>
            </a:r>
            <a:r>
              <a:rPr sz="2400" dirty="0" err="1"/>
              <a:t>behov</a:t>
            </a:r>
            <a:r>
              <a:rPr sz="2400" dirty="0"/>
              <a:t> </a:t>
            </a:r>
            <a:r>
              <a:rPr sz="2400" dirty="0" err="1"/>
              <a:t>på</a:t>
            </a:r>
            <a:r>
              <a:rPr sz="2400" dirty="0"/>
              <a:t> </a:t>
            </a:r>
            <a:r>
              <a:rPr sz="2400" dirty="0" err="1"/>
              <a:t>alvor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Legg vekt på å snakke tydelig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Tren deg opp til å beskrive øvelsens forløp nøyaktig synkront med flyets bevegelser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Pass på at du fører flyet slik at de fenomener som øvelsen beskriver kommer klart og tydelig frem for eleven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Still ofte kontrollspørsmål slik at du finner ut om eleven følger med i din instruksjon</a:t>
            </a:r>
          </a:p>
          <a:p>
            <a:pPr>
              <a:buNone/>
            </a:pPr>
            <a:endParaRPr lang="nb-NO" sz="2400" dirty="0"/>
          </a:p>
        </p:txBody>
      </p:sp>
      <p:sp>
        <p:nvSpPr>
          <p:cNvPr id="4" name="Instruktørdisiplin">
            <a:extLst>
              <a:ext uri="{FF2B5EF4-FFF2-40B4-BE49-F238E27FC236}">
                <a16:creationId xmlns:a16="http://schemas.microsoft.com/office/drawing/2014/main" id="{CAD35792-A10F-C5DC-721A-CB67832DDDAA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b="1" dirty="0"/>
              <a:t>Om instruksjonsteknikk i lufta (1)</a:t>
            </a:r>
            <a:endParaRPr lang="nb-N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A0CB-FAD3-1D14-C00D-AF147678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F91D8D-FCF7-1566-C2BD-2E7742F3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La være å skremme eleven. Bevegelser med flyet som for deg føles helt naturlige, kan virke skremmende for en elev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La det aldri være tvil om det er du eller eleven som flyr. Si klart i fra når du tar over og når du overlater stikka til eleven 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Gå ikke videre i øvelsesprogrammet før du er sikker på at eleven behersker og har forstått de tidligere grunnleggende øvelsene</a:t>
            </a:r>
          </a:p>
          <a:p>
            <a:pPr>
              <a:buNone/>
            </a:pPr>
            <a:endParaRPr lang="nb-NO" sz="2400" dirty="0"/>
          </a:p>
        </p:txBody>
      </p:sp>
      <p:sp>
        <p:nvSpPr>
          <p:cNvPr id="4" name="Instruktørdisiplin">
            <a:extLst>
              <a:ext uri="{FF2B5EF4-FFF2-40B4-BE49-F238E27FC236}">
                <a16:creationId xmlns:a16="http://schemas.microsoft.com/office/drawing/2014/main" id="{10425401-99E7-B485-2357-9DA0A705CCA1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b="1" dirty="0"/>
              <a:t>Om instruksjonsteknikk i lufta (2)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397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god debrief med evaluering (1)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Gi deg tid til å gjennomgå øvelsen med eleven før leksjonen, og gi alltid eleven en skikkelig "</a:t>
            </a:r>
            <a:r>
              <a:rPr lang="nb-NO" sz="2400" dirty="0" err="1"/>
              <a:t>debriefing</a:t>
            </a:r>
            <a:r>
              <a:rPr lang="nb-NO" sz="2400" dirty="0"/>
              <a:t>" etter leksjonen 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Øv deg i å analysere de feilene eleven gjør slik at du kan gi en korrekt informasjon om hvordan han/hun skal rette feilen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Bruk positiv kritikk! Eder og forbannelser hører ikke hjemme i en instruktør/-elev situasjon</a:t>
            </a:r>
          </a:p>
          <a:p>
            <a:endParaRPr lang="nb-NO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9FAD-625A-8159-18E8-C71B7A7F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405694-F1CA-943E-BEF3-9E09D6FC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god debrief med evaluering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2D8884-6817-F085-7168-258016E8C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Det er en fordel at teoriundervisningen følger parallelt med de praktiske leksjonene slik at eleven får et bedre grunnlag for å forstå de enkelte øvelsene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La din egen utøvelse være et eksempel for elevene. Ikke vent at dine elever skal bli disiplinerte utøvere dersom du selv tillater deg å gå på akkord med reglene for sikker og ansvarsfull luftsport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7682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Tre viktige momenter du skal ta med i debriefen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15064" y="1641702"/>
            <a:ext cx="9852393" cy="440055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Hva skal eleven beholde?</a:t>
            </a:r>
            <a:br>
              <a:rPr lang="nb-NO" sz="2400" dirty="0"/>
            </a:br>
            <a:r>
              <a:rPr lang="nb-NO" sz="2400" b="0" dirty="0"/>
              <a:t>Tenk gjennom hvilke ferdigheter som eleven utfører bra, og fortell dette som en pekepinn på hvor standarden skal ligge på gjennomføringene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Hva må eleven gjøre bedre?</a:t>
            </a:r>
            <a:br>
              <a:rPr lang="nb-NO" sz="2400" dirty="0"/>
            </a:br>
            <a:r>
              <a:rPr lang="nb-NO" sz="2400" b="0" dirty="0"/>
              <a:t>Fortell om hvordan ting kan gjøres bedre, som å følge sjekklister og passe på utkikk, og at dette gjerne kommer av seg selv ved mange gjentagelser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Hva eleven skal legge vekk.</a:t>
            </a:r>
            <a:br>
              <a:rPr lang="nb-NO" sz="2400" dirty="0"/>
            </a:br>
            <a:r>
              <a:rPr lang="nb-NO" sz="2400" b="0" dirty="0"/>
              <a:t>Dette kan være måten eleven tar til seg instruksjon, ikke hører godt nok etter, eller har uvaner som må avlæres</a:t>
            </a:r>
            <a:br>
              <a:rPr lang="nb-NO" sz="2400" dirty="0"/>
            </a:b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8360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62229" y="1691680"/>
            <a:ext cx="8618685" cy="440055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Dersom instruksjonen skal bli effektiv, må du som instruktør etablere et åpent og samarbeidsvillig forhold til dine elever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Eleven har krav på å bli behandlet som et voksent menneske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Eleven bør få mer ansvar og plikter etter som tiden går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Vis at du er personlig interessert i hvordan det går med eleven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9293A0E-D5B1-1B1D-6CB7-F3BAE688501D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b="1" dirty="0"/>
              <a:t>Forholdet elev – instruktør (1)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40756"/>
            <a:ext cx="7772401" cy="573146"/>
          </a:xfrm>
        </p:spPr>
        <p:txBody>
          <a:bodyPr>
            <a:normAutofit fontScale="90000"/>
          </a:bodyPr>
          <a:lstStyle/>
          <a:p>
            <a:r>
              <a:rPr lang="nb-NO" dirty="0"/>
              <a:t>Instruktøren har ulike roller</a:t>
            </a:r>
          </a:p>
        </p:txBody>
      </p:sp>
      <p:pic>
        <p:nvPicPr>
          <p:cNvPr id="13316" name="Picture 4" descr="Kronprinsen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88" y="1125539"/>
            <a:ext cx="3313112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7" name="Picture 5" descr="Klubbmedlemmer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9" y="1125538"/>
            <a:ext cx="3297237" cy="247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8" name="Picture 6" descr="Klubbmedlemmer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089" y="3914775"/>
            <a:ext cx="3368675" cy="252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9" name="Picture 7" descr="Klubbmedlemmer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338" y="3933826"/>
            <a:ext cx="3313112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DF4FB1B-3930-1F7C-2AB7-AE3551C0D4EC}"/>
              </a:ext>
            </a:extLst>
          </p:cNvPr>
          <p:cNvSpPr txBox="1"/>
          <p:nvPr/>
        </p:nvSpPr>
        <p:spPr>
          <a:xfrm>
            <a:off x="2436593" y="3231120"/>
            <a:ext cx="2924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nb-NO" b="1" dirty="0">
                <a:solidFill>
                  <a:srgbClr val="FFFF00"/>
                </a:solidFill>
              </a:rPr>
              <a:t>Introduksjon / Rekrutering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30044C9-A174-8E01-A793-7353C4B4BEC7}"/>
              </a:ext>
            </a:extLst>
          </p:cNvPr>
          <p:cNvSpPr txBox="1"/>
          <p:nvPr/>
        </p:nvSpPr>
        <p:spPr>
          <a:xfrm>
            <a:off x="6383339" y="3213143"/>
            <a:ext cx="34936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nb-NO" b="1" dirty="0">
                <a:solidFill>
                  <a:srgbClr val="FFFF00"/>
                </a:solidFill>
              </a:rPr>
              <a:t>Faglig utvikling / standardisering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934C9A3-5178-7B11-B1B9-4CE388139296}"/>
              </a:ext>
            </a:extLst>
          </p:cNvPr>
          <p:cNvSpPr txBox="1"/>
          <p:nvPr/>
        </p:nvSpPr>
        <p:spPr>
          <a:xfrm>
            <a:off x="2884547" y="6057498"/>
            <a:ext cx="2924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nb-NO" b="1" dirty="0">
                <a:solidFill>
                  <a:srgbClr val="FFFF00"/>
                </a:solidFill>
              </a:rPr>
              <a:t>Praktisk </a:t>
            </a:r>
            <a:r>
              <a:rPr lang="nb-NO" b="1" dirty="0" err="1">
                <a:solidFill>
                  <a:srgbClr val="FFFF00"/>
                </a:solidFill>
              </a:rPr>
              <a:t>undervinsing</a:t>
            </a:r>
            <a:endParaRPr lang="nb-NO" b="1" dirty="0">
              <a:solidFill>
                <a:srgbClr val="FFFF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2CEA01E-E23F-7A97-0A73-32F64D6C67E8}"/>
              </a:ext>
            </a:extLst>
          </p:cNvPr>
          <p:cNvSpPr txBox="1"/>
          <p:nvPr/>
        </p:nvSpPr>
        <p:spPr>
          <a:xfrm>
            <a:off x="6472238" y="6006297"/>
            <a:ext cx="29241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nb-NO" b="1" dirty="0">
                <a:solidFill>
                  <a:srgbClr val="FFFF00"/>
                </a:solidFill>
              </a:rPr>
              <a:t>Teoriundervisning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A1D3A-62A4-2292-4331-4384422E6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0C2282-45DE-059A-1D05-CA320487F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229" y="1691680"/>
            <a:ext cx="8575142" cy="331574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La alltid eleven vite hvordan han/hun står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Gi anerkjennelse og ros når det er fortjent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Dersom du er naturlig, hjelpsom og entusiastisk, vil dine elever bli ivrige, vennlige og mer innstilt på å motta lærdom</a:t>
            </a:r>
          </a:p>
          <a:p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A462970-96E6-D4DD-8234-73773BED4DCF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b="1" dirty="0"/>
              <a:t>Forholdet elev – instruktør (2)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181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E6B0A7-50F4-E6E0-C57C-2A73C591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du bør være som instruktør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8FF818-9696-2DDF-6BDE-BF679B26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dirty="0"/>
              <a:t>Du arbeider med mennesker, ikke med maskiner, og du skal sikre deg deres samarbeid. </a:t>
            </a:r>
          </a:p>
          <a:p>
            <a:endParaRPr lang="nb-NO" sz="2400" dirty="0"/>
          </a:p>
          <a:p>
            <a:r>
              <a:rPr lang="nb-NO" sz="2400" dirty="0"/>
              <a:t>Du ønsker at de skal bli gode utøvere, heller som følge av eget initiativ fremfor et ensrettet press fra en overordnet. </a:t>
            </a:r>
          </a:p>
          <a:p>
            <a:endParaRPr lang="nb-NO" sz="2400" dirty="0"/>
          </a:p>
          <a:p>
            <a:r>
              <a:rPr lang="nb-NO" sz="2400" dirty="0"/>
              <a:t>Dersom eleven skal læres opp til å respektere i stedet for å frykte autoritet, må du være BESTEMT, RETTFERDIG og VENNLIG.</a:t>
            </a:r>
          </a:p>
        </p:txBody>
      </p:sp>
    </p:spTree>
    <p:extLst>
      <p:ext uri="{BB962C8B-B14F-4D97-AF65-F5344CB8AC3E}">
        <p14:creationId xmlns:p14="http://schemas.microsoft.com/office/powerpoint/2010/main" val="50237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D0D159-8B51-159B-224F-791F7418C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ikke partisk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Prøv aldri å bløffe. Hvis eleven får mistanke om at du bløffer vil din instruksjon tape sin verdi i betydelig grad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villig til å innse og innrømme en feil. En liten bemerkning som "du har rett, og jeg har feil," kan bidra mye til å heve respekt og forståelse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Gi aldri en forhastet dom. En elev bør ikke dømmes overdrevent på grunn av et enkelt feiltak. La «straffen» stå i forhold til forseelsen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2AB2B10-12AD-3957-AB15-FAAA550A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følger noen råd som kan hjelpe deg (1)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079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D0803-DA9F-5B41-AF14-AB40D8A0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råd til deg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0237FA-3535-FA58-0672-EDE6A07A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00" y="1641600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Prøv med en gang å få elevene til å forstå betydningen av punktlighet og nøyaktighet. Slurv og likegyldighet er uforenelig med sikkerhet i luften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bestemt i handling. Når du tar en bestemmelse, så ta i betraktning alle de faktorer som har betydning og sett din beslutning i livet med overbevisning. 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La ikke eleven miste målet av syne, og sørg for at han/hun arbeider mot det. Pass på at all aktivitet i programmet tjener til å nå det mål man har satt seg.</a:t>
            </a:r>
          </a:p>
          <a:p>
            <a:pPr marL="342900" indent="-34290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*"/>
              <a:tabLst>
                <a:tab pos="177800" algn="l"/>
                <a:tab pos="355600" algn="l"/>
              </a:tabLst>
            </a:pPr>
            <a:endParaRPr lang="nb-NO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2945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484881-42B8-4A2C-1E2F-C02931DB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råd (3)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C3B58B-ED84-5CBD-55C6-6AEE3683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00" y="1641600"/>
            <a:ext cx="9372788" cy="4525963"/>
          </a:xfrm>
        </p:spPr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interessert i dine elever, og la dem vite at du er interessert. Bli kjent med deres bakgrunn, deres problemer og tidligere resultater.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Respekter dine elevers rettigheter. La disse alltid komme foran din egen bekvemmelighet.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høflig. Korriger feiltrinn på en likefrem måte. Vær ikke sarkastisk eller personlig i din kritikk.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entusiastisk. Instruktørens begeistring vil føre til at elevens interesse til å lære øker, og at problemer av disiplinær art minker. Mangel på entusiasme har en motsatt virkning.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5285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0C788-93AD-F81E-155B-0940C74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råd (4)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28E760-0A5D-9DF4-5B00-49E163D6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064" y="1641702"/>
            <a:ext cx="9525822" cy="4400551"/>
          </a:xfrm>
        </p:spPr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Vit når og hvor det passer seg å være morsom. Humor som passer seg vil skape bedre forståelse og hjelpe deg i undervisningen. 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effektiv. Ditt arbeid er viktig, og det finnes ingen tid å kaste bort på uvedkommende ting.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Sikre deg dine elevers samarbeid ved å vise dine evner til å mestre enhver situasjon og ved å vise at du er villig til å hjelpe dem. Ved å oppmuntre eleven til å komme med sine egne ideer og forslag kan du hjelpe dem til å lære hva som er riktig. Du vil da rettlede dine elever i stedet for å tvinge dem, og du vil la dem utvikle seg naturlig i stedet for å presse dem inn i et bestemt mønster.</a:t>
            </a:r>
          </a:p>
        </p:txBody>
      </p:sp>
    </p:spTree>
    <p:extLst>
      <p:ext uri="{BB962C8B-B14F-4D97-AF65-F5344CB8AC3E}">
        <p14:creationId xmlns:p14="http://schemas.microsoft.com/office/powerpoint/2010/main" val="363182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F054A-0225-1ECC-BAD1-387365C9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0A99D0-DEB5-87DE-81EC-52C471EA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Flere råd (5)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FC93D9-E56A-8A10-AF9C-1FED8E44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064" y="1641702"/>
            <a:ext cx="9634679" cy="4400551"/>
          </a:xfrm>
        </p:spPr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Hold deg underrettet om hvordan det går med dine elever i teoriundervisningen. Det virker inspirerende på eleven, og viser at du er interessert i deres utvikling.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Inspirer til initiativ og positiv innstilling (tiltakslyst) og søke å frembringe selvtillit. En utøver som har lært å tenke selvstendig, vil være bedre rustet til å ta seg av problemer som det ikke finnes noen standardløsning på, enn en som er blitt vant til å støtte seg til sin instruktør.   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Vis takt og beherskelse.</a:t>
            </a:r>
          </a:p>
        </p:txBody>
      </p:sp>
    </p:spTree>
    <p:extLst>
      <p:ext uri="{BB962C8B-B14F-4D97-AF65-F5344CB8AC3E}">
        <p14:creationId xmlns:p14="http://schemas.microsoft.com/office/powerpoint/2010/main" val="181474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CB7802-C49B-3142-CAD4-F6D89EC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200" y="1641600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Vær eleven behjelpelig med å utnytte tiden best mulig når han flyr og når han ikke flyr. 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Det kan stundom oppstå antipati mellom deg og en elev. Dersom en slik situasjon vedvarer til tross for den beste vilje til å overvinne den, skal du overføre eleven til en annen instruktør.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Er du i tvil om elevens progresjon, eller tviler du på at han passer som flyger, bør du arrangere prøver for andre instruktører.</a:t>
            </a:r>
          </a:p>
          <a:p>
            <a:endParaRPr lang="nb-NO" sz="24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085522A-7585-F8F2-6E97-AB0A8C7F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87" y="997243"/>
            <a:ext cx="10363201" cy="573146"/>
          </a:xfrm>
        </p:spPr>
        <p:txBody>
          <a:bodyPr>
            <a:normAutofit fontScale="90000"/>
          </a:bodyPr>
          <a:lstStyle/>
          <a:p>
            <a:r>
              <a:rPr lang="nb-NO" dirty="0"/>
              <a:t>Flere råd (6)</a:t>
            </a:r>
          </a:p>
        </p:txBody>
      </p:sp>
    </p:spTree>
    <p:extLst>
      <p:ext uri="{BB962C8B-B14F-4D97-AF65-F5344CB8AC3E}">
        <p14:creationId xmlns:p14="http://schemas.microsoft.com/office/powerpoint/2010/main" val="3296865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0EAD-13C4-1091-12E9-183D4B79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30C47-85E4-7FF6-4886-CF9145864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199" y="1641600"/>
            <a:ext cx="9242657" cy="4525963"/>
          </a:xfrm>
        </p:spPr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Eleven skal læres opp til å mestre flyet og vite hva det kan og ikke kan gjøres med samt til å trekke opp en skarp grense mellom riktig handling og dumdristighet.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Du bør lære mest mulig om de fly dine elever vil fly etter endt utdannelse. Dersom eleven stiller spørsmål om disse fly, bør du alltid være i stand til å gi et skikkelig svar.</a:t>
            </a:r>
          </a:p>
          <a:p>
            <a:pPr marL="285750" indent="-285750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177800" algn="l"/>
                <a:tab pos="355600" algn="l"/>
              </a:tabLst>
            </a:pPr>
            <a:r>
              <a:rPr lang="nb-NO" sz="2400" dirty="0"/>
              <a:t>God planlegging av elevens soloflyging er viktig, og grundig innføring i hensikten er en betingelse. Eleven må ha full forståelse av forutsetninger og mål av øvelsen. Likeledes er det viktig å gjennomgå øvelsen med eleven etter utført flygning.</a:t>
            </a:r>
          </a:p>
          <a:p>
            <a:endParaRPr lang="nb-NO" sz="24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DDE5DC1-DE25-9140-1A26-DFCE1EB5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87" y="997243"/>
            <a:ext cx="10363201" cy="573146"/>
          </a:xfrm>
        </p:spPr>
        <p:txBody>
          <a:bodyPr>
            <a:normAutofit fontScale="90000"/>
          </a:bodyPr>
          <a:lstStyle/>
          <a:p>
            <a:r>
              <a:rPr lang="nb-NO" dirty="0"/>
              <a:t>Flere råd (7)</a:t>
            </a:r>
          </a:p>
        </p:txBody>
      </p:sp>
    </p:spTree>
    <p:extLst>
      <p:ext uri="{BB962C8B-B14F-4D97-AF65-F5344CB8AC3E}">
        <p14:creationId xmlns:p14="http://schemas.microsoft.com/office/powerpoint/2010/main" val="229718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4" name="Picture 4">
            <a:extLst>
              <a:ext uri="{FF2B5EF4-FFF2-40B4-BE49-F238E27FC236}">
                <a16:creationId xmlns:a16="http://schemas.microsoft.com/office/drawing/2014/main" id="{E4651E2D-F7F1-72CA-95D9-BC3B33EB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1732979"/>
            <a:ext cx="41402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5" name="Picture 5">
            <a:extLst>
              <a:ext uri="{FF2B5EF4-FFF2-40B4-BE49-F238E27FC236}">
                <a16:creationId xmlns:a16="http://schemas.microsoft.com/office/drawing/2014/main" id="{07CE5D54-F255-727C-D592-1270DABD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08" y="1685354"/>
            <a:ext cx="3348037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7" name="Text Box 7">
            <a:extLst>
              <a:ext uri="{FF2B5EF4-FFF2-40B4-BE49-F238E27FC236}">
                <a16:creationId xmlns:a16="http://schemas.microsoft.com/office/drawing/2014/main" id="{240252F0-137D-6A80-0C79-34A47AF4F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2" y="5823903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 sz="1400" b="1" i="1" dirty="0">
                <a:latin typeface="Comic Sans MS" panose="030F0702030302020204" pitchFamily="66" charset="0"/>
              </a:rPr>
              <a:t>Kjempeavstand??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069F42F4-44E8-A282-03B5-956CDF7D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208" y="5805488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 sz="1400" b="1" i="1" dirty="0">
                <a:latin typeface="Comic Sans MS" panose="030F0702030302020204" pitchFamily="66" charset="0"/>
              </a:rPr>
              <a:t>Nært??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F7AD9ED-45D0-B442-3351-BCC6BB31167C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altLang="nb-NO" dirty="0"/>
              <a:t>Hvordan kommuniserer vi som trener</a:t>
            </a:r>
            <a:r>
              <a:rPr lang="nb-NO" altLang="nb-NO" sz="2800" b="0" dirty="0"/>
              <a:t>?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nstruktøren 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/>
              <a:t>Instruktøren</a:t>
            </a:r>
            <a:r>
              <a:rPr b="1" dirty="0"/>
              <a:t> er</a:t>
            </a:r>
          </a:p>
        </p:txBody>
      </p:sp>
      <p:sp>
        <p:nvSpPr>
          <p:cNvPr id="200" name="En ressursperson i klubben…"/>
          <p:cNvSpPr txBox="1">
            <a:spLocks noGrp="1"/>
          </p:cNvSpPr>
          <p:nvPr>
            <p:ph type="body" idx="1"/>
          </p:nvPr>
        </p:nvSpPr>
        <p:spPr>
          <a:xfrm>
            <a:off x="2311879" y="1641703"/>
            <a:ext cx="7946308" cy="33112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en ressursperson i klubben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oppdatert på gjeldende regelverk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kontaktperson for nye medlemmer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nb-NO" sz="2400" dirty="0"/>
              <a:t>aktiv i rekruttering</a:t>
            </a:r>
          </a:p>
          <a:p>
            <a:br>
              <a:rPr lang="nb-NO" sz="2400" dirty="0"/>
            </a:br>
            <a:r>
              <a:rPr lang="nb-NO" sz="2400" dirty="0"/>
              <a:t>…en av klubbens viktigste funksjoner!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5100A7D0-FAF5-60CD-763B-53953B6B1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dirty="0"/>
              <a:t>Forskjell på enveis og toveis kommunikasjon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8CF655E-D60A-8714-04C5-29E6AF13C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787" y="1641702"/>
            <a:ext cx="10461669" cy="47808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b-NO" altLang="nb-NO" sz="2400" dirty="0"/>
              <a:t>Enveiskommunikasjon:				Toveiskommunikasjon:</a:t>
            </a:r>
          </a:p>
          <a:p>
            <a:pPr>
              <a:lnSpc>
                <a:spcPct val="80000"/>
              </a:lnSpc>
            </a:pPr>
            <a:endParaRPr lang="nb-NO" altLang="nb-NO" sz="2400" dirty="0"/>
          </a:p>
          <a:p>
            <a:pPr>
              <a:lnSpc>
                <a:spcPct val="80000"/>
              </a:lnSpc>
            </a:pPr>
            <a:r>
              <a:rPr lang="nb-NO" altLang="nb-NO" sz="2400" dirty="0"/>
              <a:t>- Er hurtigere, mer effektiv			- Tar mer tid men flere oppfatter</a:t>
            </a:r>
          </a:p>
          <a:p>
            <a:pPr>
              <a:lnSpc>
                <a:spcPct val="80000"/>
              </a:lnSpc>
            </a:pPr>
            <a:r>
              <a:rPr lang="nb-NO" altLang="nb-NO" sz="2400" dirty="0"/>
              <a:t>- Ser bra ut utenfra, lite støy			- Skaper mer støy fordi en kan si fra</a:t>
            </a:r>
          </a:p>
          <a:p>
            <a:pPr>
              <a:lnSpc>
                <a:spcPct val="80000"/>
              </a:lnSpc>
            </a:pPr>
            <a:r>
              <a:rPr lang="nb-NO" altLang="nb-NO" sz="2400" dirty="0"/>
              <a:t>- Kan planlegge så tida holder		- Verre å planlegge tid, men deltagerne </a:t>
            </a:r>
            <a:br>
              <a:rPr lang="nb-NO" altLang="nb-NO" sz="2400" dirty="0"/>
            </a:br>
            <a:r>
              <a:rPr lang="nb-NO" altLang="nb-NO" sz="2400" dirty="0"/>
              <a:t>											føler trygghet fordi de kan spørre</a:t>
            </a:r>
          </a:p>
          <a:p>
            <a:pPr>
              <a:lnSpc>
                <a:spcPct val="80000"/>
              </a:lnSpc>
            </a:pPr>
            <a:r>
              <a:rPr lang="nb-NO" altLang="nb-NO" sz="2400" dirty="0"/>
              <a:t>- Vedkommende avsender kan 		- Ikke like lett å sikre seg mot</a:t>
            </a:r>
          </a:p>
          <a:p>
            <a:pPr>
              <a:lnSpc>
                <a:spcPct val="80000"/>
              </a:lnSpc>
            </a:pPr>
            <a:r>
              <a:rPr lang="nb-NO" altLang="nb-NO" sz="2400" dirty="0"/>
              <a:t>   sikre seg mot kritikk		  	 	kritikk/kritiske innspill</a:t>
            </a:r>
          </a:p>
          <a:p>
            <a:pPr>
              <a:lnSpc>
                <a:spcPct val="80000"/>
              </a:lnSpc>
            </a:pPr>
            <a:endParaRPr lang="nb-NO" altLang="nb-NO" sz="2400" dirty="0"/>
          </a:p>
          <a:p>
            <a:pPr>
              <a:lnSpc>
                <a:spcPct val="80000"/>
              </a:lnSpc>
            </a:pPr>
            <a:r>
              <a:rPr lang="nb-NO" altLang="nb-NO" sz="2400" dirty="0"/>
              <a:t>       </a:t>
            </a:r>
          </a:p>
          <a:p>
            <a:pPr>
              <a:lnSpc>
                <a:spcPct val="80000"/>
              </a:lnSpc>
            </a:pPr>
            <a:r>
              <a:rPr lang="nb-NO" altLang="nb-NO" sz="2400" dirty="0"/>
              <a:t>I hvilken grad er toveiskommunikasjon bra når du holder </a:t>
            </a:r>
          </a:p>
          <a:p>
            <a:pPr>
              <a:lnSpc>
                <a:spcPct val="80000"/>
              </a:lnSpc>
            </a:pPr>
            <a:r>
              <a:rPr lang="nb-NO" altLang="nb-NO" sz="2400" dirty="0"/>
              <a:t>kurs i luftsport?</a:t>
            </a:r>
          </a:p>
          <a:p>
            <a:pPr>
              <a:lnSpc>
                <a:spcPct val="80000"/>
              </a:lnSpc>
            </a:pPr>
            <a:endParaRPr lang="nb-NO" altLang="nb-NO" sz="2400" dirty="0"/>
          </a:p>
        </p:txBody>
      </p:sp>
      <p:sp>
        <p:nvSpPr>
          <p:cNvPr id="338948" name="Line 4">
            <a:extLst>
              <a:ext uri="{FF2B5EF4-FFF2-40B4-BE49-F238E27FC236}">
                <a16:creationId xmlns:a16="http://schemas.microsoft.com/office/drawing/2014/main" id="{97598093-73FD-2F9C-BEAE-96D17669A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20605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3A7ACDB5-C7AF-1FD5-CB4E-54EE5F232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7213" y="1707323"/>
            <a:ext cx="8492444" cy="4486648"/>
          </a:xfrm>
        </p:spPr>
        <p:txBody>
          <a:bodyPr>
            <a:normAutofit/>
          </a:bodyPr>
          <a:lstStyle/>
          <a:p>
            <a:pPr marL="457200" indent="-457200"/>
            <a:r>
              <a:rPr lang="nb-NO" altLang="nb-NO" sz="2400" dirty="0"/>
              <a:t>Gjennomføringen av leksjon har fem faser:</a:t>
            </a:r>
          </a:p>
          <a:p>
            <a:pPr marL="457200" indent="-457200">
              <a:buFontTx/>
              <a:buChar char="–"/>
            </a:pPr>
            <a:r>
              <a:rPr lang="nb-NO" altLang="nb-NO" sz="2400" dirty="0"/>
              <a:t>Klargjøringsfase</a:t>
            </a:r>
          </a:p>
          <a:p>
            <a:pPr marL="457200" indent="-457200">
              <a:buFontTx/>
              <a:buChar char="–"/>
            </a:pPr>
            <a:r>
              <a:rPr lang="nb-NO" altLang="nb-NO" sz="2400" dirty="0"/>
              <a:t>Startfase	</a:t>
            </a:r>
          </a:p>
          <a:p>
            <a:pPr marL="457200" indent="-457200">
              <a:buFontTx/>
              <a:buChar char="–"/>
            </a:pPr>
            <a:r>
              <a:rPr lang="nb-NO" altLang="nb-NO" sz="2400" dirty="0" err="1"/>
              <a:t>Flyvefase</a:t>
            </a:r>
            <a:r>
              <a:rPr lang="nb-NO" altLang="nb-NO" sz="2400" dirty="0"/>
              <a:t>			</a:t>
            </a:r>
          </a:p>
          <a:p>
            <a:pPr marL="457200" indent="-457200">
              <a:buFontTx/>
              <a:buChar char="–"/>
            </a:pPr>
            <a:r>
              <a:rPr lang="nb-NO" altLang="nb-NO" sz="2400" dirty="0"/>
              <a:t>Landingsfase</a:t>
            </a:r>
          </a:p>
          <a:p>
            <a:pPr marL="457200" indent="-457200">
              <a:buFontTx/>
              <a:buChar char="–"/>
            </a:pPr>
            <a:r>
              <a:rPr lang="nb-NO" altLang="nb-NO" sz="2400" dirty="0"/>
              <a:t>Evalueringsfase</a:t>
            </a:r>
          </a:p>
          <a:p>
            <a:pPr marL="876300" lvl="1" indent="-419100"/>
            <a:endParaRPr lang="nb-NO" altLang="nb-NO" sz="2400" dirty="0"/>
          </a:p>
          <a:p>
            <a:pPr marL="457200" indent="-457200"/>
            <a:endParaRPr lang="nb-NO" altLang="nb-NO" sz="2400" dirty="0"/>
          </a:p>
        </p:txBody>
      </p:sp>
      <p:pic>
        <p:nvPicPr>
          <p:cNvPr id="306179" name="Picture 3">
            <a:extLst>
              <a:ext uri="{FF2B5EF4-FFF2-40B4-BE49-F238E27FC236}">
                <a16:creationId xmlns:a16="http://schemas.microsoft.com/office/drawing/2014/main" id="{1E148059-CE33-8ABD-7535-F5AB641C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047" flipH="1">
            <a:off x="5232400" y="3500438"/>
            <a:ext cx="180975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0" name="Rectangle 4">
            <a:extLst>
              <a:ext uri="{FF2B5EF4-FFF2-40B4-BE49-F238E27FC236}">
                <a16:creationId xmlns:a16="http://schemas.microsoft.com/office/drawing/2014/main" id="{5D3CC21D-5BF3-5683-2092-B2816ADF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7" y="4554341"/>
            <a:ext cx="1223962" cy="504825"/>
          </a:xfrm>
          <a:prstGeom prst="rect">
            <a:avLst/>
          </a:prstGeom>
          <a:solidFill>
            <a:srgbClr val="54B1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altLang="nb-NO" sz="1400" b="1" dirty="0"/>
              <a:t>Klargjørings-</a:t>
            </a:r>
          </a:p>
          <a:p>
            <a:pPr algn="ctr"/>
            <a:r>
              <a:rPr lang="nb-NO" altLang="nb-NO" sz="1400" b="1" dirty="0"/>
              <a:t>fasen</a:t>
            </a:r>
          </a:p>
        </p:txBody>
      </p:sp>
      <p:sp>
        <p:nvSpPr>
          <p:cNvPr id="306181" name="Rectangle 5">
            <a:extLst>
              <a:ext uri="{FF2B5EF4-FFF2-40B4-BE49-F238E27FC236}">
                <a16:creationId xmlns:a16="http://schemas.microsoft.com/office/drawing/2014/main" id="{C60665A7-2BD6-8E5A-5A7B-CCD4A5DE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849" y="4291134"/>
            <a:ext cx="1223963" cy="504825"/>
          </a:xfrm>
          <a:prstGeom prst="rect">
            <a:avLst/>
          </a:prstGeom>
          <a:solidFill>
            <a:srgbClr val="54B1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altLang="nb-NO" sz="1400" b="1"/>
              <a:t>Startfasen</a:t>
            </a:r>
          </a:p>
        </p:txBody>
      </p:sp>
      <p:sp>
        <p:nvSpPr>
          <p:cNvPr id="306182" name="Rectangle 6">
            <a:extLst>
              <a:ext uri="{FF2B5EF4-FFF2-40B4-BE49-F238E27FC236}">
                <a16:creationId xmlns:a16="http://schemas.microsoft.com/office/drawing/2014/main" id="{F53D90B2-9B34-FB07-1CBC-83D0E4E6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852738"/>
            <a:ext cx="1223962" cy="360362"/>
          </a:xfrm>
          <a:prstGeom prst="rect">
            <a:avLst/>
          </a:prstGeom>
          <a:solidFill>
            <a:srgbClr val="54B1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altLang="nb-NO" sz="1400" b="1" dirty="0" err="1"/>
              <a:t>Flyvefasen</a:t>
            </a:r>
            <a:endParaRPr lang="nb-NO" altLang="nb-NO" sz="1400" b="1" dirty="0"/>
          </a:p>
        </p:txBody>
      </p:sp>
      <p:sp>
        <p:nvSpPr>
          <p:cNvPr id="306183" name="Rectangle 7">
            <a:extLst>
              <a:ext uri="{FF2B5EF4-FFF2-40B4-BE49-F238E27FC236}">
                <a16:creationId xmlns:a16="http://schemas.microsoft.com/office/drawing/2014/main" id="{A92DB79F-35E2-066A-3342-DE38B11D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419" y="4472364"/>
            <a:ext cx="1223962" cy="504825"/>
          </a:xfrm>
          <a:prstGeom prst="rect">
            <a:avLst/>
          </a:prstGeom>
          <a:solidFill>
            <a:srgbClr val="54B1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altLang="nb-NO" sz="1400" b="1" dirty="0"/>
              <a:t>Landings-</a:t>
            </a:r>
          </a:p>
          <a:p>
            <a:pPr algn="ctr"/>
            <a:r>
              <a:rPr lang="nb-NO" altLang="nb-NO" sz="1400" b="1" dirty="0"/>
              <a:t>fasen</a:t>
            </a:r>
          </a:p>
        </p:txBody>
      </p:sp>
      <p:sp>
        <p:nvSpPr>
          <p:cNvPr id="306184" name="Rectangle 8">
            <a:extLst>
              <a:ext uri="{FF2B5EF4-FFF2-40B4-BE49-F238E27FC236}">
                <a16:creationId xmlns:a16="http://schemas.microsoft.com/office/drawing/2014/main" id="{6CEF56EE-344F-D68F-47A7-3D2099B2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082" y="4806753"/>
            <a:ext cx="1223962" cy="504825"/>
          </a:xfrm>
          <a:prstGeom prst="rect">
            <a:avLst/>
          </a:prstGeom>
          <a:solidFill>
            <a:srgbClr val="54B1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altLang="nb-NO" sz="1400" b="1"/>
              <a:t>Evaluerings-</a:t>
            </a:r>
          </a:p>
          <a:p>
            <a:pPr algn="ctr"/>
            <a:r>
              <a:rPr lang="nb-NO" altLang="nb-NO" sz="1400" b="1"/>
              <a:t>fasen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62B246-BA9F-364C-706E-21E79D73B3A1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altLang="nb-NO" dirty="0"/>
              <a:t>Struktur i leksjoner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6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6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6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6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6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animBg="1"/>
      <p:bldP spid="306181" grpId="0" animBg="1"/>
      <p:bldP spid="306182" grpId="0" animBg="1"/>
      <p:bldP spid="306183" grpId="0" animBg="1"/>
      <p:bldP spid="3061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8" name="Picture 4">
            <a:extLst>
              <a:ext uri="{FF2B5EF4-FFF2-40B4-BE49-F238E27FC236}">
                <a16:creationId xmlns:a16="http://schemas.microsoft.com/office/drawing/2014/main" id="{EB5CA823-A228-1206-EB8C-71DC93F1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0"/>
            <a:ext cx="82804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46FE7A-435A-D866-2A09-118EC15C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sz="2800" dirty="0"/>
              <a:t>- Slutt -</a:t>
            </a:r>
          </a:p>
        </p:txBody>
      </p:sp>
    </p:spTree>
    <p:extLst>
      <p:ext uri="{BB962C8B-B14F-4D97-AF65-F5344CB8AC3E}">
        <p14:creationId xmlns:p14="http://schemas.microsoft.com/office/powerpoint/2010/main" val="56529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Hvorfor vil du bli instruktø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/>
              <a:t>Hvorfor</a:t>
            </a:r>
            <a:r>
              <a:rPr b="1" dirty="0"/>
              <a:t> </a:t>
            </a:r>
            <a:r>
              <a:rPr b="1" dirty="0" err="1"/>
              <a:t>vil</a:t>
            </a:r>
            <a:r>
              <a:rPr b="1" dirty="0"/>
              <a:t> du </a:t>
            </a:r>
            <a:r>
              <a:rPr b="1" dirty="0" err="1"/>
              <a:t>bli</a:t>
            </a:r>
            <a:r>
              <a:rPr b="1" dirty="0"/>
              <a:t> </a:t>
            </a:r>
            <a:r>
              <a:rPr b="1" dirty="0" err="1"/>
              <a:t>instruktør</a:t>
            </a:r>
            <a:r>
              <a:rPr b="1" dirty="0"/>
              <a:t>?</a:t>
            </a:r>
          </a:p>
        </p:txBody>
      </p:sp>
      <p:sp>
        <p:nvSpPr>
          <p:cNvPr id="206" name="Du elsker å undervise?…"/>
          <p:cNvSpPr txBox="1">
            <a:spLocks noGrp="1"/>
          </p:cNvSpPr>
          <p:nvPr>
            <p:ph type="body" idx="1"/>
          </p:nvPr>
        </p:nvSpPr>
        <p:spPr>
          <a:xfrm>
            <a:off x="2311878" y="1815879"/>
            <a:ext cx="8976109" cy="26742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Du elsker å undervise?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sz="2400" dirty="0"/>
              <a:t>Du </a:t>
            </a:r>
            <a:r>
              <a:rPr sz="2400" dirty="0" err="1"/>
              <a:t>ønsker</a:t>
            </a:r>
            <a:r>
              <a:rPr sz="2400" dirty="0"/>
              <a:t> å </a:t>
            </a:r>
            <a:r>
              <a:rPr sz="2400" dirty="0" err="1"/>
              <a:t>introdusere</a:t>
            </a:r>
            <a:r>
              <a:rPr sz="2400" dirty="0"/>
              <a:t> </a:t>
            </a:r>
            <a:r>
              <a:rPr lang="nb-NO" sz="2400" dirty="0"/>
              <a:t>din luftsportsaktivitet</a:t>
            </a:r>
            <a:r>
              <a:rPr sz="2400" dirty="0"/>
              <a:t> </a:t>
            </a:r>
            <a:r>
              <a:rPr sz="2400" dirty="0" err="1"/>
              <a:t>til</a:t>
            </a:r>
            <a:r>
              <a:rPr sz="2400" dirty="0"/>
              <a:t> nye </a:t>
            </a:r>
            <a:r>
              <a:rPr sz="2400" dirty="0" err="1"/>
              <a:t>mennesker</a:t>
            </a:r>
            <a:r>
              <a:rPr sz="2400" dirty="0"/>
              <a:t>?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sz="2400" dirty="0"/>
              <a:t>Du </a:t>
            </a:r>
            <a:r>
              <a:rPr sz="2400" dirty="0" err="1"/>
              <a:t>får</a:t>
            </a:r>
            <a:r>
              <a:rPr sz="2400" dirty="0"/>
              <a:t> status?</a:t>
            </a:r>
            <a:endParaRPr lang="nb-NO" sz="2400"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Fint med litt ekstrainntekter?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Det er en grei måte og vedlikeholde ferdighetene på?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endParaRPr lang="nb-NO"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dirty="0"/>
              <a:t>HVA ER DIN MOTIVASJON?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Instruktøren som rollemode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/>
              <a:t>Instruktøren</a:t>
            </a:r>
            <a:r>
              <a:rPr b="1" dirty="0"/>
              <a:t> </a:t>
            </a:r>
            <a:r>
              <a:rPr b="1" dirty="0" err="1"/>
              <a:t>som</a:t>
            </a:r>
            <a:r>
              <a:rPr b="1" dirty="0"/>
              <a:t> </a:t>
            </a:r>
            <a:r>
              <a:rPr b="1" dirty="0" err="1"/>
              <a:t>rollemodell</a:t>
            </a:r>
            <a:endParaRPr b="1" dirty="0"/>
          </a:p>
        </p:txBody>
      </p:sp>
      <p:sp>
        <p:nvSpPr>
          <p:cNvPr id="217" name="Det er umulig for en instruktør å huske alle elevene han/hun har hatt, men alle husker vi de instruktører vi har hatt…"/>
          <p:cNvSpPr txBox="1">
            <a:spLocks noGrp="1"/>
          </p:cNvSpPr>
          <p:nvPr>
            <p:ph type="body" idx="1"/>
          </p:nvPr>
        </p:nvSpPr>
        <p:spPr>
          <a:xfrm>
            <a:off x="2217738" y="1826765"/>
            <a:ext cx="5797375" cy="340578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sz="2400" dirty="0"/>
              <a:t>Det er </a:t>
            </a:r>
            <a:r>
              <a:rPr lang="nb-NO" sz="2400" dirty="0"/>
              <a:t>ikke lett </a:t>
            </a:r>
            <a:r>
              <a:rPr sz="2400" dirty="0"/>
              <a:t>for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instruktør</a:t>
            </a:r>
            <a:r>
              <a:rPr sz="2400" dirty="0"/>
              <a:t> å </a:t>
            </a:r>
            <a:r>
              <a:rPr sz="2400" dirty="0" err="1"/>
              <a:t>huske</a:t>
            </a:r>
            <a:r>
              <a:rPr sz="2400" dirty="0"/>
              <a:t> alle </a:t>
            </a:r>
            <a:r>
              <a:rPr sz="2400" dirty="0" err="1"/>
              <a:t>elevene</a:t>
            </a:r>
            <a:r>
              <a:rPr sz="2400" dirty="0"/>
              <a:t> </a:t>
            </a:r>
            <a:r>
              <a:rPr lang="nb-NO" sz="2400" dirty="0"/>
              <a:t>en </a:t>
            </a:r>
            <a:r>
              <a:rPr sz="2400" dirty="0" err="1"/>
              <a:t>har</a:t>
            </a:r>
            <a:r>
              <a:rPr sz="2400" dirty="0"/>
              <a:t> </a:t>
            </a:r>
            <a:r>
              <a:rPr sz="2400" dirty="0" err="1"/>
              <a:t>hatt</a:t>
            </a:r>
            <a:r>
              <a:rPr sz="2400" dirty="0"/>
              <a:t>, men</a:t>
            </a:r>
            <a:r>
              <a:rPr lang="nb-NO" sz="2400" dirty="0"/>
              <a:t>s vi</a:t>
            </a:r>
            <a:r>
              <a:rPr sz="2400" dirty="0"/>
              <a:t> alle husker de </a:t>
            </a:r>
            <a:r>
              <a:rPr sz="2400" dirty="0" err="1"/>
              <a:t>instruktøre</a:t>
            </a:r>
            <a:r>
              <a:rPr lang="nb-NO" sz="2400" dirty="0"/>
              <a:t>ne</a:t>
            </a:r>
            <a:r>
              <a:rPr sz="2400" dirty="0"/>
              <a:t> </a:t>
            </a:r>
            <a:r>
              <a:rPr lang="nb-NO" sz="2400" dirty="0"/>
              <a:t>som vi selv </a:t>
            </a:r>
            <a:r>
              <a:rPr sz="2400" dirty="0" err="1"/>
              <a:t>har</a:t>
            </a:r>
            <a:r>
              <a:rPr sz="2400" dirty="0"/>
              <a:t> </a:t>
            </a:r>
            <a:r>
              <a:rPr sz="2400" dirty="0" err="1"/>
              <a:t>hatt</a:t>
            </a:r>
            <a:r>
              <a:rPr lang="nb-NO" sz="2400" dirty="0"/>
              <a:t>.</a:t>
            </a:r>
            <a:r>
              <a:rPr sz="2400" dirty="0"/>
              <a:t> </a:t>
            </a:r>
            <a:br>
              <a:rPr sz="2400" dirty="0"/>
            </a:br>
            <a:endParaRPr sz="2400" dirty="0"/>
          </a:p>
          <a:p>
            <a:pPr>
              <a:lnSpc>
                <a:spcPct val="90000"/>
              </a:lnSpc>
            </a:pPr>
            <a:r>
              <a:rPr lang="nb-NO" sz="2400" dirty="0"/>
              <a:t>– </a:t>
            </a:r>
            <a:r>
              <a:rPr sz="2400" dirty="0" err="1"/>
              <a:t>ikke</a:t>
            </a:r>
            <a:r>
              <a:rPr sz="2400" dirty="0"/>
              <a:t> </a:t>
            </a:r>
            <a:r>
              <a:rPr sz="2400" dirty="0" err="1"/>
              <a:t>på</a:t>
            </a:r>
            <a:r>
              <a:rPr sz="2400" dirty="0"/>
              <a:t> </a:t>
            </a:r>
            <a:r>
              <a:rPr sz="2400" dirty="0" err="1"/>
              <a:t>grunn</a:t>
            </a:r>
            <a:r>
              <a:rPr sz="2400" dirty="0"/>
              <a:t> av </a:t>
            </a:r>
            <a:r>
              <a:rPr sz="2400" dirty="0" err="1"/>
              <a:t>hva</a:t>
            </a:r>
            <a:r>
              <a:rPr sz="2400" dirty="0"/>
              <a:t> de </a:t>
            </a:r>
            <a:r>
              <a:rPr sz="2400" dirty="0" err="1"/>
              <a:t>sa</a:t>
            </a:r>
            <a:r>
              <a:rPr sz="2400" dirty="0"/>
              <a:t> – men </a:t>
            </a:r>
            <a:r>
              <a:rPr sz="2400" dirty="0" err="1"/>
              <a:t>hvordan</a:t>
            </a:r>
            <a:r>
              <a:rPr sz="2400" dirty="0"/>
              <a:t> de </a:t>
            </a:r>
            <a:r>
              <a:rPr sz="2400" dirty="0" err="1"/>
              <a:t>oppførte</a:t>
            </a:r>
            <a:r>
              <a:rPr sz="2400" dirty="0"/>
              <a:t> seg, </a:t>
            </a:r>
            <a:r>
              <a:rPr sz="2400" dirty="0" err="1"/>
              <a:t>og</a:t>
            </a:r>
            <a:r>
              <a:rPr sz="2400" dirty="0"/>
              <a:t> </a:t>
            </a:r>
            <a:r>
              <a:rPr sz="2400" dirty="0" err="1"/>
              <a:t>deres</a:t>
            </a:r>
            <a:r>
              <a:rPr sz="2400" dirty="0"/>
              <a:t> </a:t>
            </a:r>
            <a:r>
              <a:rPr sz="2400" dirty="0" err="1"/>
              <a:t>personlighet</a:t>
            </a:r>
            <a:r>
              <a:rPr lang="nb-NO" sz="2400" dirty="0"/>
              <a:t>.</a:t>
            </a:r>
            <a:endParaRPr sz="2400" dirty="0"/>
          </a:p>
        </p:txBody>
      </p:sp>
      <p:pic>
        <p:nvPicPr>
          <p:cNvPr id="218" name="C:\Users\sf37-jowo\Dropbox\Modellfly Informasjon Utgaver\2013-05\Viking Smackdown\HC2.tif" descr="C:\Users\sf37-jowo\Dropbox\Modellfly Informasjon Utgaver\2013-05\Viking Smackdown\HC2.tif"/>
          <p:cNvPicPr>
            <a:picLocks noChangeAspect="1"/>
          </p:cNvPicPr>
          <p:nvPr/>
        </p:nvPicPr>
        <p:blipFill>
          <a:blip r:embed="rId2"/>
          <a:srcRect l="36069" r="29017"/>
          <a:stretch>
            <a:fillRect/>
          </a:stretch>
        </p:blipFill>
        <p:spPr>
          <a:xfrm>
            <a:off x="8183564" y="1628776"/>
            <a:ext cx="2114551" cy="4011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0805" y="2084762"/>
            <a:ext cx="9256735" cy="33264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Oppriktighet (oppriktig vilje til å gjøre sitt beste)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Entusiasme (like å omgås mennesker, like luftsporten)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Tålmodighet (er av avgjørende betydning)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Disiplin (forholder seg til normer og standarder som NLF setter)</a:t>
            </a:r>
          </a:p>
          <a:p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9A75D9FF-6567-F589-8EA9-1FED61A3336D}"/>
              </a:ext>
            </a:extLst>
          </p:cNvPr>
          <p:cNvSpPr txBox="1">
            <a:spLocks/>
          </p:cNvSpPr>
          <p:nvPr/>
        </p:nvSpPr>
        <p:spPr>
          <a:xfrm>
            <a:off x="924787" y="997243"/>
            <a:ext cx="10363201" cy="573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2F5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b-NO" sz="3200" dirty="0"/>
              <a:t>Det som kjennetegner den gode instruktør er</a:t>
            </a:r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nstruktøren som rollemode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/>
              <a:t>Instruktøren</a:t>
            </a:r>
            <a:r>
              <a:rPr b="1" dirty="0"/>
              <a:t> </a:t>
            </a:r>
            <a:r>
              <a:rPr b="1" dirty="0" err="1"/>
              <a:t>som</a:t>
            </a:r>
            <a:r>
              <a:rPr b="1" dirty="0"/>
              <a:t> </a:t>
            </a:r>
            <a:r>
              <a:rPr b="1" dirty="0" err="1"/>
              <a:t>rollemodell</a:t>
            </a:r>
            <a:r>
              <a:rPr lang="nb-NO" b="1" dirty="0"/>
              <a:t> </a:t>
            </a:r>
            <a:endParaRPr b="1" dirty="0"/>
          </a:p>
        </p:txBody>
      </p:sp>
      <p:sp>
        <p:nvSpPr>
          <p:cNvPr id="231" name="Er du instruktør kun når du instruerer?…"/>
          <p:cNvSpPr txBox="1">
            <a:spLocks noGrp="1"/>
          </p:cNvSpPr>
          <p:nvPr>
            <p:ph type="body" idx="1"/>
          </p:nvPr>
        </p:nvSpPr>
        <p:spPr>
          <a:xfrm>
            <a:off x="2311879" y="2196868"/>
            <a:ext cx="7946308" cy="33657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Er du instruktør </a:t>
            </a:r>
            <a:r>
              <a:rPr lang="nb-NO" sz="2400" dirty="0">
                <a:solidFill>
                  <a:srgbClr val="FF0000"/>
                </a:solidFill>
              </a:rPr>
              <a:t>kun</a:t>
            </a:r>
            <a:r>
              <a:rPr lang="nb-NO" sz="2400" dirty="0"/>
              <a:t> når du instruerer?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endParaRPr lang="nb-NO" sz="2400"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Eller er du også en </a:t>
            </a:r>
            <a:r>
              <a:rPr lang="nb-NO" sz="2400" dirty="0">
                <a:solidFill>
                  <a:srgbClr val="FF0000"/>
                </a:solidFill>
              </a:rPr>
              <a:t>rollemodell</a:t>
            </a:r>
            <a:r>
              <a:rPr lang="nb-NO" sz="2400" dirty="0"/>
              <a:t> utenfor stripa? 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endParaRPr lang="nb-NO" sz="2400"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Har en instruktør noen gang «</a:t>
            </a:r>
            <a:r>
              <a:rPr lang="nb-NO" sz="2400" dirty="0">
                <a:solidFill>
                  <a:srgbClr val="FF0000"/>
                </a:solidFill>
              </a:rPr>
              <a:t>fri</a:t>
            </a:r>
            <a:r>
              <a:rPr lang="nb-NO" sz="2400" dirty="0"/>
              <a:t>» og kan slippe seg løs?</a:t>
            </a:r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endParaRPr lang="nb-NO" sz="2400" dirty="0"/>
          </a:p>
          <a:p>
            <a:pPr marL="342900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nb-NO" sz="2400" dirty="0"/>
              <a:t>Husk at </a:t>
            </a:r>
            <a:r>
              <a:rPr lang="nb-NO" sz="2400" dirty="0">
                <a:solidFill>
                  <a:srgbClr val="FF0000"/>
                </a:solidFill>
              </a:rPr>
              <a:t>det du gjør</a:t>
            </a:r>
            <a:r>
              <a:rPr lang="nb-NO" sz="2400" dirty="0"/>
              <a:t> blir en </a:t>
            </a:r>
            <a:r>
              <a:rPr lang="nb-NO" sz="2400" dirty="0">
                <a:solidFill>
                  <a:srgbClr val="FF0000"/>
                </a:solidFill>
              </a:rPr>
              <a:t>standard </a:t>
            </a:r>
            <a:r>
              <a:rPr lang="nb-NO" sz="2400" dirty="0"/>
              <a:t>for andre 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vi skal legge vekt på (1)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6544" y="1641703"/>
            <a:ext cx="9133114" cy="294118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Likegyldighet vil snart bli merket av elevene og vil forårsake at de mister tilliten til deg og interessen for hele treningsprogrammet. 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Mangel på entusiasme fra instruktørens side vil føre til at selv det best planlagte treningsprogram aldri vil kunne frembringe det ønskede resultat.</a:t>
            </a:r>
          </a:p>
          <a:p>
            <a:endParaRPr lang="nb-NO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7388-169C-0AEC-86EE-71C2B206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0943F-6968-1260-F8E3-4ACCC6B7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vi skal legge vekt på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79569A-5C54-7F99-A27F-5D83EE1C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44" y="1641703"/>
            <a:ext cx="9133114" cy="324598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Tålmodighet trengs i enhver situasjon, særlig der hvor det er snakk om å utvikle koordinerende dyktighet.</a:t>
            </a:r>
            <a:br>
              <a:rPr lang="nb-NO" sz="2400" dirty="0"/>
            </a:b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Skal du bli en god instruktør, krever det forberedelse. Du bør begynne dine forberedelser nå. Se på dem som du synes er gode instruktører, ikke i den hensikt å forme din egen instruksjon nøyaktig som deres, men for å finne ut hvorfor de gjør det bra.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1809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_dlc_DocId xmlns="27524694-b7eb-4b69-a9f5-457342c229a4">SF37ADM-1162717282-13068</_dlc_DocId>
    <_dlc_DocIdUrl xmlns="27524694-b7eb-4b69-a9f5-457342c229a4">
      <Url>https://idrettsforbundet.sharepoint.com/sites/SF37Administrativt/_layouts/15/DocIdRedir.aspx?ID=SF37ADM-1162717282-13068</Url>
      <Description>SF37ADM-1162717282-13068</Description>
    </_dlc_DocIdUrl>
    <lcf76f155ced4ddcb4097134ff3c332f xmlns="f6b277fd-a029-4900-b985-7b95e2b0b5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3FBA7688A9D741AA9014646D14F40D" ma:contentTypeVersion="18" ma:contentTypeDescription="Opprett et nytt dokument." ma:contentTypeScope="" ma:versionID="907b1bda07525d576913ed32728e8288">
  <xsd:schema xmlns:xsd="http://www.w3.org/2001/XMLSchema" xmlns:xs="http://www.w3.org/2001/XMLSchema" xmlns:p="http://schemas.microsoft.com/office/2006/metadata/properties" xmlns:ns2="f6b277fd-a029-4900-b985-7b95e2b0b566" xmlns:ns3="27524694-b7eb-4b69-a9f5-457342c229a4" xmlns:ns4="9e538389-cabc-4d4e-918a-8beb7ac0ecaa" targetNamespace="http://schemas.microsoft.com/office/2006/metadata/properties" ma:root="true" ma:fieldsID="c768be66a0d874f845e69a827868b56f" ns2:_="" ns3:_="" ns4:_="">
    <xsd:import namespace="f6b277fd-a029-4900-b985-7b95e2b0b566"/>
    <xsd:import namespace="27524694-b7eb-4b69-a9f5-457342c229a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77fd-a029-4900-b985-7b95e2b0b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4694-b7eb-4b69-a9f5-457342c22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460b2903-8053-4592-b306-56d0c886ad28}" ma:internalName="TaxCatchAll" ma:showField="CatchAllData" ma:web="27524694-b7eb-4b69-a9f5-457342c2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46FF9-7BDD-4479-8939-61CC3F488707}">
  <ds:schemaRefs>
    <ds:schemaRef ds:uri="http://schemas.microsoft.com/office/2006/metadata/properties"/>
    <ds:schemaRef ds:uri="http://schemas.microsoft.com/office/infopath/2007/PartnerControls"/>
    <ds:schemaRef ds:uri="9e538389-cabc-4d4e-918a-8beb7ac0ecaa"/>
    <ds:schemaRef ds:uri="27524694-b7eb-4b69-a9f5-457342c229a4"/>
    <ds:schemaRef ds:uri="f6b277fd-a029-4900-b985-7b95e2b0b566"/>
  </ds:schemaRefs>
</ds:datastoreItem>
</file>

<file path=customXml/itemProps2.xml><?xml version="1.0" encoding="utf-8"?>
<ds:datastoreItem xmlns:ds="http://schemas.openxmlformats.org/officeDocument/2006/customXml" ds:itemID="{0C7344C5-73A5-40A6-9358-164BDD100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E0ED8C-7D72-4F47-AD9F-40F37C579F1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8142BB6-128E-494B-BE1E-280BDA74A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277fd-a029-4900-b985-7b95e2b0b566"/>
    <ds:schemaRef ds:uri="27524694-b7eb-4b69-a9f5-457342c229a4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2027</Words>
  <Application>Microsoft Office PowerPoint</Application>
  <PresentationFormat>Widescreen</PresentationFormat>
  <Paragraphs>166</Paragraphs>
  <Slides>33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Comic Sans MS</vt:lpstr>
      <vt:lpstr>Garamond</vt:lpstr>
      <vt:lpstr>Times New Roman</vt:lpstr>
      <vt:lpstr>Office Theme</vt:lpstr>
      <vt:lpstr>1_Egendefinert utforming</vt:lpstr>
      <vt:lpstr>Egendefinert utforming</vt:lpstr>
      <vt:lpstr>Grunnkurs for alle grener – instruktørutdanning i NLF</vt:lpstr>
      <vt:lpstr>Instruktøren har ulike roller</vt:lpstr>
      <vt:lpstr>Instruktøren er</vt:lpstr>
      <vt:lpstr>Hvorfor vil du bli instruktør?</vt:lpstr>
      <vt:lpstr>Instruktøren som rollemodell</vt:lpstr>
      <vt:lpstr>PowerPoint-presentasjon</vt:lpstr>
      <vt:lpstr>Instruktøren som rollemodell </vt:lpstr>
      <vt:lpstr>Hva vi skal legge vekt på (1)</vt:lpstr>
      <vt:lpstr>Hva vi skal legge vekt på (2)</vt:lpstr>
      <vt:lpstr>Vi skal bli bedre og bedre</vt:lpstr>
      <vt:lpstr>PowerPoint-presentasjon</vt:lpstr>
      <vt:lpstr>PowerPoint-presentasjon</vt:lpstr>
      <vt:lpstr>Instruktørdisiplin er å</vt:lpstr>
      <vt:lpstr>PowerPoint-presentasjon</vt:lpstr>
      <vt:lpstr>PowerPoint-presentasjon</vt:lpstr>
      <vt:lpstr>En god debrief med evaluering (1)</vt:lpstr>
      <vt:lpstr>En god debrief med evaluering (2)</vt:lpstr>
      <vt:lpstr>Tre viktige momenter du skal ta med i debriefen</vt:lpstr>
      <vt:lpstr>PowerPoint-presentasjon</vt:lpstr>
      <vt:lpstr>PowerPoint-presentasjon</vt:lpstr>
      <vt:lpstr>Hvordan du bør være som instruktør</vt:lpstr>
      <vt:lpstr>Her følger noen råd som kan hjelpe deg (1)</vt:lpstr>
      <vt:lpstr>Flere råd til deg (2)</vt:lpstr>
      <vt:lpstr>Flere råd (3)</vt:lpstr>
      <vt:lpstr>Flere råd (4)</vt:lpstr>
      <vt:lpstr>Flere råd (5)</vt:lpstr>
      <vt:lpstr>Flere råd (6)</vt:lpstr>
      <vt:lpstr>Flere råd (7)</vt:lpstr>
      <vt:lpstr>PowerPoint-presentasjon</vt:lpstr>
      <vt:lpstr>Forskjell på enveis og toveis kommunikasjon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Instruktørkurs modellfly</dc:title>
  <dc:creator>Oksenholt, Steinar</dc:creator>
  <cp:lastModifiedBy>Roger Holm</cp:lastModifiedBy>
  <cp:revision>7</cp:revision>
  <dcterms:modified xsi:type="dcterms:W3CDTF">2025-05-20T12:17:35Z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0x010100C53FBA7688A9D741AA9014646D14F40D</vt:lpwstr>
  </property>
  <property fmtid="{D5CDD505-2E9C-101B-9397-08002B2CF9AE}" pid="3" name="_dlc_DocIdItemGuid">
    <vt:lpwstr>76b2ef67-4770-453c-84e8-d89b7c4706bf</vt:lpwstr>
  </property>
</Properties>
</file>