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2" r:id="rId1"/>
  </p:sldMasterIdLst>
  <p:sldIdLst>
    <p:sldId id="256" r:id="rId2"/>
    <p:sldId id="307" r:id="rId3"/>
    <p:sldId id="281" r:id="rId4"/>
    <p:sldId id="313" r:id="rId5"/>
    <p:sldId id="314" r:id="rId6"/>
    <p:sldId id="283" r:id="rId7"/>
    <p:sldId id="312" r:id="rId8"/>
    <p:sldId id="308" r:id="rId9"/>
    <p:sldId id="285" r:id="rId10"/>
    <p:sldId id="284" r:id="rId11"/>
    <p:sldId id="309" r:id="rId12"/>
    <p:sldId id="286" r:id="rId13"/>
    <p:sldId id="288" r:id="rId14"/>
    <p:sldId id="310" r:id="rId15"/>
    <p:sldId id="311" r:id="rId16"/>
    <p:sldId id="287" r:id="rId17"/>
    <p:sldId id="290" r:id="rId18"/>
    <p:sldId id="292" r:id="rId19"/>
    <p:sldId id="291" r:id="rId20"/>
    <p:sldId id="293" r:id="rId21"/>
    <p:sldId id="294" r:id="rId22"/>
    <p:sldId id="295" r:id="rId23"/>
    <p:sldId id="297" r:id="rId24"/>
    <p:sldId id="296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306" r:id="rId3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8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8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ger Holm" userId="beaa29a7e583b333" providerId="LiveId" clId="{F9EEE24A-7E5A-46B0-8332-8124EB82FB40}"/>
    <pc:docChg chg="undo custSel addSld modSld modMainMaster">
      <pc:chgData name="Roger Holm" userId="beaa29a7e583b333" providerId="LiveId" clId="{F9EEE24A-7E5A-46B0-8332-8124EB82FB40}" dt="2022-10-25T07:08:45.600" v="777" actId="207"/>
      <pc:docMkLst>
        <pc:docMk/>
      </pc:docMkLst>
      <pc:sldChg chg="modSp mod">
        <pc:chgData name="Roger Holm" userId="beaa29a7e583b333" providerId="LiveId" clId="{F9EEE24A-7E5A-46B0-8332-8124EB82FB40}" dt="2022-10-25T06:50:06.412" v="11" actId="6549"/>
        <pc:sldMkLst>
          <pc:docMk/>
          <pc:sldMk cId="269709718" sldId="281"/>
        </pc:sldMkLst>
        <pc:spChg chg="mod">
          <ac:chgData name="Roger Holm" userId="beaa29a7e583b333" providerId="LiveId" clId="{F9EEE24A-7E5A-46B0-8332-8124EB82FB40}" dt="2022-10-25T06:50:06.412" v="11" actId="6549"/>
          <ac:spMkLst>
            <pc:docMk/>
            <pc:sldMk cId="269709718" sldId="281"/>
            <ac:spMk id="7" creationId="{00000000-0000-0000-0000-000000000000}"/>
          </ac:spMkLst>
        </pc:spChg>
      </pc:sldChg>
      <pc:sldChg chg="delSp modSp mod">
        <pc:chgData name="Roger Holm" userId="beaa29a7e583b333" providerId="LiveId" clId="{F9EEE24A-7E5A-46B0-8332-8124EB82FB40}" dt="2022-10-25T06:52:08.735" v="80" actId="1038"/>
        <pc:sldMkLst>
          <pc:docMk/>
          <pc:sldMk cId="1640594012" sldId="313"/>
        </pc:sldMkLst>
        <pc:spChg chg="mod">
          <ac:chgData name="Roger Holm" userId="beaa29a7e583b333" providerId="LiveId" clId="{F9EEE24A-7E5A-46B0-8332-8124EB82FB40}" dt="2022-10-25T06:51:59.607" v="63" actId="14100"/>
          <ac:spMkLst>
            <pc:docMk/>
            <pc:sldMk cId="1640594012" sldId="313"/>
            <ac:spMk id="3" creationId="{593DDB71-F9A3-483E-A114-B688149CC42C}"/>
          </ac:spMkLst>
        </pc:spChg>
        <pc:spChg chg="mod">
          <ac:chgData name="Roger Holm" userId="beaa29a7e583b333" providerId="LiveId" clId="{F9EEE24A-7E5A-46B0-8332-8124EB82FB40}" dt="2022-10-25T06:51:54.195" v="62" actId="1038"/>
          <ac:spMkLst>
            <pc:docMk/>
            <pc:sldMk cId="1640594012" sldId="313"/>
            <ac:spMk id="15" creationId="{FBC9C45C-358D-4398-BABF-62E01E8E08BE}"/>
          </ac:spMkLst>
        </pc:spChg>
        <pc:spChg chg="del">
          <ac:chgData name="Roger Holm" userId="beaa29a7e583b333" providerId="LiveId" clId="{F9EEE24A-7E5A-46B0-8332-8124EB82FB40}" dt="2022-10-25T06:50:54.399" v="13" actId="478"/>
          <ac:spMkLst>
            <pc:docMk/>
            <pc:sldMk cId="1640594012" sldId="313"/>
            <ac:spMk id="20" creationId="{2971C8FB-7BD5-465F-82DB-260AD0E36D67}"/>
          </ac:spMkLst>
        </pc:spChg>
        <pc:spChg chg="mod">
          <ac:chgData name="Roger Holm" userId="beaa29a7e583b333" providerId="LiveId" clId="{F9EEE24A-7E5A-46B0-8332-8124EB82FB40}" dt="2022-10-25T06:51:54.195" v="62" actId="1038"/>
          <ac:spMkLst>
            <pc:docMk/>
            <pc:sldMk cId="1640594012" sldId="313"/>
            <ac:spMk id="21" creationId="{8CD75A27-878B-4AFB-A056-91278482B806}"/>
          </ac:spMkLst>
        </pc:spChg>
        <pc:spChg chg="mod">
          <ac:chgData name="Roger Holm" userId="beaa29a7e583b333" providerId="LiveId" clId="{F9EEE24A-7E5A-46B0-8332-8124EB82FB40}" dt="2022-10-25T06:52:08.735" v="80" actId="1038"/>
          <ac:spMkLst>
            <pc:docMk/>
            <pc:sldMk cId="1640594012" sldId="313"/>
            <ac:spMk id="22" creationId="{D4A432B8-BC6F-4C58-BAA2-414B14248DBE}"/>
          </ac:spMkLst>
        </pc:spChg>
        <pc:spChg chg="mod">
          <ac:chgData name="Roger Holm" userId="beaa29a7e583b333" providerId="LiveId" clId="{F9EEE24A-7E5A-46B0-8332-8124EB82FB40}" dt="2022-10-25T06:51:54.195" v="62" actId="1038"/>
          <ac:spMkLst>
            <pc:docMk/>
            <pc:sldMk cId="1640594012" sldId="313"/>
            <ac:spMk id="23" creationId="{0BD1485F-7F4C-42CC-B0FE-471AC17FFFEC}"/>
          </ac:spMkLst>
        </pc:spChg>
        <pc:spChg chg="mod">
          <ac:chgData name="Roger Holm" userId="beaa29a7e583b333" providerId="LiveId" clId="{F9EEE24A-7E5A-46B0-8332-8124EB82FB40}" dt="2022-10-25T06:51:54.195" v="62" actId="1038"/>
          <ac:spMkLst>
            <pc:docMk/>
            <pc:sldMk cId="1640594012" sldId="313"/>
            <ac:spMk id="24" creationId="{0985EBAA-BB3E-4600-A683-8AC7427DB1A2}"/>
          </ac:spMkLst>
        </pc:spChg>
        <pc:spChg chg="del">
          <ac:chgData name="Roger Holm" userId="beaa29a7e583b333" providerId="LiveId" clId="{F9EEE24A-7E5A-46B0-8332-8124EB82FB40}" dt="2022-10-25T06:50:58.039" v="14" actId="478"/>
          <ac:spMkLst>
            <pc:docMk/>
            <pc:sldMk cId="1640594012" sldId="313"/>
            <ac:spMk id="25" creationId="{140F7C12-FB27-4589-9CB7-8DC132383190}"/>
          </ac:spMkLst>
        </pc:spChg>
        <pc:spChg chg="del">
          <ac:chgData name="Roger Holm" userId="beaa29a7e583b333" providerId="LiveId" clId="{F9EEE24A-7E5A-46B0-8332-8124EB82FB40}" dt="2022-10-25T06:51:05.231" v="15" actId="478"/>
          <ac:spMkLst>
            <pc:docMk/>
            <pc:sldMk cId="1640594012" sldId="313"/>
            <ac:spMk id="27" creationId="{2FEF4B91-7097-4DA8-A5D6-3B9854E6C992}"/>
          </ac:spMkLst>
        </pc:spChg>
      </pc:sldChg>
      <pc:sldChg chg="delSp modSp add mod">
        <pc:chgData name="Roger Holm" userId="beaa29a7e583b333" providerId="LiveId" clId="{F9EEE24A-7E5A-46B0-8332-8124EB82FB40}" dt="2022-10-25T07:08:45.600" v="777" actId="207"/>
        <pc:sldMkLst>
          <pc:docMk/>
          <pc:sldMk cId="3861878661" sldId="314"/>
        </pc:sldMkLst>
        <pc:spChg chg="del">
          <ac:chgData name="Roger Holm" userId="beaa29a7e583b333" providerId="LiveId" clId="{F9EEE24A-7E5A-46B0-8332-8124EB82FB40}" dt="2022-10-25T06:53:34.618" v="116" actId="478"/>
          <ac:spMkLst>
            <pc:docMk/>
            <pc:sldMk cId="3861878661" sldId="314"/>
            <ac:spMk id="3" creationId="{593DDB71-F9A3-483E-A114-B688149CC42C}"/>
          </ac:spMkLst>
        </pc:spChg>
        <pc:spChg chg="mod">
          <ac:chgData name="Roger Holm" userId="beaa29a7e583b333" providerId="LiveId" clId="{F9EEE24A-7E5A-46B0-8332-8124EB82FB40}" dt="2022-10-25T07:06:36.755" v="738" actId="14100"/>
          <ac:spMkLst>
            <pc:docMk/>
            <pc:sldMk cId="3861878661" sldId="314"/>
            <ac:spMk id="7" creationId="{00000000-0000-0000-0000-000000000000}"/>
          </ac:spMkLst>
        </pc:spChg>
        <pc:spChg chg="del">
          <ac:chgData name="Roger Holm" userId="beaa29a7e583b333" providerId="LiveId" clId="{F9EEE24A-7E5A-46B0-8332-8124EB82FB40}" dt="2022-10-25T06:53:34.618" v="116" actId="478"/>
          <ac:spMkLst>
            <pc:docMk/>
            <pc:sldMk cId="3861878661" sldId="314"/>
            <ac:spMk id="15" creationId="{FBC9C45C-358D-4398-BABF-62E01E8E08BE}"/>
          </ac:spMkLst>
        </pc:spChg>
        <pc:spChg chg="del">
          <ac:chgData name="Roger Holm" userId="beaa29a7e583b333" providerId="LiveId" clId="{F9EEE24A-7E5A-46B0-8332-8124EB82FB40}" dt="2022-10-25T06:53:56.596" v="168" actId="478"/>
          <ac:spMkLst>
            <pc:docMk/>
            <pc:sldMk cId="3861878661" sldId="314"/>
            <ac:spMk id="19" creationId="{4FB32B3A-755A-4329-9D8B-4169CFBB095C}"/>
          </ac:spMkLst>
        </pc:spChg>
        <pc:spChg chg="mod">
          <ac:chgData name="Roger Holm" userId="beaa29a7e583b333" providerId="LiveId" clId="{F9EEE24A-7E5A-46B0-8332-8124EB82FB40}" dt="2022-10-25T07:05:01.326" v="679" actId="1037"/>
          <ac:spMkLst>
            <pc:docMk/>
            <pc:sldMk cId="3861878661" sldId="314"/>
            <ac:spMk id="20" creationId="{2971C8FB-7BD5-465F-82DB-260AD0E36D67}"/>
          </ac:spMkLst>
        </pc:spChg>
        <pc:spChg chg="del">
          <ac:chgData name="Roger Holm" userId="beaa29a7e583b333" providerId="LiveId" clId="{F9EEE24A-7E5A-46B0-8332-8124EB82FB40}" dt="2022-10-25T06:53:34.618" v="116" actId="478"/>
          <ac:spMkLst>
            <pc:docMk/>
            <pc:sldMk cId="3861878661" sldId="314"/>
            <ac:spMk id="21" creationId="{8CD75A27-878B-4AFB-A056-91278482B806}"/>
          </ac:spMkLst>
        </pc:spChg>
        <pc:spChg chg="del">
          <ac:chgData name="Roger Holm" userId="beaa29a7e583b333" providerId="LiveId" clId="{F9EEE24A-7E5A-46B0-8332-8124EB82FB40}" dt="2022-10-25T06:53:34.618" v="116" actId="478"/>
          <ac:spMkLst>
            <pc:docMk/>
            <pc:sldMk cId="3861878661" sldId="314"/>
            <ac:spMk id="22" creationId="{D4A432B8-BC6F-4C58-BAA2-414B14248DBE}"/>
          </ac:spMkLst>
        </pc:spChg>
        <pc:spChg chg="del">
          <ac:chgData name="Roger Holm" userId="beaa29a7e583b333" providerId="LiveId" clId="{F9EEE24A-7E5A-46B0-8332-8124EB82FB40}" dt="2022-10-25T06:53:34.618" v="116" actId="478"/>
          <ac:spMkLst>
            <pc:docMk/>
            <pc:sldMk cId="3861878661" sldId="314"/>
            <ac:spMk id="23" creationId="{0BD1485F-7F4C-42CC-B0FE-471AC17FFFEC}"/>
          </ac:spMkLst>
        </pc:spChg>
        <pc:spChg chg="del">
          <ac:chgData name="Roger Holm" userId="beaa29a7e583b333" providerId="LiveId" clId="{F9EEE24A-7E5A-46B0-8332-8124EB82FB40}" dt="2022-10-25T06:53:34.618" v="116" actId="478"/>
          <ac:spMkLst>
            <pc:docMk/>
            <pc:sldMk cId="3861878661" sldId="314"/>
            <ac:spMk id="24" creationId="{0985EBAA-BB3E-4600-A683-8AC7427DB1A2}"/>
          </ac:spMkLst>
        </pc:spChg>
        <pc:spChg chg="mod">
          <ac:chgData name="Roger Holm" userId="beaa29a7e583b333" providerId="LiveId" clId="{F9EEE24A-7E5A-46B0-8332-8124EB82FB40}" dt="2022-10-25T07:08:45.600" v="777" actId="207"/>
          <ac:spMkLst>
            <pc:docMk/>
            <pc:sldMk cId="3861878661" sldId="314"/>
            <ac:spMk id="25" creationId="{140F7C12-FB27-4589-9CB7-8DC132383190}"/>
          </ac:spMkLst>
        </pc:spChg>
        <pc:spChg chg="del">
          <ac:chgData name="Roger Holm" userId="beaa29a7e583b333" providerId="LiveId" clId="{F9EEE24A-7E5A-46B0-8332-8124EB82FB40}" dt="2022-10-25T06:53:59.099" v="169" actId="478"/>
          <ac:spMkLst>
            <pc:docMk/>
            <pc:sldMk cId="3861878661" sldId="314"/>
            <ac:spMk id="26" creationId="{EBAEA97B-65C4-4F41-9DEA-B9167B4F9D75}"/>
          </ac:spMkLst>
        </pc:spChg>
        <pc:spChg chg="mod">
          <ac:chgData name="Roger Holm" userId="beaa29a7e583b333" providerId="LiveId" clId="{F9EEE24A-7E5A-46B0-8332-8124EB82FB40}" dt="2022-10-25T07:08:23.193" v="776" actId="20577"/>
          <ac:spMkLst>
            <pc:docMk/>
            <pc:sldMk cId="3861878661" sldId="314"/>
            <ac:spMk id="27" creationId="{2FEF4B91-7097-4DA8-A5D6-3B9854E6C992}"/>
          </ac:spMkLst>
        </pc:spChg>
      </pc:sldChg>
      <pc:sldMasterChg chg="modSp mod">
        <pc:chgData name="Roger Holm" userId="beaa29a7e583b333" providerId="LiveId" clId="{F9EEE24A-7E5A-46B0-8332-8124EB82FB40}" dt="2022-10-25T06:49:31.943" v="1" actId="20577"/>
        <pc:sldMasterMkLst>
          <pc:docMk/>
          <pc:sldMasterMk cId="3891595051" sldId="2147483832"/>
        </pc:sldMasterMkLst>
        <pc:spChg chg="mod">
          <ac:chgData name="Roger Holm" userId="beaa29a7e583b333" providerId="LiveId" clId="{F9EEE24A-7E5A-46B0-8332-8124EB82FB40}" dt="2022-10-25T06:49:31.943" v="1" actId="20577"/>
          <ac:spMkLst>
            <pc:docMk/>
            <pc:sldMasterMk cId="3891595051" sldId="2147483832"/>
            <ac:spMk id="14" creationId="{00000000-0000-0000-0000-000000000000}"/>
          </ac:spMkLst>
        </pc:sp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3146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5897684"/>
            <a:ext cx="2472271" cy="365125"/>
          </a:xfrm>
          <a:prstGeom prst="rect">
            <a:avLst/>
          </a:prstGeom>
        </p:spPr>
        <p:txBody>
          <a:bodyPr/>
          <a:lstStyle/>
          <a:p>
            <a:fld id="{25540977-DF1E-4E44-8DD4-22D0377BB07D}" type="datetimeFigureOut">
              <a:rPr lang="nb-NO" smtClean="0"/>
              <a:t>24.10.2022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68037" y="5890242"/>
            <a:ext cx="3062068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747275A2-A5A8-4A89-B323-B0CB14DC6B7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36143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5897684"/>
            <a:ext cx="2472271" cy="365125"/>
          </a:xfrm>
          <a:prstGeom prst="rect">
            <a:avLst/>
          </a:prstGeom>
        </p:spPr>
        <p:txBody>
          <a:bodyPr/>
          <a:lstStyle/>
          <a:p>
            <a:fld id="{25540977-DF1E-4E44-8DD4-22D0377BB07D}" type="datetimeFigureOut">
              <a:rPr lang="nb-NO" smtClean="0"/>
              <a:t>24.10.2022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68037" y="5890242"/>
            <a:ext cx="3062068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747275A2-A5A8-4A89-B323-B0CB14DC6B7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7907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5897684"/>
            <a:ext cx="2472271" cy="365125"/>
          </a:xfrm>
          <a:prstGeom prst="rect">
            <a:avLst/>
          </a:prstGeom>
        </p:spPr>
        <p:txBody>
          <a:bodyPr/>
          <a:lstStyle/>
          <a:p>
            <a:fld id="{25540977-DF1E-4E44-8DD4-22D0377BB07D}" type="datetimeFigureOut">
              <a:rPr lang="nb-NO" smtClean="0"/>
              <a:t>24.10.2022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68037" y="5890242"/>
            <a:ext cx="3062068" cy="365125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</a:lstStyle>
          <a:p>
            <a:r>
              <a:rPr lang="nb-NO" dirty="0"/>
              <a:t>NLF/Mikroflyseksjonen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747275A2-A5A8-4A89-B323-B0CB14DC6B7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3902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5897684"/>
            <a:ext cx="2472271" cy="365125"/>
          </a:xfrm>
          <a:prstGeom prst="rect">
            <a:avLst/>
          </a:prstGeom>
        </p:spPr>
        <p:txBody>
          <a:bodyPr/>
          <a:lstStyle/>
          <a:p>
            <a:fld id="{25540977-DF1E-4E44-8DD4-22D0377BB07D}" type="datetimeFigureOut">
              <a:rPr lang="nb-NO" smtClean="0"/>
              <a:t>24.10.2022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68037" y="5890242"/>
            <a:ext cx="3062068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747275A2-A5A8-4A89-B323-B0CB14DC6B78}" type="slidenum">
              <a:rPr lang="nb-NO" smtClean="0"/>
              <a:t>‹#›</a:t>
            </a:fld>
            <a:endParaRPr lang="nb-NO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798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5897684"/>
            <a:ext cx="2472271" cy="365125"/>
          </a:xfrm>
          <a:prstGeom prst="rect">
            <a:avLst/>
          </a:prstGeom>
        </p:spPr>
        <p:txBody>
          <a:bodyPr/>
          <a:lstStyle/>
          <a:p>
            <a:fld id="{25540977-DF1E-4E44-8DD4-22D0377BB07D}" type="datetimeFigureOut">
              <a:rPr lang="nb-NO" smtClean="0"/>
              <a:t>24.10.2022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68037" y="5890242"/>
            <a:ext cx="3062068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747275A2-A5A8-4A89-B323-B0CB14DC6B7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5449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5897684"/>
            <a:ext cx="2472271" cy="365125"/>
          </a:xfrm>
          <a:prstGeom prst="rect">
            <a:avLst/>
          </a:prstGeom>
        </p:spPr>
        <p:txBody>
          <a:bodyPr/>
          <a:lstStyle/>
          <a:p>
            <a:fld id="{25540977-DF1E-4E44-8DD4-22D0377BB07D}" type="datetimeFigureOut">
              <a:rPr lang="nb-NO" smtClean="0"/>
              <a:t>24.10.2022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768037" y="5890242"/>
            <a:ext cx="3062068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747275A2-A5A8-4A89-B323-B0CB14DC6B7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7944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97280" y="5897684"/>
            <a:ext cx="2472271" cy="365125"/>
          </a:xfrm>
          <a:prstGeom prst="rect">
            <a:avLst/>
          </a:prstGeom>
        </p:spPr>
        <p:txBody>
          <a:bodyPr/>
          <a:lstStyle/>
          <a:p>
            <a:fld id="{25540977-DF1E-4E44-8DD4-22D0377BB07D}" type="datetimeFigureOut">
              <a:rPr lang="nb-NO" smtClean="0"/>
              <a:t>24.10.2022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768037" y="5890242"/>
            <a:ext cx="3062068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747275A2-A5A8-4A89-B323-B0CB14DC6B7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977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5897684"/>
            <a:ext cx="2472271" cy="365125"/>
          </a:xfrm>
          <a:prstGeom prst="rect">
            <a:avLst/>
          </a:prstGeom>
        </p:spPr>
        <p:txBody>
          <a:bodyPr/>
          <a:lstStyle/>
          <a:p>
            <a:fld id="{25540977-DF1E-4E44-8DD4-22D0377BB07D}" type="datetimeFigureOut">
              <a:rPr lang="nb-NO" smtClean="0"/>
              <a:t>24.10.2022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768037" y="5890242"/>
            <a:ext cx="30620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747275A2-A5A8-4A89-B323-B0CB14DC6B7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0301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25540977-DF1E-4E44-8DD4-22D0377BB07D}" type="datetimeFigureOut">
              <a:rPr lang="nb-NO" smtClean="0"/>
              <a:t>24.10.2022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7275A2-A5A8-4A89-B323-B0CB14DC6B7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17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5897684"/>
            <a:ext cx="2472271" cy="365125"/>
          </a:xfrm>
          <a:prstGeom prst="rect">
            <a:avLst/>
          </a:prstGeom>
        </p:spPr>
        <p:txBody>
          <a:bodyPr/>
          <a:lstStyle/>
          <a:p>
            <a:fld id="{25540977-DF1E-4E44-8DD4-22D0377BB07D}" type="datetimeFigureOut">
              <a:rPr lang="nb-NO" smtClean="0"/>
              <a:t>24.10.2022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68037" y="5890242"/>
            <a:ext cx="3062068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747275A2-A5A8-4A89-B323-B0CB14DC6B7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2647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13746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 dirty="0"/>
              <a:t>Sport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Sylinder 7"/>
          <p:cNvSpPr txBox="1"/>
          <p:nvPr userDrawn="1"/>
        </p:nvSpPr>
        <p:spPr>
          <a:xfrm>
            <a:off x="8704054" y="286117"/>
            <a:ext cx="2454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NLF sportsflyseksjonen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9843655" y="641374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400" dirty="0">
                <a:solidFill>
                  <a:srgbClr val="FFC000"/>
                </a:solidFill>
              </a:rPr>
              <a:t>Side </a:t>
            </a:r>
            <a:fld id="{747275A2-A5A8-4A89-B323-B0CB14DC6B78}" type="slidenum">
              <a:rPr lang="nb-NO" sz="1400" smtClean="0">
                <a:solidFill>
                  <a:srgbClr val="FFC000"/>
                </a:solidFill>
              </a:rPr>
              <a:pPr/>
              <a:t>‹#›</a:t>
            </a:fld>
            <a:endParaRPr lang="nb-NO" sz="1400" dirty="0">
              <a:solidFill>
                <a:srgbClr val="FFC000"/>
              </a:solidFill>
            </a:endParaRP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4256116" y="6400314"/>
            <a:ext cx="34137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sz="1400" dirty="0">
                <a:solidFill>
                  <a:srgbClr val="FFC000"/>
                </a:solidFill>
              </a:rPr>
              <a:t>Veiledning for skolesjef</a:t>
            </a: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97280" y="6413746"/>
            <a:ext cx="24661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400" dirty="0">
                <a:solidFill>
                  <a:srgbClr val="FFC000"/>
                </a:solidFill>
              </a:rPr>
              <a:t>25. oktober 2022</a:t>
            </a:r>
          </a:p>
        </p:txBody>
      </p:sp>
    </p:spTree>
    <p:extLst>
      <p:ext uri="{BB962C8B-B14F-4D97-AF65-F5344CB8AC3E}">
        <p14:creationId xmlns:p14="http://schemas.microsoft.com/office/powerpoint/2010/main" val="3891595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nlf.no/sites/default/files/sportsfly/dokument/e-005_avholde_eksamen_i_teorifag_mar22.pdf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post@nlf.no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TMS teorikurs </a:t>
            </a:r>
            <a:r>
              <a:rPr lang="nb-NO" sz="4000" dirty="0"/>
              <a:t>med eksamen</a:t>
            </a:r>
            <a:br>
              <a:rPr lang="nb-NO" dirty="0"/>
            </a:br>
            <a:r>
              <a:rPr lang="nb-NO" sz="4400" b="1" dirty="0"/>
              <a:t> nytt fra 2022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Veiledning for skolesjef</a:t>
            </a:r>
          </a:p>
        </p:txBody>
      </p:sp>
      <p:sp>
        <p:nvSpPr>
          <p:cNvPr id="4" name="TekstSylinder 3"/>
          <p:cNvSpPr txBox="1"/>
          <p:nvPr/>
        </p:nvSpPr>
        <p:spPr>
          <a:xfrm>
            <a:off x="1215266" y="6407554"/>
            <a:ext cx="29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rgbClr val="FFFF00"/>
                </a:solidFill>
              </a:rPr>
              <a:t>Versjon 1.7 – 25OKT22</a:t>
            </a:r>
          </a:p>
        </p:txBody>
      </p:sp>
    </p:spTree>
    <p:extLst>
      <p:ext uri="{BB962C8B-B14F-4D97-AF65-F5344CB8AC3E}">
        <p14:creationId xmlns:p14="http://schemas.microsoft.com/office/powerpoint/2010/main" val="3370757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Opprett nytt teorikurs</a:t>
            </a:r>
            <a:r>
              <a:rPr lang="nb-NO" sz="2400" b="1" dirty="0"/>
              <a:t> 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7E368171-31F6-461A-A63B-796DE0068978}"/>
              </a:ext>
            </a:extLst>
          </p:cNvPr>
          <p:cNvSpPr/>
          <p:nvPr/>
        </p:nvSpPr>
        <p:spPr>
          <a:xfrm>
            <a:off x="1613142" y="2990167"/>
            <a:ext cx="3157268" cy="19527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204DDF93-DD3C-4F1D-A847-8F7072128054}"/>
              </a:ext>
            </a:extLst>
          </p:cNvPr>
          <p:cNvSpPr txBox="1"/>
          <p:nvPr/>
        </p:nvSpPr>
        <p:spPr>
          <a:xfrm>
            <a:off x="2024335" y="3108763"/>
            <a:ext cx="233488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000" dirty="0">
                <a:solidFill>
                  <a:schemeClr val="accent1">
                    <a:lumMod val="50000"/>
                  </a:schemeClr>
                </a:solidFill>
              </a:rPr>
              <a:t>Teorikurs</a:t>
            </a:r>
          </a:p>
          <a:p>
            <a:pPr algn="ctr"/>
            <a:r>
              <a:rPr lang="nb-NO" sz="2400" dirty="0">
                <a:solidFill>
                  <a:schemeClr val="accent1">
                    <a:lumMod val="50000"/>
                  </a:schemeClr>
                </a:solidFill>
              </a:rPr>
              <a:t>Start dato</a:t>
            </a:r>
          </a:p>
          <a:p>
            <a:pPr algn="ctr"/>
            <a:r>
              <a:rPr lang="nb-NO" dirty="0">
                <a:solidFill>
                  <a:schemeClr val="accent1">
                    <a:lumMod val="50000"/>
                  </a:schemeClr>
                </a:solidFill>
              </a:rPr>
              <a:t>16. februar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A805A354-7DE4-4CEE-9327-6DDF1759B7BD}"/>
              </a:ext>
            </a:extLst>
          </p:cNvPr>
          <p:cNvSpPr txBox="1"/>
          <p:nvPr/>
        </p:nvSpPr>
        <p:spPr>
          <a:xfrm>
            <a:off x="7522235" y="1077107"/>
            <a:ext cx="1798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dirty="0"/>
              <a:t>TMS.nlf.no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6911C194-52F9-4FA4-91B0-414E45185D6A}"/>
              </a:ext>
            </a:extLst>
          </p:cNvPr>
          <p:cNvSpPr txBox="1"/>
          <p:nvPr/>
        </p:nvSpPr>
        <p:spPr>
          <a:xfrm>
            <a:off x="1151435" y="1791166"/>
            <a:ext cx="61924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dirty="0"/>
              <a:t>Skolesjef oppretter hver av de planlagte </a:t>
            </a:r>
          </a:p>
          <a:p>
            <a:r>
              <a:rPr lang="nb-NO" sz="2800" b="1" dirty="0"/>
              <a:t>kurskveldene (her kalt samlinger)</a:t>
            </a:r>
          </a:p>
        </p:txBody>
      </p:sp>
      <p:sp>
        <p:nvSpPr>
          <p:cNvPr id="3" name="Rektangel: ett klippet hjørne 2">
            <a:extLst>
              <a:ext uri="{FF2B5EF4-FFF2-40B4-BE49-F238E27FC236}">
                <a16:creationId xmlns:a16="http://schemas.microsoft.com/office/drawing/2014/main" id="{8237219F-A55F-4F0B-94BC-BE3C2B3DA3E7}"/>
              </a:ext>
            </a:extLst>
          </p:cNvPr>
          <p:cNvSpPr/>
          <p:nvPr/>
        </p:nvSpPr>
        <p:spPr>
          <a:xfrm>
            <a:off x="5098211" y="2993367"/>
            <a:ext cx="698740" cy="1181815"/>
          </a:xfrm>
          <a:prstGeom prst="snip1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ktangel: ett klippet hjørne 13">
            <a:extLst>
              <a:ext uri="{FF2B5EF4-FFF2-40B4-BE49-F238E27FC236}">
                <a16:creationId xmlns:a16="http://schemas.microsoft.com/office/drawing/2014/main" id="{EA5D938E-4812-4296-B1AE-FA8476813E42}"/>
              </a:ext>
            </a:extLst>
          </p:cNvPr>
          <p:cNvSpPr/>
          <p:nvPr/>
        </p:nvSpPr>
        <p:spPr>
          <a:xfrm>
            <a:off x="5250611" y="3145767"/>
            <a:ext cx="698740" cy="1181815"/>
          </a:xfrm>
          <a:prstGeom prst="snip1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ktangel: ett klippet hjørne 14">
            <a:extLst>
              <a:ext uri="{FF2B5EF4-FFF2-40B4-BE49-F238E27FC236}">
                <a16:creationId xmlns:a16="http://schemas.microsoft.com/office/drawing/2014/main" id="{7BB50A6C-0AF6-4318-AF23-1D437083751D}"/>
              </a:ext>
            </a:extLst>
          </p:cNvPr>
          <p:cNvSpPr/>
          <p:nvPr/>
        </p:nvSpPr>
        <p:spPr>
          <a:xfrm>
            <a:off x="5403011" y="3298167"/>
            <a:ext cx="698740" cy="1181815"/>
          </a:xfrm>
          <a:prstGeom prst="snip1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ktangel: ett klippet hjørne 15">
            <a:extLst>
              <a:ext uri="{FF2B5EF4-FFF2-40B4-BE49-F238E27FC236}">
                <a16:creationId xmlns:a16="http://schemas.microsoft.com/office/drawing/2014/main" id="{A9D30828-BC31-4737-B528-6FBB125EFCB8}"/>
              </a:ext>
            </a:extLst>
          </p:cNvPr>
          <p:cNvSpPr/>
          <p:nvPr/>
        </p:nvSpPr>
        <p:spPr>
          <a:xfrm>
            <a:off x="5555411" y="3450567"/>
            <a:ext cx="698740" cy="1181815"/>
          </a:xfrm>
          <a:prstGeom prst="snip1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Rektangel: ett klippet hjørne 16">
            <a:extLst>
              <a:ext uri="{FF2B5EF4-FFF2-40B4-BE49-F238E27FC236}">
                <a16:creationId xmlns:a16="http://schemas.microsoft.com/office/drawing/2014/main" id="{AFAF220C-37E6-46A5-885C-B054348674E4}"/>
              </a:ext>
            </a:extLst>
          </p:cNvPr>
          <p:cNvSpPr/>
          <p:nvPr/>
        </p:nvSpPr>
        <p:spPr>
          <a:xfrm>
            <a:off x="5707811" y="3602967"/>
            <a:ext cx="698740" cy="1181815"/>
          </a:xfrm>
          <a:prstGeom prst="snip1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ktangel: ett klippet hjørne 17">
            <a:extLst>
              <a:ext uri="{FF2B5EF4-FFF2-40B4-BE49-F238E27FC236}">
                <a16:creationId xmlns:a16="http://schemas.microsoft.com/office/drawing/2014/main" id="{D7BD1BA3-93AE-40E3-A47A-0ABDC0FC86A1}"/>
              </a:ext>
            </a:extLst>
          </p:cNvPr>
          <p:cNvSpPr/>
          <p:nvPr/>
        </p:nvSpPr>
        <p:spPr>
          <a:xfrm>
            <a:off x="5860211" y="3755367"/>
            <a:ext cx="698740" cy="1181815"/>
          </a:xfrm>
          <a:prstGeom prst="snip1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ktangel: ett klippet hjørne 18">
            <a:extLst>
              <a:ext uri="{FF2B5EF4-FFF2-40B4-BE49-F238E27FC236}">
                <a16:creationId xmlns:a16="http://schemas.microsoft.com/office/drawing/2014/main" id="{A11F097F-7E5F-4B13-8F05-38B501520E22}"/>
              </a:ext>
            </a:extLst>
          </p:cNvPr>
          <p:cNvSpPr/>
          <p:nvPr/>
        </p:nvSpPr>
        <p:spPr>
          <a:xfrm>
            <a:off x="6012611" y="3907767"/>
            <a:ext cx="698740" cy="1181815"/>
          </a:xfrm>
          <a:prstGeom prst="snip1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ktangel: ett klippet hjørne 19">
            <a:extLst>
              <a:ext uri="{FF2B5EF4-FFF2-40B4-BE49-F238E27FC236}">
                <a16:creationId xmlns:a16="http://schemas.microsoft.com/office/drawing/2014/main" id="{0E705E5C-9DBB-4621-AB30-B26B2AB002CF}"/>
              </a:ext>
            </a:extLst>
          </p:cNvPr>
          <p:cNvSpPr/>
          <p:nvPr/>
        </p:nvSpPr>
        <p:spPr>
          <a:xfrm>
            <a:off x="6165011" y="4060167"/>
            <a:ext cx="698740" cy="1181815"/>
          </a:xfrm>
          <a:prstGeom prst="snip1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F651DBF1-B4ED-4E28-BD3D-526404D0D209}"/>
              </a:ext>
            </a:extLst>
          </p:cNvPr>
          <p:cNvSpPr txBox="1"/>
          <p:nvPr/>
        </p:nvSpPr>
        <p:spPr>
          <a:xfrm>
            <a:off x="5949351" y="2891412"/>
            <a:ext cx="17022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/>
              <a:t>16. februar</a:t>
            </a: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E251BDD6-004E-494A-80FB-ACEAFC1A7A8D}"/>
              </a:ext>
            </a:extLst>
          </p:cNvPr>
          <p:cNvSpPr txBox="1"/>
          <p:nvPr/>
        </p:nvSpPr>
        <p:spPr>
          <a:xfrm>
            <a:off x="6101751" y="3043812"/>
            <a:ext cx="17022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/>
              <a:t>23. februar</a:t>
            </a:r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1C7A63CA-16F5-4B26-AC51-40CFED0B4136}"/>
              </a:ext>
            </a:extLst>
          </p:cNvPr>
          <p:cNvSpPr txBox="1"/>
          <p:nvPr/>
        </p:nvSpPr>
        <p:spPr>
          <a:xfrm>
            <a:off x="6254151" y="3196212"/>
            <a:ext cx="17022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/>
              <a:t>02. mars</a:t>
            </a: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D584084A-A51D-42FC-BA35-DBFB7234B93C}"/>
              </a:ext>
            </a:extLst>
          </p:cNvPr>
          <p:cNvSpPr txBox="1"/>
          <p:nvPr/>
        </p:nvSpPr>
        <p:spPr>
          <a:xfrm>
            <a:off x="6406551" y="3348612"/>
            <a:ext cx="17022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/>
              <a:t>09. mars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166BA7D6-15E3-4D19-894E-D9157C27CC9C}"/>
              </a:ext>
            </a:extLst>
          </p:cNvPr>
          <p:cNvSpPr txBox="1"/>
          <p:nvPr/>
        </p:nvSpPr>
        <p:spPr>
          <a:xfrm>
            <a:off x="6558951" y="3501012"/>
            <a:ext cx="17022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/>
              <a:t>16. mars</a:t>
            </a: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08C8B7C7-43D3-4EC6-9A44-7C2E1D33D1F6}"/>
              </a:ext>
            </a:extLst>
          </p:cNvPr>
          <p:cNvSpPr txBox="1"/>
          <p:nvPr/>
        </p:nvSpPr>
        <p:spPr>
          <a:xfrm>
            <a:off x="6711351" y="3653412"/>
            <a:ext cx="17022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/>
              <a:t>23. mars</a:t>
            </a:r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FD766CB7-7770-4722-804E-C290CA972987}"/>
              </a:ext>
            </a:extLst>
          </p:cNvPr>
          <p:cNvSpPr txBox="1"/>
          <p:nvPr/>
        </p:nvSpPr>
        <p:spPr>
          <a:xfrm>
            <a:off x="6863751" y="3805812"/>
            <a:ext cx="17022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/>
              <a:t>30. mars</a:t>
            </a: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E35E0DBD-88A2-45E5-95ED-C0089942C4E5}"/>
              </a:ext>
            </a:extLst>
          </p:cNvPr>
          <p:cNvSpPr txBox="1"/>
          <p:nvPr/>
        </p:nvSpPr>
        <p:spPr>
          <a:xfrm>
            <a:off x="7016151" y="3958212"/>
            <a:ext cx="17022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/>
              <a:t>06. april</a:t>
            </a:r>
          </a:p>
        </p:txBody>
      </p:sp>
      <p:pic>
        <p:nvPicPr>
          <p:cNvPr id="9" name="Bilde 8" descr="Et bilde som inneholder tekst&#10;&#10;Automatisk generert beskrivelse">
            <a:extLst>
              <a:ext uri="{FF2B5EF4-FFF2-40B4-BE49-F238E27FC236}">
                <a16:creationId xmlns:a16="http://schemas.microsoft.com/office/drawing/2014/main" id="{A14AFE28-F8AF-4720-AF6F-6F1FC6FE9E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169" y="1953802"/>
            <a:ext cx="3759393" cy="366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43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97FD0909-45FA-4396-972F-661880CD4B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405" y="1767840"/>
            <a:ext cx="7987275" cy="4412739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Opprett nytt teorikurs</a:t>
            </a:r>
            <a:r>
              <a:rPr lang="nb-NO" sz="2400" b="1" dirty="0"/>
              <a:t> 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A805A354-7DE4-4CEE-9327-6DDF1759B7BD}"/>
              </a:ext>
            </a:extLst>
          </p:cNvPr>
          <p:cNvSpPr txBox="1"/>
          <p:nvPr/>
        </p:nvSpPr>
        <p:spPr>
          <a:xfrm>
            <a:off x="7522235" y="1077107"/>
            <a:ext cx="1798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dirty="0"/>
              <a:t>TMS.nlf.no</a:t>
            </a:r>
          </a:p>
        </p:txBody>
      </p:sp>
      <p:sp>
        <p:nvSpPr>
          <p:cNvPr id="28" name="Pil: ned 27">
            <a:extLst>
              <a:ext uri="{FF2B5EF4-FFF2-40B4-BE49-F238E27FC236}">
                <a16:creationId xmlns:a16="http://schemas.microsoft.com/office/drawing/2014/main" id="{CC9B0328-6B00-4223-9A38-B75749A4547D}"/>
              </a:ext>
            </a:extLst>
          </p:cNvPr>
          <p:cNvSpPr/>
          <p:nvPr/>
        </p:nvSpPr>
        <p:spPr>
          <a:xfrm>
            <a:off x="6491482" y="5080000"/>
            <a:ext cx="670560" cy="87376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E825FF7C-048A-417A-9319-6A22D8683BA4}"/>
              </a:ext>
            </a:extLst>
          </p:cNvPr>
          <p:cNvSpPr txBox="1"/>
          <p:nvPr/>
        </p:nvSpPr>
        <p:spPr>
          <a:xfrm>
            <a:off x="1097280" y="2026262"/>
            <a:ext cx="19913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Sett opp kurs-kveldene en etter en med hvilket fag og planlagt dato.</a:t>
            </a:r>
          </a:p>
          <a:p>
            <a:endParaRPr lang="nb-NO" dirty="0"/>
          </a:p>
          <a:p>
            <a:r>
              <a:rPr lang="nb-NO" dirty="0"/>
              <a:t>Sett også opp sted og ansvarlig teori- instruktør.</a:t>
            </a:r>
          </a:p>
          <a:p>
            <a:endParaRPr lang="nb-NO" dirty="0"/>
          </a:p>
          <a:p>
            <a:r>
              <a:rPr lang="nb-NO" dirty="0"/>
              <a:t>Instruktøren må først legges inn i systemet via </a:t>
            </a:r>
            <a:r>
              <a:rPr lang="nb-NO" dirty="0" err="1"/>
              <a:t>KlubbAdmin</a:t>
            </a:r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4226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Teorikurs</a:t>
            </a:r>
            <a:r>
              <a:rPr lang="nb-NO" sz="2400" b="1" dirty="0"/>
              <a:t> 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7E368171-31F6-461A-A63B-796DE0068978}"/>
              </a:ext>
            </a:extLst>
          </p:cNvPr>
          <p:cNvSpPr/>
          <p:nvPr/>
        </p:nvSpPr>
        <p:spPr>
          <a:xfrm>
            <a:off x="1613142" y="3733093"/>
            <a:ext cx="3157268" cy="19527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204DDF93-DD3C-4F1D-A847-8F7072128054}"/>
              </a:ext>
            </a:extLst>
          </p:cNvPr>
          <p:cNvSpPr txBox="1"/>
          <p:nvPr/>
        </p:nvSpPr>
        <p:spPr>
          <a:xfrm>
            <a:off x="2092717" y="4073844"/>
            <a:ext cx="23348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000" dirty="0">
                <a:solidFill>
                  <a:schemeClr val="accent1">
                    <a:lumMod val="50000"/>
                  </a:schemeClr>
                </a:solidFill>
              </a:rPr>
              <a:t>Teorikurs</a:t>
            </a:r>
          </a:p>
          <a:p>
            <a:pPr algn="ctr"/>
            <a:r>
              <a:rPr lang="nb-NO" sz="2400" dirty="0">
                <a:solidFill>
                  <a:schemeClr val="accent1">
                    <a:lumMod val="50000"/>
                  </a:schemeClr>
                </a:solidFill>
              </a:rPr>
              <a:t>16. februar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6911C194-52F9-4FA4-91B0-414E45185D6A}"/>
              </a:ext>
            </a:extLst>
          </p:cNvPr>
          <p:cNvSpPr txBox="1"/>
          <p:nvPr/>
        </p:nvSpPr>
        <p:spPr>
          <a:xfrm>
            <a:off x="5772152" y="1177348"/>
            <a:ext cx="54391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dirty="0"/>
              <a:t>Instruktør avholder klasseromskurs</a:t>
            </a: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926BEC30-0E22-45B9-A4E5-E934B4ACA95F}"/>
              </a:ext>
            </a:extLst>
          </p:cNvPr>
          <p:cNvSpPr txBox="1"/>
          <p:nvPr/>
        </p:nvSpPr>
        <p:spPr>
          <a:xfrm>
            <a:off x="5109837" y="2842513"/>
            <a:ext cx="49771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Velg først et interessant fag som vil gi elevene best motivasjon til å fortsette. Aller best er det å ha en informasjonskveld der utdannings-løpet og livet som sportsflyger presenteres.</a:t>
            </a:r>
          </a:p>
          <a:p>
            <a:endParaRPr lang="nb-NO" dirty="0"/>
          </a:p>
          <a:p>
            <a:r>
              <a:rPr lang="nb-NO" b="1" dirty="0"/>
              <a:t>Tips:</a:t>
            </a:r>
            <a:r>
              <a:rPr lang="nb-NO" dirty="0"/>
              <a:t> Elevene bør oppfordres til å kjøpe læreboken og se gjennom eller helst lese over fagenes studie-modul før de deltar på klasseromsundervisningen.</a:t>
            </a:r>
          </a:p>
        </p:txBody>
      </p:sp>
      <p:pic>
        <p:nvPicPr>
          <p:cNvPr id="9" name="Grafikk 8" descr="Sky med lyn og regn kontur">
            <a:extLst>
              <a:ext uri="{FF2B5EF4-FFF2-40B4-BE49-F238E27FC236}">
                <a16:creationId xmlns:a16="http://schemas.microsoft.com/office/drawing/2014/main" id="{4AC373EE-42A2-49BE-B01A-E24FE08F55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62427" y="5167332"/>
            <a:ext cx="914400" cy="914400"/>
          </a:xfrm>
          <a:prstGeom prst="rect">
            <a:avLst/>
          </a:prstGeom>
        </p:spPr>
      </p:pic>
      <p:pic>
        <p:nvPicPr>
          <p:cNvPr id="29" name="Grafikk 28" descr="Skrunøkkel kontur">
            <a:extLst>
              <a:ext uri="{FF2B5EF4-FFF2-40B4-BE49-F238E27FC236}">
                <a16:creationId xmlns:a16="http://schemas.microsoft.com/office/drawing/2014/main" id="{64B86F8F-C431-4D20-A1AD-CF9FE2B5F7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32763" y="5167332"/>
            <a:ext cx="914400" cy="914400"/>
          </a:xfrm>
          <a:prstGeom prst="rect">
            <a:avLst/>
          </a:prstGeom>
        </p:spPr>
      </p:pic>
      <p:pic>
        <p:nvPicPr>
          <p:cNvPr id="33" name="Grafikk 32" descr="Podcast kontur">
            <a:extLst>
              <a:ext uri="{FF2B5EF4-FFF2-40B4-BE49-F238E27FC236}">
                <a16:creationId xmlns:a16="http://schemas.microsoft.com/office/drawing/2014/main" id="{A197C19E-E022-4484-9B94-4052D0E5C3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737585" y="5116651"/>
            <a:ext cx="914400" cy="914400"/>
          </a:xfrm>
          <a:prstGeom prst="rect">
            <a:avLst/>
          </a:prstGeom>
        </p:spPr>
      </p:pic>
      <p:pic>
        <p:nvPicPr>
          <p:cNvPr id="35" name="Grafikk 34" descr="Fly kontur">
            <a:extLst>
              <a:ext uri="{FF2B5EF4-FFF2-40B4-BE49-F238E27FC236}">
                <a16:creationId xmlns:a16="http://schemas.microsoft.com/office/drawing/2014/main" id="{D7F97CD4-93C1-443B-940C-D65FF96BDE6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387179" y="5117574"/>
            <a:ext cx="914400" cy="914400"/>
          </a:xfrm>
          <a:prstGeom prst="rect">
            <a:avLst/>
          </a:prstGeom>
        </p:spPr>
      </p:pic>
      <p:pic>
        <p:nvPicPr>
          <p:cNvPr id="37" name="Bilde 36">
            <a:extLst>
              <a:ext uri="{FF2B5EF4-FFF2-40B4-BE49-F238E27FC236}">
                <a16:creationId xmlns:a16="http://schemas.microsoft.com/office/drawing/2014/main" id="{D19E89A7-88FF-428E-BEB2-950826E4B9B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946" y="2119442"/>
            <a:ext cx="983823" cy="3092570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E67D97A7-DA48-4E0D-944B-8A5DB5386467}"/>
              </a:ext>
            </a:extLst>
          </p:cNvPr>
          <p:cNvSpPr txBox="1"/>
          <p:nvPr/>
        </p:nvSpPr>
        <p:spPr>
          <a:xfrm>
            <a:off x="1097280" y="1838291"/>
            <a:ext cx="58564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0" i="0" u="none" strike="noStrike" baseline="0" dirty="0">
                <a:solidFill>
                  <a:srgbClr val="000000"/>
                </a:solidFill>
              </a:rPr>
              <a:t>SFHB 4.4.2 bokstav b) </a:t>
            </a:r>
          </a:p>
          <a:p>
            <a:r>
              <a:rPr lang="nb-NO" b="0" i="0" u="none" strike="noStrike" baseline="0" dirty="0">
                <a:solidFill>
                  <a:srgbClr val="000000"/>
                </a:solidFill>
              </a:rPr>
              <a:t>For flyskoler som benytter selvstudium og fjernundervisning anbefaler NLF at </a:t>
            </a:r>
            <a:r>
              <a:rPr lang="nb-NO" b="1" i="0" u="none" strike="noStrike" baseline="0" dirty="0">
                <a:solidFill>
                  <a:srgbClr val="000000"/>
                </a:solidFill>
              </a:rPr>
              <a:t>minst 16 av kursets 80 timer skjer i form av klasseromsundervisning. 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1719232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Opprett nytt teorikurs</a:t>
            </a:r>
            <a:r>
              <a:rPr lang="nb-NO" sz="2400" b="1" dirty="0"/>
              <a:t> 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7E368171-31F6-461A-A63B-796DE0068978}"/>
              </a:ext>
            </a:extLst>
          </p:cNvPr>
          <p:cNvSpPr/>
          <p:nvPr/>
        </p:nvSpPr>
        <p:spPr>
          <a:xfrm>
            <a:off x="1613142" y="2990167"/>
            <a:ext cx="3157268" cy="1952765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204DDF93-DD3C-4F1D-A847-8F7072128054}"/>
              </a:ext>
            </a:extLst>
          </p:cNvPr>
          <p:cNvSpPr txBox="1"/>
          <p:nvPr/>
        </p:nvSpPr>
        <p:spPr>
          <a:xfrm>
            <a:off x="2024335" y="3108763"/>
            <a:ext cx="23348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000" dirty="0">
                <a:solidFill>
                  <a:schemeClr val="bg1"/>
                </a:solidFill>
              </a:rPr>
              <a:t>Teorikurs</a:t>
            </a:r>
          </a:p>
          <a:p>
            <a:pPr algn="ctr"/>
            <a:r>
              <a:rPr lang="nb-NO" sz="2400" dirty="0">
                <a:solidFill>
                  <a:schemeClr val="bg1"/>
                </a:solidFill>
              </a:rPr>
              <a:t>Start dato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A805A354-7DE4-4CEE-9327-6DDF1759B7BD}"/>
              </a:ext>
            </a:extLst>
          </p:cNvPr>
          <p:cNvSpPr txBox="1"/>
          <p:nvPr/>
        </p:nvSpPr>
        <p:spPr>
          <a:xfrm>
            <a:off x="7522235" y="1077107"/>
            <a:ext cx="1798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dirty="0"/>
              <a:t>TMS.nlf.no</a:t>
            </a:r>
          </a:p>
        </p:txBody>
      </p:sp>
      <p:sp>
        <p:nvSpPr>
          <p:cNvPr id="9" name="Pil: venstre 8">
            <a:extLst>
              <a:ext uri="{FF2B5EF4-FFF2-40B4-BE49-F238E27FC236}">
                <a16:creationId xmlns:a16="http://schemas.microsoft.com/office/drawing/2014/main" id="{C10CE1DD-B301-4EE6-9620-CCBF6449567E}"/>
              </a:ext>
            </a:extLst>
          </p:cNvPr>
          <p:cNvSpPr/>
          <p:nvPr/>
        </p:nvSpPr>
        <p:spPr>
          <a:xfrm>
            <a:off x="4946191" y="2971800"/>
            <a:ext cx="914400" cy="457200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29FD1597-36A1-4366-BA33-EB220E5C3D0F}"/>
              </a:ext>
            </a:extLst>
          </p:cNvPr>
          <p:cNvSpPr txBox="1"/>
          <p:nvPr/>
        </p:nvSpPr>
        <p:spPr>
          <a:xfrm>
            <a:off x="1247421" y="1792119"/>
            <a:ext cx="9052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dirty="0"/>
              <a:t>Skolesjef registrerer de som har deltatt ved klasseromskurs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060987AF-5DA3-4151-84A8-688F5C721DE4}"/>
              </a:ext>
            </a:extLst>
          </p:cNvPr>
          <p:cNvSpPr txBox="1"/>
          <p:nvPr/>
        </p:nvSpPr>
        <p:spPr>
          <a:xfrm>
            <a:off x="5860591" y="2967335"/>
            <a:ext cx="3976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/>
              <a:t>Anders Hansen </a:t>
            </a:r>
            <a:r>
              <a:rPr lang="nb-NO" sz="1400" dirty="0"/>
              <a:t>Oppmøte 23.02, 4 timer </a:t>
            </a:r>
          </a:p>
        </p:txBody>
      </p:sp>
      <p:sp>
        <p:nvSpPr>
          <p:cNvPr id="12" name="Pil: venstre 11">
            <a:extLst>
              <a:ext uri="{FF2B5EF4-FFF2-40B4-BE49-F238E27FC236}">
                <a16:creationId xmlns:a16="http://schemas.microsoft.com/office/drawing/2014/main" id="{59498FB8-4178-46E2-8241-C3511E521F17}"/>
              </a:ext>
            </a:extLst>
          </p:cNvPr>
          <p:cNvSpPr/>
          <p:nvPr/>
        </p:nvSpPr>
        <p:spPr>
          <a:xfrm>
            <a:off x="5181600" y="3421004"/>
            <a:ext cx="914400" cy="457200"/>
          </a:xfrm>
          <a:prstGeom prst="lef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09412AE7-4AC7-4DAE-BA82-16B04DC6E3F1}"/>
              </a:ext>
            </a:extLst>
          </p:cNvPr>
          <p:cNvSpPr txBox="1"/>
          <p:nvPr/>
        </p:nvSpPr>
        <p:spPr>
          <a:xfrm>
            <a:off x="6096000" y="3416539"/>
            <a:ext cx="3745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/>
              <a:t>Peter Carlsen </a:t>
            </a:r>
            <a:r>
              <a:rPr lang="nb-NO" sz="1400" dirty="0"/>
              <a:t>Oppmøte 23.02, 4 timer </a:t>
            </a:r>
            <a:endParaRPr lang="nb-NO" sz="1400" b="1" dirty="0"/>
          </a:p>
        </p:txBody>
      </p:sp>
      <p:sp>
        <p:nvSpPr>
          <p:cNvPr id="14" name="Pil: venstre 13">
            <a:extLst>
              <a:ext uri="{FF2B5EF4-FFF2-40B4-BE49-F238E27FC236}">
                <a16:creationId xmlns:a16="http://schemas.microsoft.com/office/drawing/2014/main" id="{73D8D5E5-78BA-4689-A07D-574657EF45E0}"/>
              </a:ext>
            </a:extLst>
          </p:cNvPr>
          <p:cNvSpPr/>
          <p:nvPr/>
        </p:nvSpPr>
        <p:spPr>
          <a:xfrm>
            <a:off x="5417009" y="3870208"/>
            <a:ext cx="914400" cy="457200"/>
          </a:xfrm>
          <a:prstGeom prst="lef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31C45BCA-82CA-49FE-8713-7D603B6C8E17}"/>
              </a:ext>
            </a:extLst>
          </p:cNvPr>
          <p:cNvSpPr txBox="1"/>
          <p:nvPr/>
        </p:nvSpPr>
        <p:spPr>
          <a:xfrm>
            <a:off x="6331409" y="3865743"/>
            <a:ext cx="4182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/>
              <a:t>Henrik Svendsen </a:t>
            </a:r>
            <a:r>
              <a:rPr lang="nb-NO" sz="1400" dirty="0"/>
              <a:t>Oppmøte 23.02, 4 timer </a:t>
            </a:r>
            <a:endParaRPr lang="nb-NO" sz="1400" b="1" dirty="0"/>
          </a:p>
        </p:txBody>
      </p:sp>
      <p:sp>
        <p:nvSpPr>
          <p:cNvPr id="16" name="Pil: venstre 15">
            <a:extLst>
              <a:ext uri="{FF2B5EF4-FFF2-40B4-BE49-F238E27FC236}">
                <a16:creationId xmlns:a16="http://schemas.microsoft.com/office/drawing/2014/main" id="{4292F54C-6E51-402D-AE42-6761A07EAE07}"/>
              </a:ext>
            </a:extLst>
          </p:cNvPr>
          <p:cNvSpPr/>
          <p:nvPr/>
        </p:nvSpPr>
        <p:spPr>
          <a:xfrm>
            <a:off x="5641179" y="4335526"/>
            <a:ext cx="914400" cy="457200"/>
          </a:xfrm>
          <a:prstGeom prst="lef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8B2A0C4A-2397-4BAE-9678-55ED759A68A9}"/>
              </a:ext>
            </a:extLst>
          </p:cNvPr>
          <p:cNvSpPr txBox="1"/>
          <p:nvPr/>
        </p:nvSpPr>
        <p:spPr>
          <a:xfrm>
            <a:off x="6555579" y="4331061"/>
            <a:ext cx="3843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/>
              <a:t>Charles White </a:t>
            </a:r>
            <a:r>
              <a:rPr lang="nb-NO" sz="1400" dirty="0"/>
              <a:t>Oppmøte 23.02, 4 timer </a:t>
            </a:r>
            <a:endParaRPr lang="nb-NO" sz="1400" b="1" dirty="0"/>
          </a:p>
        </p:txBody>
      </p:sp>
      <p:sp>
        <p:nvSpPr>
          <p:cNvPr id="18" name="Pil: venstre 17">
            <a:extLst>
              <a:ext uri="{FF2B5EF4-FFF2-40B4-BE49-F238E27FC236}">
                <a16:creationId xmlns:a16="http://schemas.microsoft.com/office/drawing/2014/main" id="{B1452F18-9D98-49F9-8BDB-C276565176D5}"/>
              </a:ext>
            </a:extLst>
          </p:cNvPr>
          <p:cNvSpPr/>
          <p:nvPr/>
        </p:nvSpPr>
        <p:spPr>
          <a:xfrm>
            <a:off x="5981788" y="4768616"/>
            <a:ext cx="914400" cy="457200"/>
          </a:xfrm>
          <a:prstGeom prst="lef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4DC70254-6168-47D5-B50F-626D637A6799}"/>
              </a:ext>
            </a:extLst>
          </p:cNvPr>
          <p:cNvSpPr txBox="1"/>
          <p:nvPr/>
        </p:nvSpPr>
        <p:spPr>
          <a:xfrm>
            <a:off x="6896188" y="4764151"/>
            <a:ext cx="4620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/>
              <a:t>Bjørn Christiansen </a:t>
            </a:r>
            <a:r>
              <a:rPr lang="nb-NO" sz="1400" dirty="0"/>
              <a:t>Oppmøte 23.02, 4 timer </a:t>
            </a:r>
            <a:endParaRPr lang="nb-NO" sz="1400" b="1" dirty="0"/>
          </a:p>
        </p:txBody>
      </p:sp>
    </p:spTree>
    <p:extLst>
      <p:ext uri="{BB962C8B-B14F-4D97-AF65-F5344CB8AC3E}">
        <p14:creationId xmlns:p14="http://schemas.microsoft.com/office/powerpoint/2010/main" val="1801976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Registrerer de som deltar</a:t>
            </a:r>
            <a:endParaRPr lang="nb-NO" sz="2400" b="1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6212F73C-FD37-417B-BAF9-4C141C47AC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159" y="1876961"/>
            <a:ext cx="9163521" cy="383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92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Klikk på varigheten til skoletimene</a:t>
            </a:r>
            <a:endParaRPr lang="nb-NO" sz="2400" b="1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6212F73C-FD37-417B-BAF9-4C141C47AC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8533" y="1846139"/>
            <a:ext cx="8417147" cy="430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485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Opprett nytt teorikurs</a:t>
            </a:r>
            <a:r>
              <a:rPr lang="nb-NO" sz="2400" b="1" dirty="0"/>
              <a:t> 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7E368171-31F6-461A-A63B-796DE0068978}"/>
              </a:ext>
            </a:extLst>
          </p:cNvPr>
          <p:cNvSpPr/>
          <p:nvPr/>
        </p:nvSpPr>
        <p:spPr>
          <a:xfrm>
            <a:off x="1613142" y="2990167"/>
            <a:ext cx="3157268" cy="19527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204DDF93-DD3C-4F1D-A847-8F7072128054}"/>
              </a:ext>
            </a:extLst>
          </p:cNvPr>
          <p:cNvSpPr txBox="1"/>
          <p:nvPr/>
        </p:nvSpPr>
        <p:spPr>
          <a:xfrm>
            <a:off x="2024335" y="3108763"/>
            <a:ext cx="23348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000" dirty="0">
                <a:solidFill>
                  <a:schemeClr val="accent1">
                    <a:lumMod val="50000"/>
                  </a:schemeClr>
                </a:solidFill>
              </a:rPr>
              <a:t>Teorikurs</a:t>
            </a:r>
          </a:p>
          <a:p>
            <a:pPr algn="ctr"/>
            <a:r>
              <a:rPr lang="nb-NO" sz="2400" dirty="0">
                <a:solidFill>
                  <a:schemeClr val="accent1">
                    <a:lumMod val="50000"/>
                  </a:schemeClr>
                </a:solidFill>
              </a:rPr>
              <a:t>23. februar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A805A354-7DE4-4CEE-9327-6DDF1759B7BD}"/>
              </a:ext>
            </a:extLst>
          </p:cNvPr>
          <p:cNvSpPr txBox="1"/>
          <p:nvPr/>
        </p:nvSpPr>
        <p:spPr>
          <a:xfrm>
            <a:off x="7522235" y="1077107"/>
            <a:ext cx="1798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dirty="0"/>
              <a:t>TMS.nlf.no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6911C194-52F9-4FA4-91B0-414E45185D6A}"/>
              </a:ext>
            </a:extLst>
          </p:cNvPr>
          <p:cNvSpPr txBox="1"/>
          <p:nvPr/>
        </p:nvSpPr>
        <p:spPr>
          <a:xfrm>
            <a:off x="1227036" y="1917829"/>
            <a:ext cx="8368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dirty="0"/>
              <a:t>Registrerte elever kan nå selv øve på oppgaver i fagene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E126CB2E-AEA9-4EE3-8D9E-678B86D941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3" y="2794517"/>
            <a:ext cx="5054860" cy="302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935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Opprett nytt teorikurs</a:t>
            </a:r>
            <a:r>
              <a:rPr lang="nb-NO" sz="2400" b="1" dirty="0"/>
              <a:t> 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204DDF93-DD3C-4F1D-A847-8F7072128054}"/>
              </a:ext>
            </a:extLst>
          </p:cNvPr>
          <p:cNvSpPr txBox="1"/>
          <p:nvPr/>
        </p:nvSpPr>
        <p:spPr>
          <a:xfrm>
            <a:off x="2024335" y="3108763"/>
            <a:ext cx="23348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000" dirty="0">
                <a:solidFill>
                  <a:schemeClr val="bg1"/>
                </a:solidFill>
              </a:rPr>
              <a:t>Teorikurs</a:t>
            </a:r>
          </a:p>
          <a:p>
            <a:pPr algn="ctr"/>
            <a:r>
              <a:rPr lang="nb-NO" sz="2400" dirty="0">
                <a:solidFill>
                  <a:schemeClr val="bg1"/>
                </a:solidFill>
              </a:rPr>
              <a:t>16. februar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A805A354-7DE4-4CEE-9327-6DDF1759B7BD}"/>
              </a:ext>
            </a:extLst>
          </p:cNvPr>
          <p:cNvSpPr txBox="1"/>
          <p:nvPr/>
        </p:nvSpPr>
        <p:spPr>
          <a:xfrm>
            <a:off x="7522235" y="1077107"/>
            <a:ext cx="1798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dirty="0"/>
              <a:t>TMS.nlf.no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6911C194-52F9-4FA4-91B0-414E45185D6A}"/>
              </a:ext>
            </a:extLst>
          </p:cNvPr>
          <p:cNvSpPr txBox="1"/>
          <p:nvPr/>
        </p:nvSpPr>
        <p:spPr>
          <a:xfrm>
            <a:off x="1097280" y="1859077"/>
            <a:ext cx="9512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dirty="0"/>
              <a:t>Eleven får opplyst galt eller riktig svar for hvert spørsmål i faget</a:t>
            </a:r>
          </a:p>
        </p:txBody>
      </p:sp>
      <p:pic>
        <p:nvPicPr>
          <p:cNvPr id="8" name="Bilde 7" descr="Et bilde som inneholder tekst&#10;&#10;Automatisk generert beskrivelse">
            <a:extLst>
              <a:ext uri="{FF2B5EF4-FFF2-40B4-BE49-F238E27FC236}">
                <a16:creationId xmlns:a16="http://schemas.microsoft.com/office/drawing/2014/main" id="{4114FE91-BCB0-4864-8905-E0A2A30A54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1" t="38421"/>
          <a:stretch/>
        </p:blipFill>
        <p:spPr>
          <a:xfrm>
            <a:off x="5181603" y="2468938"/>
            <a:ext cx="4692770" cy="2128483"/>
          </a:xfrm>
          <a:prstGeom prst="rect">
            <a:avLst/>
          </a:prstGeom>
        </p:spPr>
      </p:pic>
      <p:pic>
        <p:nvPicPr>
          <p:cNvPr id="10" name="Bilde 9" descr="Et bilde som inneholder tekst&#10;&#10;Automatisk generert beskrivelse">
            <a:extLst>
              <a:ext uri="{FF2B5EF4-FFF2-40B4-BE49-F238E27FC236}">
                <a16:creationId xmlns:a16="http://schemas.microsoft.com/office/drawing/2014/main" id="{00E547C3-07DB-45BD-9523-632B842D66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0" t="32402"/>
          <a:stretch/>
        </p:blipFill>
        <p:spPr>
          <a:xfrm>
            <a:off x="6205270" y="3377936"/>
            <a:ext cx="5011947" cy="2361803"/>
          </a:xfrm>
          <a:prstGeom prst="rect">
            <a:avLst/>
          </a:prstGeom>
        </p:spPr>
      </p:pic>
      <p:sp>
        <p:nvSpPr>
          <p:cNvPr id="14" name="Rektangel 13">
            <a:extLst>
              <a:ext uri="{FF2B5EF4-FFF2-40B4-BE49-F238E27FC236}">
                <a16:creationId xmlns:a16="http://schemas.microsoft.com/office/drawing/2014/main" id="{EFB66C0A-078E-4560-ADA7-9FE4588EC3DF}"/>
              </a:ext>
            </a:extLst>
          </p:cNvPr>
          <p:cNvSpPr/>
          <p:nvPr/>
        </p:nvSpPr>
        <p:spPr>
          <a:xfrm>
            <a:off x="1765542" y="3142567"/>
            <a:ext cx="3157268" cy="19527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F094C9B9-99E2-490F-9381-FE9877C73518}"/>
              </a:ext>
            </a:extLst>
          </p:cNvPr>
          <p:cNvSpPr txBox="1"/>
          <p:nvPr/>
        </p:nvSpPr>
        <p:spPr>
          <a:xfrm>
            <a:off x="2176735" y="3261163"/>
            <a:ext cx="23348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000" dirty="0">
                <a:solidFill>
                  <a:schemeClr val="accent1">
                    <a:lumMod val="50000"/>
                  </a:schemeClr>
                </a:solidFill>
              </a:rPr>
              <a:t>Teorikurs</a:t>
            </a:r>
          </a:p>
          <a:p>
            <a:pPr algn="ctr"/>
            <a:r>
              <a:rPr lang="nb-NO" sz="2400" dirty="0">
                <a:solidFill>
                  <a:schemeClr val="accent1">
                    <a:lumMod val="50000"/>
                  </a:schemeClr>
                </a:solidFill>
              </a:rPr>
              <a:t>23. februar</a:t>
            </a:r>
          </a:p>
        </p:txBody>
      </p:sp>
      <p:sp>
        <p:nvSpPr>
          <p:cNvPr id="3" name="Pil: ned 2">
            <a:extLst>
              <a:ext uri="{FF2B5EF4-FFF2-40B4-BE49-F238E27FC236}">
                <a16:creationId xmlns:a16="http://schemas.microsoft.com/office/drawing/2014/main" id="{49205CCB-09FC-4F7F-B14B-11C45C6D18A4}"/>
              </a:ext>
            </a:extLst>
          </p:cNvPr>
          <p:cNvSpPr/>
          <p:nvPr/>
        </p:nvSpPr>
        <p:spPr>
          <a:xfrm>
            <a:off x="10811680" y="2941056"/>
            <a:ext cx="232240" cy="934720"/>
          </a:xfrm>
          <a:prstGeom prst="down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4635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Opprett nytt teorikurs</a:t>
            </a:r>
            <a:r>
              <a:rPr lang="nb-NO" sz="2400" b="1" dirty="0"/>
              <a:t> 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204DDF93-DD3C-4F1D-A847-8F7072128054}"/>
              </a:ext>
            </a:extLst>
          </p:cNvPr>
          <p:cNvSpPr txBox="1"/>
          <p:nvPr/>
        </p:nvSpPr>
        <p:spPr>
          <a:xfrm>
            <a:off x="2024335" y="3108763"/>
            <a:ext cx="23348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000" dirty="0">
                <a:solidFill>
                  <a:schemeClr val="bg1"/>
                </a:solidFill>
              </a:rPr>
              <a:t>Teorikurs</a:t>
            </a:r>
          </a:p>
          <a:p>
            <a:pPr algn="ctr"/>
            <a:r>
              <a:rPr lang="nb-NO" sz="2400" dirty="0">
                <a:solidFill>
                  <a:schemeClr val="bg1"/>
                </a:solidFill>
              </a:rPr>
              <a:t>16. februar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A805A354-7DE4-4CEE-9327-6DDF1759B7BD}"/>
              </a:ext>
            </a:extLst>
          </p:cNvPr>
          <p:cNvSpPr txBox="1"/>
          <p:nvPr/>
        </p:nvSpPr>
        <p:spPr>
          <a:xfrm>
            <a:off x="7522235" y="1077107"/>
            <a:ext cx="1798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dirty="0"/>
              <a:t>TMS.nlf.no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EFB66C0A-078E-4560-ADA7-9FE4588EC3DF}"/>
              </a:ext>
            </a:extLst>
          </p:cNvPr>
          <p:cNvSpPr/>
          <p:nvPr/>
        </p:nvSpPr>
        <p:spPr>
          <a:xfrm>
            <a:off x="1610274" y="2987299"/>
            <a:ext cx="3157268" cy="1952765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F094C9B9-99E2-490F-9381-FE9877C73518}"/>
              </a:ext>
            </a:extLst>
          </p:cNvPr>
          <p:cNvSpPr txBox="1"/>
          <p:nvPr/>
        </p:nvSpPr>
        <p:spPr>
          <a:xfrm>
            <a:off x="2176735" y="3261163"/>
            <a:ext cx="23348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000" dirty="0">
                <a:solidFill>
                  <a:schemeClr val="bg1"/>
                </a:solidFill>
              </a:rPr>
              <a:t>Teorikurs</a:t>
            </a:r>
          </a:p>
          <a:p>
            <a:pPr algn="ctr"/>
            <a:r>
              <a:rPr lang="nb-NO" sz="2400" dirty="0">
                <a:solidFill>
                  <a:schemeClr val="bg1"/>
                </a:solidFill>
              </a:rPr>
              <a:t>24. januar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510F4F65-84F8-F01A-CCD1-0D8EB18F0CFA}"/>
              </a:ext>
            </a:extLst>
          </p:cNvPr>
          <p:cNvSpPr txBox="1"/>
          <p:nvPr/>
        </p:nvSpPr>
        <p:spPr>
          <a:xfrm>
            <a:off x="4919943" y="2094171"/>
            <a:ext cx="695863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/>
              <a:t>Eleven </a:t>
            </a:r>
            <a:r>
              <a:rPr lang="nb-NO" sz="2800" dirty="0"/>
              <a:t>har nå deltatt på klasseroms-</a:t>
            </a:r>
          </a:p>
          <a:p>
            <a:r>
              <a:rPr lang="nb-NO" sz="2800" dirty="0"/>
              <a:t>undervisning (samling), drevet med </a:t>
            </a:r>
          </a:p>
          <a:p>
            <a:r>
              <a:rPr lang="nb-NO" sz="2800" dirty="0"/>
              <a:t>selvstudium og øvd på spørsmål, og</a:t>
            </a:r>
          </a:p>
          <a:p>
            <a:endParaRPr lang="nb-NO" sz="2800" b="1" dirty="0"/>
          </a:p>
          <a:p>
            <a:r>
              <a:rPr lang="nb-NO" sz="2800" b="1" dirty="0"/>
              <a:t>melder </a:t>
            </a:r>
            <a:r>
              <a:rPr lang="nb-NO" sz="2800" dirty="0"/>
              <a:t>seg klar til å ta eksamen i ett </a:t>
            </a:r>
            <a:br>
              <a:rPr lang="nb-NO" sz="2800" dirty="0"/>
            </a:br>
            <a:r>
              <a:rPr lang="nb-NO" sz="2800" dirty="0"/>
              <a:t>eller flere fag.</a:t>
            </a:r>
          </a:p>
          <a:p>
            <a:endParaRPr lang="nb-NO" sz="2800" dirty="0"/>
          </a:p>
          <a:p>
            <a:r>
              <a:rPr lang="nb-NO" sz="2800" b="1" dirty="0"/>
              <a:t>Skolesjefen</a:t>
            </a:r>
            <a:r>
              <a:rPr lang="nb-NO" sz="2800" dirty="0"/>
              <a:t> må sjekke om elevens kunnskaper </a:t>
            </a:r>
          </a:p>
          <a:p>
            <a:r>
              <a:rPr lang="nb-NO" sz="2800" dirty="0"/>
              <a:t>er som forventet med en progresjonssjekk.</a:t>
            </a:r>
          </a:p>
        </p:txBody>
      </p:sp>
    </p:spTree>
    <p:extLst>
      <p:ext uri="{BB962C8B-B14F-4D97-AF65-F5344CB8AC3E}">
        <p14:creationId xmlns:p14="http://schemas.microsoft.com/office/powerpoint/2010/main" val="2558493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Oppmelding til </a:t>
            </a:r>
            <a:r>
              <a:rPr lang="nb-NO" b="1" dirty="0" err="1"/>
              <a:t>progsjekk</a:t>
            </a:r>
            <a:endParaRPr lang="nb-NO" sz="2400" b="1"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29FD1597-36A1-4366-BA33-EB220E5C3D0F}"/>
              </a:ext>
            </a:extLst>
          </p:cNvPr>
          <p:cNvSpPr txBox="1"/>
          <p:nvPr/>
        </p:nvSpPr>
        <p:spPr>
          <a:xfrm>
            <a:off x="5634488" y="1731433"/>
            <a:ext cx="53383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dirty="0"/>
              <a:t>Eleven </a:t>
            </a:r>
            <a:r>
              <a:rPr lang="nb-NO" sz="2800" dirty="0"/>
              <a:t>melder seg klar til eksamen</a:t>
            </a:r>
          </a:p>
        </p:txBody>
      </p:sp>
      <p:sp>
        <p:nvSpPr>
          <p:cNvPr id="21" name="Pil: ned 20">
            <a:extLst>
              <a:ext uri="{FF2B5EF4-FFF2-40B4-BE49-F238E27FC236}">
                <a16:creationId xmlns:a16="http://schemas.microsoft.com/office/drawing/2014/main" id="{D88EAAF1-C5CA-45EB-860D-89409B02B9C7}"/>
              </a:ext>
            </a:extLst>
          </p:cNvPr>
          <p:cNvSpPr/>
          <p:nvPr/>
        </p:nvSpPr>
        <p:spPr>
          <a:xfrm>
            <a:off x="7234687" y="2324277"/>
            <a:ext cx="388189" cy="4388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03DFD1EB-4B75-4FBA-951D-7C62FBD70759}"/>
              </a:ext>
            </a:extLst>
          </p:cNvPr>
          <p:cNvSpPr txBox="1"/>
          <p:nvPr/>
        </p:nvSpPr>
        <p:spPr>
          <a:xfrm>
            <a:off x="7622876" y="2374763"/>
            <a:ext cx="2584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Gjøres for hver elev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5B9E3064-A60F-49A2-B718-CE0B9CA9F9E0}"/>
              </a:ext>
            </a:extLst>
          </p:cNvPr>
          <p:cNvSpPr txBox="1"/>
          <p:nvPr/>
        </p:nvSpPr>
        <p:spPr>
          <a:xfrm>
            <a:off x="5762448" y="2808986"/>
            <a:ext cx="48998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/>
              <a:t>Skolesjef </a:t>
            </a:r>
            <a:r>
              <a:rPr lang="nb-NO" sz="2800" dirty="0"/>
              <a:t>melder opp eleven </a:t>
            </a:r>
          </a:p>
          <a:p>
            <a:r>
              <a:rPr lang="nb-NO" sz="2800" dirty="0"/>
              <a:t>til progresjonssjekk</a:t>
            </a:r>
          </a:p>
        </p:txBody>
      </p:sp>
      <p:sp>
        <p:nvSpPr>
          <p:cNvPr id="3" name="Rombe 2">
            <a:extLst>
              <a:ext uri="{FF2B5EF4-FFF2-40B4-BE49-F238E27FC236}">
                <a16:creationId xmlns:a16="http://schemas.microsoft.com/office/drawing/2014/main" id="{880CBF10-61A8-4D1D-B33B-CCE494615DA3}"/>
              </a:ext>
            </a:extLst>
          </p:cNvPr>
          <p:cNvSpPr/>
          <p:nvPr/>
        </p:nvSpPr>
        <p:spPr>
          <a:xfrm>
            <a:off x="7421592" y="3933643"/>
            <a:ext cx="1190444" cy="1190444"/>
          </a:xfrm>
          <a:prstGeom prst="diamond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il: høyre 4">
            <a:extLst>
              <a:ext uri="{FF2B5EF4-FFF2-40B4-BE49-F238E27FC236}">
                <a16:creationId xmlns:a16="http://schemas.microsoft.com/office/drawing/2014/main" id="{D8EC1837-FB25-4C8D-8EAE-5EEF0D26DFF8}"/>
              </a:ext>
            </a:extLst>
          </p:cNvPr>
          <p:cNvSpPr/>
          <p:nvPr/>
        </p:nvSpPr>
        <p:spPr>
          <a:xfrm>
            <a:off x="6711350" y="4352023"/>
            <a:ext cx="577969" cy="3536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il: høyre 13">
            <a:extLst>
              <a:ext uri="{FF2B5EF4-FFF2-40B4-BE49-F238E27FC236}">
                <a16:creationId xmlns:a16="http://schemas.microsoft.com/office/drawing/2014/main" id="{FCED9CB3-A33E-4136-B86F-A393BE99FB0D}"/>
              </a:ext>
            </a:extLst>
          </p:cNvPr>
          <p:cNvSpPr/>
          <p:nvPr/>
        </p:nvSpPr>
        <p:spPr>
          <a:xfrm>
            <a:off x="8695420" y="4352023"/>
            <a:ext cx="577969" cy="353684"/>
          </a:xfrm>
          <a:prstGeom prst="rightArrow">
            <a:avLst/>
          </a:prstGeom>
          <a:solidFill>
            <a:srgbClr val="00B05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Pil: ned 14">
            <a:extLst>
              <a:ext uri="{FF2B5EF4-FFF2-40B4-BE49-F238E27FC236}">
                <a16:creationId xmlns:a16="http://schemas.microsoft.com/office/drawing/2014/main" id="{09C56F51-F588-490D-9119-1257A0733454}"/>
              </a:ext>
            </a:extLst>
          </p:cNvPr>
          <p:cNvSpPr/>
          <p:nvPr/>
        </p:nvSpPr>
        <p:spPr>
          <a:xfrm>
            <a:off x="7834970" y="5193711"/>
            <a:ext cx="388189" cy="43883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A47AB298-13F2-4E3B-B992-217682EC6E82}"/>
              </a:ext>
            </a:extLst>
          </p:cNvPr>
          <p:cNvSpPr txBox="1"/>
          <p:nvPr/>
        </p:nvSpPr>
        <p:spPr>
          <a:xfrm>
            <a:off x="9321061" y="4352023"/>
            <a:ext cx="1785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Klar for eksamen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C115F7E1-F596-48C9-8962-4865E8D7A19A}"/>
              </a:ext>
            </a:extLst>
          </p:cNvPr>
          <p:cNvSpPr txBox="1"/>
          <p:nvPr/>
        </p:nvSpPr>
        <p:spPr>
          <a:xfrm>
            <a:off x="6987396" y="5580788"/>
            <a:ext cx="2285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Trenger mer studietid</a:t>
            </a: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7A5CC9D7-74C2-4585-B673-16574D37EC43}"/>
              </a:ext>
            </a:extLst>
          </p:cNvPr>
          <p:cNvSpPr txBox="1"/>
          <p:nvPr/>
        </p:nvSpPr>
        <p:spPr>
          <a:xfrm>
            <a:off x="5539595" y="4328486"/>
            <a:ext cx="1086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Progsjekk</a:t>
            </a:r>
            <a:endParaRPr lang="nb-NO" dirty="0"/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8D838304-D633-478B-9EED-3F7F0C10852B}"/>
              </a:ext>
            </a:extLst>
          </p:cNvPr>
          <p:cNvSpPr txBox="1"/>
          <p:nvPr/>
        </p:nvSpPr>
        <p:spPr>
          <a:xfrm>
            <a:off x="1438422" y="1812400"/>
            <a:ext cx="36684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0" i="0" u="none" strike="noStrike" baseline="0" dirty="0">
                <a:solidFill>
                  <a:srgbClr val="000000"/>
                </a:solidFill>
              </a:rPr>
              <a:t>SFHB 4.4.2 bokstav d) </a:t>
            </a:r>
          </a:p>
          <a:p>
            <a:r>
              <a:rPr lang="nb-NO" sz="1400" dirty="0">
                <a:solidFill>
                  <a:srgbClr val="000000"/>
                </a:solidFill>
              </a:rPr>
              <a:t>Flyskolen må ha et system for å overvåke elevenes progresjon gjennom utdanningen. 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A305981F-403C-4068-85FC-467A0BC26130}"/>
              </a:ext>
            </a:extLst>
          </p:cNvPr>
          <p:cNvSpPr/>
          <p:nvPr/>
        </p:nvSpPr>
        <p:spPr>
          <a:xfrm>
            <a:off x="1610274" y="2987299"/>
            <a:ext cx="3157268" cy="1952765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72C2C05C-D542-4209-A814-63657844DD29}"/>
              </a:ext>
            </a:extLst>
          </p:cNvPr>
          <p:cNvSpPr txBox="1"/>
          <p:nvPr/>
        </p:nvSpPr>
        <p:spPr>
          <a:xfrm>
            <a:off x="2176735" y="3261163"/>
            <a:ext cx="23348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000" dirty="0">
                <a:solidFill>
                  <a:schemeClr val="accent2">
                    <a:lumMod val="50000"/>
                  </a:schemeClr>
                </a:solidFill>
              </a:rPr>
              <a:t>Teorikurs</a:t>
            </a:r>
          </a:p>
          <a:p>
            <a:pPr algn="ctr"/>
            <a:r>
              <a:rPr lang="nb-NO" sz="2400" dirty="0">
                <a:solidFill>
                  <a:schemeClr val="accent2">
                    <a:lumMod val="50000"/>
                  </a:schemeClr>
                </a:solidFill>
              </a:rPr>
              <a:t>24. januar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A74511AD-DFB6-BE0A-55DC-C9CA4091231E}"/>
              </a:ext>
            </a:extLst>
          </p:cNvPr>
          <p:cNvSpPr txBox="1"/>
          <p:nvPr/>
        </p:nvSpPr>
        <p:spPr>
          <a:xfrm>
            <a:off x="8570335" y="3982691"/>
            <a:ext cx="872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Bestått</a:t>
            </a: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40DF9B8D-DE82-DA8F-6EC6-1AD9B4FF0417}"/>
              </a:ext>
            </a:extLst>
          </p:cNvPr>
          <p:cNvSpPr txBox="1"/>
          <p:nvPr/>
        </p:nvSpPr>
        <p:spPr>
          <a:xfrm>
            <a:off x="8151278" y="5177858"/>
            <a:ext cx="1341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Ikke bestått</a:t>
            </a:r>
          </a:p>
        </p:txBody>
      </p:sp>
    </p:spTree>
    <p:extLst>
      <p:ext uri="{BB962C8B-B14F-4D97-AF65-F5344CB8AC3E}">
        <p14:creationId xmlns:p14="http://schemas.microsoft.com/office/powerpoint/2010/main" val="509094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A0210989-44E6-46DF-B259-30FA845E03F7}"/>
              </a:ext>
            </a:extLst>
          </p:cNvPr>
          <p:cNvSpPr/>
          <p:nvPr/>
        </p:nvSpPr>
        <p:spPr>
          <a:xfrm>
            <a:off x="9830618" y="2671310"/>
            <a:ext cx="1132974" cy="160451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Opprett nytt teorikurs</a:t>
            </a:r>
            <a:r>
              <a:rPr lang="nb-NO" sz="2400" b="1" dirty="0"/>
              <a:t> </a:t>
            </a:r>
            <a:endParaRPr lang="nb-NO" dirty="0"/>
          </a:p>
        </p:txBody>
      </p:sp>
      <p:sp>
        <p:nvSpPr>
          <p:cNvPr id="7" name="TekstSylinder 6"/>
          <p:cNvSpPr txBox="1"/>
          <p:nvPr/>
        </p:nvSpPr>
        <p:spPr>
          <a:xfrm>
            <a:off x="1097279" y="1943894"/>
            <a:ext cx="7520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Prosessflyt i Training Management System.</a:t>
            </a:r>
          </a:p>
        </p:txBody>
      </p:sp>
      <p:sp>
        <p:nvSpPr>
          <p:cNvPr id="3" name="Bildeforklaring: pil mot høyre 2">
            <a:extLst>
              <a:ext uri="{FF2B5EF4-FFF2-40B4-BE49-F238E27FC236}">
                <a16:creationId xmlns:a16="http://schemas.microsoft.com/office/drawing/2014/main" id="{593DDB71-F9A3-483E-A114-B688149CC42C}"/>
              </a:ext>
            </a:extLst>
          </p:cNvPr>
          <p:cNvSpPr/>
          <p:nvPr/>
        </p:nvSpPr>
        <p:spPr>
          <a:xfrm>
            <a:off x="1208276" y="2626743"/>
            <a:ext cx="1681570" cy="1604513"/>
          </a:xfrm>
          <a:prstGeom prst="rightArrowCallou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2905D0F0-0AC4-49AF-BA60-49F0F5453AA2}"/>
              </a:ext>
            </a:extLst>
          </p:cNvPr>
          <p:cNvSpPr txBox="1"/>
          <p:nvPr/>
        </p:nvSpPr>
        <p:spPr>
          <a:xfrm>
            <a:off x="1208277" y="3036474"/>
            <a:ext cx="1069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Opprett teorikurs</a:t>
            </a:r>
          </a:p>
        </p:txBody>
      </p:sp>
      <p:sp>
        <p:nvSpPr>
          <p:cNvPr id="6" name="Bildeforklaring: pil mot høyre 5">
            <a:extLst>
              <a:ext uri="{FF2B5EF4-FFF2-40B4-BE49-F238E27FC236}">
                <a16:creationId xmlns:a16="http://schemas.microsoft.com/office/drawing/2014/main" id="{B517D02B-E3E2-444C-BA71-2BD9C484852B}"/>
              </a:ext>
            </a:extLst>
          </p:cNvPr>
          <p:cNvSpPr/>
          <p:nvPr/>
        </p:nvSpPr>
        <p:spPr>
          <a:xfrm>
            <a:off x="2921476" y="2645433"/>
            <a:ext cx="1681570" cy="1604513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07AF8508-6044-4C08-9035-F4052E782023}"/>
              </a:ext>
            </a:extLst>
          </p:cNvPr>
          <p:cNvSpPr txBox="1"/>
          <p:nvPr/>
        </p:nvSpPr>
        <p:spPr>
          <a:xfrm>
            <a:off x="3059499" y="3036474"/>
            <a:ext cx="891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Legg til elever</a:t>
            </a:r>
          </a:p>
        </p:txBody>
      </p:sp>
      <p:sp>
        <p:nvSpPr>
          <p:cNvPr id="9" name="Bildeforklaring: pil mot høyre 8">
            <a:extLst>
              <a:ext uri="{FF2B5EF4-FFF2-40B4-BE49-F238E27FC236}">
                <a16:creationId xmlns:a16="http://schemas.microsoft.com/office/drawing/2014/main" id="{D50C6AB9-9CA0-4EE8-A710-C98A36C0AEE1}"/>
              </a:ext>
            </a:extLst>
          </p:cNvPr>
          <p:cNvSpPr/>
          <p:nvPr/>
        </p:nvSpPr>
        <p:spPr>
          <a:xfrm>
            <a:off x="4651928" y="2645433"/>
            <a:ext cx="1681570" cy="1604513"/>
          </a:xfrm>
          <a:prstGeom prst="rightArrow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6E760FE7-2A5E-4BE2-89F9-37D2F3B3159B}"/>
              </a:ext>
            </a:extLst>
          </p:cNvPr>
          <p:cNvSpPr txBox="1"/>
          <p:nvPr/>
        </p:nvSpPr>
        <p:spPr>
          <a:xfrm>
            <a:off x="4741069" y="2828834"/>
            <a:ext cx="8913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Legg til kurs- kvelder</a:t>
            </a:r>
          </a:p>
          <a:p>
            <a:pPr algn="ctr"/>
            <a:r>
              <a:rPr lang="nb-NO" dirty="0"/>
              <a:t>m dato</a:t>
            </a:r>
          </a:p>
        </p:txBody>
      </p:sp>
      <p:sp>
        <p:nvSpPr>
          <p:cNvPr id="11" name="Bildeforklaring: pil mot høyre 10">
            <a:extLst>
              <a:ext uri="{FF2B5EF4-FFF2-40B4-BE49-F238E27FC236}">
                <a16:creationId xmlns:a16="http://schemas.microsoft.com/office/drawing/2014/main" id="{8578152E-4657-480B-89CF-5A46B6CE194D}"/>
              </a:ext>
            </a:extLst>
          </p:cNvPr>
          <p:cNvSpPr/>
          <p:nvPr/>
        </p:nvSpPr>
        <p:spPr>
          <a:xfrm>
            <a:off x="6384092" y="2652621"/>
            <a:ext cx="1681570" cy="1604513"/>
          </a:xfrm>
          <a:prstGeom prst="right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561C18A1-D0B5-45CC-A384-52A6C5A7D446}"/>
              </a:ext>
            </a:extLst>
          </p:cNvPr>
          <p:cNvSpPr txBox="1"/>
          <p:nvPr/>
        </p:nvSpPr>
        <p:spPr>
          <a:xfrm>
            <a:off x="6366840" y="2812198"/>
            <a:ext cx="11467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>
                <a:solidFill>
                  <a:schemeClr val="bg1"/>
                </a:solidFill>
              </a:rPr>
              <a:t>Registrer deltagelse</a:t>
            </a:r>
          </a:p>
          <a:p>
            <a:pPr algn="ctr"/>
            <a:r>
              <a:rPr lang="nb-NO" dirty="0">
                <a:solidFill>
                  <a:schemeClr val="bg1"/>
                </a:solidFill>
              </a:rPr>
              <a:t>dato og timer</a:t>
            </a:r>
          </a:p>
        </p:txBody>
      </p:sp>
      <p:sp>
        <p:nvSpPr>
          <p:cNvPr id="13" name="Bildeforklaring: pil mot høyre 12">
            <a:extLst>
              <a:ext uri="{FF2B5EF4-FFF2-40B4-BE49-F238E27FC236}">
                <a16:creationId xmlns:a16="http://schemas.microsoft.com/office/drawing/2014/main" id="{14519E4B-5E2F-460B-B1E7-94975199969F}"/>
              </a:ext>
            </a:extLst>
          </p:cNvPr>
          <p:cNvSpPr/>
          <p:nvPr/>
        </p:nvSpPr>
        <p:spPr>
          <a:xfrm>
            <a:off x="8097292" y="2656934"/>
            <a:ext cx="1681570" cy="1604513"/>
          </a:xfrm>
          <a:prstGeom prst="rightArrow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9CF4DFE2-3D3D-4BD2-BF44-DE06C4A173F5}"/>
              </a:ext>
            </a:extLst>
          </p:cNvPr>
          <p:cNvSpPr txBox="1"/>
          <p:nvPr/>
        </p:nvSpPr>
        <p:spPr>
          <a:xfrm>
            <a:off x="8123170" y="3047975"/>
            <a:ext cx="1078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Foreta </a:t>
            </a:r>
            <a:r>
              <a:rPr lang="nb-NO" dirty="0" err="1"/>
              <a:t>progsjekk</a:t>
            </a:r>
            <a:endParaRPr lang="nb-NO" dirty="0"/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C0F22F80-96F5-43B8-9515-6FAD343E860F}"/>
              </a:ext>
            </a:extLst>
          </p:cNvPr>
          <p:cNvSpPr txBox="1"/>
          <p:nvPr/>
        </p:nvSpPr>
        <p:spPr>
          <a:xfrm>
            <a:off x="9847870" y="3062351"/>
            <a:ext cx="1132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Kjør eksamen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55EDCC18-DD6A-4DBF-8290-F3668CF645CF}"/>
              </a:ext>
            </a:extLst>
          </p:cNvPr>
          <p:cNvSpPr txBox="1"/>
          <p:nvPr/>
        </p:nvSpPr>
        <p:spPr>
          <a:xfrm>
            <a:off x="7522235" y="1077107"/>
            <a:ext cx="1798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dirty="0"/>
              <a:t>TMS.nlf.no</a:t>
            </a: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0F41A0E9-6EE3-4CD4-97BC-405678514428}"/>
              </a:ext>
            </a:extLst>
          </p:cNvPr>
          <p:cNvSpPr txBox="1"/>
          <p:nvPr/>
        </p:nvSpPr>
        <p:spPr>
          <a:xfrm>
            <a:off x="2366225" y="4433347"/>
            <a:ext cx="7520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/>
              <a:t>En detaljert beskrivelse av hvordan.</a:t>
            </a:r>
          </a:p>
        </p:txBody>
      </p:sp>
    </p:spTree>
    <p:extLst>
      <p:ext uri="{BB962C8B-B14F-4D97-AF65-F5344CB8AC3E}">
        <p14:creationId xmlns:p14="http://schemas.microsoft.com/office/powerpoint/2010/main" val="7947814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Oppmelding til </a:t>
            </a:r>
            <a:r>
              <a:rPr lang="nb-NO" b="1" dirty="0" err="1"/>
              <a:t>progsjekk</a:t>
            </a:r>
            <a:endParaRPr lang="nb-NO" sz="2400" b="1" dirty="0"/>
          </a:p>
        </p:txBody>
      </p:sp>
      <p:pic>
        <p:nvPicPr>
          <p:cNvPr id="6" name="Bilde 5" descr="Et bilde som inneholder tekst&#10;&#10;Automatisk generert beskrivelse">
            <a:extLst>
              <a:ext uri="{FF2B5EF4-FFF2-40B4-BE49-F238E27FC236}">
                <a16:creationId xmlns:a16="http://schemas.microsoft.com/office/drawing/2014/main" id="{92BC8EBA-4686-4C16-ABA0-2652E90F1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813750"/>
            <a:ext cx="10058400" cy="4139501"/>
          </a:xfrm>
          <a:prstGeom prst="rect">
            <a:avLst/>
          </a:prstGeom>
        </p:spPr>
      </p:pic>
      <p:sp>
        <p:nvSpPr>
          <p:cNvPr id="20" name="Pil: ned 19">
            <a:extLst>
              <a:ext uri="{FF2B5EF4-FFF2-40B4-BE49-F238E27FC236}">
                <a16:creationId xmlns:a16="http://schemas.microsoft.com/office/drawing/2014/main" id="{B0D08204-397C-46F4-AD43-B26A84F79BBF}"/>
              </a:ext>
            </a:extLst>
          </p:cNvPr>
          <p:cNvSpPr/>
          <p:nvPr/>
        </p:nvSpPr>
        <p:spPr>
          <a:xfrm>
            <a:off x="9492112" y="4772202"/>
            <a:ext cx="388189" cy="4388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Pil: høyre 22">
            <a:extLst>
              <a:ext uri="{FF2B5EF4-FFF2-40B4-BE49-F238E27FC236}">
                <a16:creationId xmlns:a16="http://schemas.microsoft.com/office/drawing/2014/main" id="{877287C8-8C84-4114-A650-61EF9F0D3BAB}"/>
              </a:ext>
            </a:extLst>
          </p:cNvPr>
          <p:cNvSpPr/>
          <p:nvPr/>
        </p:nvSpPr>
        <p:spPr>
          <a:xfrm>
            <a:off x="598756" y="5599567"/>
            <a:ext cx="577969" cy="353684"/>
          </a:xfrm>
          <a:prstGeom prst="rightArrow">
            <a:avLst/>
          </a:prstGeom>
          <a:solidFill>
            <a:srgbClr val="00B05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912685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Oppmelding til </a:t>
            </a:r>
            <a:r>
              <a:rPr lang="nb-NO" b="1" dirty="0" err="1"/>
              <a:t>progsjekk</a:t>
            </a:r>
            <a:endParaRPr lang="nb-NO" sz="2400" b="1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92BC8EBA-4686-4C16-ABA0-2652E90F1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3803" y="1813750"/>
            <a:ext cx="10025353" cy="4139501"/>
          </a:xfrm>
          <a:prstGeom prst="rect">
            <a:avLst/>
          </a:prstGeom>
        </p:spPr>
      </p:pic>
      <p:sp>
        <p:nvSpPr>
          <p:cNvPr id="20" name="Pil: ned 19">
            <a:extLst>
              <a:ext uri="{FF2B5EF4-FFF2-40B4-BE49-F238E27FC236}">
                <a16:creationId xmlns:a16="http://schemas.microsoft.com/office/drawing/2014/main" id="{B0D08204-397C-46F4-AD43-B26A84F79BBF}"/>
              </a:ext>
            </a:extLst>
          </p:cNvPr>
          <p:cNvSpPr/>
          <p:nvPr/>
        </p:nvSpPr>
        <p:spPr>
          <a:xfrm rot="3152557">
            <a:off x="10385806" y="4480898"/>
            <a:ext cx="388189" cy="4388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Pil: høyre 22">
            <a:extLst>
              <a:ext uri="{FF2B5EF4-FFF2-40B4-BE49-F238E27FC236}">
                <a16:creationId xmlns:a16="http://schemas.microsoft.com/office/drawing/2014/main" id="{877287C8-8C84-4114-A650-61EF9F0D3BAB}"/>
              </a:ext>
            </a:extLst>
          </p:cNvPr>
          <p:cNvSpPr/>
          <p:nvPr/>
        </p:nvSpPr>
        <p:spPr>
          <a:xfrm>
            <a:off x="608695" y="4523473"/>
            <a:ext cx="577969" cy="353684"/>
          </a:xfrm>
          <a:prstGeom prst="rightArrow">
            <a:avLst/>
          </a:prstGeom>
          <a:solidFill>
            <a:srgbClr val="00B05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70958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Oppmelding til </a:t>
            </a:r>
            <a:r>
              <a:rPr lang="nb-NO" b="1" dirty="0" err="1"/>
              <a:t>progsjekk</a:t>
            </a:r>
            <a:endParaRPr lang="nb-NO" sz="2400" b="1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92BC8EBA-4686-4C16-ABA0-2652E90F1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66489" y="1832800"/>
            <a:ext cx="5806181" cy="4139501"/>
          </a:xfrm>
          <a:prstGeom prst="rect">
            <a:avLst/>
          </a:prstGeom>
        </p:spPr>
      </p:pic>
      <p:sp>
        <p:nvSpPr>
          <p:cNvPr id="20" name="Pil: ned 19">
            <a:extLst>
              <a:ext uri="{FF2B5EF4-FFF2-40B4-BE49-F238E27FC236}">
                <a16:creationId xmlns:a16="http://schemas.microsoft.com/office/drawing/2014/main" id="{B0D08204-397C-46F4-AD43-B26A84F79BBF}"/>
              </a:ext>
            </a:extLst>
          </p:cNvPr>
          <p:cNvSpPr/>
          <p:nvPr/>
        </p:nvSpPr>
        <p:spPr>
          <a:xfrm>
            <a:off x="10584481" y="5285131"/>
            <a:ext cx="388189" cy="4388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il: høyre 8">
            <a:extLst>
              <a:ext uri="{FF2B5EF4-FFF2-40B4-BE49-F238E27FC236}">
                <a16:creationId xmlns:a16="http://schemas.microsoft.com/office/drawing/2014/main" id="{FDEDD8AD-2DE3-4EBE-854D-4A7C09EE2307}"/>
              </a:ext>
            </a:extLst>
          </p:cNvPr>
          <p:cNvSpPr/>
          <p:nvPr/>
        </p:nvSpPr>
        <p:spPr>
          <a:xfrm>
            <a:off x="4789094" y="3632455"/>
            <a:ext cx="577969" cy="353684"/>
          </a:xfrm>
          <a:prstGeom prst="rightArrow">
            <a:avLst/>
          </a:prstGeom>
          <a:solidFill>
            <a:srgbClr val="00B05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591457AE-349D-46E6-9200-29FF1F5A83E6}"/>
              </a:ext>
            </a:extLst>
          </p:cNvPr>
          <p:cNvSpPr/>
          <p:nvPr/>
        </p:nvSpPr>
        <p:spPr>
          <a:xfrm>
            <a:off x="1731531" y="3429000"/>
            <a:ext cx="3157268" cy="1952765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95C0F185-E5EE-4945-A2E9-234EAF63637F}"/>
              </a:ext>
            </a:extLst>
          </p:cNvPr>
          <p:cNvSpPr txBox="1"/>
          <p:nvPr/>
        </p:nvSpPr>
        <p:spPr>
          <a:xfrm>
            <a:off x="2237074" y="3674089"/>
            <a:ext cx="23348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000" dirty="0" err="1">
                <a:solidFill>
                  <a:schemeClr val="accent2">
                    <a:lumMod val="50000"/>
                  </a:schemeClr>
                </a:solidFill>
              </a:rPr>
              <a:t>Progsjekk</a:t>
            </a:r>
            <a:endParaRPr lang="nb-NO" sz="40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nb-NO" sz="2400" dirty="0">
                <a:solidFill>
                  <a:schemeClr val="accent2">
                    <a:lumMod val="50000"/>
                  </a:schemeClr>
                </a:solidFill>
              </a:rPr>
              <a:t>24. januar</a:t>
            </a:r>
          </a:p>
        </p:txBody>
      </p:sp>
    </p:spTree>
    <p:extLst>
      <p:ext uri="{BB962C8B-B14F-4D97-AF65-F5344CB8AC3E}">
        <p14:creationId xmlns:p14="http://schemas.microsoft.com/office/powerpoint/2010/main" val="11323187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Oppmelding til </a:t>
            </a:r>
            <a:r>
              <a:rPr lang="nb-NO" b="1" dirty="0" err="1"/>
              <a:t>progsjekk</a:t>
            </a:r>
            <a:endParaRPr lang="nb-NO" sz="2400" b="1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91446D84-0953-49DC-85DF-285870308DFB}"/>
              </a:ext>
            </a:extLst>
          </p:cNvPr>
          <p:cNvSpPr/>
          <p:nvPr/>
        </p:nvSpPr>
        <p:spPr>
          <a:xfrm>
            <a:off x="1558811" y="2545080"/>
            <a:ext cx="3157268" cy="1952765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7ADA7323-B60F-42CF-9C62-E287D6090D4E}"/>
              </a:ext>
            </a:extLst>
          </p:cNvPr>
          <p:cNvSpPr txBox="1"/>
          <p:nvPr/>
        </p:nvSpPr>
        <p:spPr>
          <a:xfrm>
            <a:off x="2054194" y="2901929"/>
            <a:ext cx="23348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000" dirty="0" err="1">
                <a:solidFill>
                  <a:schemeClr val="accent2">
                    <a:lumMod val="50000"/>
                  </a:schemeClr>
                </a:solidFill>
              </a:rPr>
              <a:t>Progsjekk</a:t>
            </a:r>
            <a:endParaRPr lang="nb-NO" sz="40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nb-NO" sz="2400" dirty="0">
                <a:solidFill>
                  <a:schemeClr val="accent2">
                    <a:lumMod val="50000"/>
                  </a:schemeClr>
                </a:solidFill>
              </a:rPr>
              <a:t>24. januar</a:t>
            </a:r>
          </a:p>
        </p:txBody>
      </p:sp>
      <p:sp>
        <p:nvSpPr>
          <p:cNvPr id="9" name="Pil: høyre 8">
            <a:extLst>
              <a:ext uri="{FF2B5EF4-FFF2-40B4-BE49-F238E27FC236}">
                <a16:creationId xmlns:a16="http://schemas.microsoft.com/office/drawing/2014/main" id="{FDEDD8AD-2DE3-4EBE-854D-4A7C09EE2307}"/>
              </a:ext>
            </a:extLst>
          </p:cNvPr>
          <p:cNvSpPr/>
          <p:nvPr/>
        </p:nvSpPr>
        <p:spPr>
          <a:xfrm>
            <a:off x="5103419" y="2165734"/>
            <a:ext cx="577969" cy="353684"/>
          </a:xfrm>
          <a:prstGeom prst="rightArrow">
            <a:avLst/>
          </a:prstGeom>
          <a:solidFill>
            <a:srgbClr val="00B05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91348962-26E2-4BCA-9A39-A7C99FCC5BB1}"/>
              </a:ext>
            </a:extLst>
          </p:cNvPr>
          <p:cNvSpPr txBox="1"/>
          <p:nvPr/>
        </p:nvSpPr>
        <p:spPr>
          <a:xfrm>
            <a:off x="5817729" y="2044005"/>
            <a:ext cx="54398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/>
              <a:t>Skolesjef skal utpeker en eksamensvakt som skal overvåke progresjons-sjekken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43D78668-7BE3-47F5-9BED-A4C421B2F6BF}"/>
              </a:ext>
            </a:extLst>
          </p:cNvPr>
          <p:cNvSpPr txBox="1"/>
          <p:nvPr/>
        </p:nvSpPr>
        <p:spPr>
          <a:xfrm>
            <a:off x="5817729" y="3046684"/>
            <a:ext cx="54398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/>
              <a:t>Eleven tar progresjonssjekken på det sentrale TMS systemet, og prøven startes av eleven.</a:t>
            </a:r>
          </a:p>
        </p:txBody>
      </p:sp>
      <p:sp>
        <p:nvSpPr>
          <p:cNvPr id="12" name="Pil: høyre 11">
            <a:extLst>
              <a:ext uri="{FF2B5EF4-FFF2-40B4-BE49-F238E27FC236}">
                <a16:creationId xmlns:a16="http://schemas.microsoft.com/office/drawing/2014/main" id="{0B5C1CB2-F4DC-42CE-8343-EB435837C3D3}"/>
              </a:ext>
            </a:extLst>
          </p:cNvPr>
          <p:cNvSpPr/>
          <p:nvPr/>
        </p:nvSpPr>
        <p:spPr>
          <a:xfrm>
            <a:off x="5103419" y="3145339"/>
            <a:ext cx="577969" cy="353684"/>
          </a:xfrm>
          <a:prstGeom prst="rightArrow">
            <a:avLst/>
          </a:prstGeom>
          <a:solidFill>
            <a:srgbClr val="00B05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87C807EA-EFFB-DFF3-A978-D3AEE1A58B8D}"/>
              </a:ext>
            </a:extLst>
          </p:cNvPr>
          <p:cNvSpPr txBox="1"/>
          <p:nvPr/>
        </p:nvSpPr>
        <p:spPr>
          <a:xfrm>
            <a:off x="5766289" y="4520476"/>
            <a:ext cx="55427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>
                <a:solidFill>
                  <a:srgbClr val="FF0000"/>
                </a:solidFill>
              </a:rPr>
              <a:t>NB!</a:t>
            </a:r>
            <a:r>
              <a:rPr lang="nb-NO" sz="2400" dirty="0"/>
              <a:t> Denne sjekken forteller bare hvor mange riktige svar eleven fikk, ikke hvilke spørsmål som var riktige eller feil.</a:t>
            </a:r>
          </a:p>
        </p:txBody>
      </p:sp>
    </p:spTree>
    <p:extLst>
      <p:ext uri="{BB962C8B-B14F-4D97-AF65-F5344CB8AC3E}">
        <p14:creationId xmlns:p14="http://schemas.microsoft.com/office/powerpoint/2010/main" val="918811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Oppmelding til </a:t>
            </a:r>
            <a:r>
              <a:rPr lang="nb-NO" b="1" dirty="0" err="1"/>
              <a:t>progsjekk</a:t>
            </a:r>
            <a:endParaRPr lang="nb-NO" sz="2400" b="1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92BC8EBA-4686-4C16-ABA0-2652E90F1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8503" y="1765935"/>
            <a:ext cx="6884516" cy="4056531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91446D84-0953-49DC-85DF-285870308DFB}"/>
              </a:ext>
            </a:extLst>
          </p:cNvPr>
          <p:cNvSpPr/>
          <p:nvPr/>
        </p:nvSpPr>
        <p:spPr>
          <a:xfrm>
            <a:off x="1610274" y="2987299"/>
            <a:ext cx="3157268" cy="1952765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il: høyre 8">
            <a:extLst>
              <a:ext uri="{FF2B5EF4-FFF2-40B4-BE49-F238E27FC236}">
                <a16:creationId xmlns:a16="http://schemas.microsoft.com/office/drawing/2014/main" id="{FDEDD8AD-2DE3-4EBE-854D-4A7C09EE2307}"/>
              </a:ext>
            </a:extLst>
          </p:cNvPr>
          <p:cNvSpPr/>
          <p:nvPr/>
        </p:nvSpPr>
        <p:spPr>
          <a:xfrm>
            <a:off x="10313594" y="5430682"/>
            <a:ext cx="577969" cy="353684"/>
          </a:xfrm>
          <a:prstGeom prst="rightArrow">
            <a:avLst/>
          </a:prstGeom>
          <a:solidFill>
            <a:srgbClr val="00B05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Pil: høyre 9">
            <a:extLst>
              <a:ext uri="{FF2B5EF4-FFF2-40B4-BE49-F238E27FC236}">
                <a16:creationId xmlns:a16="http://schemas.microsoft.com/office/drawing/2014/main" id="{49D6295D-1CC3-4F24-9186-0564983F732A}"/>
              </a:ext>
            </a:extLst>
          </p:cNvPr>
          <p:cNvSpPr/>
          <p:nvPr/>
        </p:nvSpPr>
        <p:spPr>
          <a:xfrm>
            <a:off x="10313594" y="4791797"/>
            <a:ext cx="577969" cy="353684"/>
          </a:xfrm>
          <a:prstGeom prst="rightArrow">
            <a:avLst/>
          </a:prstGeom>
          <a:solidFill>
            <a:srgbClr val="00B05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C8E388F1-EE2C-485F-8C32-6016EA3F3F87}"/>
              </a:ext>
            </a:extLst>
          </p:cNvPr>
          <p:cNvSpPr txBox="1"/>
          <p:nvPr/>
        </p:nvSpPr>
        <p:spPr>
          <a:xfrm>
            <a:off x="2116353" y="3261163"/>
            <a:ext cx="23348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000" dirty="0" err="1">
                <a:solidFill>
                  <a:schemeClr val="accent2">
                    <a:lumMod val="50000"/>
                  </a:schemeClr>
                </a:solidFill>
              </a:rPr>
              <a:t>Progsjekk</a:t>
            </a:r>
            <a:endParaRPr lang="nb-NO" sz="40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nb-NO" sz="2400" dirty="0">
                <a:solidFill>
                  <a:schemeClr val="accent2">
                    <a:lumMod val="50000"/>
                  </a:schemeClr>
                </a:solidFill>
              </a:rPr>
              <a:t>24. januar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CB12542D-1598-4954-ACF8-70FD4A8D7A42}"/>
              </a:ext>
            </a:extLst>
          </p:cNvPr>
          <p:cNvSpPr txBox="1"/>
          <p:nvPr/>
        </p:nvSpPr>
        <p:spPr>
          <a:xfrm>
            <a:off x="1216165" y="1765935"/>
            <a:ext cx="35513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/>
              <a:t>Skolesjefen får denne </a:t>
            </a:r>
          </a:p>
          <a:p>
            <a:r>
              <a:rPr lang="nb-NO" sz="2400" b="1" dirty="0"/>
              <a:t>Informasjonen fra TMS:</a:t>
            </a:r>
          </a:p>
        </p:txBody>
      </p:sp>
    </p:spTree>
    <p:extLst>
      <p:ext uri="{BB962C8B-B14F-4D97-AF65-F5344CB8AC3E}">
        <p14:creationId xmlns:p14="http://schemas.microsoft.com/office/powerpoint/2010/main" val="23264911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Oppmelding til eksamen</a:t>
            </a:r>
            <a:endParaRPr lang="nb-NO" sz="2400" b="1"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29FD1597-36A1-4366-BA33-EB220E5C3D0F}"/>
              </a:ext>
            </a:extLst>
          </p:cNvPr>
          <p:cNvSpPr txBox="1"/>
          <p:nvPr/>
        </p:nvSpPr>
        <p:spPr>
          <a:xfrm>
            <a:off x="5624549" y="1912225"/>
            <a:ext cx="47685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dirty="0"/>
              <a:t>Eleven har bestått </a:t>
            </a:r>
            <a:r>
              <a:rPr lang="nb-NO" sz="2800" b="1" dirty="0" err="1"/>
              <a:t>progsjekken</a:t>
            </a:r>
            <a:endParaRPr lang="nb-NO" sz="2800" b="1" dirty="0"/>
          </a:p>
        </p:txBody>
      </p:sp>
      <p:sp>
        <p:nvSpPr>
          <p:cNvPr id="21" name="Pil: ned 20">
            <a:extLst>
              <a:ext uri="{FF2B5EF4-FFF2-40B4-BE49-F238E27FC236}">
                <a16:creationId xmlns:a16="http://schemas.microsoft.com/office/drawing/2014/main" id="{D88EAAF1-C5CA-45EB-860D-89409B02B9C7}"/>
              </a:ext>
            </a:extLst>
          </p:cNvPr>
          <p:cNvSpPr/>
          <p:nvPr/>
        </p:nvSpPr>
        <p:spPr>
          <a:xfrm>
            <a:off x="7134046" y="2527864"/>
            <a:ext cx="388189" cy="4388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03DFD1EB-4B75-4FBA-951D-7C62FBD70759}"/>
              </a:ext>
            </a:extLst>
          </p:cNvPr>
          <p:cNvSpPr txBox="1"/>
          <p:nvPr/>
        </p:nvSpPr>
        <p:spPr>
          <a:xfrm>
            <a:off x="7566569" y="2610310"/>
            <a:ext cx="2584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Gjøres for hver elev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5B9E3064-A60F-49A2-B718-CE0B9CA9F9E0}"/>
              </a:ext>
            </a:extLst>
          </p:cNvPr>
          <p:cNvSpPr txBox="1"/>
          <p:nvPr/>
        </p:nvSpPr>
        <p:spPr>
          <a:xfrm>
            <a:off x="5612923" y="3059116"/>
            <a:ext cx="554275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/>
              <a:t>Skolesjef</a:t>
            </a:r>
            <a:r>
              <a:rPr lang="nb-NO" sz="2400" dirty="0"/>
              <a:t> kan melde eleven opp til eksamen, velger ett eller flere fag.</a:t>
            </a:r>
          </a:p>
          <a:p>
            <a:endParaRPr lang="nb-NO" sz="2400" dirty="0"/>
          </a:p>
          <a:p>
            <a:r>
              <a:rPr lang="nb-NO" sz="2400" dirty="0"/>
              <a:t>Eksamen foregår på en annen nettside:</a:t>
            </a:r>
          </a:p>
          <a:p>
            <a:pPr algn="ctr"/>
            <a:r>
              <a:rPr lang="nb-NO" sz="2400" b="1" dirty="0">
                <a:solidFill>
                  <a:srgbClr val="FF0000"/>
                </a:solidFill>
              </a:rPr>
              <a:t>eksamen.nlf.no</a:t>
            </a:r>
          </a:p>
          <a:p>
            <a:r>
              <a:rPr lang="nb-NO" sz="2400" dirty="0"/>
              <a:t>Den kan bare startes opp av en registret eksamenskontrollant. Skolesjefen kan be om å bli registrert som det.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A305981F-403C-4068-85FC-467A0BC26130}"/>
              </a:ext>
            </a:extLst>
          </p:cNvPr>
          <p:cNvSpPr/>
          <p:nvPr/>
        </p:nvSpPr>
        <p:spPr>
          <a:xfrm>
            <a:off x="1610274" y="2987299"/>
            <a:ext cx="3157268" cy="1952765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E0C18293-9864-4CE4-9D6E-B6EDD842FF60}"/>
              </a:ext>
            </a:extLst>
          </p:cNvPr>
          <p:cNvSpPr txBox="1"/>
          <p:nvPr/>
        </p:nvSpPr>
        <p:spPr>
          <a:xfrm>
            <a:off x="2116353" y="3261163"/>
            <a:ext cx="23348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000" dirty="0" err="1">
                <a:solidFill>
                  <a:schemeClr val="accent2">
                    <a:lumMod val="50000"/>
                  </a:schemeClr>
                </a:solidFill>
              </a:rPr>
              <a:t>Progsjekk</a:t>
            </a:r>
            <a:endParaRPr lang="nb-NO" sz="40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nb-NO" sz="2400" dirty="0">
                <a:solidFill>
                  <a:schemeClr val="accent2">
                    <a:lumMod val="50000"/>
                  </a:schemeClr>
                </a:solidFill>
              </a:rPr>
              <a:t>Bestått</a:t>
            </a:r>
          </a:p>
        </p:txBody>
      </p:sp>
    </p:spTree>
    <p:extLst>
      <p:ext uri="{BB962C8B-B14F-4D97-AF65-F5344CB8AC3E}">
        <p14:creationId xmlns:p14="http://schemas.microsoft.com/office/powerpoint/2010/main" val="25493467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Oppmelding til eksamen</a:t>
            </a:r>
            <a:endParaRPr lang="nb-NO" sz="2400" b="1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92BC8EBA-4686-4C16-ABA0-2652E90F1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6664" y="2334527"/>
            <a:ext cx="9875520" cy="3594854"/>
          </a:xfrm>
          <a:prstGeom prst="rect">
            <a:avLst/>
          </a:prstGeom>
        </p:spPr>
      </p:pic>
      <p:sp>
        <p:nvSpPr>
          <p:cNvPr id="23" name="Pil: høyre 22">
            <a:extLst>
              <a:ext uri="{FF2B5EF4-FFF2-40B4-BE49-F238E27FC236}">
                <a16:creationId xmlns:a16="http://schemas.microsoft.com/office/drawing/2014/main" id="{877287C8-8C84-4114-A650-61EF9F0D3BAB}"/>
              </a:ext>
            </a:extLst>
          </p:cNvPr>
          <p:cNvSpPr/>
          <p:nvPr/>
        </p:nvSpPr>
        <p:spPr>
          <a:xfrm>
            <a:off x="608695" y="5575697"/>
            <a:ext cx="577969" cy="353684"/>
          </a:xfrm>
          <a:prstGeom prst="rightArrow">
            <a:avLst/>
          </a:prstGeom>
          <a:solidFill>
            <a:srgbClr val="00B05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C23B7A69-346F-4AEA-8C19-A722DEF53EC2}"/>
              </a:ext>
            </a:extLst>
          </p:cNvPr>
          <p:cNvSpPr txBox="1"/>
          <p:nvPr/>
        </p:nvSpPr>
        <p:spPr>
          <a:xfrm>
            <a:off x="1216165" y="1765935"/>
            <a:ext cx="3373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/>
              <a:t>Skolesjefens display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2D4B69B7-528C-9AE4-4954-4BDE6AF78A36}"/>
              </a:ext>
            </a:extLst>
          </p:cNvPr>
          <p:cNvSpPr txBox="1"/>
          <p:nvPr/>
        </p:nvSpPr>
        <p:spPr>
          <a:xfrm>
            <a:off x="7522235" y="1077107"/>
            <a:ext cx="1696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dirty="0"/>
              <a:t>tms.nlf.no</a:t>
            </a:r>
          </a:p>
        </p:txBody>
      </p:sp>
    </p:spTree>
    <p:extLst>
      <p:ext uri="{BB962C8B-B14F-4D97-AF65-F5344CB8AC3E}">
        <p14:creationId xmlns:p14="http://schemas.microsoft.com/office/powerpoint/2010/main" val="26692232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Oppmelding til eksamen</a:t>
            </a:r>
            <a:endParaRPr lang="nb-NO" sz="2400" b="1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92BC8EBA-4686-4C16-ABA0-2652E90F1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86607" y="1837228"/>
            <a:ext cx="8737753" cy="4092153"/>
          </a:xfrm>
          <a:prstGeom prst="rect">
            <a:avLst/>
          </a:prstGeom>
        </p:spPr>
      </p:pic>
      <p:sp>
        <p:nvSpPr>
          <p:cNvPr id="23" name="Pil: høyre 22">
            <a:extLst>
              <a:ext uri="{FF2B5EF4-FFF2-40B4-BE49-F238E27FC236}">
                <a16:creationId xmlns:a16="http://schemas.microsoft.com/office/drawing/2014/main" id="{877287C8-8C84-4114-A650-61EF9F0D3BAB}"/>
              </a:ext>
            </a:extLst>
          </p:cNvPr>
          <p:cNvSpPr/>
          <p:nvPr/>
        </p:nvSpPr>
        <p:spPr>
          <a:xfrm>
            <a:off x="3645193" y="3529620"/>
            <a:ext cx="577969" cy="353684"/>
          </a:xfrm>
          <a:prstGeom prst="rightArrow">
            <a:avLst/>
          </a:prstGeom>
          <a:solidFill>
            <a:srgbClr val="00B05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2B46FE09-265E-A976-58DF-B02C4C808D99}"/>
              </a:ext>
            </a:extLst>
          </p:cNvPr>
          <p:cNvSpPr txBox="1"/>
          <p:nvPr/>
        </p:nvSpPr>
        <p:spPr>
          <a:xfrm>
            <a:off x="7522235" y="1077107"/>
            <a:ext cx="1696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dirty="0"/>
              <a:t>tms.nlf.no</a:t>
            </a:r>
          </a:p>
        </p:txBody>
      </p:sp>
    </p:spTree>
    <p:extLst>
      <p:ext uri="{BB962C8B-B14F-4D97-AF65-F5344CB8AC3E}">
        <p14:creationId xmlns:p14="http://schemas.microsoft.com/office/powerpoint/2010/main" val="19576835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Oppmelding til eksamen</a:t>
            </a:r>
            <a:endParaRPr lang="nb-NO" sz="2400" b="1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92BC8EBA-4686-4C16-ABA0-2652E90F1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11464" y="1837228"/>
            <a:ext cx="7244216" cy="4092153"/>
          </a:xfrm>
          <a:prstGeom prst="rect">
            <a:avLst/>
          </a:prstGeom>
        </p:spPr>
      </p:pic>
      <p:sp>
        <p:nvSpPr>
          <p:cNvPr id="23" name="Pil: høyre 22">
            <a:extLst>
              <a:ext uri="{FF2B5EF4-FFF2-40B4-BE49-F238E27FC236}">
                <a16:creationId xmlns:a16="http://schemas.microsoft.com/office/drawing/2014/main" id="{877287C8-8C84-4114-A650-61EF9F0D3BAB}"/>
              </a:ext>
            </a:extLst>
          </p:cNvPr>
          <p:cNvSpPr/>
          <p:nvPr/>
        </p:nvSpPr>
        <p:spPr>
          <a:xfrm>
            <a:off x="5126061" y="3961442"/>
            <a:ext cx="577969" cy="353684"/>
          </a:xfrm>
          <a:prstGeom prst="rightArrow">
            <a:avLst/>
          </a:prstGeom>
          <a:solidFill>
            <a:srgbClr val="00B05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E826CB07-2710-433D-BB10-D0A588A0BFA4}"/>
              </a:ext>
            </a:extLst>
          </p:cNvPr>
          <p:cNvSpPr txBox="1"/>
          <p:nvPr/>
        </p:nvSpPr>
        <p:spPr>
          <a:xfrm>
            <a:off x="1230700" y="1837228"/>
            <a:ext cx="26807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Ved oppmelding skal skolesjefen velge </a:t>
            </a:r>
            <a:r>
              <a:rPr lang="nb-NO" b="1" dirty="0">
                <a:solidFill>
                  <a:srgbClr val="00B050"/>
                </a:solidFill>
              </a:rPr>
              <a:t>elev og ett eller flere fag</a:t>
            </a:r>
            <a:r>
              <a:rPr lang="nb-NO" dirty="0"/>
              <a:t>.</a:t>
            </a:r>
          </a:p>
          <a:p>
            <a:endParaRPr lang="nb-NO" dirty="0"/>
          </a:p>
          <a:p>
            <a:r>
              <a:rPr lang="nb-NO" dirty="0"/>
              <a:t>Skolesjefen velger en </a:t>
            </a:r>
            <a:r>
              <a:rPr lang="nb-NO" b="1" dirty="0">
                <a:solidFill>
                  <a:srgbClr val="C00000"/>
                </a:solidFill>
              </a:rPr>
              <a:t>registrert kontrollant </a:t>
            </a:r>
            <a:r>
              <a:rPr lang="nb-NO" dirty="0"/>
              <a:t>(som også kan være skolesjefen)</a:t>
            </a:r>
          </a:p>
          <a:p>
            <a:endParaRPr lang="nb-NO" dirty="0"/>
          </a:p>
          <a:p>
            <a:r>
              <a:rPr lang="nb-NO" dirty="0"/>
              <a:t>Det er bare den utpekte kontrollanten som har tilgang til å starte eksamen, og som i tillegg til eleven kan se resultatet i ettertid.</a:t>
            </a:r>
          </a:p>
        </p:txBody>
      </p:sp>
      <p:sp>
        <p:nvSpPr>
          <p:cNvPr id="7" name="Pil: høyre 6">
            <a:extLst>
              <a:ext uri="{FF2B5EF4-FFF2-40B4-BE49-F238E27FC236}">
                <a16:creationId xmlns:a16="http://schemas.microsoft.com/office/drawing/2014/main" id="{D829F436-EBF2-4321-8829-1586FF0CBABF}"/>
              </a:ext>
            </a:extLst>
          </p:cNvPr>
          <p:cNvSpPr/>
          <p:nvPr/>
        </p:nvSpPr>
        <p:spPr>
          <a:xfrm>
            <a:off x="5126062" y="2474323"/>
            <a:ext cx="577969" cy="353684"/>
          </a:xfrm>
          <a:prstGeom prst="rightArrow">
            <a:avLst/>
          </a:prstGeom>
          <a:solidFill>
            <a:srgbClr val="00B05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Pil: høyre 7">
            <a:extLst>
              <a:ext uri="{FF2B5EF4-FFF2-40B4-BE49-F238E27FC236}">
                <a16:creationId xmlns:a16="http://schemas.microsoft.com/office/drawing/2014/main" id="{D8D6EE18-2BA5-4863-8862-7B1D41E88A02}"/>
              </a:ext>
            </a:extLst>
          </p:cNvPr>
          <p:cNvSpPr/>
          <p:nvPr/>
        </p:nvSpPr>
        <p:spPr>
          <a:xfrm>
            <a:off x="5126062" y="2880340"/>
            <a:ext cx="577969" cy="353684"/>
          </a:xfrm>
          <a:prstGeom prst="rightArrow">
            <a:avLst/>
          </a:prstGeom>
          <a:solidFill>
            <a:srgbClr val="C000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65B0CD67-BF9F-F990-311C-6C4807615D68}"/>
              </a:ext>
            </a:extLst>
          </p:cNvPr>
          <p:cNvSpPr txBox="1"/>
          <p:nvPr/>
        </p:nvSpPr>
        <p:spPr>
          <a:xfrm>
            <a:off x="7522235" y="1077107"/>
            <a:ext cx="1696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dirty="0"/>
              <a:t>tms.nlf.no</a:t>
            </a:r>
          </a:p>
        </p:txBody>
      </p:sp>
    </p:spTree>
    <p:extLst>
      <p:ext uri="{BB962C8B-B14F-4D97-AF65-F5344CB8AC3E}">
        <p14:creationId xmlns:p14="http://schemas.microsoft.com/office/powerpoint/2010/main" val="18882139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Eksamen</a:t>
            </a:r>
            <a:endParaRPr lang="nb-NO" sz="2400" b="1"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29FD1597-36A1-4366-BA33-EB220E5C3D0F}"/>
              </a:ext>
            </a:extLst>
          </p:cNvPr>
          <p:cNvSpPr txBox="1"/>
          <p:nvPr/>
        </p:nvSpPr>
        <p:spPr>
          <a:xfrm>
            <a:off x="3848824" y="1731433"/>
            <a:ext cx="7458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dirty="0"/>
              <a:t>Eleven møter opp med PC, nettbrett eller telefon</a:t>
            </a:r>
          </a:p>
        </p:txBody>
      </p:sp>
      <p:sp>
        <p:nvSpPr>
          <p:cNvPr id="21" name="Pil: ned 20">
            <a:extLst>
              <a:ext uri="{FF2B5EF4-FFF2-40B4-BE49-F238E27FC236}">
                <a16:creationId xmlns:a16="http://schemas.microsoft.com/office/drawing/2014/main" id="{D88EAAF1-C5CA-45EB-860D-89409B02B9C7}"/>
              </a:ext>
            </a:extLst>
          </p:cNvPr>
          <p:cNvSpPr/>
          <p:nvPr/>
        </p:nvSpPr>
        <p:spPr>
          <a:xfrm>
            <a:off x="7234687" y="2324277"/>
            <a:ext cx="388189" cy="4388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5B9E3064-A60F-49A2-B718-CE0B9CA9F9E0}"/>
              </a:ext>
            </a:extLst>
          </p:cNvPr>
          <p:cNvSpPr txBox="1"/>
          <p:nvPr/>
        </p:nvSpPr>
        <p:spPr>
          <a:xfrm>
            <a:off x="5762448" y="2808986"/>
            <a:ext cx="4899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/>
              <a:t>Kontrollanten </a:t>
            </a:r>
            <a:r>
              <a:rPr lang="nb-NO" sz="2400" dirty="0"/>
              <a:t>starter eksamen på nettadressen </a:t>
            </a:r>
            <a:r>
              <a:rPr lang="nb-NO" sz="2400" b="1" dirty="0">
                <a:solidFill>
                  <a:srgbClr val="FF0000"/>
                </a:solidFill>
              </a:rPr>
              <a:t>eksamen.nlf.no </a:t>
            </a:r>
          </a:p>
        </p:txBody>
      </p:sp>
      <p:sp>
        <p:nvSpPr>
          <p:cNvPr id="3" name="Rombe 2">
            <a:extLst>
              <a:ext uri="{FF2B5EF4-FFF2-40B4-BE49-F238E27FC236}">
                <a16:creationId xmlns:a16="http://schemas.microsoft.com/office/drawing/2014/main" id="{880CBF10-61A8-4D1D-B33B-CCE494615DA3}"/>
              </a:ext>
            </a:extLst>
          </p:cNvPr>
          <p:cNvSpPr/>
          <p:nvPr/>
        </p:nvSpPr>
        <p:spPr>
          <a:xfrm>
            <a:off x="7421592" y="3933643"/>
            <a:ext cx="1190444" cy="1190444"/>
          </a:xfrm>
          <a:prstGeom prst="diamond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il: høyre 4">
            <a:extLst>
              <a:ext uri="{FF2B5EF4-FFF2-40B4-BE49-F238E27FC236}">
                <a16:creationId xmlns:a16="http://schemas.microsoft.com/office/drawing/2014/main" id="{D8EC1837-FB25-4C8D-8EAE-5EEF0D26DFF8}"/>
              </a:ext>
            </a:extLst>
          </p:cNvPr>
          <p:cNvSpPr/>
          <p:nvPr/>
        </p:nvSpPr>
        <p:spPr>
          <a:xfrm>
            <a:off x="6711350" y="4352023"/>
            <a:ext cx="577969" cy="3536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il: høyre 13">
            <a:extLst>
              <a:ext uri="{FF2B5EF4-FFF2-40B4-BE49-F238E27FC236}">
                <a16:creationId xmlns:a16="http://schemas.microsoft.com/office/drawing/2014/main" id="{FCED9CB3-A33E-4136-B86F-A393BE99FB0D}"/>
              </a:ext>
            </a:extLst>
          </p:cNvPr>
          <p:cNvSpPr/>
          <p:nvPr/>
        </p:nvSpPr>
        <p:spPr>
          <a:xfrm>
            <a:off x="8695420" y="4352023"/>
            <a:ext cx="577969" cy="353684"/>
          </a:xfrm>
          <a:prstGeom prst="rightArrow">
            <a:avLst/>
          </a:prstGeom>
          <a:solidFill>
            <a:srgbClr val="00B05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Pil: ned 14">
            <a:extLst>
              <a:ext uri="{FF2B5EF4-FFF2-40B4-BE49-F238E27FC236}">
                <a16:creationId xmlns:a16="http://schemas.microsoft.com/office/drawing/2014/main" id="{09C56F51-F588-490D-9119-1257A0733454}"/>
              </a:ext>
            </a:extLst>
          </p:cNvPr>
          <p:cNvSpPr/>
          <p:nvPr/>
        </p:nvSpPr>
        <p:spPr>
          <a:xfrm>
            <a:off x="7834970" y="5193711"/>
            <a:ext cx="388189" cy="43883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A47AB298-13F2-4E3B-B992-217682EC6E82}"/>
              </a:ext>
            </a:extLst>
          </p:cNvPr>
          <p:cNvSpPr txBox="1"/>
          <p:nvPr/>
        </p:nvSpPr>
        <p:spPr>
          <a:xfrm>
            <a:off x="9314051" y="4328486"/>
            <a:ext cx="1785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Bestått eksamen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C115F7E1-F596-48C9-8962-4865E8D7A19A}"/>
              </a:ext>
            </a:extLst>
          </p:cNvPr>
          <p:cNvSpPr txBox="1"/>
          <p:nvPr/>
        </p:nvSpPr>
        <p:spPr>
          <a:xfrm>
            <a:off x="6987396" y="5580788"/>
            <a:ext cx="2285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Tilbake til </a:t>
            </a:r>
            <a:r>
              <a:rPr lang="nb-NO" dirty="0" err="1"/>
              <a:t>prog.sjekk</a:t>
            </a:r>
            <a:endParaRPr lang="nb-NO" dirty="0"/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7A5CC9D7-74C2-4585-B673-16574D37EC43}"/>
              </a:ext>
            </a:extLst>
          </p:cNvPr>
          <p:cNvSpPr txBox="1"/>
          <p:nvPr/>
        </p:nvSpPr>
        <p:spPr>
          <a:xfrm>
            <a:off x="5634488" y="4328486"/>
            <a:ext cx="1086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Eksamen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A305981F-403C-4068-85FC-467A0BC26130}"/>
              </a:ext>
            </a:extLst>
          </p:cNvPr>
          <p:cNvSpPr/>
          <p:nvPr/>
        </p:nvSpPr>
        <p:spPr>
          <a:xfrm>
            <a:off x="1610274" y="2987299"/>
            <a:ext cx="3157268" cy="1952765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72C2C05C-D542-4209-A814-63657844DD29}"/>
              </a:ext>
            </a:extLst>
          </p:cNvPr>
          <p:cNvSpPr txBox="1"/>
          <p:nvPr/>
        </p:nvSpPr>
        <p:spPr>
          <a:xfrm>
            <a:off x="2176735" y="3261163"/>
            <a:ext cx="23348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000" dirty="0">
                <a:solidFill>
                  <a:schemeClr val="bg1"/>
                </a:solidFill>
              </a:rPr>
              <a:t>Eksamen</a:t>
            </a:r>
          </a:p>
          <a:p>
            <a:pPr algn="ctr"/>
            <a:r>
              <a:rPr lang="nb-NO" sz="2400" dirty="0">
                <a:solidFill>
                  <a:schemeClr val="bg1"/>
                </a:solidFill>
              </a:rPr>
              <a:t>ønsket dato</a:t>
            </a:r>
          </a:p>
        </p:txBody>
      </p:sp>
    </p:spTree>
    <p:extLst>
      <p:ext uri="{BB962C8B-B14F-4D97-AF65-F5344CB8AC3E}">
        <p14:creationId xmlns:p14="http://schemas.microsoft.com/office/powerpoint/2010/main" val="651357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Før du fortsetter:</a:t>
            </a:r>
            <a:endParaRPr lang="nb-NO" dirty="0"/>
          </a:p>
        </p:txBody>
      </p:sp>
      <p:sp>
        <p:nvSpPr>
          <p:cNvPr id="7" name="TekstSylinder 6"/>
          <p:cNvSpPr txBox="1"/>
          <p:nvPr/>
        </p:nvSpPr>
        <p:spPr>
          <a:xfrm>
            <a:off x="1097279" y="1943894"/>
            <a:ext cx="954024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For at elever, instruktører, skolesjef og </a:t>
            </a:r>
            <a:r>
              <a:rPr lang="nb-NO" sz="2400" dirty="0" err="1"/>
              <a:t>eksamenskontrollanter</a:t>
            </a:r>
            <a:r>
              <a:rPr lang="nb-NO" sz="2400" dirty="0"/>
              <a:t> skal synes i TMS skal de være:</a:t>
            </a:r>
          </a:p>
          <a:p>
            <a:r>
              <a:rPr lang="nb-NO" sz="2400" dirty="0"/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2400" dirty="0"/>
              <a:t>medlem av NLF, og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2400" dirty="0"/>
              <a:t>ha logget seg inn i TMS minst en gang.</a:t>
            </a:r>
          </a:p>
          <a:p>
            <a:endParaRPr lang="nb-NO" sz="2400" dirty="0"/>
          </a:p>
          <a:p>
            <a:r>
              <a:rPr lang="nb-NO" sz="2400" dirty="0"/>
              <a:t>TMS gjenkjenner bare personer som har vært innlogget i systemet.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55EDCC18-DD6A-4DBF-8290-F3668CF645CF}"/>
              </a:ext>
            </a:extLst>
          </p:cNvPr>
          <p:cNvSpPr txBox="1"/>
          <p:nvPr/>
        </p:nvSpPr>
        <p:spPr>
          <a:xfrm>
            <a:off x="7522235" y="1077107"/>
            <a:ext cx="1798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dirty="0"/>
              <a:t>TMS.nlf.no</a:t>
            </a:r>
          </a:p>
        </p:txBody>
      </p:sp>
    </p:spTree>
    <p:extLst>
      <p:ext uri="{BB962C8B-B14F-4D97-AF65-F5344CB8AC3E}">
        <p14:creationId xmlns:p14="http://schemas.microsoft.com/office/powerpoint/2010/main" val="2697097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Eksamensoversikt</a:t>
            </a:r>
            <a:endParaRPr lang="nb-NO" sz="2400" b="1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92BC8EBA-4686-4C16-ABA0-2652E90F1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2921" y="2243436"/>
            <a:ext cx="8702026" cy="3594854"/>
          </a:xfrm>
          <a:prstGeom prst="rect">
            <a:avLst/>
          </a:prstGeom>
        </p:spPr>
      </p:pic>
      <p:sp>
        <p:nvSpPr>
          <p:cNvPr id="23" name="Pil: høyre 22">
            <a:extLst>
              <a:ext uri="{FF2B5EF4-FFF2-40B4-BE49-F238E27FC236}">
                <a16:creationId xmlns:a16="http://schemas.microsoft.com/office/drawing/2014/main" id="{877287C8-8C84-4114-A650-61EF9F0D3BAB}"/>
              </a:ext>
            </a:extLst>
          </p:cNvPr>
          <p:cNvSpPr/>
          <p:nvPr/>
        </p:nvSpPr>
        <p:spPr>
          <a:xfrm>
            <a:off x="2229147" y="4439639"/>
            <a:ext cx="577969" cy="353684"/>
          </a:xfrm>
          <a:prstGeom prst="rightArrow">
            <a:avLst/>
          </a:prstGeom>
          <a:solidFill>
            <a:srgbClr val="00B05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C23B7A69-346F-4AEA-8C19-A722DEF53EC2}"/>
              </a:ext>
            </a:extLst>
          </p:cNvPr>
          <p:cNvSpPr txBox="1"/>
          <p:nvPr/>
        </p:nvSpPr>
        <p:spPr>
          <a:xfrm>
            <a:off x="1216164" y="1765935"/>
            <a:ext cx="9120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/>
              <a:t>Skolesjefens eller </a:t>
            </a:r>
            <a:r>
              <a:rPr lang="nb-NO" sz="2400" b="1" dirty="0" err="1"/>
              <a:t>kontrollantens</a:t>
            </a:r>
            <a:r>
              <a:rPr lang="nb-NO" sz="2400" b="1" dirty="0"/>
              <a:t> display*:</a:t>
            </a:r>
          </a:p>
        </p:txBody>
      </p:sp>
      <p:sp>
        <p:nvSpPr>
          <p:cNvPr id="8" name="Pil: ned 7">
            <a:extLst>
              <a:ext uri="{FF2B5EF4-FFF2-40B4-BE49-F238E27FC236}">
                <a16:creationId xmlns:a16="http://schemas.microsoft.com/office/drawing/2014/main" id="{5E05F146-F279-47A5-9FCB-1C4144E33DB7}"/>
              </a:ext>
            </a:extLst>
          </p:cNvPr>
          <p:cNvSpPr/>
          <p:nvPr/>
        </p:nvSpPr>
        <p:spPr>
          <a:xfrm>
            <a:off x="9758819" y="4170070"/>
            <a:ext cx="388189" cy="4388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05ABE2C8-FA81-4BE0-93D2-3A7396568A12}"/>
              </a:ext>
            </a:extLst>
          </p:cNvPr>
          <p:cNvSpPr txBox="1"/>
          <p:nvPr/>
        </p:nvSpPr>
        <p:spPr>
          <a:xfrm>
            <a:off x="7591106" y="1153820"/>
            <a:ext cx="24739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dirty="0">
                <a:solidFill>
                  <a:srgbClr val="FF0000"/>
                </a:solidFill>
              </a:rPr>
              <a:t>eksamen.nlf.no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AC9FD181-917B-BC6C-486A-C0E6101120EF}"/>
              </a:ext>
            </a:extLst>
          </p:cNvPr>
          <p:cNvSpPr txBox="1"/>
          <p:nvPr/>
        </p:nvSpPr>
        <p:spPr>
          <a:xfrm>
            <a:off x="2528070" y="5854126"/>
            <a:ext cx="59788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/>
              <a:t>*) Skolesjefen kan ikke se dette hvis en annen kontrollant har startet eksamen </a:t>
            </a:r>
          </a:p>
        </p:txBody>
      </p:sp>
    </p:spTree>
    <p:extLst>
      <p:ext uri="{BB962C8B-B14F-4D97-AF65-F5344CB8AC3E}">
        <p14:creationId xmlns:p14="http://schemas.microsoft.com/office/powerpoint/2010/main" val="31524774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Om eksamen</a:t>
            </a:r>
            <a:endParaRPr lang="nb-NO" sz="2400" b="1"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E6FCBAA6-78F0-4D7A-9598-E3947D4E161E}"/>
              </a:ext>
            </a:extLst>
          </p:cNvPr>
          <p:cNvSpPr txBox="1"/>
          <p:nvPr/>
        </p:nvSpPr>
        <p:spPr>
          <a:xfrm>
            <a:off x="2104847" y="2073653"/>
            <a:ext cx="94543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Samme prinsipp og fremgangsmåte som for LAPL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Samme fag som for LAPL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Tilsvarende eksamensbase som for LAPL, men tilpasset sportsfly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Kandidater meldes opp av klubbens skolesjef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Eksamen gjennomføres av en utpekt eksamenskontrollant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Krav til </a:t>
            </a:r>
            <a:r>
              <a:rPr lang="nb-NO" sz="2400" dirty="0" err="1"/>
              <a:t>notoritet</a:t>
            </a:r>
            <a:r>
              <a:rPr lang="nb-NO" sz="2400" dirty="0"/>
              <a:t> er oppfylt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Krav fra Luftfartstilsynet er oppfylt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Eksamensavgift til NLF: Ingen – den er inkludert i medlemskapet*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613789AF-9B3E-AD2C-863F-FB27F17FC8BC}"/>
              </a:ext>
            </a:extLst>
          </p:cNvPr>
          <p:cNvSpPr txBox="1"/>
          <p:nvPr/>
        </p:nvSpPr>
        <p:spPr>
          <a:xfrm>
            <a:off x="2457665" y="5456934"/>
            <a:ext cx="8515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*) Unntaket er </a:t>
            </a:r>
            <a:r>
              <a:rPr lang="nb-NO" dirty="0" err="1"/>
              <a:t>Flytelefonistsertifikatet</a:t>
            </a:r>
            <a:r>
              <a:rPr lang="nb-NO" dirty="0"/>
              <a:t>, der NLFs prøve er tentamen, og som etter bestått vil melde kandidaten opp til offentlig eksamen hos Vegvesenet.</a:t>
            </a:r>
          </a:p>
        </p:txBody>
      </p:sp>
    </p:spTree>
    <p:extLst>
      <p:ext uri="{BB962C8B-B14F-4D97-AF65-F5344CB8AC3E}">
        <p14:creationId xmlns:p14="http://schemas.microsoft.com/office/powerpoint/2010/main" val="23738870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A0210989-44E6-46DF-B259-30FA845E03F7}"/>
              </a:ext>
            </a:extLst>
          </p:cNvPr>
          <p:cNvSpPr/>
          <p:nvPr/>
        </p:nvSpPr>
        <p:spPr>
          <a:xfrm>
            <a:off x="9830618" y="2671310"/>
            <a:ext cx="1132974" cy="160451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Avslutning - nytt teorikurs</a:t>
            </a:r>
            <a:r>
              <a:rPr lang="nb-NO" sz="2400" b="1" dirty="0"/>
              <a:t> </a:t>
            </a:r>
            <a:endParaRPr lang="nb-NO" dirty="0"/>
          </a:p>
        </p:txBody>
      </p:sp>
      <p:sp>
        <p:nvSpPr>
          <p:cNvPr id="7" name="TekstSylinder 6"/>
          <p:cNvSpPr txBox="1"/>
          <p:nvPr/>
        </p:nvSpPr>
        <p:spPr>
          <a:xfrm>
            <a:off x="1097279" y="1943894"/>
            <a:ext cx="7520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Prosessflyt i Training Management System.</a:t>
            </a:r>
          </a:p>
        </p:txBody>
      </p:sp>
      <p:sp>
        <p:nvSpPr>
          <p:cNvPr id="3" name="Bildeforklaring: pil mot høyre 2">
            <a:extLst>
              <a:ext uri="{FF2B5EF4-FFF2-40B4-BE49-F238E27FC236}">
                <a16:creationId xmlns:a16="http://schemas.microsoft.com/office/drawing/2014/main" id="{593DDB71-F9A3-483E-A114-B688149CC42C}"/>
              </a:ext>
            </a:extLst>
          </p:cNvPr>
          <p:cNvSpPr/>
          <p:nvPr/>
        </p:nvSpPr>
        <p:spPr>
          <a:xfrm>
            <a:off x="1208276" y="2626743"/>
            <a:ext cx="1681570" cy="1604513"/>
          </a:xfrm>
          <a:prstGeom prst="rightArrowCallou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2905D0F0-0AC4-49AF-BA60-49F0F5453AA2}"/>
              </a:ext>
            </a:extLst>
          </p:cNvPr>
          <p:cNvSpPr txBox="1"/>
          <p:nvPr/>
        </p:nvSpPr>
        <p:spPr>
          <a:xfrm>
            <a:off x="1208277" y="3036474"/>
            <a:ext cx="1069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Opprett teorikurs</a:t>
            </a:r>
          </a:p>
        </p:txBody>
      </p:sp>
      <p:sp>
        <p:nvSpPr>
          <p:cNvPr id="6" name="Bildeforklaring: pil mot høyre 5">
            <a:extLst>
              <a:ext uri="{FF2B5EF4-FFF2-40B4-BE49-F238E27FC236}">
                <a16:creationId xmlns:a16="http://schemas.microsoft.com/office/drawing/2014/main" id="{B517D02B-E3E2-444C-BA71-2BD9C484852B}"/>
              </a:ext>
            </a:extLst>
          </p:cNvPr>
          <p:cNvSpPr/>
          <p:nvPr/>
        </p:nvSpPr>
        <p:spPr>
          <a:xfrm>
            <a:off x="2921476" y="2645433"/>
            <a:ext cx="1681570" cy="1604513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07AF8508-6044-4C08-9035-F4052E782023}"/>
              </a:ext>
            </a:extLst>
          </p:cNvPr>
          <p:cNvSpPr txBox="1"/>
          <p:nvPr/>
        </p:nvSpPr>
        <p:spPr>
          <a:xfrm>
            <a:off x="3059499" y="3036474"/>
            <a:ext cx="891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Legg til elever</a:t>
            </a:r>
          </a:p>
        </p:txBody>
      </p:sp>
      <p:sp>
        <p:nvSpPr>
          <p:cNvPr id="9" name="Bildeforklaring: pil mot høyre 8">
            <a:extLst>
              <a:ext uri="{FF2B5EF4-FFF2-40B4-BE49-F238E27FC236}">
                <a16:creationId xmlns:a16="http://schemas.microsoft.com/office/drawing/2014/main" id="{D50C6AB9-9CA0-4EE8-A710-C98A36C0AEE1}"/>
              </a:ext>
            </a:extLst>
          </p:cNvPr>
          <p:cNvSpPr/>
          <p:nvPr/>
        </p:nvSpPr>
        <p:spPr>
          <a:xfrm>
            <a:off x="4651928" y="2645433"/>
            <a:ext cx="1681570" cy="1604513"/>
          </a:xfrm>
          <a:prstGeom prst="rightArrow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6E760FE7-2A5E-4BE2-89F9-37D2F3B3159B}"/>
              </a:ext>
            </a:extLst>
          </p:cNvPr>
          <p:cNvSpPr txBox="1"/>
          <p:nvPr/>
        </p:nvSpPr>
        <p:spPr>
          <a:xfrm>
            <a:off x="4741069" y="2828834"/>
            <a:ext cx="8913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Legg til kurs- kvelder</a:t>
            </a:r>
          </a:p>
          <a:p>
            <a:pPr algn="ctr"/>
            <a:r>
              <a:rPr lang="nb-NO" dirty="0"/>
              <a:t>m dato</a:t>
            </a:r>
          </a:p>
        </p:txBody>
      </p:sp>
      <p:sp>
        <p:nvSpPr>
          <p:cNvPr id="11" name="Bildeforklaring: pil mot høyre 10">
            <a:extLst>
              <a:ext uri="{FF2B5EF4-FFF2-40B4-BE49-F238E27FC236}">
                <a16:creationId xmlns:a16="http://schemas.microsoft.com/office/drawing/2014/main" id="{8578152E-4657-480B-89CF-5A46B6CE194D}"/>
              </a:ext>
            </a:extLst>
          </p:cNvPr>
          <p:cNvSpPr/>
          <p:nvPr/>
        </p:nvSpPr>
        <p:spPr>
          <a:xfrm>
            <a:off x="6384092" y="2652621"/>
            <a:ext cx="1681570" cy="1604513"/>
          </a:xfrm>
          <a:prstGeom prst="right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561C18A1-D0B5-45CC-A384-52A6C5A7D446}"/>
              </a:ext>
            </a:extLst>
          </p:cNvPr>
          <p:cNvSpPr txBox="1"/>
          <p:nvPr/>
        </p:nvSpPr>
        <p:spPr>
          <a:xfrm>
            <a:off x="6366840" y="2812198"/>
            <a:ext cx="11467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>
                <a:solidFill>
                  <a:schemeClr val="bg1"/>
                </a:solidFill>
              </a:rPr>
              <a:t>Registrer deltagelse</a:t>
            </a:r>
          </a:p>
          <a:p>
            <a:pPr algn="ctr"/>
            <a:r>
              <a:rPr lang="nb-NO" dirty="0">
                <a:solidFill>
                  <a:schemeClr val="bg1"/>
                </a:solidFill>
              </a:rPr>
              <a:t>dato og timer</a:t>
            </a:r>
          </a:p>
        </p:txBody>
      </p:sp>
      <p:sp>
        <p:nvSpPr>
          <p:cNvPr id="13" name="Bildeforklaring: pil mot høyre 12">
            <a:extLst>
              <a:ext uri="{FF2B5EF4-FFF2-40B4-BE49-F238E27FC236}">
                <a16:creationId xmlns:a16="http://schemas.microsoft.com/office/drawing/2014/main" id="{14519E4B-5E2F-460B-B1E7-94975199969F}"/>
              </a:ext>
            </a:extLst>
          </p:cNvPr>
          <p:cNvSpPr/>
          <p:nvPr/>
        </p:nvSpPr>
        <p:spPr>
          <a:xfrm>
            <a:off x="8097292" y="2656934"/>
            <a:ext cx="1681570" cy="1604513"/>
          </a:xfrm>
          <a:prstGeom prst="rightArrow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9CF4DFE2-3D3D-4BD2-BF44-DE06C4A173F5}"/>
              </a:ext>
            </a:extLst>
          </p:cNvPr>
          <p:cNvSpPr txBox="1"/>
          <p:nvPr/>
        </p:nvSpPr>
        <p:spPr>
          <a:xfrm>
            <a:off x="8123170" y="3047975"/>
            <a:ext cx="1078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Foreta </a:t>
            </a:r>
            <a:r>
              <a:rPr lang="nb-NO" dirty="0" err="1"/>
              <a:t>progsjekk</a:t>
            </a:r>
            <a:endParaRPr lang="nb-NO" dirty="0"/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C0F22F80-96F5-43B8-9515-6FAD343E860F}"/>
              </a:ext>
            </a:extLst>
          </p:cNvPr>
          <p:cNvSpPr txBox="1"/>
          <p:nvPr/>
        </p:nvSpPr>
        <p:spPr>
          <a:xfrm>
            <a:off x="9847870" y="3062351"/>
            <a:ext cx="1132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Kjør eksamen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9F9A5A1D-4E48-42D7-99A6-68BE7E75AC36}"/>
              </a:ext>
            </a:extLst>
          </p:cNvPr>
          <p:cNvSpPr txBox="1"/>
          <p:nvPr/>
        </p:nvSpPr>
        <p:spPr>
          <a:xfrm>
            <a:off x="2258353" y="4945875"/>
            <a:ext cx="7520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/>
              <a:t>Slutt</a:t>
            </a:r>
          </a:p>
        </p:txBody>
      </p:sp>
    </p:spTree>
    <p:extLst>
      <p:ext uri="{BB962C8B-B14F-4D97-AF65-F5344CB8AC3E}">
        <p14:creationId xmlns:p14="http://schemas.microsoft.com/office/powerpoint/2010/main" val="2454561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Funksjoner som trengs</a:t>
            </a:r>
            <a:endParaRPr lang="nb-NO" dirty="0"/>
          </a:p>
        </p:txBody>
      </p:sp>
      <p:sp>
        <p:nvSpPr>
          <p:cNvPr id="7" name="TekstSylinder 6"/>
          <p:cNvSpPr txBox="1"/>
          <p:nvPr/>
        </p:nvSpPr>
        <p:spPr>
          <a:xfrm>
            <a:off x="1097279" y="1943894"/>
            <a:ext cx="9540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For at teorikurs og eksamen skal fungere må disse funksjonene opprettes*:</a:t>
            </a:r>
          </a:p>
        </p:txBody>
      </p:sp>
      <p:sp>
        <p:nvSpPr>
          <p:cNvPr id="3" name="Bildeforklaring: pil mot høyre 2">
            <a:extLst>
              <a:ext uri="{FF2B5EF4-FFF2-40B4-BE49-F238E27FC236}">
                <a16:creationId xmlns:a16="http://schemas.microsoft.com/office/drawing/2014/main" id="{593DDB71-F9A3-483E-A114-B688149CC42C}"/>
              </a:ext>
            </a:extLst>
          </p:cNvPr>
          <p:cNvSpPr/>
          <p:nvPr/>
        </p:nvSpPr>
        <p:spPr>
          <a:xfrm>
            <a:off x="1232458" y="2694132"/>
            <a:ext cx="3411158" cy="1604513"/>
          </a:xfrm>
          <a:prstGeom prst="rightArrowCallout">
            <a:avLst>
              <a:gd name="adj1" fmla="val 23761"/>
              <a:gd name="adj2" fmla="val 25000"/>
              <a:gd name="adj3" fmla="val 25000"/>
              <a:gd name="adj4" fmla="val 64977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55EDCC18-DD6A-4DBF-8290-F3668CF645CF}"/>
              </a:ext>
            </a:extLst>
          </p:cNvPr>
          <p:cNvSpPr txBox="1"/>
          <p:nvPr/>
        </p:nvSpPr>
        <p:spPr>
          <a:xfrm>
            <a:off x="7522235" y="1077107"/>
            <a:ext cx="1798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dirty="0"/>
              <a:t>TMS.nlf.no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4FB32B3A-755A-4329-9D8B-4169CFBB095C}"/>
              </a:ext>
            </a:extLst>
          </p:cNvPr>
          <p:cNvSpPr txBox="1"/>
          <p:nvPr/>
        </p:nvSpPr>
        <p:spPr>
          <a:xfrm>
            <a:off x="1097279" y="4494884"/>
            <a:ext cx="10292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/>
              <a:t>Skolesjef kan </a:t>
            </a:r>
            <a:r>
              <a:rPr lang="nb-NO" sz="2400" dirty="0"/>
              <a:t>opprette kurs, registrere elever + resultater og melde opp til prøver</a:t>
            </a:r>
          </a:p>
        </p:txBody>
      </p:sp>
      <p:sp>
        <p:nvSpPr>
          <p:cNvPr id="15" name="Rektangel: avrundede hjørner 14">
            <a:extLst>
              <a:ext uri="{FF2B5EF4-FFF2-40B4-BE49-F238E27FC236}">
                <a16:creationId xmlns:a16="http://schemas.microsoft.com/office/drawing/2014/main" id="{FBC9C45C-358D-4398-BABF-62E01E8E08BE}"/>
              </a:ext>
            </a:extLst>
          </p:cNvPr>
          <p:cNvSpPr/>
          <p:nvPr/>
        </p:nvSpPr>
        <p:spPr>
          <a:xfrm>
            <a:off x="4998720" y="2694132"/>
            <a:ext cx="1828800" cy="1604513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: avrundede hjørner 20">
            <a:extLst>
              <a:ext uri="{FF2B5EF4-FFF2-40B4-BE49-F238E27FC236}">
                <a16:creationId xmlns:a16="http://schemas.microsoft.com/office/drawing/2014/main" id="{8CD75A27-878B-4AFB-A056-91278482B806}"/>
              </a:ext>
            </a:extLst>
          </p:cNvPr>
          <p:cNvSpPr/>
          <p:nvPr/>
        </p:nvSpPr>
        <p:spPr>
          <a:xfrm>
            <a:off x="7182624" y="2694132"/>
            <a:ext cx="1828800" cy="160451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D4A432B8-BC6F-4C58-BAA2-414B14248DBE}"/>
              </a:ext>
            </a:extLst>
          </p:cNvPr>
          <p:cNvSpPr txBox="1"/>
          <p:nvPr/>
        </p:nvSpPr>
        <p:spPr>
          <a:xfrm>
            <a:off x="1355482" y="2870064"/>
            <a:ext cx="18794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>
                <a:solidFill>
                  <a:schemeClr val="bg1"/>
                </a:solidFill>
              </a:rPr>
              <a:t>To funksjoner opprettes i </a:t>
            </a:r>
          </a:p>
          <a:p>
            <a:pPr algn="ctr"/>
            <a:r>
              <a:rPr lang="nb-NO" dirty="0">
                <a:solidFill>
                  <a:schemeClr val="bg1"/>
                </a:solidFill>
              </a:rPr>
              <a:t>Klubb </a:t>
            </a:r>
            <a:r>
              <a:rPr lang="nb-NO" dirty="0" err="1">
                <a:solidFill>
                  <a:schemeClr val="bg1"/>
                </a:solidFill>
              </a:rPr>
              <a:t>Admin</a:t>
            </a:r>
            <a:r>
              <a:rPr lang="nb-NO" dirty="0">
                <a:solidFill>
                  <a:schemeClr val="bg1"/>
                </a:solidFill>
              </a:rPr>
              <a:t> av medlemsansvarlig</a:t>
            </a: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0BD1485F-7F4C-42CC-B0FE-471AC17FFFEC}"/>
              </a:ext>
            </a:extLst>
          </p:cNvPr>
          <p:cNvSpPr txBox="1"/>
          <p:nvPr/>
        </p:nvSpPr>
        <p:spPr>
          <a:xfrm>
            <a:off x="5214956" y="3198871"/>
            <a:ext cx="1396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>
                <a:solidFill>
                  <a:schemeClr val="bg1"/>
                </a:solidFill>
              </a:rPr>
              <a:t>Skolesjef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0985EBAA-BB3E-4600-A683-8AC7427DB1A2}"/>
              </a:ext>
            </a:extLst>
          </p:cNvPr>
          <p:cNvSpPr txBox="1"/>
          <p:nvPr/>
        </p:nvSpPr>
        <p:spPr>
          <a:xfrm>
            <a:off x="7355308" y="3198166"/>
            <a:ext cx="1483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>
                <a:solidFill>
                  <a:schemeClr val="bg1"/>
                </a:solidFill>
              </a:rPr>
              <a:t>Instruktør</a:t>
            </a:r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EBAEA97B-65C4-4F41-9DEA-B9167B4F9D75}"/>
              </a:ext>
            </a:extLst>
          </p:cNvPr>
          <p:cNvSpPr txBox="1"/>
          <p:nvPr/>
        </p:nvSpPr>
        <p:spPr>
          <a:xfrm>
            <a:off x="1097279" y="4921955"/>
            <a:ext cx="8223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/>
              <a:t>Instruktører </a:t>
            </a:r>
            <a:r>
              <a:rPr lang="nb-NO" sz="2400" dirty="0"/>
              <a:t>har ansvar for sine fag i klasseromsundervisningen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7D0201DD-161B-DD8C-85FB-AFF4C69AFFD3}"/>
              </a:ext>
            </a:extLst>
          </p:cNvPr>
          <p:cNvSpPr txBox="1"/>
          <p:nvPr/>
        </p:nvSpPr>
        <p:spPr>
          <a:xfrm>
            <a:off x="1097279" y="5903024"/>
            <a:ext cx="68229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/>
              <a:t>*) Se under Skoledokumenter og Veiledninger: «</a:t>
            </a:r>
            <a:r>
              <a:rPr lang="nb-NO" sz="1400" dirty="0" err="1"/>
              <a:t>KlubbAdmin</a:t>
            </a:r>
            <a:r>
              <a:rPr lang="nb-NO" sz="1400" dirty="0"/>
              <a:t> - Opprette funksjoner i klubb» </a:t>
            </a:r>
          </a:p>
        </p:txBody>
      </p:sp>
    </p:spTree>
    <p:extLst>
      <p:ext uri="{BB962C8B-B14F-4D97-AF65-F5344CB8AC3E}">
        <p14:creationId xmlns:p14="http://schemas.microsoft.com/office/powerpoint/2010/main" val="1640594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Funksjoner som trengs</a:t>
            </a:r>
            <a:endParaRPr lang="nb-NO" dirty="0"/>
          </a:p>
        </p:txBody>
      </p:sp>
      <p:sp>
        <p:nvSpPr>
          <p:cNvPr id="7" name="TekstSylinder 6"/>
          <p:cNvSpPr txBox="1"/>
          <p:nvPr/>
        </p:nvSpPr>
        <p:spPr>
          <a:xfrm>
            <a:off x="1097279" y="1943894"/>
            <a:ext cx="99161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Eksamen kan bare startes av en sentralt godkjent eksamenskontrollant, som må være til stede som eksamensvakt.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55EDCC18-DD6A-4DBF-8290-F3668CF645CF}"/>
              </a:ext>
            </a:extLst>
          </p:cNvPr>
          <p:cNvSpPr txBox="1"/>
          <p:nvPr/>
        </p:nvSpPr>
        <p:spPr>
          <a:xfrm>
            <a:off x="7522235" y="1077107"/>
            <a:ext cx="1798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dirty="0"/>
              <a:t>TMS.nlf.no</a:t>
            </a:r>
          </a:p>
        </p:txBody>
      </p:sp>
      <p:sp>
        <p:nvSpPr>
          <p:cNvPr id="20" name="Rektangel: avrundede hjørner 19">
            <a:extLst>
              <a:ext uri="{FF2B5EF4-FFF2-40B4-BE49-F238E27FC236}">
                <a16:creationId xmlns:a16="http://schemas.microsoft.com/office/drawing/2014/main" id="{2971C8FB-7BD5-465F-82DB-260AD0E36D67}"/>
              </a:ext>
            </a:extLst>
          </p:cNvPr>
          <p:cNvSpPr/>
          <p:nvPr/>
        </p:nvSpPr>
        <p:spPr>
          <a:xfrm>
            <a:off x="1583968" y="3236933"/>
            <a:ext cx="1899920" cy="1604513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140F7C12-FB27-4589-9CB7-8DC132383190}"/>
              </a:ext>
            </a:extLst>
          </p:cNvPr>
          <p:cNvSpPr txBox="1"/>
          <p:nvPr/>
        </p:nvSpPr>
        <p:spPr>
          <a:xfrm>
            <a:off x="1623724" y="3369560"/>
            <a:ext cx="18255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>
                <a:solidFill>
                  <a:schemeClr val="bg1"/>
                </a:solidFill>
              </a:rPr>
              <a:t>Eksamens-kontrollant</a:t>
            </a:r>
          </a:p>
          <a:p>
            <a:pPr algn="ctr"/>
            <a:r>
              <a:rPr lang="nb-NO" dirty="0">
                <a:solidFill>
                  <a:schemeClr val="bg1"/>
                </a:solidFill>
              </a:rPr>
              <a:t>se prosedyre</a:t>
            </a:r>
          </a:p>
          <a:p>
            <a:pPr algn="ctr"/>
            <a:r>
              <a:rPr lang="nb-NO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E-005</a:t>
            </a:r>
            <a:endParaRPr lang="nb-NO" dirty="0">
              <a:solidFill>
                <a:srgbClr val="FFFF00"/>
              </a:solidFill>
            </a:endParaRP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2FEF4B91-7097-4DA8-A5D6-3B9854E6C992}"/>
              </a:ext>
            </a:extLst>
          </p:cNvPr>
          <p:cNvSpPr txBox="1"/>
          <p:nvPr/>
        </p:nvSpPr>
        <p:spPr>
          <a:xfrm>
            <a:off x="3943956" y="3013413"/>
            <a:ext cx="69882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/>
              <a:t>En eksamenskontrollant </a:t>
            </a:r>
            <a:r>
              <a:rPr lang="nb-NO" sz="2400" dirty="0"/>
              <a:t>er en sentral NLF-funksjon som må opprettes av NLF, og kan starte eksamen i alle norske sportsflyklubber.</a:t>
            </a:r>
          </a:p>
          <a:p>
            <a:endParaRPr lang="nb-NO" sz="2400" dirty="0"/>
          </a:p>
          <a:p>
            <a:r>
              <a:rPr lang="nb-NO" sz="2400" dirty="0"/>
              <a:t>Skolesjefen kan selv være eksamenskontrollant.</a:t>
            </a:r>
          </a:p>
          <a:p>
            <a:endParaRPr lang="nb-NO" sz="2400" dirty="0"/>
          </a:p>
          <a:p>
            <a:r>
              <a:rPr lang="nb-NO" sz="2400" dirty="0"/>
              <a:t>Klubben melder inn navngitt egnet person til fagsjefen.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7D0201DD-161B-DD8C-85FB-AFF4C69AFFD3}"/>
              </a:ext>
            </a:extLst>
          </p:cNvPr>
          <p:cNvSpPr txBox="1"/>
          <p:nvPr/>
        </p:nvSpPr>
        <p:spPr>
          <a:xfrm>
            <a:off x="1097279" y="5903024"/>
            <a:ext cx="68229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/>
              <a:t>*) Se under Skoledokumenter og Veiledninger: «</a:t>
            </a:r>
            <a:r>
              <a:rPr lang="nb-NO" sz="1400" dirty="0" err="1"/>
              <a:t>KlubbAdmin</a:t>
            </a:r>
            <a:r>
              <a:rPr lang="nb-NO" sz="1400" dirty="0"/>
              <a:t> - Opprette funksjoner i klubb» </a:t>
            </a:r>
          </a:p>
        </p:txBody>
      </p:sp>
    </p:spTree>
    <p:extLst>
      <p:ext uri="{BB962C8B-B14F-4D97-AF65-F5344CB8AC3E}">
        <p14:creationId xmlns:p14="http://schemas.microsoft.com/office/powerpoint/2010/main" val="3861878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Opprett nytt teorikurs</a:t>
            </a:r>
            <a:r>
              <a:rPr lang="nb-NO" sz="2400" b="1" dirty="0"/>
              <a:t> 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7E368171-31F6-461A-A63B-796DE0068978}"/>
              </a:ext>
            </a:extLst>
          </p:cNvPr>
          <p:cNvSpPr/>
          <p:nvPr/>
        </p:nvSpPr>
        <p:spPr>
          <a:xfrm>
            <a:off x="1613142" y="2990167"/>
            <a:ext cx="3157268" cy="19527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204DDF93-DD3C-4F1D-A847-8F7072128054}"/>
              </a:ext>
            </a:extLst>
          </p:cNvPr>
          <p:cNvSpPr txBox="1"/>
          <p:nvPr/>
        </p:nvSpPr>
        <p:spPr>
          <a:xfrm>
            <a:off x="2024335" y="3108763"/>
            <a:ext cx="23348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000" dirty="0">
                <a:solidFill>
                  <a:schemeClr val="bg1"/>
                </a:solidFill>
              </a:rPr>
              <a:t>Teorikurs</a:t>
            </a:r>
          </a:p>
          <a:p>
            <a:pPr algn="ctr"/>
            <a:r>
              <a:rPr lang="nb-NO" sz="2400" dirty="0">
                <a:solidFill>
                  <a:schemeClr val="bg1"/>
                </a:solidFill>
              </a:rPr>
              <a:t>Start dato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A805A354-7DE4-4CEE-9327-6DDF1759B7BD}"/>
              </a:ext>
            </a:extLst>
          </p:cNvPr>
          <p:cNvSpPr txBox="1"/>
          <p:nvPr/>
        </p:nvSpPr>
        <p:spPr>
          <a:xfrm>
            <a:off x="7522235" y="1077107"/>
            <a:ext cx="1798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dirty="0"/>
              <a:t>TMS.nlf.no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775C31EE-29B4-41CB-AA0C-2A17CA4CD0C1}"/>
              </a:ext>
            </a:extLst>
          </p:cNvPr>
          <p:cNvSpPr txBox="1"/>
          <p:nvPr/>
        </p:nvSpPr>
        <p:spPr>
          <a:xfrm>
            <a:off x="1097280" y="1768997"/>
            <a:ext cx="90880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dirty="0"/>
              <a:t>Skolesjef oppretter teorikurs, og planlegger antall samlinger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CE3250D5-2A35-4071-AD29-928B57317A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508" y="2670608"/>
            <a:ext cx="5296172" cy="2286117"/>
          </a:xfrm>
          <a:prstGeom prst="rect">
            <a:avLst/>
          </a:prstGeom>
        </p:spPr>
      </p:pic>
      <p:sp>
        <p:nvSpPr>
          <p:cNvPr id="9" name="Pil: høyre 8">
            <a:extLst>
              <a:ext uri="{FF2B5EF4-FFF2-40B4-BE49-F238E27FC236}">
                <a16:creationId xmlns:a16="http://schemas.microsoft.com/office/drawing/2014/main" id="{EB5A5862-590A-44CC-94BE-8DF2F896BC50}"/>
              </a:ext>
            </a:extLst>
          </p:cNvPr>
          <p:cNvSpPr/>
          <p:nvPr/>
        </p:nvSpPr>
        <p:spPr>
          <a:xfrm>
            <a:off x="9143999" y="3252158"/>
            <a:ext cx="577969" cy="3536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Pil: høyre 9">
            <a:extLst>
              <a:ext uri="{FF2B5EF4-FFF2-40B4-BE49-F238E27FC236}">
                <a16:creationId xmlns:a16="http://schemas.microsoft.com/office/drawing/2014/main" id="{1B6DAB42-1C4D-4FF6-A070-08D5F2B1D75A}"/>
              </a:ext>
            </a:extLst>
          </p:cNvPr>
          <p:cNvSpPr/>
          <p:nvPr/>
        </p:nvSpPr>
        <p:spPr>
          <a:xfrm>
            <a:off x="5281539" y="4524552"/>
            <a:ext cx="577969" cy="353684"/>
          </a:xfrm>
          <a:prstGeom prst="rightArrow">
            <a:avLst/>
          </a:prstGeom>
          <a:solidFill>
            <a:srgbClr val="00B05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4AEA2E79-8659-AE03-AF77-EAA6C26A3401}"/>
              </a:ext>
            </a:extLst>
          </p:cNvPr>
          <p:cNvSpPr txBox="1"/>
          <p:nvPr/>
        </p:nvSpPr>
        <p:spPr>
          <a:xfrm>
            <a:off x="8302957" y="3911950"/>
            <a:ext cx="2811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Sjekk at dette er riktig klubb</a:t>
            </a:r>
          </a:p>
        </p:txBody>
      </p:sp>
      <p:sp>
        <p:nvSpPr>
          <p:cNvPr id="11" name="Pil: høyre 10">
            <a:extLst>
              <a:ext uri="{FF2B5EF4-FFF2-40B4-BE49-F238E27FC236}">
                <a16:creationId xmlns:a16="http://schemas.microsoft.com/office/drawing/2014/main" id="{BF14880E-924A-7D41-F154-90C426625467}"/>
              </a:ext>
            </a:extLst>
          </p:cNvPr>
          <p:cNvSpPr/>
          <p:nvPr/>
        </p:nvSpPr>
        <p:spPr>
          <a:xfrm rot="10800000">
            <a:off x="7730394" y="3957652"/>
            <a:ext cx="577969" cy="277929"/>
          </a:xfrm>
          <a:prstGeom prst="rightArrow">
            <a:avLst/>
          </a:prstGeom>
          <a:solidFill>
            <a:srgbClr val="FFC0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51540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Opprett nytt teorikurs</a:t>
            </a:r>
            <a:r>
              <a:rPr lang="nb-NO" sz="2400" b="1" dirty="0"/>
              <a:t> 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7E368171-31F6-461A-A63B-796DE0068978}"/>
              </a:ext>
            </a:extLst>
          </p:cNvPr>
          <p:cNvSpPr/>
          <p:nvPr/>
        </p:nvSpPr>
        <p:spPr>
          <a:xfrm>
            <a:off x="1613142" y="2841082"/>
            <a:ext cx="3157268" cy="19527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204DDF93-DD3C-4F1D-A847-8F7072128054}"/>
              </a:ext>
            </a:extLst>
          </p:cNvPr>
          <p:cNvSpPr txBox="1"/>
          <p:nvPr/>
        </p:nvSpPr>
        <p:spPr>
          <a:xfrm>
            <a:off x="2024335" y="3108763"/>
            <a:ext cx="2334883" cy="107721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4000" dirty="0">
                <a:solidFill>
                  <a:schemeClr val="bg1"/>
                </a:solidFill>
              </a:rPr>
              <a:t>Teorikurs</a:t>
            </a:r>
          </a:p>
          <a:p>
            <a:pPr algn="ctr"/>
            <a:r>
              <a:rPr lang="nb-NO" sz="2400" dirty="0">
                <a:solidFill>
                  <a:schemeClr val="bg1"/>
                </a:solidFill>
              </a:rPr>
              <a:t>påmeldinger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A805A354-7DE4-4CEE-9327-6DDF1759B7BD}"/>
              </a:ext>
            </a:extLst>
          </p:cNvPr>
          <p:cNvSpPr txBox="1"/>
          <p:nvPr/>
        </p:nvSpPr>
        <p:spPr>
          <a:xfrm>
            <a:off x="7522235" y="1077107"/>
            <a:ext cx="1798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dirty="0"/>
              <a:t>TMS.nlf.no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29FD1597-36A1-4366-BA33-EB220E5C3D0F}"/>
              </a:ext>
            </a:extLst>
          </p:cNvPr>
          <p:cNvSpPr txBox="1"/>
          <p:nvPr/>
        </p:nvSpPr>
        <p:spPr>
          <a:xfrm>
            <a:off x="1134587" y="1854225"/>
            <a:ext cx="9572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/>
              <a:t>Flyskolen annonserer kurs, og påmeldte elever må søke NLF om elevbevis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060987AF-5DA3-4151-84A8-688F5C721DE4}"/>
              </a:ext>
            </a:extLst>
          </p:cNvPr>
          <p:cNvSpPr txBox="1"/>
          <p:nvPr/>
        </p:nvSpPr>
        <p:spPr>
          <a:xfrm>
            <a:off x="5041352" y="2738329"/>
            <a:ext cx="2109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/>
              <a:t>Anders Hansen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09412AE7-4AC7-4DAE-BA82-16B04DC6E3F1}"/>
              </a:ext>
            </a:extLst>
          </p:cNvPr>
          <p:cNvSpPr txBox="1"/>
          <p:nvPr/>
        </p:nvSpPr>
        <p:spPr>
          <a:xfrm>
            <a:off x="5037129" y="3108763"/>
            <a:ext cx="1877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/>
              <a:t>Peter Carlsen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31C45BCA-82CA-49FE-8713-7D603B6C8E17}"/>
              </a:ext>
            </a:extLst>
          </p:cNvPr>
          <p:cNvSpPr txBox="1"/>
          <p:nvPr/>
        </p:nvSpPr>
        <p:spPr>
          <a:xfrm>
            <a:off x="5037129" y="3490725"/>
            <a:ext cx="2315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/>
              <a:t>Henrik Svendsen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8B2A0C4A-2397-4BAE-9678-55ED759A68A9}"/>
              </a:ext>
            </a:extLst>
          </p:cNvPr>
          <p:cNvSpPr txBox="1"/>
          <p:nvPr/>
        </p:nvSpPr>
        <p:spPr>
          <a:xfrm>
            <a:off x="5037129" y="3882126"/>
            <a:ext cx="1976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/>
              <a:t>Charles White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4DC70254-6168-47D5-B50F-626D637A6799}"/>
              </a:ext>
            </a:extLst>
          </p:cNvPr>
          <p:cNvSpPr txBox="1"/>
          <p:nvPr/>
        </p:nvSpPr>
        <p:spPr>
          <a:xfrm>
            <a:off x="5037129" y="4273527"/>
            <a:ext cx="2819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/>
              <a:t>Bjørn Christiansen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959E2239-261A-8974-0126-5B8B7814E606}"/>
              </a:ext>
            </a:extLst>
          </p:cNvPr>
          <p:cNvSpPr txBox="1"/>
          <p:nvPr/>
        </p:nvSpPr>
        <p:spPr>
          <a:xfrm>
            <a:off x="1412311" y="5432543"/>
            <a:ext cx="7928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Elever med elevbevis blir da registret i NLF, og kan nå søkes opp og legges inn i TMS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61A0F115-5CA0-185C-44B2-1B2630972315}"/>
              </a:ext>
            </a:extLst>
          </p:cNvPr>
          <p:cNvSpPr txBox="1"/>
          <p:nvPr/>
        </p:nvSpPr>
        <p:spPr>
          <a:xfrm>
            <a:off x="8094235" y="2798227"/>
            <a:ext cx="387702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Skriv en epost til </a:t>
            </a:r>
            <a:r>
              <a:rPr lang="nb-NO" dirty="0">
                <a:hlinkClick r:id="rId2"/>
              </a:rPr>
              <a:t>post@nlf.no</a:t>
            </a:r>
            <a:r>
              <a:rPr lang="nb-NO" dirty="0"/>
              <a:t> og </a:t>
            </a:r>
          </a:p>
          <a:p>
            <a:r>
              <a:rPr lang="nb-NO" dirty="0"/>
              <a:t>be om elevbevis for sportsfly. </a:t>
            </a:r>
          </a:p>
          <a:p>
            <a:r>
              <a:rPr lang="nb-NO" dirty="0"/>
              <a:t>Det har to års gyldighet.</a:t>
            </a:r>
          </a:p>
          <a:p>
            <a:endParaRPr lang="nb-NO" dirty="0"/>
          </a:p>
          <a:p>
            <a:r>
              <a:rPr lang="nb-NO" dirty="0"/>
              <a:t>Andre som vil ta prøver i TMS, og som </a:t>
            </a:r>
          </a:p>
          <a:p>
            <a:r>
              <a:rPr lang="nb-NO" dirty="0"/>
              <a:t>allerede er registrert i en eller annen </a:t>
            </a:r>
          </a:p>
          <a:p>
            <a:r>
              <a:rPr lang="nb-NO" dirty="0"/>
              <a:t>seksjon i NLF, behøver ikke gjøre dette.</a:t>
            </a:r>
          </a:p>
        </p:txBody>
      </p:sp>
    </p:spTree>
    <p:extLst>
      <p:ext uri="{BB962C8B-B14F-4D97-AF65-F5344CB8AC3E}">
        <p14:creationId xmlns:p14="http://schemas.microsoft.com/office/powerpoint/2010/main" val="3048312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Opprett nytt teorikurs</a:t>
            </a:r>
            <a:r>
              <a:rPr lang="nb-NO" sz="2400" b="1" dirty="0"/>
              <a:t> 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A805A354-7DE4-4CEE-9327-6DDF1759B7BD}"/>
              </a:ext>
            </a:extLst>
          </p:cNvPr>
          <p:cNvSpPr txBox="1"/>
          <p:nvPr/>
        </p:nvSpPr>
        <p:spPr>
          <a:xfrm>
            <a:off x="7522235" y="1077107"/>
            <a:ext cx="1798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dirty="0"/>
              <a:t>TMS.nlf.no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22E3E52-1884-4BEC-A9E6-FA7028DF3D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030" y="1849121"/>
            <a:ext cx="7201650" cy="3779520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29FD1597-36A1-4366-BA33-EB220E5C3D0F}"/>
              </a:ext>
            </a:extLst>
          </p:cNvPr>
          <p:cNvSpPr txBox="1"/>
          <p:nvPr/>
        </p:nvSpPr>
        <p:spPr>
          <a:xfrm>
            <a:off x="7003920" y="1867611"/>
            <a:ext cx="32442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b="1" dirty="0">
                <a:solidFill>
                  <a:schemeClr val="bg1"/>
                </a:solidFill>
              </a:rPr>
              <a:t>Skolesjef legger til elever slik</a:t>
            </a:r>
          </a:p>
        </p:txBody>
      </p:sp>
      <p:sp>
        <p:nvSpPr>
          <p:cNvPr id="8" name="Pil: ned 7">
            <a:extLst>
              <a:ext uri="{FF2B5EF4-FFF2-40B4-BE49-F238E27FC236}">
                <a16:creationId xmlns:a16="http://schemas.microsoft.com/office/drawing/2014/main" id="{01959EF5-5D19-4F2C-9425-1ABE54D303A3}"/>
              </a:ext>
            </a:extLst>
          </p:cNvPr>
          <p:cNvSpPr/>
          <p:nvPr/>
        </p:nvSpPr>
        <p:spPr>
          <a:xfrm>
            <a:off x="10216322" y="4760844"/>
            <a:ext cx="670560" cy="5842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73C78643-014B-49C5-95A4-71F7A01AAB4E}"/>
              </a:ext>
            </a:extLst>
          </p:cNvPr>
          <p:cNvSpPr txBox="1"/>
          <p:nvPr/>
        </p:nvSpPr>
        <p:spPr>
          <a:xfrm>
            <a:off x="1178560" y="1867611"/>
            <a:ext cx="2692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Elevene må først registreres i NLF/NIF som medlem av NLF og klubben.</a:t>
            </a:r>
          </a:p>
          <a:p>
            <a:endParaRPr lang="nb-NO" dirty="0"/>
          </a:p>
          <a:p>
            <a:r>
              <a:rPr lang="nb-NO" dirty="0"/>
              <a:t>Da blir de synlige for skolesjefen, som kan legge dem inn som deltakere i teorikurset.</a:t>
            </a:r>
          </a:p>
        </p:txBody>
      </p:sp>
    </p:spTree>
    <p:extLst>
      <p:ext uri="{BB962C8B-B14F-4D97-AF65-F5344CB8AC3E}">
        <p14:creationId xmlns:p14="http://schemas.microsoft.com/office/powerpoint/2010/main" val="1379364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Opprett nytt teorikurs</a:t>
            </a:r>
            <a:r>
              <a:rPr lang="nb-NO" sz="2400" b="1" dirty="0"/>
              <a:t> 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7E368171-31F6-461A-A63B-796DE0068978}"/>
              </a:ext>
            </a:extLst>
          </p:cNvPr>
          <p:cNvSpPr/>
          <p:nvPr/>
        </p:nvSpPr>
        <p:spPr>
          <a:xfrm>
            <a:off x="1613142" y="2990167"/>
            <a:ext cx="3157268" cy="19527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204DDF93-DD3C-4F1D-A847-8F7072128054}"/>
              </a:ext>
            </a:extLst>
          </p:cNvPr>
          <p:cNvSpPr txBox="1"/>
          <p:nvPr/>
        </p:nvSpPr>
        <p:spPr>
          <a:xfrm>
            <a:off x="2024335" y="3108763"/>
            <a:ext cx="23348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000" dirty="0">
                <a:solidFill>
                  <a:schemeClr val="bg1"/>
                </a:solidFill>
              </a:rPr>
              <a:t>Teorikurs</a:t>
            </a:r>
          </a:p>
          <a:p>
            <a:pPr algn="ctr"/>
            <a:r>
              <a:rPr lang="nb-NO" sz="2400" dirty="0">
                <a:solidFill>
                  <a:schemeClr val="bg1"/>
                </a:solidFill>
              </a:rPr>
              <a:t>Start dato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A805A354-7DE4-4CEE-9327-6DDF1759B7BD}"/>
              </a:ext>
            </a:extLst>
          </p:cNvPr>
          <p:cNvSpPr txBox="1"/>
          <p:nvPr/>
        </p:nvSpPr>
        <p:spPr>
          <a:xfrm>
            <a:off x="7522235" y="1077107"/>
            <a:ext cx="1798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dirty="0"/>
              <a:t>TMS.nlf.no</a:t>
            </a:r>
          </a:p>
        </p:txBody>
      </p:sp>
      <p:sp>
        <p:nvSpPr>
          <p:cNvPr id="9" name="Pil: venstre 8">
            <a:extLst>
              <a:ext uri="{FF2B5EF4-FFF2-40B4-BE49-F238E27FC236}">
                <a16:creationId xmlns:a16="http://schemas.microsoft.com/office/drawing/2014/main" id="{C10CE1DD-B301-4EE6-9620-CCBF6449567E}"/>
              </a:ext>
            </a:extLst>
          </p:cNvPr>
          <p:cNvSpPr/>
          <p:nvPr/>
        </p:nvSpPr>
        <p:spPr>
          <a:xfrm>
            <a:off x="4946191" y="2971800"/>
            <a:ext cx="914400" cy="457200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29FD1597-36A1-4366-BA33-EB220E5C3D0F}"/>
              </a:ext>
            </a:extLst>
          </p:cNvPr>
          <p:cNvSpPr txBox="1"/>
          <p:nvPr/>
        </p:nvSpPr>
        <p:spPr>
          <a:xfrm>
            <a:off x="4770410" y="2159998"/>
            <a:ext cx="38944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dirty="0"/>
              <a:t>Skolesjef legger til elever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060987AF-5DA3-4151-84A8-688F5C721DE4}"/>
              </a:ext>
            </a:extLst>
          </p:cNvPr>
          <p:cNvSpPr txBox="1"/>
          <p:nvPr/>
        </p:nvSpPr>
        <p:spPr>
          <a:xfrm>
            <a:off x="5860591" y="2967335"/>
            <a:ext cx="2109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/>
              <a:t>Anders Hansen</a:t>
            </a:r>
          </a:p>
        </p:txBody>
      </p:sp>
      <p:sp>
        <p:nvSpPr>
          <p:cNvPr id="12" name="Pil: venstre 11">
            <a:extLst>
              <a:ext uri="{FF2B5EF4-FFF2-40B4-BE49-F238E27FC236}">
                <a16:creationId xmlns:a16="http://schemas.microsoft.com/office/drawing/2014/main" id="{59498FB8-4178-46E2-8241-C3511E521F17}"/>
              </a:ext>
            </a:extLst>
          </p:cNvPr>
          <p:cNvSpPr/>
          <p:nvPr/>
        </p:nvSpPr>
        <p:spPr>
          <a:xfrm>
            <a:off x="5181600" y="3421004"/>
            <a:ext cx="914400" cy="457200"/>
          </a:xfrm>
          <a:prstGeom prst="lef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09412AE7-4AC7-4DAE-BA82-16B04DC6E3F1}"/>
              </a:ext>
            </a:extLst>
          </p:cNvPr>
          <p:cNvSpPr txBox="1"/>
          <p:nvPr/>
        </p:nvSpPr>
        <p:spPr>
          <a:xfrm>
            <a:off x="6096000" y="3416539"/>
            <a:ext cx="1877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/>
              <a:t>Peter Carlsen</a:t>
            </a:r>
          </a:p>
        </p:txBody>
      </p:sp>
      <p:sp>
        <p:nvSpPr>
          <p:cNvPr id="14" name="Pil: venstre 13">
            <a:extLst>
              <a:ext uri="{FF2B5EF4-FFF2-40B4-BE49-F238E27FC236}">
                <a16:creationId xmlns:a16="http://schemas.microsoft.com/office/drawing/2014/main" id="{73D8D5E5-78BA-4689-A07D-574657EF45E0}"/>
              </a:ext>
            </a:extLst>
          </p:cNvPr>
          <p:cNvSpPr/>
          <p:nvPr/>
        </p:nvSpPr>
        <p:spPr>
          <a:xfrm>
            <a:off x="5417009" y="3870208"/>
            <a:ext cx="914400" cy="457200"/>
          </a:xfrm>
          <a:prstGeom prst="lef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31C45BCA-82CA-49FE-8713-7D603B6C8E17}"/>
              </a:ext>
            </a:extLst>
          </p:cNvPr>
          <p:cNvSpPr txBox="1"/>
          <p:nvPr/>
        </p:nvSpPr>
        <p:spPr>
          <a:xfrm>
            <a:off x="6331409" y="3865743"/>
            <a:ext cx="2315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/>
              <a:t>Henrik Svendsen</a:t>
            </a:r>
          </a:p>
        </p:txBody>
      </p:sp>
      <p:sp>
        <p:nvSpPr>
          <p:cNvPr id="16" name="Pil: venstre 15">
            <a:extLst>
              <a:ext uri="{FF2B5EF4-FFF2-40B4-BE49-F238E27FC236}">
                <a16:creationId xmlns:a16="http://schemas.microsoft.com/office/drawing/2014/main" id="{4292F54C-6E51-402D-AE42-6761A07EAE07}"/>
              </a:ext>
            </a:extLst>
          </p:cNvPr>
          <p:cNvSpPr/>
          <p:nvPr/>
        </p:nvSpPr>
        <p:spPr>
          <a:xfrm>
            <a:off x="5641179" y="4335526"/>
            <a:ext cx="914400" cy="457200"/>
          </a:xfrm>
          <a:prstGeom prst="lef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8B2A0C4A-2397-4BAE-9678-55ED759A68A9}"/>
              </a:ext>
            </a:extLst>
          </p:cNvPr>
          <p:cNvSpPr txBox="1"/>
          <p:nvPr/>
        </p:nvSpPr>
        <p:spPr>
          <a:xfrm>
            <a:off x="6555579" y="4331061"/>
            <a:ext cx="1976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/>
              <a:t>Charles White</a:t>
            </a:r>
          </a:p>
        </p:txBody>
      </p:sp>
      <p:sp>
        <p:nvSpPr>
          <p:cNvPr id="18" name="Pil: venstre 17">
            <a:extLst>
              <a:ext uri="{FF2B5EF4-FFF2-40B4-BE49-F238E27FC236}">
                <a16:creationId xmlns:a16="http://schemas.microsoft.com/office/drawing/2014/main" id="{B1452F18-9D98-49F9-8BDB-C276565176D5}"/>
              </a:ext>
            </a:extLst>
          </p:cNvPr>
          <p:cNvSpPr/>
          <p:nvPr/>
        </p:nvSpPr>
        <p:spPr>
          <a:xfrm>
            <a:off x="5981788" y="4768616"/>
            <a:ext cx="914400" cy="457200"/>
          </a:xfrm>
          <a:prstGeom prst="lef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4DC70254-6168-47D5-B50F-626D637A6799}"/>
              </a:ext>
            </a:extLst>
          </p:cNvPr>
          <p:cNvSpPr txBox="1"/>
          <p:nvPr/>
        </p:nvSpPr>
        <p:spPr>
          <a:xfrm>
            <a:off x="6896188" y="4764151"/>
            <a:ext cx="2819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/>
              <a:t>Bjørn Christiansen</a:t>
            </a:r>
          </a:p>
        </p:txBody>
      </p:sp>
    </p:spTree>
    <p:extLst>
      <p:ext uri="{BB962C8B-B14F-4D97-AF65-F5344CB8AC3E}">
        <p14:creationId xmlns:p14="http://schemas.microsoft.com/office/powerpoint/2010/main" val="3710868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WGos3nXuz-XQy3HvrhjfIw&quot;,&quot;gi&quot;:&quot;baLuB68bWltfw5SejOjx7w&quot;,&quot;ti&quot;:&quot;characters&quot;,&quot;vs&quot;:{&quot;f&quot;:[833,810],&quot;i&quot;:{&quot;d&quot;:&quot;WGos3nXuz-XQy3HvrhjfIw&quot;,&quot;p&quot;:true}}}"/>
</p:tagLst>
</file>

<file path=ppt/theme/theme1.xml><?xml version="1.0" encoding="utf-8"?>
<a:theme xmlns:a="http://schemas.openxmlformats.org/drawingml/2006/main" name="Retrospekt">
  <a:themeElements>
    <a:clrScheme name="Retrospek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6793</TotalTime>
  <Words>1240</Words>
  <Application>Microsoft Office PowerPoint</Application>
  <PresentationFormat>Widescreen</PresentationFormat>
  <Paragraphs>239</Paragraphs>
  <Slides>32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Retrospekt</vt:lpstr>
      <vt:lpstr>TMS teorikurs med eksamen  nytt fra 2022</vt:lpstr>
      <vt:lpstr>Opprett nytt teorikurs </vt:lpstr>
      <vt:lpstr>Før du fortsetter:</vt:lpstr>
      <vt:lpstr>Funksjoner som trengs</vt:lpstr>
      <vt:lpstr>Funksjoner som trengs</vt:lpstr>
      <vt:lpstr>Opprett nytt teorikurs </vt:lpstr>
      <vt:lpstr>Opprett nytt teorikurs </vt:lpstr>
      <vt:lpstr>Opprett nytt teorikurs </vt:lpstr>
      <vt:lpstr>Opprett nytt teorikurs </vt:lpstr>
      <vt:lpstr>Opprett nytt teorikurs </vt:lpstr>
      <vt:lpstr>Opprett nytt teorikurs </vt:lpstr>
      <vt:lpstr>Teorikurs </vt:lpstr>
      <vt:lpstr>Opprett nytt teorikurs </vt:lpstr>
      <vt:lpstr>Registrerer de som deltar</vt:lpstr>
      <vt:lpstr>Klikk på varigheten til skoletimene</vt:lpstr>
      <vt:lpstr>Opprett nytt teorikurs </vt:lpstr>
      <vt:lpstr>Opprett nytt teorikurs </vt:lpstr>
      <vt:lpstr>Opprett nytt teorikurs </vt:lpstr>
      <vt:lpstr>Oppmelding til progsjekk</vt:lpstr>
      <vt:lpstr>Oppmelding til progsjekk</vt:lpstr>
      <vt:lpstr>Oppmelding til progsjekk</vt:lpstr>
      <vt:lpstr>Oppmelding til progsjekk</vt:lpstr>
      <vt:lpstr>Oppmelding til progsjekk</vt:lpstr>
      <vt:lpstr>Oppmelding til progsjekk</vt:lpstr>
      <vt:lpstr>Oppmelding til eksamen</vt:lpstr>
      <vt:lpstr>Oppmelding til eksamen</vt:lpstr>
      <vt:lpstr>Oppmelding til eksamen</vt:lpstr>
      <vt:lpstr>Oppmelding til eksamen</vt:lpstr>
      <vt:lpstr>Eksamen</vt:lpstr>
      <vt:lpstr>Eksamensoversikt</vt:lpstr>
      <vt:lpstr>Om eksamen</vt:lpstr>
      <vt:lpstr>Avslutning - nytt teorikurs </vt:lpstr>
    </vt:vector>
  </TitlesOfParts>
  <Company>Avinor 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Holm, Roger</dc:creator>
  <cp:lastModifiedBy>Roger Holm</cp:lastModifiedBy>
  <cp:revision>65</cp:revision>
  <dcterms:created xsi:type="dcterms:W3CDTF">2018-09-05T17:20:39Z</dcterms:created>
  <dcterms:modified xsi:type="dcterms:W3CDTF">2022-10-25T07:08:56Z</dcterms:modified>
</cp:coreProperties>
</file>