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2" r:id="rId1"/>
  </p:sldMasterIdLst>
  <p:notesMasterIdLst>
    <p:notesMasterId r:id="rId12"/>
  </p:notesMasterIdLst>
  <p:sldIdLst>
    <p:sldId id="256" r:id="rId2"/>
    <p:sldId id="510" r:id="rId3"/>
    <p:sldId id="349" r:id="rId4"/>
    <p:sldId id="311" r:id="rId5"/>
    <p:sldId id="342" r:id="rId6"/>
    <p:sldId id="524" r:id="rId7"/>
    <p:sldId id="525" r:id="rId8"/>
    <p:sldId id="291" r:id="rId9"/>
    <p:sldId id="523" r:id="rId10"/>
    <p:sldId id="526" r:id="rId11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19666D-7D6D-4079-843A-2DEEDDC0D8DF}" v="26" dt="2026-05-01T09:37:04.6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4" y="9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er Holm" userId="beaa29a7e583b333" providerId="LiveId" clId="{CCC10234-AD11-498B-A15A-24F543059D9D}"/>
    <pc:docChg chg="modSld">
      <pc:chgData name="Roger Holm" userId="beaa29a7e583b333" providerId="LiveId" clId="{CCC10234-AD11-498B-A15A-24F543059D9D}" dt="2026-05-01T10:25:05.436" v="73" actId="20577"/>
      <pc:docMkLst>
        <pc:docMk/>
      </pc:docMkLst>
      <pc:sldChg chg="modSp mod">
        <pc:chgData name="Roger Holm" userId="beaa29a7e583b333" providerId="LiveId" clId="{CCC10234-AD11-498B-A15A-24F543059D9D}" dt="2026-05-01T10:25:05.436" v="73" actId="20577"/>
        <pc:sldMkLst>
          <pc:docMk/>
          <pc:sldMk cId="1239784010" sldId="291"/>
        </pc:sldMkLst>
        <pc:spChg chg="mod">
          <ac:chgData name="Roger Holm" userId="beaa29a7e583b333" providerId="LiveId" clId="{CCC10234-AD11-498B-A15A-24F543059D9D}" dt="2026-05-01T10:25:05.436" v="73" actId="20577"/>
          <ac:spMkLst>
            <pc:docMk/>
            <pc:sldMk cId="1239784010" sldId="291"/>
            <ac:spMk id="8" creationId="{CCD048E5-B8A7-455B-97D6-E400E86FA0D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A5B82-F93D-40AA-AB57-09120F61D42A}" type="datetimeFigureOut">
              <a:rPr lang="nb-NO" smtClean="0"/>
              <a:t>01.05.2026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9CAE8B-37D2-40AF-AA6D-9C24E072F1B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03768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b-NO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b-NO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3146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5897684"/>
            <a:ext cx="2472271" cy="365125"/>
          </a:xfrm>
          <a:prstGeom prst="rect">
            <a:avLst/>
          </a:prstGeom>
        </p:spPr>
        <p:txBody>
          <a:bodyPr/>
          <a:lstStyle/>
          <a:p>
            <a:fld id="{25540977-DF1E-4E44-8DD4-22D0377BB07D}" type="datetimeFigureOut">
              <a:rPr lang="nb-NO" smtClean="0"/>
              <a:t>01.05.2026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768037" y="5890242"/>
            <a:ext cx="3062068" cy="365125"/>
          </a:xfrm>
          <a:prstGeom prst="rect">
            <a:avLst/>
          </a:prstGeom>
        </p:spPr>
        <p:txBody>
          <a:bodyPr/>
          <a:lstStyle>
            <a:lvl1pPr>
              <a:defRPr sz="1400" b="1"/>
            </a:lvl1pPr>
          </a:lstStyle>
          <a:p>
            <a:r>
              <a:rPr lang="nb-NO" dirty="0"/>
              <a:t>NLF/Mikroflyseksjonen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73902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7280" y="5897684"/>
            <a:ext cx="2472271" cy="365125"/>
          </a:xfrm>
          <a:prstGeom prst="rect">
            <a:avLst/>
          </a:prstGeom>
        </p:spPr>
        <p:txBody>
          <a:bodyPr/>
          <a:lstStyle/>
          <a:p>
            <a:fld id="{25540977-DF1E-4E44-8DD4-22D0377BB07D}" type="datetimeFigureOut">
              <a:rPr lang="nb-NO" smtClean="0"/>
              <a:t>01.05.2026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68037" y="5890242"/>
            <a:ext cx="3062068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fld id="{747275A2-A5A8-4A89-B323-B0CB14DC6B7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0977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13746"/>
            <a:ext cx="12192000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b-NO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b-NO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b-NO" dirty="0"/>
              <a:t>Sport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  <a:endParaRPr lang="en-US" dirty="0"/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9843655" y="6413747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b-NO"/>
            </a:defPPr>
            <a:lvl1pPr marL="0" algn="r" defTabSz="9144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400" dirty="0">
                <a:solidFill>
                  <a:schemeClr val="bg1"/>
                </a:solidFill>
              </a:rPr>
              <a:t>Side </a:t>
            </a:r>
            <a:fld id="{747275A2-A5A8-4A89-B323-B0CB14DC6B78}" type="slidenum">
              <a:rPr lang="nb-NO" sz="1400" smtClean="0">
                <a:solidFill>
                  <a:schemeClr val="bg1"/>
                </a:solidFill>
              </a:rPr>
              <a:pPr/>
              <a:t>‹#›</a:t>
            </a:fld>
            <a:r>
              <a:rPr lang="nb-NO" sz="1400" dirty="0">
                <a:solidFill>
                  <a:schemeClr val="bg1"/>
                </a:solidFill>
              </a:rPr>
              <a:t> av 10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4256116" y="6400314"/>
            <a:ext cx="34137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b-NO"/>
            </a:defPPr>
            <a:lvl1pPr marL="0" algn="r" defTabSz="9144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b-NO" sz="1400" dirty="0">
                <a:solidFill>
                  <a:schemeClr val="bg1"/>
                </a:solidFill>
              </a:rPr>
              <a:t>Veiledning til teoriutdanning og prøver</a:t>
            </a:r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1097280" y="6413746"/>
            <a:ext cx="24661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b-NO"/>
            </a:defPPr>
            <a:lvl1pPr marL="0" algn="r" defTabSz="9144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b-NO" sz="1400" dirty="0">
                <a:solidFill>
                  <a:schemeClr val="bg1"/>
                </a:solidFill>
              </a:rPr>
              <a:t>Mai 2026</a:t>
            </a:r>
          </a:p>
        </p:txBody>
      </p:sp>
      <p:pic>
        <p:nvPicPr>
          <p:cNvPr id="5" name="Bilde 4" descr="Sporty Flex Jￃﾶnen&#10;&#10;KI-generert innhold kan være feil.">
            <a:extLst>
              <a:ext uri="{FF2B5EF4-FFF2-40B4-BE49-F238E27FC236}">
                <a16:creationId xmlns:a16="http://schemas.microsoft.com/office/drawing/2014/main" id="{F63E69B4-AED0-7F13-6F7B-FC0AF50C711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3299" y="270154"/>
            <a:ext cx="2099734" cy="456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95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8" r:id="rId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b="1" dirty="0"/>
              <a:t>Om teoriprøver</a:t>
            </a:r>
            <a:r>
              <a:rPr lang="nb-NO" sz="4400" b="1" dirty="0"/>
              <a:t> </a:t>
            </a:r>
            <a:br>
              <a:rPr lang="nb-NO" sz="4400" b="1" dirty="0"/>
            </a:br>
            <a:r>
              <a:rPr lang="nb-NO" sz="4400" b="1" dirty="0"/>
              <a:t>og flygebeviset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err="1"/>
              <a:t>SPORTSflyseksjonen</a:t>
            </a:r>
            <a:endParaRPr lang="nb-NO" dirty="0"/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4099C8A8-4F36-B127-1418-B4E8C24D0824}"/>
              </a:ext>
            </a:extLst>
          </p:cNvPr>
          <p:cNvSpPr txBox="1"/>
          <p:nvPr/>
        </p:nvSpPr>
        <p:spPr>
          <a:xfrm>
            <a:off x="5025267" y="6407555"/>
            <a:ext cx="2465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solidFill>
                  <a:schemeClr val="bg1"/>
                </a:solidFill>
              </a:rPr>
              <a:t>Norges luftsportforbund</a:t>
            </a:r>
          </a:p>
        </p:txBody>
      </p:sp>
    </p:spTree>
    <p:extLst>
      <p:ext uri="{BB962C8B-B14F-4D97-AF65-F5344CB8AC3E}">
        <p14:creationId xmlns:p14="http://schemas.microsoft.com/office/powerpoint/2010/main" val="3370757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0E8B4-264E-8DAA-82CF-DE425D20F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C1CA185E-1998-7E1B-79D9-612310EBF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4311" y="1618608"/>
            <a:ext cx="10007379" cy="1643881"/>
          </a:xfrm>
        </p:spPr>
        <p:txBody>
          <a:bodyPr>
            <a:normAutofit/>
          </a:bodyPr>
          <a:lstStyle/>
          <a:p>
            <a:pPr lvl="0" algn="ctr"/>
            <a:endParaRPr lang="nb-NO" dirty="0"/>
          </a:p>
          <a:p>
            <a:pPr lvl="0" algn="ctr"/>
            <a:r>
              <a:rPr lang="nb-NO" b="1" dirty="0"/>
              <a:t>─ SLUTT ─</a:t>
            </a:r>
            <a:endParaRPr lang="en-US" b="1" dirty="0"/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D2108FE2-CD3C-EF8E-6C13-FCA65DD2117B}"/>
              </a:ext>
            </a:extLst>
          </p:cNvPr>
          <p:cNvSpPr txBox="1"/>
          <p:nvPr/>
        </p:nvSpPr>
        <p:spPr>
          <a:xfrm>
            <a:off x="864000" y="648000"/>
            <a:ext cx="1051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b="1" dirty="0"/>
              <a:t>Teoriprøver og flygebeviset</a:t>
            </a:r>
          </a:p>
        </p:txBody>
      </p:sp>
    </p:spTree>
    <p:extLst>
      <p:ext uri="{BB962C8B-B14F-4D97-AF65-F5344CB8AC3E}">
        <p14:creationId xmlns:p14="http://schemas.microsoft.com/office/powerpoint/2010/main" val="2964849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428CBF52-BCE9-49B9-850F-12599F43D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4311" y="1436575"/>
            <a:ext cx="9860444" cy="42532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Utdanningen må foregå i en sportsflyklubb med gyldig skoletillatelse.  Teorikurset består av ni fag jf. SFHB 4.4.3, og du må bestå eksamen i alle fagene:</a:t>
            </a:r>
          </a:p>
          <a:p>
            <a:pPr marL="0" indent="0">
              <a:buNone/>
            </a:pPr>
            <a:endParaRPr lang="nb-NO" dirty="0"/>
          </a:p>
          <a:p>
            <a:pPr marL="457200" lvl="1" indent="0">
              <a:buNone/>
            </a:pPr>
            <a:r>
              <a:rPr lang="nb-NO" sz="2000" dirty="0"/>
              <a:t>1.	ALW - Lover og bestemmelser </a:t>
            </a:r>
          </a:p>
          <a:p>
            <a:pPr marL="457200" lvl="1" indent="0">
              <a:buNone/>
            </a:pPr>
            <a:r>
              <a:rPr lang="nb-NO" sz="2000" dirty="0"/>
              <a:t>2.	MYB - Menneskelige ytelser og begrensninger </a:t>
            </a:r>
          </a:p>
          <a:p>
            <a:pPr marL="457200" lvl="1" indent="0">
              <a:buNone/>
            </a:pPr>
            <a:r>
              <a:rPr lang="nb-NO" sz="2000" dirty="0"/>
              <a:t>3.	MET - Meteorologi</a:t>
            </a:r>
          </a:p>
          <a:p>
            <a:pPr marL="457200" lvl="1" indent="0">
              <a:buNone/>
            </a:pPr>
            <a:r>
              <a:rPr lang="nb-NO" sz="2000" dirty="0"/>
              <a:t>4.	COM - </a:t>
            </a:r>
            <a:r>
              <a:rPr lang="nb-NO" sz="2000" dirty="0" err="1"/>
              <a:t>Flytelefoni</a:t>
            </a:r>
            <a:endParaRPr lang="nb-NO" sz="2000" dirty="0"/>
          </a:p>
          <a:p>
            <a:pPr marL="457200" lvl="1" indent="0">
              <a:buNone/>
            </a:pPr>
            <a:r>
              <a:rPr lang="nb-NO" sz="2000" dirty="0"/>
              <a:t>5.	POF - </a:t>
            </a:r>
            <a:r>
              <a:rPr lang="nb-NO" sz="2000" dirty="0" err="1"/>
              <a:t>Flygeteori</a:t>
            </a:r>
            <a:endParaRPr lang="nb-NO" sz="2000" dirty="0"/>
          </a:p>
          <a:p>
            <a:pPr marL="457200" lvl="1" indent="0">
              <a:buNone/>
            </a:pPr>
            <a:r>
              <a:rPr lang="nb-NO" sz="2000" dirty="0"/>
              <a:t>6.	OPR - Operasjonelle prosedyrer</a:t>
            </a:r>
          </a:p>
          <a:p>
            <a:pPr marL="457200" lvl="1" indent="0">
              <a:buNone/>
            </a:pPr>
            <a:r>
              <a:rPr lang="nb-NO" sz="2000" dirty="0"/>
              <a:t>7.	FPP - Ytelser og </a:t>
            </a:r>
            <a:r>
              <a:rPr lang="nb-NO" sz="2000" dirty="0" err="1"/>
              <a:t>flygeplanlegging</a:t>
            </a:r>
            <a:endParaRPr lang="nb-NO" sz="2000" dirty="0"/>
          </a:p>
          <a:p>
            <a:pPr marL="457200" lvl="1" indent="0">
              <a:buNone/>
            </a:pPr>
            <a:r>
              <a:rPr lang="nb-NO" sz="2000" dirty="0"/>
              <a:t>8.	AGK - Fly- og motorlære</a:t>
            </a:r>
          </a:p>
          <a:p>
            <a:pPr marL="457200" lvl="1" indent="0">
              <a:buNone/>
            </a:pPr>
            <a:r>
              <a:rPr lang="nb-NO" sz="2000" dirty="0"/>
              <a:t>9.	NAV - Navigasjon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03A85664-F76D-4B28-8645-4215BDF3F691}"/>
              </a:ext>
            </a:extLst>
          </p:cNvPr>
          <p:cNvSpPr txBox="1"/>
          <p:nvPr/>
        </p:nvSpPr>
        <p:spPr>
          <a:xfrm>
            <a:off x="864000" y="673762"/>
            <a:ext cx="1051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b="1" dirty="0"/>
              <a:t>Utdanning</a:t>
            </a:r>
          </a:p>
        </p:txBody>
      </p:sp>
    </p:spTree>
    <p:extLst>
      <p:ext uri="{BB962C8B-B14F-4D97-AF65-F5344CB8AC3E}">
        <p14:creationId xmlns:p14="http://schemas.microsoft.com/office/powerpoint/2010/main" val="115226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Sylinder 2">
            <a:extLst>
              <a:ext uri="{FF2B5EF4-FFF2-40B4-BE49-F238E27FC236}">
                <a16:creationId xmlns:a16="http://schemas.microsoft.com/office/drawing/2014/main" id="{03A85664-F76D-4B28-8645-4215BDF3F691}"/>
              </a:ext>
            </a:extLst>
          </p:cNvPr>
          <p:cNvSpPr txBox="1"/>
          <p:nvPr/>
        </p:nvSpPr>
        <p:spPr>
          <a:xfrm>
            <a:off x="640080" y="214378"/>
            <a:ext cx="4368602" cy="771392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nb-NO" sz="5400" b="1" noProof="0" dirty="0">
                <a:latin typeface="+mj-lt"/>
                <a:ea typeface="+mj-ea"/>
                <a:cs typeface="+mj-cs"/>
              </a:rPr>
              <a:t>Teorikurs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428CBF52-BCE9-49B9-850F-12599F43D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985769"/>
            <a:ext cx="4671622" cy="5237231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buNone/>
            </a:pPr>
            <a:r>
              <a:rPr lang="nb-NO" noProof="0" dirty="0"/>
              <a:t>Sportsflyklubber som tilbyr kurs og utdanning til flygebevis skal ha gyldig skoletillatelse og er ansvarlig for at elevene får en tilfredsstillende teoretisk utdanning. </a:t>
            </a:r>
          </a:p>
          <a:p>
            <a:r>
              <a:rPr lang="nb-NO" noProof="0" dirty="0"/>
              <a:t>Flyskolen fastsetter selv hvilke av fire undervisningsformer som skolen benytter: </a:t>
            </a:r>
            <a:br>
              <a:rPr lang="nb-NO" noProof="0" dirty="0"/>
            </a:br>
            <a:br>
              <a:rPr lang="nb-NO" noProof="0" dirty="0"/>
            </a:br>
            <a:r>
              <a:rPr lang="nb-NO" noProof="0" dirty="0"/>
              <a:t>1) Selvstudium </a:t>
            </a:r>
            <a:br>
              <a:rPr lang="nb-NO" noProof="0" dirty="0"/>
            </a:br>
            <a:r>
              <a:rPr lang="nb-NO" noProof="0" dirty="0"/>
              <a:t>2) Klasseromsundervisning </a:t>
            </a:r>
            <a:br>
              <a:rPr lang="nb-NO" noProof="0" dirty="0"/>
            </a:br>
            <a:r>
              <a:rPr lang="nb-NO" noProof="0" dirty="0"/>
              <a:t>3) Fjernundervisning </a:t>
            </a:r>
            <a:br>
              <a:rPr lang="nb-NO" noProof="0" dirty="0"/>
            </a:br>
            <a:r>
              <a:rPr lang="nb-NO" noProof="0" dirty="0"/>
              <a:t>4) Instruksjon én til én</a:t>
            </a:r>
          </a:p>
          <a:p>
            <a:r>
              <a:rPr lang="nb-NO" noProof="0" dirty="0"/>
              <a:t>Kursets varighet er estimert til 80 timer studietid inkludert minst 16 timers klasserom/online undervisning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C39D8DAE-E7F9-4FE3-B5E8-A39B405CDBE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66" r="-2" b="14768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289101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428CBF52-BCE9-49B9-850F-12599F43D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000" y="1513329"/>
            <a:ext cx="9999109" cy="3320604"/>
          </a:xfrm>
        </p:spPr>
        <p:txBody>
          <a:bodyPr>
            <a:normAutofit/>
          </a:bodyPr>
          <a:lstStyle/>
          <a:p>
            <a:r>
              <a:rPr lang="nb-NO" dirty="0"/>
              <a:t>Du kan kun ta prøven om du har fått godkjennelse av skolen du går på. </a:t>
            </a:r>
          </a:p>
          <a:p>
            <a:r>
              <a:rPr lang="nb-NO" dirty="0"/>
              <a:t>Denne godkjennelsen får du etter at du har utført studieprogrammet, og bestått progresjonsprøvene.</a:t>
            </a:r>
          </a:p>
          <a:p>
            <a:r>
              <a:rPr lang="nb-NO" dirty="0"/>
              <a:t>Denne godkjennelsen er gyldig i 12 måneder, dersom du ikke har tatt minst én prøve i denne perioden, må skolen du går på vurdere om du trenger ytterligere opplæring (repetisjon)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03A85664-F76D-4B28-8645-4215BDF3F691}"/>
              </a:ext>
            </a:extLst>
          </p:cNvPr>
          <p:cNvSpPr txBox="1"/>
          <p:nvPr/>
        </p:nvSpPr>
        <p:spPr>
          <a:xfrm>
            <a:off x="864000" y="648000"/>
            <a:ext cx="1051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b="1" dirty="0"/>
              <a:t>Teoriprøve for Flygebevis med flygerettighet</a:t>
            </a:r>
          </a:p>
        </p:txBody>
      </p:sp>
    </p:spTree>
    <p:extLst>
      <p:ext uri="{BB962C8B-B14F-4D97-AF65-F5344CB8AC3E}">
        <p14:creationId xmlns:p14="http://schemas.microsoft.com/office/powerpoint/2010/main" val="2360153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428CBF52-BCE9-49B9-850F-12599F43D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5408"/>
            <a:ext cx="10007379" cy="42532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Teoretiske prøver og eksamen består av </a:t>
            </a:r>
            <a:r>
              <a:rPr lang="nb-NO" dirty="0" err="1"/>
              <a:t>flervalgsspørsmål</a:t>
            </a:r>
            <a:r>
              <a:rPr lang="nb-NO" dirty="0"/>
              <a:t>. </a:t>
            </a:r>
          </a:p>
          <a:p>
            <a:pPr marL="514350" indent="-514350">
              <a:buClr>
                <a:schemeClr val="tx1"/>
              </a:buClr>
              <a:buAutoNum type="alphaLcParenR"/>
            </a:pPr>
            <a:r>
              <a:rPr lang="nb-NO" dirty="0"/>
              <a:t>Flyskolen skal sjekke at kunnskapsnivået er tilfredsstillende i hvert fag før påmelding til eksamen jf. SFHB 4.4.2 bokstav d </a:t>
            </a:r>
          </a:p>
          <a:p>
            <a:pPr marL="514350" indent="-514350">
              <a:buClr>
                <a:schemeClr val="tx1"/>
              </a:buClr>
              <a:buAutoNum type="alphaLcParenR"/>
            </a:pPr>
            <a:r>
              <a:rPr lang="nb-NO" dirty="0"/>
              <a:t>Flyskolen melder opp eleven til elektronisk eksamen på TMS. Eksamen startes av en eksamenskontrollant, og holdes på en måte som ivaretar krav til </a:t>
            </a:r>
            <a:r>
              <a:rPr lang="nb-NO" dirty="0" err="1"/>
              <a:t>notoritet</a:t>
            </a:r>
            <a:r>
              <a:rPr lang="nb-NO" dirty="0"/>
              <a:t>. Det innebærer at eleven ikke skal bruke hjelpemidler, og tilmålt tid skal ikke overskrides. </a:t>
            </a:r>
          </a:p>
          <a:p>
            <a:pPr marL="514350" indent="-514350">
              <a:buClr>
                <a:schemeClr val="tx1"/>
              </a:buClr>
              <a:buAutoNum type="alphaLcParenR"/>
            </a:pPr>
            <a:r>
              <a:rPr lang="nb-NO" dirty="0"/>
              <a:t>Det kreves minst 75 prosent riktig svar i hvert fag for å bestå prøven </a:t>
            </a:r>
          </a:p>
          <a:p>
            <a:pPr marL="514350" indent="-514350">
              <a:buClr>
                <a:schemeClr val="tx1"/>
              </a:buClr>
              <a:buAutoNum type="alphaLcParenR"/>
            </a:pPr>
            <a:r>
              <a:rPr lang="nb-NO" dirty="0"/>
              <a:t>Beståtte teoriprøver er gyldige i to år, regnet fra første avlagte prøve </a:t>
            </a:r>
          </a:p>
          <a:p>
            <a:pPr marL="514350" indent="-514350">
              <a:buClr>
                <a:schemeClr val="tx1"/>
              </a:buClr>
              <a:buAutoNum type="alphaLcParenR"/>
            </a:pPr>
            <a:r>
              <a:rPr lang="nb-NO" dirty="0"/>
              <a:t>Dersom gyldigheten på teoretiske prøver går ut på dato kan fagene fornyes hver for seg for nye to år ved at flyskolen melder opp eleven til elektronisk eksamen på TMS.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03A85664-F76D-4B28-8645-4215BDF3F691}"/>
              </a:ext>
            </a:extLst>
          </p:cNvPr>
          <p:cNvSpPr txBox="1"/>
          <p:nvPr/>
        </p:nvSpPr>
        <p:spPr>
          <a:xfrm>
            <a:off x="864000" y="648000"/>
            <a:ext cx="1051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b="1" dirty="0"/>
              <a:t>SFHB 4.4.5 – Teoriprøver og eksamen</a:t>
            </a:r>
          </a:p>
        </p:txBody>
      </p:sp>
    </p:spTree>
    <p:extLst>
      <p:ext uri="{BB962C8B-B14F-4D97-AF65-F5344CB8AC3E}">
        <p14:creationId xmlns:p14="http://schemas.microsoft.com/office/powerpoint/2010/main" val="647723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53DF9-63FF-5C34-BBA7-4CA98F248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6A27F3E5-366F-EA0A-8186-E7197326D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000" y="1404119"/>
            <a:ext cx="10007379" cy="42532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Hensikten</a:t>
            </a:r>
            <a:r>
              <a:rPr lang="en-US" dirty="0"/>
              <a:t> med </a:t>
            </a:r>
            <a:r>
              <a:rPr lang="en-US" dirty="0" err="1"/>
              <a:t>bestemmelsen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SFHB 4.4.5 </a:t>
            </a:r>
            <a:r>
              <a:rPr lang="en-US" dirty="0" err="1"/>
              <a:t>bokstav</a:t>
            </a:r>
            <a:r>
              <a:rPr lang="en-US" dirty="0"/>
              <a:t> d er at alle </a:t>
            </a:r>
            <a:r>
              <a:rPr lang="en-US" dirty="0" err="1"/>
              <a:t>prøvene</a:t>
            </a:r>
            <a:r>
              <a:rPr lang="en-US" dirty="0"/>
              <a:t> </a:t>
            </a:r>
            <a:r>
              <a:rPr lang="en-US" dirty="0" err="1"/>
              <a:t>skal</a:t>
            </a:r>
            <a:r>
              <a:rPr lang="en-US" dirty="0"/>
              <a:t> </a:t>
            </a:r>
            <a:r>
              <a:rPr lang="en-US" dirty="0" err="1"/>
              <a:t>tas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sammenheng</a:t>
            </a:r>
            <a:r>
              <a:rPr lang="en-US" dirty="0"/>
              <a:t> </a:t>
            </a:r>
            <a:r>
              <a:rPr lang="en-US" dirty="0" err="1"/>
              <a:t>innenfor</a:t>
            </a:r>
            <a:r>
              <a:rPr lang="en-US" dirty="0"/>
              <a:t> to </a:t>
            </a:r>
            <a:r>
              <a:rPr lang="en-US" dirty="0" err="1"/>
              <a:t>år</a:t>
            </a:r>
            <a:r>
              <a:rPr lang="en-US" dirty="0"/>
              <a:t>. NLF Sportsflyseksjonen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følgende</a:t>
            </a:r>
            <a:r>
              <a:rPr lang="en-US" dirty="0"/>
              <a:t> </a:t>
            </a:r>
            <a:r>
              <a:rPr lang="en-US" dirty="0" err="1"/>
              <a:t>praksis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lvl="2">
              <a:buClrTx/>
              <a:buSzPct val="120000"/>
              <a:buFont typeface="Arial" panose="020B0604020202020204" pitchFamily="34" charset="0"/>
              <a:buChar char="•"/>
            </a:pPr>
            <a:r>
              <a:rPr lang="en-US" sz="2000" dirty="0"/>
              <a:t> Dersom du </a:t>
            </a:r>
            <a:r>
              <a:rPr lang="en-US" sz="2000" dirty="0" err="1"/>
              <a:t>ikke</a:t>
            </a:r>
            <a:r>
              <a:rPr lang="en-US" sz="2000" dirty="0"/>
              <a:t> </a:t>
            </a:r>
            <a:r>
              <a:rPr lang="en-US" sz="2000" dirty="0" err="1"/>
              <a:t>består</a:t>
            </a:r>
            <a:r>
              <a:rPr lang="en-US" sz="2000" dirty="0"/>
              <a:t> </a:t>
            </a:r>
            <a:r>
              <a:rPr lang="en-US" sz="2000" dirty="0" err="1"/>
              <a:t>prøven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ett</a:t>
            </a:r>
            <a:r>
              <a:rPr lang="en-US" sz="2000" dirty="0"/>
              <a:t> </a:t>
            </a:r>
            <a:r>
              <a:rPr lang="en-US" sz="2000" dirty="0" err="1"/>
              <a:t>eller</a:t>
            </a:r>
            <a:r>
              <a:rPr lang="en-US" sz="2000" dirty="0"/>
              <a:t> </a:t>
            </a:r>
            <a:r>
              <a:rPr lang="en-US" sz="2000" dirty="0" err="1"/>
              <a:t>flere</a:t>
            </a:r>
            <a:r>
              <a:rPr lang="en-US" sz="2000" dirty="0"/>
              <a:t> fag, </a:t>
            </a:r>
            <a:r>
              <a:rPr lang="en-US" sz="2000" dirty="0" err="1"/>
              <a:t>kan</a:t>
            </a:r>
            <a:r>
              <a:rPr lang="en-US" sz="2000" dirty="0"/>
              <a:t> du </a:t>
            </a:r>
            <a:r>
              <a:rPr lang="en-US" sz="2000" dirty="0" err="1"/>
              <a:t>sannsynligvis</a:t>
            </a:r>
            <a:r>
              <a:rPr lang="en-US" sz="2000" dirty="0"/>
              <a:t> </a:t>
            </a:r>
            <a:r>
              <a:rPr lang="en-US" sz="2000" dirty="0" err="1"/>
              <a:t>ikke</a:t>
            </a:r>
            <a:r>
              <a:rPr lang="en-US" sz="2000" dirty="0"/>
              <a:t> </a:t>
            </a:r>
            <a:r>
              <a:rPr lang="en-US" sz="2000" dirty="0" err="1"/>
              <a:t>faget</a:t>
            </a:r>
            <a:r>
              <a:rPr lang="en-US" sz="2000" dirty="0"/>
              <a:t> </a:t>
            </a:r>
            <a:r>
              <a:rPr lang="en-US" sz="2000" dirty="0" err="1"/>
              <a:t>godt</a:t>
            </a:r>
            <a:r>
              <a:rPr lang="en-US" sz="2000" dirty="0"/>
              <a:t> </a:t>
            </a:r>
            <a:r>
              <a:rPr lang="en-US" sz="2000" dirty="0" err="1"/>
              <a:t>nok</a:t>
            </a:r>
            <a:r>
              <a:rPr lang="en-US" sz="2000" dirty="0"/>
              <a:t>.</a:t>
            </a:r>
          </a:p>
          <a:p>
            <a:pPr lvl="2">
              <a:buClrTx/>
              <a:buSzPct val="120000"/>
              <a:buFont typeface="Arial" panose="020B0604020202020204" pitchFamily="34" charset="0"/>
              <a:buChar char="•"/>
            </a:pPr>
            <a:r>
              <a:rPr lang="en-US" sz="2000" dirty="0"/>
              <a:t> Da </a:t>
            </a:r>
            <a:r>
              <a:rPr lang="en-US" sz="2000" dirty="0" err="1"/>
              <a:t>må</a:t>
            </a:r>
            <a:r>
              <a:rPr lang="en-US" sz="2000" dirty="0"/>
              <a:t> du vente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minst</a:t>
            </a:r>
            <a:r>
              <a:rPr lang="en-US" sz="2000" dirty="0"/>
              <a:t> </a:t>
            </a:r>
            <a:r>
              <a:rPr lang="en-US" sz="2000" dirty="0" err="1"/>
              <a:t>syv</a:t>
            </a:r>
            <a:r>
              <a:rPr lang="en-US" sz="2000" dirty="0"/>
              <a:t> </a:t>
            </a:r>
            <a:r>
              <a:rPr lang="en-US" sz="2000" b="1" i="1" dirty="0" err="1"/>
              <a:t>studiedager</a:t>
            </a:r>
            <a:r>
              <a:rPr lang="en-US" sz="2000" dirty="0"/>
              <a:t> </a:t>
            </a:r>
            <a:r>
              <a:rPr lang="en-US" sz="2000" dirty="0" err="1"/>
              <a:t>før</a:t>
            </a:r>
            <a:r>
              <a:rPr lang="en-US" sz="2000" dirty="0"/>
              <a:t> du </a:t>
            </a:r>
            <a:r>
              <a:rPr lang="en-US" sz="2000" dirty="0" err="1"/>
              <a:t>kan</a:t>
            </a:r>
            <a:r>
              <a:rPr lang="en-US" sz="2000" dirty="0"/>
              <a:t> </a:t>
            </a:r>
            <a:r>
              <a:rPr lang="en-US" sz="2000" dirty="0" err="1"/>
              <a:t>forsøke</a:t>
            </a:r>
            <a:r>
              <a:rPr lang="en-US" sz="2000" dirty="0"/>
              <a:t> deg </a:t>
            </a:r>
            <a:r>
              <a:rPr lang="en-US" sz="2000" dirty="0" err="1"/>
              <a:t>på</a:t>
            </a:r>
            <a:r>
              <a:rPr lang="en-US" sz="2000" dirty="0"/>
              <a:t> </a:t>
            </a:r>
            <a:r>
              <a:rPr lang="en-US" sz="2000" dirty="0" err="1"/>
              <a:t>en</a:t>
            </a:r>
            <a:r>
              <a:rPr lang="en-US" sz="2000" dirty="0"/>
              <a:t> </a:t>
            </a:r>
            <a:r>
              <a:rPr lang="en-US" sz="2000" dirty="0" err="1"/>
              <a:t>ny</a:t>
            </a:r>
            <a:r>
              <a:rPr lang="en-US" sz="2000" dirty="0"/>
              <a:t> </a:t>
            </a:r>
            <a:r>
              <a:rPr lang="en-US" sz="2000" dirty="0" err="1"/>
              <a:t>prøve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dette</a:t>
            </a:r>
            <a:r>
              <a:rPr lang="en-US" sz="2000" dirty="0"/>
              <a:t> </a:t>
            </a:r>
            <a:r>
              <a:rPr lang="en-US" sz="2000" dirty="0" err="1"/>
              <a:t>faget</a:t>
            </a:r>
            <a:r>
              <a:rPr lang="en-US" sz="2000" dirty="0"/>
              <a:t>.</a:t>
            </a:r>
          </a:p>
          <a:p>
            <a:pPr lvl="2">
              <a:buClrTx/>
              <a:buSzPct val="120000"/>
              <a:buFont typeface="Arial" panose="020B0604020202020204" pitchFamily="34" charset="0"/>
              <a:buChar char="•"/>
            </a:pPr>
            <a:r>
              <a:rPr lang="en-US" sz="2000" dirty="0"/>
              <a:t> Du </a:t>
            </a:r>
            <a:r>
              <a:rPr lang="en-US" sz="2000" dirty="0" err="1"/>
              <a:t>skal</a:t>
            </a:r>
            <a:r>
              <a:rPr lang="en-US" sz="2000" dirty="0"/>
              <a:t> </a:t>
            </a:r>
            <a:r>
              <a:rPr lang="en-US" sz="2000" dirty="0" err="1"/>
              <a:t>bruke</a:t>
            </a:r>
            <a:r>
              <a:rPr lang="en-US" sz="2000" dirty="0"/>
              <a:t> </a:t>
            </a:r>
            <a:r>
              <a:rPr lang="en-US" sz="2000" dirty="0" err="1"/>
              <a:t>disse</a:t>
            </a:r>
            <a:r>
              <a:rPr lang="en-US" sz="2000" dirty="0"/>
              <a:t> </a:t>
            </a:r>
            <a:r>
              <a:rPr lang="en-US" sz="2000" dirty="0" err="1"/>
              <a:t>dagene</a:t>
            </a:r>
            <a:r>
              <a:rPr lang="en-US" sz="2000" dirty="0"/>
              <a:t> </a:t>
            </a:r>
            <a:r>
              <a:rPr lang="en-US" sz="2000" dirty="0" err="1"/>
              <a:t>på</a:t>
            </a:r>
            <a:r>
              <a:rPr lang="en-US" sz="2000" dirty="0"/>
              <a:t> å lese deg </a:t>
            </a:r>
            <a:r>
              <a:rPr lang="en-US" sz="2000" dirty="0" err="1"/>
              <a:t>opp</a:t>
            </a:r>
            <a:r>
              <a:rPr lang="en-US" sz="2000" dirty="0"/>
              <a:t> </a:t>
            </a:r>
            <a:r>
              <a:rPr lang="en-US" sz="2000" dirty="0" err="1"/>
              <a:t>på</a:t>
            </a:r>
            <a:r>
              <a:rPr lang="en-US" sz="2000" dirty="0"/>
              <a:t> </a:t>
            </a:r>
            <a:r>
              <a:rPr lang="en-US" sz="2000" dirty="0" err="1"/>
              <a:t>dette</a:t>
            </a:r>
            <a:r>
              <a:rPr lang="en-US" sz="2000" dirty="0"/>
              <a:t> </a:t>
            </a:r>
            <a:r>
              <a:rPr lang="en-US" sz="2000" dirty="0" err="1"/>
              <a:t>faget</a:t>
            </a:r>
            <a:r>
              <a:rPr lang="en-US" sz="2000" dirty="0"/>
              <a:t>.</a:t>
            </a:r>
          </a:p>
          <a:p>
            <a:pPr lvl="2">
              <a:buClrTx/>
              <a:buSzPct val="120000"/>
              <a:buFont typeface="Arial" panose="020B0604020202020204" pitchFamily="34" charset="0"/>
              <a:buChar char="•"/>
            </a:pPr>
            <a:r>
              <a:rPr lang="en-US" sz="2000" dirty="0"/>
              <a:t> Lykke </a:t>
            </a:r>
            <a:r>
              <a:rPr lang="en-US" sz="2000" dirty="0" err="1"/>
              <a:t>til</a:t>
            </a:r>
            <a:r>
              <a:rPr lang="en-US" sz="2000" dirty="0"/>
              <a:t> </a:t>
            </a:r>
            <a:r>
              <a:rPr lang="en-US" sz="2000" dirty="0" err="1"/>
              <a:t>neste</a:t>
            </a:r>
            <a:r>
              <a:rPr lang="en-US" sz="2000" dirty="0"/>
              <a:t> gang!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469FBD67-DC0E-F170-8974-A2850BF18B8A}"/>
              </a:ext>
            </a:extLst>
          </p:cNvPr>
          <p:cNvSpPr txBox="1"/>
          <p:nvPr/>
        </p:nvSpPr>
        <p:spPr>
          <a:xfrm>
            <a:off x="864000" y="648000"/>
            <a:ext cx="1051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b="1" dirty="0"/>
              <a:t>Teoriprøver og ventetid mellom hvert forsøk</a:t>
            </a:r>
          </a:p>
        </p:txBody>
      </p:sp>
    </p:spTree>
    <p:extLst>
      <p:ext uri="{BB962C8B-B14F-4D97-AF65-F5344CB8AC3E}">
        <p14:creationId xmlns:p14="http://schemas.microsoft.com/office/powerpoint/2010/main" val="3895865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265EAE-7449-28E9-13F3-6C03E6F37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0E61D3C2-9D85-3856-0C86-C050A3CA6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001" y="1404119"/>
            <a:ext cx="4671826" cy="42532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noProof="0" dirty="0"/>
              <a:t>Hensikten med bestemmelsen i SFHB 4.4.5 bokstav d) er at alle prøvene skal tas i sammenheng innenfor to år. </a:t>
            </a:r>
          </a:p>
          <a:p>
            <a:pPr marL="0" indent="0">
              <a:buNone/>
            </a:pPr>
            <a:endParaRPr lang="nb-NO" noProof="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nb-NO" noProof="0" dirty="0">
                <a:solidFill>
                  <a:schemeClr val="tx1"/>
                </a:solidFill>
              </a:rPr>
              <a:t>Bestått teoriprøve er gyldig i et tidsrom på 24 måneder for utstedelse av flygebevis med flygerettighet. </a:t>
            </a:r>
          </a:p>
          <a:p>
            <a:pPr marL="0" indent="0">
              <a:buNone/>
            </a:pPr>
            <a:r>
              <a:rPr lang="nb-NO" noProof="0" dirty="0">
                <a:solidFill>
                  <a:schemeClr val="tx1"/>
                </a:solidFill>
              </a:rPr>
              <a:t>Tidsrommet gjelder fra den dagen du består hver teoriprøve.</a:t>
            </a:r>
          </a:p>
          <a:p>
            <a:pPr marL="0" indent="0">
              <a:buNone/>
            </a:pPr>
            <a:r>
              <a:rPr lang="nb-NO" dirty="0">
                <a:solidFill>
                  <a:schemeClr val="tx1"/>
                </a:solidFill>
              </a:rPr>
              <a:t>Og husk:</a:t>
            </a:r>
          </a:p>
          <a:p>
            <a:pPr marL="0" indent="0">
              <a:buNone/>
            </a:pPr>
            <a:r>
              <a:rPr lang="nb-NO" dirty="0"/>
              <a:t>Som NLF medlem er betalingen for prøvene inkludert i seksjonskontingenten.</a:t>
            </a:r>
            <a:endParaRPr lang="nb-NO" noProof="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1683E5AD-B145-D1E5-319B-5976BD489E19}"/>
              </a:ext>
            </a:extLst>
          </p:cNvPr>
          <p:cNvSpPr txBox="1"/>
          <p:nvPr/>
        </p:nvSpPr>
        <p:spPr>
          <a:xfrm>
            <a:off x="864000" y="648000"/>
            <a:ext cx="1051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b="1" dirty="0"/>
              <a:t>SFHB 4.4.5 – Gyldigheter for teoriprøver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61B7656F-3198-42C4-E5D7-7F38FDF8C15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37" r="8867" b="-1"/>
          <a:stretch/>
        </p:blipFill>
        <p:spPr>
          <a:xfrm>
            <a:off x="5753740" y="1404119"/>
            <a:ext cx="5684145" cy="4805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964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Sylinder 7">
            <a:extLst>
              <a:ext uri="{FF2B5EF4-FFF2-40B4-BE49-F238E27FC236}">
                <a16:creationId xmlns:a16="http://schemas.microsoft.com/office/drawing/2014/main" id="{CCD048E5-B8A7-455B-97D6-E400E86FA0D3}"/>
              </a:ext>
            </a:extLst>
          </p:cNvPr>
          <p:cNvSpPr txBox="1"/>
          <p:nvPr/>
        </p:nvSpPr>
        <p:spPr>
          <a:xfrm>
            <a:off x="864000" y="1369663"/>
            <a:ext cx="100584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/>
              <a:t>Søknad om flygebevis sendes inn ved førstegangs utstedelse og deretter kun ved utvidelser med nye kompetanser som fremgår i søknadsskjemaet som ny kategori, passasjerrettighet og </a:t>
            </a:r>
            <a:r>
              <a:rPr lang="nb-NO" sz="2000"/>
              <a:t>VFR natt. </a:t>
            </a:r>
            <a:r>
              <a:rPr lang="nb-NO" sz="2000" dirty="0"/>
              <a:t>Andre oppdateringer føres i loggboken.</a:t>
            </a:r>
          </a:p>
          <a:p>
            <a:endParaRPr lang="nb-NO" sz="2000" dirty="0"/>
          </a:p>
          <a:p>
            <a:r>
              <a:rPr lang="nb-NO" sz="2000" dirty="0"/>
              <a:t>Flygebeviset er et dokument som ikke utløper, men et bevis på at du har gyldig legeattest og godkjent kompetanse innenfor de rettighetene du har oppnådd. </a:t>
            </a:r>
          </a:p>
          <a:p>
            <a:endParaRPr lang="nb-NO" sz="2000" dirty="0"/>
          </a:p>
          <a:p>
            <a:r>
              <a:rPr lang="nb-NO" sz="2000" b="1" dirty="0"/>
              <a:t>Flygebeviset viser</a:t>
            </a:r>
            <a:r>
              <a:rPr lang="nb-NO" sz="2000" dirty="0"/>
              <a:t> utløpsdato for legeattesten og ev elev- og instruktør rettigheter.</a:t>
            </a:r>
          </a:p>
          <a:p>
            <a:endParaRPr lang="nb-NO" sz="2000" dirty="0"/>
          </a:p>
          <a:p>
            <a:r>
              <a:rPr lang="nb-NO" sz="2000" b="1" dirty="0"/>
              <a:t>Flygebeviset viser ikke</a:t>
            </a:r>
            <a:r>
              <a:rPr lang="nb-NO" sz="2000" dirty="0"/>
              <a:t> den virkelige utløpsdato for flygerettighet eller passasjerrettighet, og innehaveren må selv følge med i loggboken når rettigheter utløper og forlenge dem i tide.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5AEF1B9E-04CF-EDA4-A6D9-7DA9D9A6E912}"/>
              </a:ext>
            </a:extLst>
          </p:cNvPr>
          <p:cNvSpPr txBox="1"/>
          <p:nvPr/>
        </p:nvSpPr>
        <p:spPr>
          <a:xfrm>
            <a:off x="928187" y="5759771"/>
            <a:ext cx="9930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*) Flygebeviset er også omtalt som kompetansebevis i sikkerhetssystemet – er både elektronisk og fysisk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BC10AB96-51B0-A3F8-2145-71FCE4A7AA6C}"/>
              </a:ext>
            </a:extLst>
          </p:cNvPr>
          <p:cNvSpPr txBox="1"/>
          <p:nvPr/>
        </p:nvSpPr>
        <p:spPr>
          <a:xfrm>
            <a:off x="864000" y="648000"/>
            <a:ext cx="1051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b="1" dirty="0"/>
              <a:t>Om Flygebeviset </a:t>
            </a:r>
          </a:p>
        </p:txBody>
      </p:sp>
    </p:spTree>
    <p:extLst>
      <p:ext uri="{BB962C8B-B14F-4D97-AF65-F5344CB8AC3E}">
        <p14:creationId xmlns:p14="http://schemas.microsoft.com/office/powerpoint/2010/main" val="1239784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428CBF52-BCE9-49B9-850F-12599F43D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000" y="1387186"/>
            <a:ext cx="9070222" cy="4514830"/>
          </a:xfrm>
        </p:spPr>
        <p:txBody>
          <a:bodyPr>
            <a:noAutofit/>
          </a:bodyPr>
          <a:lstStyle/>
          <a:p>
            <a:r>
              <a:rPr lang="nb-NO" b="1" dirty="0"/>
              <a:t>Fartøysjef (FSJ) </a:t>
            </a:r>
            <a:r>
              <a:rPr lang="nb-NO" dirty="0"/>
              <a:t>(«PIC – pilot-in-</a:t>
            </a:r>
            <a:r>
              <a:rPr lang="nb-NO" dirty="0" err="1"/>
              <a:t>command</a:t>
            </a:r>
            <a:r>
              <a:rPr lang="nb-NO" dirty="0"/>
              <a:t>»). Den flyger som er ansvarlig for å føre fartøyet og har ansvaret for at orden og sikkerheten opprettholdes under flyvningen</a:t>
            </a:r>
          </a:p>
          <a:p>
            <a:r>
              <a:rPr lang="nb-NO" b="1" dirty="0"/>
              <a:t>Ferdighetskontroll</a:t>
            </a:r>
            <a:r>
              <a:rPr lang="nb-NO" dirty="0"/>
              <a:t> («</a:t>
            </a:r>
            <a:r>
              <a:rPr lang="nb-NO" dirty="0" err="1"/>
              <a:t>proficiency</a:t>
            </a:r>
            <a:r>
              <a:rPr lang="nb-NO" dirty="0"/>
              <a:t> </a:t>
            </a:r>
            <a:r>
              <a:rPr lang="nb-NO" dirty="0" err="1"/>
              <a:t>check</a:t>
            </a:r>
            <a:r>
              <a:rPr lang="nb-NO" dirty="0"/>
              <a:t>» eller bare PC): Påvisning av ferdigheter for å fornye gyldigheten av </a:t>
            </a:r>
            <a:r>
              <a:rPr lang="nb-NO" dirty="0" err="1"/>
              <a:t>flygerettighten</a:t>
            </a:r>
            <a:r>
              <a:rPr lang="nb-NO" dirty="0"/>
              <a:t>, herunder en slik muntlig prøve som kan være påkrevet</a:t>
            </a:r>
          </a:p>
          <a:p>
            <a:r>
              <a:rPr lang="nb-NO" b="1" dirty="0"/>
              <a:t>Ferdighetsprøve</a:t>
            </a:r>
            <a:r>
              <a:rPr lang="nb-NO" dirty="0"/>
              <a:t> («skill test» eller oppflyging). Påvisning av ferdigheter for utstedelse av flygerettighet, herunder en slik muntlig prøve som kan være påkrevet</a:t>
            </a:r>
          </a:p>
          <a:p>
            <a:r>
              <a:rPr lang="nb-NO" b="1" dirty="0"/>
              <a:t>Forlengelse</a:t>
            </a:r>
            <a:r>
              <a:rPr lang="nb-NO" dirty="0"/>
              <a:t> («</a:t>
            </a:r>
            <a:r>
              <a:rPr lang="nb-NO" dirty="0" err="1"/>
              <a:t>revalidation</a:t>
            </a:r>
            <a:r>
              <a:rPr lang="nb-NO" dirty="0"/>
              <a:t>»): Begrep som brukes for å forlenge en flygerettighet som ikke er gått ut, slik at flygeren kan fortsette å utøve denne i en ny periode</a:t>
            </a:r>
          </a:p>
          <a:p>
            <a:r>
              <a:rPr lang="nb-NO" b="1" dirty="0"/>
              <a:t>Fornyelse</a:t>
            </a:r>
            <a:r>
              <a:rPr lang="nb-NO" dirty="0"/>
              <a:t> («</a:t>
            </a:r>
            <a:r>
              <a:rPr lang="nb-NO" dirty="0" err="1"/>
              <a:t>renewal</a:t>
            </a:r>
            <a:r>
              <a:rPr lang="nb-NO" dirty="0"/>
              <a:t>»). Begrep som brukes for å fornye en flygerettighet etter at den har gått ut, slik at flygeren kan fortsette å utøve denne i en ny periode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03A85664-F76D-4B28-8645-4215BDF3F691}"/>
              </a:ext>
            </a:extLst>
          </p:cNvPr>
          <p:cNvSpPr txBox="1"/>
          <p:nvPr/>
        </p:nvSpPr>
        <p:spPr>
          <a:xfrm>
            <a:off x="864000" y="648000"/>
            <a:ext cx="1051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b="1" dirty="0"/>
              <a:t>Noen begreper knyttet til sportsflybevis</a:t>
            </a:r>
          </a:p>
        </p:txBody>
      </p:sp>
    </p:spTree>
    <p:extLst>
      <p:ext uri="{BB962C8B-B14F-4D97-AF65-F5344CB8AC3E}">
        <p14:creationId xmlns:p14="http://schemas.microsoft.com/office/powerpoint/2010/main" val="120646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Retrospekt">
  <a:themeElements>
    <a:clrScheme name="Retrospek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5789</TotalTime>
  <Words>815</Words>
  <Application>Microsoft Office PowerPoint</Application>
  <PresentationFormat>Widescreen</PresentationFormat>
  <Paragraphs>62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Retrospekt</vt:lpstr>
      <vt:lpstr>Om teoriprøver  og flygebeviset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Avinor 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Holm, Roger</dc:creator>
  <cp:lastModifiedBy>Roger Holm</cp:lastModifiedBy>
  <cp:revision>67</cp:revision>
  <dcterms:created xsi:type="dcterms:W3CDTF">2018-09-05T17:20:39Z</dcterms:created>
  <dcterms:modified xsi:type="dcterms:W3CDTF">2026-05-01T10:25:09Z</dcterms:modified>
</cp:coreProperties>
</file>